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0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457D0D"/>
    <a:srgbClr val="F8F5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429F-762D-4982-96AA-B86B6BFD6DE6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A688-FC7C-43C5-B57D-661A1DA9E87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71538" y="71435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8F58B"/>
                </a:solidFill>
              </a:rPr>
              <a:t>Αρχαία Β’ Γυμνασίου: 4η ενότητα</a:t>
            </a:r>
          </a:p>
          <a:p>
            <a:r>
              <a:rPr lang="el-GR" dirty="0" smtClean="0">
                <a:solidFill>
                  <a:srgbClr val="F8F58B"/>
                </a:solidFill>
              </a:rPr>
              <a:t> </a:t>
            </a:r>
            <a:r>
              <a:rPr lang="el-GR" dirty="0">
                <a:solidFill>
                  <a:srgbClr val="F8F58B"/>
                </a:solidFill>
              </a:rPr>
              <a:t>Οι Σεληνίτες</a:t>
            </a:r>
          </a:p>
          <a:p>
            <a:r>
              <a:rPr lang="el-GR" dirty="0">
                <a:solidFill>
                  <a:srgbClr val="F8F58B"/>
                </a:solidFill>
              </a:rPr>
              <a:t> Λουκιανός, Ἀληθὴς Ἱστορία 1.23-26 (διασκευή)</a:t>
            </a:r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dmin\Desktop\anime_cheese_by_sserenitytheotaku_df4wjpl-full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Επεξήγηση με σύννεφο"/>
          <p:cNvSpPr/>
          <p:nvPr/>
        </p:nvSpPr>
        <p:spPr>
          <a:xfrm flipH="1">
            <a:off x="0" y="0"/>
            <a:ext cx="3571900" cy="1357322"/>
          </a:xfrm>
          <a:prstGeom prst="cloudCallout">
            <a:avLst>
              <a:gd name="adj1" fmla="val -50055"/>
              <a:gd name="adj2" fmla="val 1330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ὥστε καὶ τυροὺς ἀπ' αὐτοῦ πήγνυνται.</a:t>
            </a:r>
          </a:p>
        </p:txBody>
      </p:sp>
      <p:pic>
        <p:nvPicPr>
          <p:cNvPr id="4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5" name="4 - Επεξήγηση με σύννεφο"/>
          <p:cNvSpPr/>
          <p:nvPr/>
        </p:nvSpPr>
        <p:spPr>
          <a:xfrm>
            <a:off x="3500430" y="5143512"/>
            <a:ext cx="3071834" cy="1357322"/>
          </a:xfrm>
          <a:prstGeom prst="cloudCallout">
            <a:avLst>
              <a:gd name="adj1" fmla="val 80388"/>
              <a:gd name="adj2" fmla="val -87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ώστε απ’ αυτό παρασκευάζουν τυρί.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 rot="19582141">
            <a:off x="1571604" y="4714884"/>
            <a:ext cx="1428760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8e73079ab5adc18dd6d8c2df5dbaa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4" name="3 - Επεξήγηση με σύννεφο"/>
          <p:cNvSpPr/>
          <p:nvPr/>
        </p:nvSpPr>
        <p:spPr>
          <a:xfrm>
            <a:off x="0" y="0"/>
            <a:ext cx="3857652" cy="2214554"/>
          </a:xfrm>
          <a:prstGeom prst="cloudCallout">
            <a:avLst>
              <a:gd name="adj1" fmla="val 21654"/>
              <a:gd name="adj2" fmla="val 726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Τοὺς δὲ ὀφθαλμοὺς περιαιρετοὺς ἔχουσι καὶ πολλοὶ τοὺς σφετέρους ἀπολέσαντες παρ' ἄλλων χρησάμενοι ὁρῶσιν.</a:t>
            </a:r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5357818" y="0"/>
            <a:ext cx="3786182" cy="3714752"/>
          </a:xfrm>
          <a:prstGeom prst="cloudCallout">
            <a:avLst>
              <a:gd name="adj1" fmla="val 28608"/>
              <a:gd name="adj2" fmla="val 5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Και τα μάτια έχουν πρόσθετα</a:t>
            </a:r>
          </a:p>
          <a:p>
            <a:pPr algn="ctr"/>
            <a:r>
              <a:rPr lang="el-GR" dirty="0" smtClean="0"/>
              <a:t>και πολλοί αν χάσουν τα δικά τους</a:t>
            </a:r>
          </a:p>
          <a:p>
            <a:pPr algn="ctr"/>
            <a:r>
              <a:rPr lang="el-GR" dirty="0" smtClean="0"/>
              <a:t>βλέπουν χρησιμοποιώντας αυτά που παίρνουν από τους άλλους.</a:t>
            </a:r>
            <a:endParaRPr lang="el-GR" dirty="0"/>
          </a:p>
        </p:txBody>
      </p:sp>
      <p:sp>
        <p:nvSpPr>
          <p:cNvPr id="7" name="6 - Αριστερό βέλος"/>
          <p:cNvSpPr/>
          <p:nvPr/>
        </p:nvSpPr>
        <p:spPr>
          <a:xfrm rot="16200000" flipH="1">
            <a:off x="4036227" y="6036475"/>
            <a:ext cx="1000108" cy="35719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fantasy-creepy-ive-always-had-eyes-for-you-mike-sav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2500298" cy="1500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Τινὲς δὲ καὶ πολλοὺς ἀποθέτους ἔχουσιν, οἱ πλούσιοι.</a:t>
            </a:r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6357950" y="142852"/>
            <a:ext cx="2714644" cy="2500330"/>
          </a:xfrm>
          <a:prstGeom prst="cloudCallout">
            <a:avLst>
              <a:gd name="adj1" fmla="val 21463"/>
              <a:gd name="adj2" fmla="val 957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Κάποιοι</a:t>
            </a:r>
            <a:r>
              <a:rPr lang="en-US" dirty="0" smtClean="0"/>
              <a:t> </a:t>
            </a:r>
            <a:r>
              <a:rPr lang="el-GR" dirty="0" smtClean="0"/>
              <a:t> πλούσιοι, έχουν πολλά αποθηκευμένα, για ώρα ανάγκης.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361f593880485921aa6a0abd2f45f2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2357422" cy="164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Κάτοπτρον δὲ μέγιστον κεῖται ὑπὲρ φρέατος οὐ πάνυ βαθέος.</a:t>
            </a:r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5857884" y="1714488"/>
            <a:ext cx="2857520" cy="2428892"/>
          </a:xfrm>
          <a:prstGeom prst="cloudCallout">
            <a:avLst>
              <a:gd name="adj1" fmla="val 34110"/>
              <a:gd name="adj2" fmla="val 448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Και ένας πολύ μεγάλος καθρέφτης βρίσκεται πάνω από ένα όχι πολύ βαθύ πηγάδι.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 rot="2246523">
            <a:off x="2346752" y="3456968"/>
            <a:ext cx="1797167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fantasy-art-mirror-digital-art-final-fantasy-wallpaper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3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6" name="5 - Επεξήγηση με σύννεφο"/>
          <p:cNvSpPr/>
          <p:nvPr/>
        </p:nvSpPr>
        <p:spPr>
          <a:xfrm>
            <a:off x="-500098" y="-357214"/>
            <a:ext cx="3428992" cy="3500462"/>
          </a:xfrm>
          <a:prstGeom prst="cloudCallout">
            <a:avLst>
              <a:gd name="adj1" fmla="val 37917"/>
              <a:gd name="adj2" fmla="val 605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</a:t>
            </a:r>
            <a:r>
              <a:rPr lang="el-GR" dirty="0"/>
              <a:t>Ἂν μὲν οὖν εἰς τὸ φρέαρ καταβῇ τις, ἀκούει πάντων τῶν ἐν τῇ γῇ λεγομένων, ἐὰν δὲ εἰς τὸ κάτοπτρον ἀποβλέψῃ</a:t>
            </a:r>
            <a:r>
              <a:rPr lang="el-GR" dirty="0" smtClean="0"/>
              <a:t>,</a:t>
            </a:r>
            <a:r>
              <a:rPr lang="el-GR" dirty="0"/>
              <a:t> πάσας μὲν πόλεις, πάντα δὲ ἔθνη ὁρᾷ.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5072066" y="0"/>
            <a:ext cx="3071834" cy="3643314"/>
          </a:xfrm>
          <a:prstGeom prst="wedgeEllipseCallout">
            <a:avLst>
              <a:gd name="adj1" fmla="val 26121"/>
              <a:gd name="adj2" fmla="val 633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Κι αν κάποιος κατεβεί στο πηγάδι,</a:t>
            </a:r>
          </a:p>
          <a:p>
            <a:pPr algn="ctr"/>
            <a:r>
              <a:rPr lang="el-GR" dirty="0" smtClean="0"/>
              <a:t>ακούει όλα όσα λέγονται στη γη,</a:t>
            </a:r>
          </a:p>
          <a:p>
            <a:pPr algn="ctr"/>
            <a:r>
              <a:rPr lang="el-GR" dirty="0" smtClean="0"/>
              <a:t>κι αν κοιτάξει προσεκτικά προς τον καθρέφτη,</a:t>
            </a:r>
          </a:p>
          <a:p>
            <a:pPr algn="ctr"/>
            <a:r>
              <a:rPr lang="el-GR" dirty="0" smtClean="0"/>
              <a:t>βλέπει όλες τις πόλεις και όλα τα έθνη.</a:t>
            </a:r>
            <a:endParaRPr lang="el-GR" dirty="0"/>
          </a:p>
        </p:txBody>
      </p:sp>
      <p:pic>
        <p:nvPicPr>
          <p:cNvPr id="9" name="8 - Εικόνα" descr="566515-anime-pla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071810"/>
            <a:ext cx="107157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- Βέλος προς τα επάνω"/>
          <p:cNvSpPr/>
          <p:nvPr/>
        </p:nvSpPr>
        <p:spPr>
          <a:xfrm>
            <a:off x="1571604" y="4143380"/>
            <a:ext cx="117157" cy="11430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108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Επεξήγηση με σύννεφο"/>
          <p:cNvSpPr/>
          <p:nvPr/>
        </p:nvSpPr>
        <p:spPr>
          <a:xfrm>
            <a:off x="0" y="142852"/>
            <a:ext cx="3571900" cy="2285992"/>
          </a:xfrm>
          <a:prstGeom prst="cloudCallout">
            <a:avLst>
              <a:gd name="adj1" fmla="val 49499"/>
              <a:gd name="adj2" fmla="val 362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Τότε καὶ τοὺς οἰκείους ἐγὼ ἐθεασάμην καὶ πᾶσαν τὴν πατρίδα, εἰ δὲ κἀκεῖνοι ἐμὲ ἑώρων, οὐκέτι ἔχω εἰπεῖν.</a:t>
            </a:r>
          </a:p>
        </p:txBody>
      </p:sp>
      <p:pic>
        <p:nvPicPr>
          <p:cNvPr id="4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5" name="4 - Επεξήγηση με σύννεφο"/>
          <p:cNvSpPr/>
          <p:nvPr/>
        </p:nvSpPr>
        <p:spPr>
          <a:xfrm>
            <a:off x="5857884" y="428604"/>
            <a:ext cx="3286116" cy="2857520"/>
          </a:xfrm>
          <a:prstGeom prst="cloudCallout">
            <a:avLst>
              <a:gd name="adj1" fmla="val 19567"/>
              <a:gd name="adj2" fmla="val 679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Τότε είδα κι εγώ τους συγγενείς μου</a:t>
            </a:r>
          </a:p>
          <a:p>
            <a:pPr algn="ctr"/>
            <a:r>
              <a:rPr lang="el-GR" dirty="0" smtClean="0"/>
              <a:t>και όλη την πατρίδα,</a:t>
            </a:r>
          </a:p>
          <a:p>
            <a:pPr algn="ctr"/>
            <a:r>
              <a:rPr lang="el-GR" dirty="0" smtClean="0"/>
              <a:t>αν όμως κι εκείνοι μ’ έβλεπαν, </a:t>
            </a:r>
          </a:p>
          <a:p>
            <a:pPr algn="ctr"/>
            <a:r>
              <a:rPr lang="el-GR" dirty="0" smtClean="0"/>
              <a:t>δεν μπορώ καθόλου να το πω.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08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4" name="3 - Επεξήγηση με σύννεφο"/>
          <p:cNvSpPr/>
          <p:nvPr/>
        </p:nvSpPr>
        <p:spPr>
          <a:xfrm>
            <a:off x="0" y="0"/>
            <a:ext cx="3571900" cy="2714620"/>
          </a:xfrm>
          <a:prstGeom prst="cloudCallout">
            <a:avLst>
              <a:gd name="adj1" fmla="val 41234"/>
              <a:gd name="adj2" fmla="val 474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</a:t>
            </a:r>
            <a:r>
              <a:rPr lang="el-GR" dirty="0"/>
              <a:t>Ὅστις δὲ ταῦτα μὴ πιστεύει οὕτως ἔχειν, ἄν ποτε καὶ αὐτὸς ἐκεῖσε ἀφίκηται, εἴσεται ὡς ἀληθῆ λέγω.</a:t>
            </a:r>
          </a:p>
          <a:p>
            <a:pPr algn="ctr"/>
            <a:endParaRPr lang="el-GR" dirty="0"/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5715008" y="214290"/>
            <a:ext cx="3571900" cy="2428892"/>
          </a:xfrm>
          <a:prstGeom prst="cloudCallout">
            <a:avLst>
              <a:gd name="adj1" fmla="val 20464"/>
              <a:gd name="adj2" fmla="val 977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Όποιος δεν πιστεύει ότι αυτά έτσι είναι</a:t>
            </a:r>
          </a:p>
          <a:p>
            <a:pPr algn="ctr"/>
            <a:r>
              <a:rPr lang="el-GR" dirty="0" smtClean="0"/>
              <a:t>αν κάποτε κι αυτός φτάσει εκεί,</a:t>
            </a:r>
          </a:p>
          <a:p>
            <a:pPr algn="ctr"/>
            <a:r>
              <a:rPr lang="el-GR" dirty="0" smtClean="0"/>
              <a:t>θα καταλάβει ότι λέω αλήθεια.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d2h2klf-34c1f924-e915-400b-8b4f-93f07ed3ff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3 - Επεξήγηση με σύννεφο"/>
          <p:cNvSpPr/>
          <p:nvPr/>
        </p:nvSpPr>
        <p:spPr>
          <a:xfrm>
            <a:off x="5143504" y="0"/>
            <a:ext cx="3857652" cy="2285992"/>
          </a:xfrm>
          <a:prstGeom prst="cloudCallout">
            <a:avLst>
              <a:gd name="adj1" fmla="val -60190"/>
              <a:gd name="adj2" fmla="val 334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Και κάπως έτσι έγραψε ο Λουκιανός για εμάς τους Σεληνίτες την ιστορία, η οποία είναι πέρα για πέρα αληθινή... 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karatimeno m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Οριζόντιος πάπυρος"/>
          <p:cNvSpPr/>
          <p:nvPr/>
        </p:nvSpPr>
        <p:spPr>
          <a:xfrm>
            <a:off x="1214414" y="5072074"/>
            <a:ext cx="6929486" cy="135732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ΤΕΛΟΣ...</a:t>
            </a:r>
            <a:endParaRPr lang="el-GR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08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596"/>
          </a:xfrm>
          <a:prstGeom prst="rect">
            <a:avLst/>
          </a:prstGeom>
          <a:noFill/>
        </p:spPr>
      </p:pic>
      <p:sp>
        <p:nvSpPr>
          <p:cNvPr id="4" name="3 - Επεξήγηση με σύννεφο"/>
          <p:cNvSpPr/>
          <p:nvPr/>
        </p:nvSpPr>
        <p:spPr>
          <a:xfrm rot="1097145">
            <a:off x="4364153" y="245556"/>
            <a:ext cx="4887424" cy="221455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Αγαπημένα μου παιδιά! Είμαι </a:t>
            </a:r>
            <a:r>
              <a:rPr lang="el-GR" sz="1200" b="1" dirty="0" smtClean="0"/>
              <a:t>ο Λουκιανός </a:t>
            </a:r>
            <a:r>
              <a:rPr lang="el-GR" sz="1200" dirty="0" smtClean="0"/>
              <a:t>ένας ρήτορας και </a:t>
            </a:r>
            <a:r>
              <a:rPr lang="el-GR" sz="1200" dirty="0" smtClean="0"/>
              <a:t>σατιρικός </a:t>
            </a:r>
            <a:r>
              <a:rPr lang="el-GR" sz="1200" dirty="0" smtClean="0"/>
              <a:t>συγγραφέας. Εκτός από τους </a:t>
            </a:r>
            <a:r>
              <a:rPr lang="el-GR" sz="1200" b="1" dirty="0" smtClean="0"/>
              <a:t>Φελλόποδες</a:t>
            </a:r>
            <a:r>
              <a:rPr lang="el-GR" sz="1200" dirty="0" smtClean="0"/>
              <a:t> που διδαχτήκατε πέρσι, ήρθε ο καιρός να σας μιλήσω για  </a:t>
            </a:r>
            <a:r>
              <a:rPr lang="en-US" sz="1200" dirty="0" smtClean="0"/>
              <a:t> </a:t>
            </a:r>
            <a:r>
              <a:rPr lang="el-GR" sz="1200" dirty="0"/>
              <a:t>τους φανταστικούς κατοίκους της Σελήνης, </a:t>
            </a:r>
            <a:r>
              <a:rPr lang="el-GR" sz="1200" b="1" dirty="0"/>
              <a:t>τους «Σεληνίτες», </a:t>
            </a:r>
            <a:r>
              <a:rPr lang="el-GR" sz="1200" dirty="0"/>
              <a:t>τους οποίους </a:t>
            </a:r>
            <a:r>
              <a:rPr lang="el-GR" sz="1200" dirty="0" smtClean="0"/>
              <a:t>γνώρισα, </a:t>
            </a:r>
            <a:r>
              <a:rPr lang="el-GR" sz="1200" dirty="0"/>
              <a:t>αφού το πλοίο με το </a:t>
            </a:r>
            <a:r>
              <a:rPr lang="el-GR" sz="1200" dirty="0" smtClean="0"/>
              <a:t>οποίο ταξίδευα </a:t>
            </a:r>
            <a:r>
              <a:rPr lang="el-GR" sz="1200" dirty="0"/>
              <a:t>παρασύρθηκε από τυφώνα και «αεροδρόμησε» για επτά </a:t>
            </a:r>
            <a:r>
              <a:rPr lang="el-GR" sz="1200" dirty="0" smtClean="0"/>
              <a:t>μέρες στη Σελήνη!!</a:t>
            </a:r>
            <a:endParaRPr lang="el-GR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stockphoto-1146523552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2 - Ελλειψοειδής επεξήγηση"/>
          <p:cNvSpPr/>
          <p:nvPr/>
        </p:nvSpPr>
        <p:spPr>
          <a:xfrm>
            <a:off x="6643702" y="428604"/>
            <a:ext cx="2428892" cy="1428760"/>
          </a:xfrm>
          <a:prstGeom prst="wedgeEllipseCallout">
            <a:avLst>
              <a:gd name="adj1" fmla="val -42257"/>
              <a:gd name="adj2" fmla="val 1621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Πάλι σε μπελάδες θα με βάλει αύτο το σαράβαλο!!</a:t>
            </a:r>
            <a:endParaRPr lang="el-GR" dirty="0"/>
          </a:p>
        </p:txBody>
      </p:sp>
      <p:sp>
        <p:nvSpPr>
          <p:cNvPr id="4" name="3 - Επεξήγηση με σύννεφο"/>
          <p:cNvSpPr/>
          <p:nvPr/>
        </p:nvSpPr>
        <p:spPr>
          <a:xfrm rot="21398434" flipH="1">
            <a:off x="939516" y="1791683"/>
            <a:ext cx="2692934" cy="1988752"/>
          </a:xfrm>
          <a:prstGeom prst="cloudCallout">
            <a:avLst>
              <a:gd name="adj1" fmla="val -97992"/>
              <a:gd name="adj2" fmla="val 653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Λουκιανέ!! Νομίζω ότι πέσαμε σε γαλαξιακή καταιγίδα!!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\Desktop\cache_1500x3000_Analog_medium_452464_113216_1011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Επεξήγηση με σύννεφο"/>
          <p:cNvSpPr/>
          <p:nvPr/>
        </p:nvSpPr>
        <p:spPr>
          <a:xfrm rot="252249" flipH="1">
            <a:off x="198800" y="264746"/>
            <a:ext cx="3386023" cy="1650857"/>
          </a:xfrm>
          <a:prstGeom prst="cloudCallout">
            <a:avLst>
              <a:gd name="adj1" fmla="val -46568"/>
              <a:gd name="adj2" fmla="val 539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Ας προσγειωθούμε στο Φεγγάρι μέχρι να κοπάσει ο τυφώνας!!</a:t>
            </a:r>
            <a:endParaRPr lang="el-GR" dirty="0"/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5929290" y="642918"/>
            <a:ext cx="3214710" cy="1643074"/>
          </a:xfrm>
          <a:prstGeom prst="cloudCallout">
            <a:avLst>
              <a:gd name="adj1" fmla="val -65984"/>
              <a:gd name="adj2" fmla="val 499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Εχμ.. Αφεντικό!! Νομίζω ότι δεν είμαστε μόνοι...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Admin\Desktop\Σχέδιο μαθήματος για Αξιολόγηση\155e0b9f011242335240c699c276c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3 - Ελλειψοειδής επεξήγηση"/>
          <p:cNvSpPr/>
          <p:nvPr/>
        </p:nvSpPr>
        <p:spPr>
          <a:xfrm>
            <a:off x="0" y="0"/>
            <a:ext cx="3286084" cy="3286124"/>
          </a:xfrm>
          <a:prstGeom prst="wedgeEllipseCallout">
            <a:avLst>
              <a:gd name="adj1" fmla="val 63271"/>
              <a:gd name="adj2" fmla="val 3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Καλημέρα και από εμένα παιδιά! Είμαι η Σελήνη</a:t>
            </a:r>
            <a:r>
              <a:rPr lang="en-US" dirty="0" smtClean="0"/>
              <a:t> </a:t>
            </a:r>
            <a:r>
              <a:rPr lang="el-GR" dirty="0" smtClean="0"/>
              <a:t>και θα σας βοηθήσω να μεταφράσουμε μαζί το κείμενο του Λουκιανού που περιγράφει τους συμπατριώτες μου τους Σεληνίτες... 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benjamin-cochennec-capture-d-ecran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Επεξήγηση με σύννεφο"/>
          <p:cNvSpPr/>
          <p:nvPr/>
        </p:nvSpPr>
        <p:spPr>
          <a:xfrm rot="20899064" flipH="1">
            <a:off x="142844" y="357166"/>
            <a:ext cx="3643338" cy="1214446"/>
          </a:xfrm>
          <a:prstGeom prst="cloudCallout">
            <a:avLst>
              <a:gd name="adj1" fmla="val -55894"/>
              <a:gd name="adj2" fmla="val 1045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Καλὸς δὲ παρὰ Σεληνίταις νομίζεται, ἤν πού τις φαλακρὸς ᾖ. </a:t>
            </a:r>
          </a:p>
        </p:txBody>
      </p:sp>
      <p:pic>
        <p:nvPicPr>
          <p:cNvPr id="6149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04262"/>
            <a:ext cx="3500462" cy="3153738"/>
          </a:xfrm>
          <a:prstGeom prst="rect">
            <a:avLst/>
          </a:prstGeom>
          <a:noFill/>
        </p:spPr>
      </p:pic>
      <p:sp>
        <p:nvSpPr>
          <p:cNvPr id="8" name="7 - Επεξήγηση με σύννεφο"/>
          <p:cNvSpPr/>
          <p:nvPr/>
        </p:nvSpPr>
        <p:spPr>
          <a:xfrm>
            <a:off x="5572100" y="1285860"/>
            <a:ext cx="3571900" cy="1785950"/>
          </a:xfrm>
          <a:prstGeom prst="cloudCallout">
            <a:avLst>
              <a:gd name="adj1" fmla="val 21189"/>
              <a:gd name="adj2" fmla="val 83591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Όμορφος κατά τη γνώμη των Σεληνιτών θεωρείται,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αν κάποιος είναι φαλακρός.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4643438" y="0"/>
            <a:ext cx="214314" cy="571480"/>
          </a:xfrm>
          <a:prstGeom prst="downArrow">
            <a:avLst>
              <a:gd name="adj1" fmla="val 50000"/>
              <a:gd name="adj2" fmla="val 469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ff72d7b40d19d5c518624018ccb3ca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7" name="6 - Ελλειψοειδής επεξήγηση"/>
          <p:cNvSpPr/>
          <p:nvPr/>
        </p:nvSpPr>
        <p:spPr>
          <a:xfrm flipH="1">
            <a:off x="0" y="285728"/>
            <a:ext cx="3214678" cy="1928826"/>
          </a:xfrm>
          <a:prstGeom prst="wedgeEllipseCallout">
            <a:avLst>
              <a:gd name="adj1" fmla="val -85357"/>
              <a:gd name="adj2" fmla="val 817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Καὶ μὴν καὶ γένεια φύουσιν μικρὸν ὑπὲρ τὰ γόνατα. </a:t>
            </a:r>
          </a:p>
        </p:txBody>
      </p:sp>
      <p:sp>
        <p:nvSpPr>
          <p:cNvPr id="8" name="7 - Αριστερό βέλος"/>
          <p:cNvSpPr/>
          <p:nvPr/>
        </p:nvSpPr>
        <p:spPr>
          <a:xfrm rot="19488356" flipH="1">
            <a:off x="2367562" y="5070233"/>
            <a:ext cx="1571636" cy="28575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Επεξήγηση με σύννεφο"/>
          <p:cNvSpPr/>
          <p:nvPr/>
        </p:nvSpPr>
        <p:spPr>
          <a:xfrm>
            <a:off x="6357950" y="357166"/>
            <a:ext cx="2428860" cy="2857520"/>
          </a:xfrm>
          <a:prstGeom prst="cloudCallout">
            <a:avLst>
              <a:gd name="adj1" fmla="val 29245"/>
              <a:gd name="adj2" fmla="val 730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Και μάλιστα και γένια αφήνουν να φυτρώσουν λίγο πάνω από τα γόνατα.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Admin\Desktop\c449e0470539685ccbc77e767cd4cc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"/>
            <a:ext cx="9150350" cy="6857999"/>
          </a:xfrm>
          <a:prstGeom prst="rect">
            <a:avLst/>
          </a:prstGeom>
          <a:noFill/>
        </p:spPr>
      </p:pic>
      <p:pic>
        <p:nvPicPr>
          <p:cNvPr id="3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4" name="3 - Επεξήγηση με δεξιό βέλος"/>
          <p:cNvSpPr/>
          <p:nvPr/>
        </p:nvSpPr>
        <p:spPr>
          <a:xfrm>
            <a:off x="1643042" y="1785926"/>
            <a:ext cx="4071966" cy="2357454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Καὶ ὄνυχας ἐν τοῖς ποσὶν οὐκ ἔχουσιν, ἀλλὰ πάντες εἰσὶν μονοδάκτυλοι.</a:t>
            </a:r>
          </a:p>
        </p:txBody>
      </p:sp>
      <p:sp>
        <p:nvSpPr>
          <p:cNvPr id="5" name="4 - Ελλειψοειδής επεξήγηση"/>
          <p:cNvSpPr/>
          <p:nvPr/>
        </p:nvSpPr>
        <p:spPr>
          <a:xfrm>
            <a:off x="3286116" y="4786322"/>
            <a:ext cx="3286148" cy="1214446"/>
          </a:xfrm>
          <a:prstGeom prst="wedgeEllipseCallout">
            <a:avLst>
              <a:gd name="adj1" fmla="val 72883"/>
              <a:gd name="adj2" fmla="val -369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Και νύχια στα πόδια δεν έχουν,</a:t>
            </a:r>
          </a:p>
          <a:p>
            <a:pPr algn="ctr"/>
            <a:r>
              <a:rPr lang="el-GR" dirty="0" smtClean="0"/>
              <a:t>αλλά όλοι είναι μονοδάκτυλοι.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dmin\Desktop\g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Admin\Desktop\l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3500462" cy="3153738"/>
          </a:xfrm>
          <a:prstGeom prst="rect">
            <a:avLst/>
          </a:prstGeom>
          <a:noFill/>
        </p:spPr>
      </p:pic>
      <p:sp>
        <p:nvSpPr>
          <p:cNvPr id="4" name="3 - Επεξήγηση με σύννεφο"/>
          <p:cNvSpPr/>
          <p:nvPr/>
        </p:nvSpPr>
        <p:spPr>
          <a:xfrm flipH="1">
            <a:off x="714348" y="357166"/>
            <a:ext cx="3857652" cy="1428760"/>
          </a:xfrm>
          <a:prstGeom prst="cloudCallout">
            <a:avLst>
              <a:gd name="adj1" fmla="val -53258"/>
              <a:gd name="adj2" fmla="val 1093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Καὶ ἐπειδὰν ἢ πονῶσιν ἢ γυμνάζωνται, γάλακτι πᾶν τὸ σῶμα ἱδροῦσιν,</a:t>
            </a:r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2857488" y="4286256"/>
            <a:ext cx="4143404" cy="1643074"/>
          </a:xfrm>
          <a:prstGeom prst="cloudCallout">
            <a:avLst>
              <a:gd name="adj1" fmla="val 58999"/>
              <a:gd name="adj2" fmla="val -286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Και όταν κοπιάζουν ή γυμνάζονται,</a:t>
            </a:r>
          </a:p>
          <a:p>
            <a:pPr algn="ctr"/>
            <a:r>
              <a:rPr lang="el-GR" dirty="0" smtClean="0"/>
              <a:t>ιδρώνουν παράγοντας γάλα σ’ όλο τους το σώμα,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 rot="21079168">
            <a:off x="1393431" y="3894901"/>
            <a:ext cx="2143140" cy="35719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515</Words>
  <Application>Microsoft Office PowerPoint</Application>
  <PresentationFormat>Προβολή στην οθόνη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Dimitris Papadopoulos</cp:lastModifiedBy>
  <cp:revision>20</cp:revision>
  <dcterms:created xsi:type="dcterms:W3CDTF">2023-04-10T19:19:07Z</dcterms:created>
  <dcterms:modified xsi:type="dcterms:W3CDTF">2023-04-28T08:47:11Z</dcterms:modified>
</cp:coreProperties>
</file>