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76" r:id="rId3"/>
    <p:sldId id="287" r:id="rId4"/>
    <p:sldId id="288" r:id="rId5"/>
    <p:sldId id="289" r:id="rId6"/>
    <p:sldId id="257" r:id="rId7"/>
    <p:sldId id="258" r:id="rId8"/>
    <p:sldId id="267" r:id="rId9"/>
    <p:sldId id="291" r:id="rId10"/>
    <p:sldId id="292" r:id="rId11"/>
    <p:sldId id="282" r:id="rId12"/>
    <p:sldId id="295" r:id="rId13"/>
    <p:sldId id="281" r:id="rId14"/>
    <p:sldId id="293" r:id="rId15"/>
    <p:sldId id="296" r:id="rId16"/>
    <p:sldId id="297" r:id="rId17"/>
    <p:sldId id="259" r:id="rId18"/>
    <p:sldId id="294" r:id="rId19"/>
    <p:sldId id="290" r:id="rId20"/>
    <p:sldId id="298" r:id="rId21"/>
    <p:sldId id="284" r:id="rId22"/>
    <p:sldId id="274" r:id="rId23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7" autoAdjust="0"/>
    <p:restoredTop sz="94660"/>
  </p:normalViewPr>
  <p:slideViewPr>
    <p:cSldViewPr>
      <p:cViewPr>
        <p:scale>
          <a:sx n="100" d="100"/>
          <a:sy n="100" d="100"/>
        </p:scale>
        <p:origin x="-270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1680" cy="681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7A4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mailto:biblodb@mail.ru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720000" y="1260000"/>
            <a:ext cx="7771680" cy="341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15000"/>
              </a:lnSpc>
            </a:pPr>
            <a:r>
              <a:rPr lang="ru-RU" sz="4200" b="1" strike="noStrike" spc="-1" dirty="0">
                <a:solidFill>
                  <a:srgbClr val="54416B"/>
                </a:solidFill>
                <a:latin typeface="Times New Roman"/>
              </a:rPr>
              <a:t>Обзор </a:t>
            </a:r>
            <a:r>
              <a:rPr lang="ru-RU" sz="4200" b="1" spc="-1" dirty="0" smtClean="0">
                <a:solidFill>
                  <a:srgbClr val="54416B"/>
                </a:solidFill>
                <a:latin typeface="Times New Roman"/>
              </a:rPr>
              <a:t>детских</a:t>
            </a:r>
          </a:p>
          <a:p>
            <a:pPr algn="ctr">
              <a:lnSpc>
                <a:spcPct val="115000"/>
              </a:lnSpc>
            </a:pPr>
            <a:r>
              <a:rPr lang="ru-RU" sz="4200" b="1" spc="-1" dirty="0" smtClean="0">
                <a:solidFill>
                  <a:srgbClr val="54416B"/>
                </a:solidFill>
                <a:latin typeface="Times New Roman"/>
              </a:rPr>
              <a:t>художественных произведений</a:t>
            </a:r>
          </a:p>
          <a:p>
            <a:pPr algn="ctr">
              <a:lnSpc>
                <a:spcPct val="115000"/>
              </a:lnSpc>
            </a:pPr>
            <a:r>
              <a:rPr lang="ru-RU" sz="4200" b="1" spc="-1" dirty="0" smtClean="0">
                <a:solidFill>
                  <a:srgbClr val="54416B"/>
                </a:solidFill>
                <a:latin typeface="Times New Roman"/>
              </a:rPr>
              <a:t>русских и зарубежных авторов</a:t>
            </a:r>
          </a:p>
        </p:txBody>
      </p:sp>
      <p:sp>
        <p:nvSpPr>
          <p:cNvPr id="39" name="CustomShape 2"/>
          <p:cNvSpPr/>
          <p:nvPr/>
        </p:nvSpPr>
        <p:spPr>
          <a:xfrm>
            <a:off x="251520" y="476672"/>
            <a:ext cx="8639640" cy="71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408240" algn="l"/>
              </a:tabLst>
            </a:pPr>
            <a:r>
              <a:rPr lang="ru-RU" sz="2200" b="1" strike="noStrike" spc="-1" dirty="0">
                <a:solidFill>
                  <a:srgbClr val="000066"/>
                </a:solidFill>
                <a:latin typeface="Book Antiqua"/>
              </a:rPr>
              <a:t>ГУК ЯО «Областная детская </a:t>
            </a:r>
            <a:r>
              <a:rPr lang="ru-RU" sz="2200" b="1" strike="noStrike" spc="-1" dirty="0" smtClean="0">
                <a:solidFill>
                  <a:srgbClr val="000066"/>
                </a:solidFill>
                <a:latin typeface="Book Antiqua"/>
              </a:rPr>
              <a:t>библиотека</a:t>
            </a:r>
          </a:p>
          <a:p>
            <a:pPr algn="ctr">
              <a:lnSpc>
                <a:spcPct val="100000"/>
              </a:lnSpc>
              <a:tabLst>
                <a:tab pos="408240" algn="l"/>
              </a:tabLst>
            </a:pPr>
            <a:r>
              <a:rPr lang="ru-RU" sz="2200" b="1" strike="noStrike" spc="-1" dirty="0" smtClean="0">
                <a:solidFill>
                  <a:srgbClr val="000066"/>
                </a:solidFill>
                <a:latin typeface="Book Antiqua"/>
              </a:rPr>
              <a:t>им</a:t>
            </a:r>
            <a:r>
              <a:rPr lang="ru-RU" sz="2200" b="1" strike="noStrike" spc="-1" dirty="0">
                <a:solidFill>
                  <a:srgbClr val="000066"/>
                </a:solidFill>
                <a:latin typeface="Book Antiqua"/>
              </a:rPr>
              <a:t>. И.А. Крылова»</a:t>
            </a:r>
            <a:endParaRPr lang="ru-RU" sz="2200" b="0" strike="noStrike" spc="-1" dirty="0">
              <a:solidFill>
                <a:srgbClr val="000066"/>
              </a:solidFill>
              <a:latin typeface="Arial"/>
            </a:endParaRPr>
          </a:p>
        </p:txBody>
      </p:sp>
      <p:sp>
        <p:nvSpPr>
          <p:cNvPr id="40" name="CustomShape 3"/>
          <p:cNvSpPr/>
          <p:nvPr/>
        </p:nvSpPr>
        <p:spPr>
          <a:xfrm>
            <a:off x="3816000" y="5040000"/>
            <a:ext cx="4823640" cy="89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 dirty="0" err="1">
                <a:solidFill>
                  <a:srgbClr val="000066"/>
                </a:solidFill>
                <a:latin typeface="Book Antiqua"/>
              </a:rPr>
              <a:t>Маханькова</a:t>
            </a:r>
            <a:r>
              <a:rPr lang="ru-RU" sz="1800" b="1" strike="noStrike" spc="-1" dirty="0">
                <a:solidFill>
                  <a:srgbClr val="000066"/>
                </a:solidFill>
                <a:latin typeface="Book Antiqua"/>
              </a:rPr>
              <a:t> Татьяна Владимировна,</a:t>
            </a:r>
            <a:r>
              <a:rPr dirty="0">
                <a:solidFill>
                  <a:srgbClr val="000066"/>
                </a:solidFill>
              </a:rPr>
              <a:t/>
            </a:r>
            <a:br>
              <a:rPr dirty="0">
                <a:solidFill>
                  <a:srgbClr val="000066"/>
                </a:solidFill>
              </a:rPr>
            </a:br>
            <a:r>
              <a:rPr lang="ru-RU" sz="1800" b="1" strike="noStrike" spc="-1" dirty="0">
                <a:solidFill>
                  <a:srgbClr val="000066"/>
                </a:solidFill>
                <a:latin typeface="Book Antiqua"/>
              </a:rPr>
              <a:t>ведущий библиограф </a:t>
            </a:r>
            <a:r>
              <a:rPr lang="ru-RU" b="1" spc="-1" dirty="0" smtClean="0">
                <a:solidFill>
                  <a:srgbClr val="000066"/>
                </a:solidFill>
                <a:latin typeface="Book Antiqua"/>
              </a:rPr>
              <a:t>о</a:t>
            </a:r>
            <a:r>
              <a:rPr lang="ru-RU" sz="1800" b="1" strike="noStrike" spc="-1" dirty="0" smtClean="0">
                <a:solidFill>
                  <a:srgbClr val="000066"/>
                </a:solidFill>
                <a:latin typeface="Book Antiqua"/>
              </a:rPr>
              <a:t>тдела</a:t>
            </a:r>
            <a:r>
              <a:rPr dirty="0">
                <a:solidFill>
                  <a:srgbClr val="000066"/>
                </a:solidFill>
              </a:rPr>
              <a:t/>
            </a:r>
            <a:br>
              <a:rPr dirty="0">
                <a:solidFill>
                  <a:srgbClr val="000066"/>
                </a:solidFill>
              </a:rPr>
            </a:br>
            <a:r>
              <a:rPr lang="ru-RU" sz="1800" b="1" strike="noStrike" spc="-1" dirty="0">
                <a:solidFill>
                  <a:srgbClr val="000066"/>
                </a:solidFill>
                <a:latin typeface="Book Antiqua"/>
              </a:rPr>
              <a:t>справочно-библиографической</a:t>
            </a:r>
            <a:r>
              <a:rPr dirty="0">
                <a:solidFill>
                  <a:srgbClr val="000066"/>
                </a:solidFill>
              </a:rPr>
              <a:t/>
            </a:r>
            <a:br>
              <a:rPr dirty="0">
                <a:solidFill>
                  <a:srgbClr val="000066"/>
                </a:solidFill>
              </a:rPr>
            </a:br>
            <a:r>
              <a:rPr lang="ru-RU" sz="1800" b="1" strike="noStrike" spc="-1" dirty="0">
                <a:solidFill>
                  <a:srgbClr val="000066"/>
                </a:solidFill>
                <a:latin typeface="Book Antiqua"/>
              </a:rPr>
              <a:t>и информационной работы</a:t>
            </a:r>
            <a:endParaRPr lang="ru-RU" sz="1800" b="0" strike="noStrike" spc="-1" dirty="0">
              <a:solidFill>
                <a:srgbClr val="000066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6300192" y="1556792"/>
            <a:ext cx="2088232" cy="23762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b="1" strike="noStrike" spc="-1" dirty="0" err="1" smtClean="0">
                <a:solidFill>
                  <a:srgbClr val="000000"/>
                </a:solidFill>
                <a:latin typeface="Book Antiqua"/>
              </a:rPr>
              <a:t>Доброчасова</a:t>
            </a:r>
            <a:r>
              <a:rPr lang="ru-RU" b="1" strike="noStrike" spc="-1" dirty="0" smtClean="0">
                <a:solidFill>
                  <a:srgbClr val="000000"/>
                </a:solidFill>
                <a:latin typeface="Book Antiqua"/>
              </a:rPr>
              <a:t> А. Подарок. </a:t>
            </a:r>
            <a:r>
              <a:rPr lang="ru-RU" b="1" strike="noStrike" spc="-1" dirty="0">
                <a:solidFill>
                  <a:srgbClr val="000000"/>
                </a:solidFill>
                <a:latin typeface="Book Antiqua"/>
              </a:rPr>
              <a:t>– </a:t>
            </a:r>
            <a:r>
              <a:rPr lang="ru-RU" b="1" strike="noStrike" spc="-1" dirty="0" smtClean="0">
                <a:solidFill>
                  <a:srgbClr val="000000"/>
                </a:solidFill>
                <a:latin typeface="Book Antiqua"/>
              </a:rPr>
              <a:t>Москва </a:t>
            </a:r>
            <a:r>
              <a:rPr lang="ru-RU" b="1" strike="noStrike" spc="-1" dirty="0">
                <a:solidFill>
                  <a:srgbClr val="000000"/>
                </a:solidFill>
                <a:latin typeface="Book Antiqua"/>
              </a:rPr>
              <a:t>: </a:t>
            </a:r>
            <a:r>
              <a:rPr lang="ru-RU" b="1" strike="noStrike" spc="-1" dirty="0" smtClean="0">
                <a:solidFill>
                  <a:srgbClr val="000000"/>
                </a:solidFill>
                <a:latin typeface="Book Antiqua"/>
              </a:rPr>
              <a:t>Издательский Дом Мещерякова, 2017. </a:t>
            </a:r>
            <a:r>
              <a:rPr lang="ru-RU" b="1" strike="noStrike" spc="-1" dirty="0">
                <a:solidFill>
                  <a:srgbClr val="000000"/>
                </a:solidFill>
                <a:latin typeface="Book Antiqua"/>
              </a:rPr>
              <a:t>– </a:t>
            </a:r>
            <a:r>
              <a:rPr lang="ru-RU" b="1" strike="noStrike" spc="-1" dirty="0" smtClean="0">
                <a:solidFill>
                  <a:srgbClr val="000000"/>
                </a:solidFill>
                <a:latin typeface="Book Antiqua"/>
              </a:rPr>
              <a:t>32 </a:t>
            </a:r>
            <a:r>
              <a:rPr lang="ru-RU" b="1" strike="noStrike" spc="-1" dirty="0">
                <a:solidFill>
                  <a:srgbClr val="000000"/>
                </a:solidFill>
                <a:latin typeface="Book Antiqua"/>
              </a:rPr>
              <a:t>с</a:t>
            </a:r>
            <a:r>
              <a:rPr lang="ru-RU" b="1" strike="noStrike" spc="-1" dirty="0" smtClean="0">
                <a:solidFill>
                  <a:srgbClr val="000000"/>
                </a:solidFill>
                <a:latin typeface="Book Antiqua"/>
              </a:rPr>
              <a:t>.</a:t>
            </a:r>
            <a:endParaRPr lang="ru-RU" b="0" strike="noStrike" spc="-1" dirty="0">
              <a:latin typeface="Arial"/>
            </a:endParaRPr>
          </a:p>
        </p:txBody>
      </p:sp>
      <p:sp>
        <p:nvSpPr>
          <p:cNvPr id="118" name="CustomShape 2"/>
          <p:cNvSpPr/>
          <p:nvPr/>
        </p:nvSpPr>
        <p:spPr>
          <a:xfrm>
            <a:off x="251520" y="692696"/>
            <a:ext cx="2808312" cy="6480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3200" b="1" strike="noStrike" spc="100" dirty="0" smtClean="0">
                <a:solidFill>
                  <a:srgbClr val="54416B"/>
                </a:solidFill>
                <a:latin typeface="Times New Roman"/>
                <a:ea typeface="DejaVu Sans"/>
              </a:rPr>
              <a:t>Аня </a:t>
            </a:r>
            <a:endParaRPr lang="en-US" sz="3200" b="1" strike="noStrike" spc="100" dirty="0" smtClean="0">
              <a:solidFill>
                <a:srgbClr val="54416B"/>
              </a:solidFill>
              <a:latin typeface="Times New Roman"/>
              <a:ea typeface="DejaVu Sans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3200" b="1" strike="noStrike" spc="100" dirty="0" err="1" smtClean="0">
                <a:solidFill>
                  <a:srgbClr val="54416B"/>
                </a:solidFill>
                <a:latin typeface="Times New Roman"/>
                <a:ea typeface="DejaVu Sans"/>
              </a:rPr>
              <a:t>Доброчасова</a:t>
            </a:r>
            <a:endParaRPr lang="ru-RU" sz="3200" b="0" strike="noStrike" spc="100" dirty="0"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4509120"/>
            <a:ext cx="8280920" cy="2022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ru-RU" sz="2200" b="1" i="1" spc="-1" dirty="0" smtClean="0">
                <a:solidFill>
                  <a:srgbClr val="54416B"/>
                </a:solidFill>
                <a:latin typeface="Times New Roman"/>
              </a:rPr>
              <a:t>«Дорогой Вовка, пишет тебе из прошлого мама. Спасибо тебе, что сегодня у меня целых два праздника – 8 Марта и твой день рождения, спасибо за подарок. Посмотри вокруг – сколько счастливых людей в твой день рождения, все радуются и улыбаются. Будь счастлив и не хворай!»</a:t>
            </a:r>
            <a:endParaRPr lang="ru-RU" sz="2200" b="1" i="1" spc="-1" dirty="0">
              <a:solidFill>
                <a:srgbClr val="54416B"/>
              </a:solidFill>
              <a:latin typeface="Times New Roman"/>
            </a:endParaRPr>
          </a:p>
        </p:txBody>
      </p:sp>
      <p:sp>
        <p:nvSpPr>
          <p:cNvPr id="1026" name="AutoShape 2" descr="https://prodetlit.ru/images/thumb/1/16/Dobrochasova-Anya.jpg/500px-Dobrochasova-An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prodetlit.ru/images/thumb/1/16/Dobrochasova-Anya.jpg/500px-Dobrochasova-An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prodetlit.ru/images/thumb/1/16/Dobrochasova-Anya.jpg/500px-Dobrochasova-An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s://avatars.mds.yandex.net/get-zen_doc/151305/pub_5d4785e735ca3100ace4ea54_5d4785ed35ca3100ace4ea55/scale_1200"/>
          <p:cNvPicPr>
            <a:picLocks noChangeAspect="1" noChangeArrowheads="1"/>
          </p:cNvPicPr>
          <p:nvPr/>
        </p:nvPicPr>
        <p:blipFill>
          <a:blip r:embed="rId2" cstate="print"/>
          <a:srcRect l="27168" t="7082" r="27945"/>
          <a:stretch>
            <a:fillRect/>
          </a:stretch>
        </p:blipFill>
        <p:spPr bwMode="auto">
          <a:xfrm>
            <a:off x="683568" y="1628800"/>
            <a:ext cx="1656184" cy="22873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8914" name="AutoShape 2" descr="https://lavkababuin.com/image/cache/alias/podarok-rasskaz-888073/podarok-rasskaz-888073-main-1000x1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6" name="AutoShape 4" descr="https://lavkababuin.com/image/cache/alias/podarok-rasskaz-888073/podarok-rasskaz-888073-main-1000x1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8" name="AutoShape 6" descr="https://lavkababuin.com/image/cache/alias/podarok-rasskaz-888073/podarok-rasskaz-888073-main-1000x1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20" name="AutoShape 8" descr="https://lavkababuin.com/image/cache/alias/podarok-rasskaz-888073/podarok-rasskaz-888073-main-1000x1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922" name="Picture 10" descr="https://images.wbstatic.net/big/new/10750000/10759888-1.jpg"/>
          <p:cNvPicPr>
            <a:picLocks noChangeAspect="1" noChangeArrowheads="1"/>
          </p:cNvPicPr>
          <p:nvPr/>
        </p:nvPicPr>
        <p:blipFill>
          <a:blip r:embed="rId3" cstate="print"/>
          <a:srcRect l="4348" t="5251" r="4348" b="5075"/>
          <a:stretch>
            <a:fillRect/>
          </a:stretch>
        </p:blipFill>
        <p:spPr bwMode="auto">
          <a:xfrm>
            <a:off x="3059832" y="404664"/>
            <a:ext cx="3024336" cy="3960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3419872" y="1916832"/>
            <a:ext cx="3384376" cy="11521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b="1" strike="noStrike" spc="-1" dirty="0" err="1" smtClean="0">
                <a:solidFill>
                  <a:srgbClr val="000000"/>
                </a:solidFill>
                <a:latin typeface="Book Antiqua"/>
              </a:rPr>
              <a:t>Вейцман</a:t>
            </a:r>
            <a:r>
              <a:rPr lang="ru-RU" b="1" strike="noStrike" spc="-1" dirty="0" smtClean="0">
                <a:solidFill>
                  <a:srgbClr val="000000"/>
                </a:solidFill>
                <a:latin typeface="Book Antiqua"/>
              </a:rPr>
              <a:t> М. Обычная драка. </a:t>
            </a:r>
            <a:r>
              <a:rPr lang="ru-RU" b="1" strike="noStrike" spc="-1" dirty="0">
                <a:solidFill>
                  <a:srgbClr val="000000"/>
                </a:solidFill>
                <a:latin typeface="Book Antiqua"/>
              </a:rPr>
              <a:t>– </a:t>
            </a:r>
            <a:r>
              <a:rPr lang="ru-RU" b="1" strike="noStrike" spc="-1" dirty="0" smtClean="0">
                <a:solidFill>
                  <a:srgbClr val="000000"/>
                </a:solidFill>
                <a:latin typeface="Book Antiqua"/>
              </a:rPr>
              <a:t>Москва </a:t>
            </a:r>
            <a:r>
              <a:rPr lang="ru-RU" b="1" strike="noStrike" spc="-1" dirty="0">
                <a:solidFill>
                  <a:srgbClr val="000000"/>
                </a:solidFill>
                <a:latin typeface="Book Antiqua"/>
              </a:rPr>
              <a:t>:  </a:t>
            </a:r>
            <a:r>
              <a:rPr lang="ru-RU" b="1" strike="noStrike" spc="-1" dirty="0" smtClean="0">
                <a:solidFill>
                  <a:srgbClr val="000000"/>
                </a:solidFill>
                <a:latin typeface="Book Antiqua"/>
              </a:rPr>
              <a:t>Самокат, 2014. </a:t>
            </a:r>
            <a:r>
              <a:rPr lang="ru-RU" b="1" strike="noStrike" spc="-1" dirty="0">
                <a:solidFill>
                  <a:srgbClr val="000000"/>
                </a:solidFill>
                <a:latin typeface="Book Antiqua"/>
              </a:rPr>
              <a:t>– </a:t>
            </a:r>
            <a:r>
              <a:rPr lang="ru-RU" b="1" strike="noStrike" spc="-1" dirty="0" smtClean="0">
                <a:solidFill>
                  <a:srgbClr val="000000"/>
                </a:solidFill>
                <a:latin typeface="Book Antiqua"/>
              </a:rPr>
              <a:t>80 </a:t>
            </a:r>
            <a:r>
              <a:rPr lang="ru-RU" b="1" strike="noStrike" spc="-1" dirty="0">
                <a:solidFill>
                  <a:srgbClr val="000000"/>
                </a:solidFill>
                <a:latin typeface="Book Antiqua"/>
              </a:rPr>
              <a:t>с</a:t>
            </a:r>
            <a:r>
              <a:rPr lang="ru-RU" b="1" strike="noStrike" spc="-1" dirty="0" smtClean="0">
                <a:solidFill>
                  <a:srgbClr val="000000"/>
                </a:solidFill>
                <a:latin typeface="Book Antiqua"/>
              </a:rPr>
              <a:t>. – (Поэтическая серия).</a:t>
            </a:r>
            <a:endParaRPr lang="ru-RU" b="0" strike="noStrike" spc="-1" dirty="0">
              <a:latin typeface="Arial"/>
            </a:endParaRPr>
          </a:p>
        </p:txBody>
      </p:sp>
      <p:sp>
        <p:nvSpPr>
          <p:cNvPr id="118" name="CustomShape 2"/>
          <p:cNvSpPr/>
          <p:nvPr/>
        </p:nvSpPr>
        <p:spPr>
          <a:xfrm>
            <a:off x="3491880" y="548680"/>
            <a:ext cx="3312368" cy="100811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400" b="1" strike="noStrike" spc="100" dirty="0" smtClean="0">
                <a:solidFill>
                  <a:srgbClr val="54416B"/>
                </a:solidFill>
                <a:latin typeface="Times New Roman"/>
                <a:ea typeface="DejaVu Sans"/>
              </a:rPr>
              <a:t>Марк </a:t>
            </a: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400" b="1" strike="noStrike" spc="100" dirty="0" err="1" smtClean="0">
                <a:solidFill>
                  <a:srgbClr val="54416B"/>
                </a:solidFill>
                <a:latin typeface="Times New Roman"/>
                <a:ea typeface="DejaVu Sans"/>
              </a:rPr>
              <a:t>Вейцман</a:t>
            </a:r>
            <a:endParaRPr lang="ru-RU" sz="4400" b="0" strike="noStrike" spc="100" dirty="0">
              <a:latin typeface="Arial"/>
            </a:endParaRPr>
          </a:p>
        </p:txBody>
      </p:sp>
      <p:sp>
        <p:nvSpPr>
          <p:cNvPr id="40962" name="AutoShape 2" descr="https://cv5.litres.ru/pub/c/bumajnaya-kniga/cover_max1500/13019359-avtor-obychnaya-draka-1301935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4" name="AutoShape 4" descr="https://cv5.litres.ru/pub/c/bumajnaya-kniga/cover_max1500/13019359-avtor-obychnaya-draka-1301935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6" name="AutoShape 6" descr="https://cv5.litres.ru/pub/c/bumajnaya-kniga/cover_max1500/13019359-avtor-obychnaya-draka-1301935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68" name="Picture 8" descr="https://img4.labirint.ru/rc/ebed390137e8142389770a7c0c89cca4/220x340/books44/435350/cover.jpg?13981696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2943195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70" name="Picture 10" descr="https://new.antho.net/wp/wp-content/uploads/2019/08/weitsma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692696"/>
            <a:ext cx="1818985" cy="25101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0973" name="Rectangle 13"/>
          <p:cNvSpPr>
            <a:spLocks noChangeArrowheads="1"/>
          </p:cNvSpPr>
          <p:nvPr/>
        </p:nvSpPr>
        <p:spPr bwMode="auto">
          <a:xfrm>
            <a:off x="3563888" y="3307077"/>
            <a:ext cx="5256584" cy="3250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Слепила сестрёнка из глины уродца</a:t>
            </a:r>
            <a:endParaRPr kumimoji="0" lang="ru-RU" sz="20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всласть напоила студёной водицей,</a:t>
            </a:r>
            <a:endParaRPr kumimoji="0" lang="ru-RU" sz="20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спать уложила в тени у колодца, </a:t>
            </a:r>
            <a:endParaRPr kumimoji="0" lang="ru-RU" sz="20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ноги укрыла узорной тряпицей.</a:t>
            </a:r>
            <a:endParaRPr kumimoji="0" lang="ru-RU" sz="20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Глядеть на него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никому не велела,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кино не пошла, пообедать забыла.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Сидела над ним и жалела-жалела,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Страдала-страдала,</a:t>
            </a:r>
          </a:p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Любила-любила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1.ozone.ru/multimedia/10038630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1.ozone.ru/multimedia/10038630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cdn1.ozone.ru/multimedia/10038630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67544" y="4437112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pc="-1" dirty="0" err="1" smtClean="0">
                <a:solidFill>
                  <a:srgbClr val="000000"/>
                </a:solidFill>
                <a:latin typeface="Book Antiqua"/>
              </a:rPr>
              <a:t>Зартайская</a:t>
            </a:r>
            <a:r>
              <a:rPr lang="ru-RU" b="1" spc="-1" dirty="0" smtClean="0">
                <a:solidFill>
                  <a:srgbClr val="000000"/>
                </a:solidFill>
                <a:latin typeface="Book Antiqua"/>
              </a:rPr>
              <a:t> И.</a:t>
            </a:r>
            <a:r>
              <a:rPr lang="en-US" b="1" spc="-1" dirty="0" smtClean="0">
                <a:solidFill>
                  <a:srgbClr val="000000"/>
                </a:solidFill>
                <a:latin typeface="Book Antiqua"/>
              </a:rPr>
              <a:t> </a:t>
            </a:r>
            <a:r>
              <a:rPr lang="ru-RU" b="1" spc="-1" dirty="0" smtClean="0">
                <a:solidFill>
                  <a:srgbClr val="000000"/>
                </a:solidFill>
                <a:latin typeface="Book Antiqua"/>
              </a:rPr>
              <a:t>Принцесса Ниточка. – Санкт-Петербург: Акварель, 2015. – 48 с.</a:t>
            </a:r>
          </a:p>
        </p:txBody>
      </p:sp>
      <p:sp>
        <p:nvSpPr>
          <p:cNvPr id="2" name="AutoShape 2" descr="https://mmedia.ozone.ru/multimedia/101361952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mmedia.ozone.ru/multimedia/101361952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s://cdn3.imgbb.ru/community/212/2128031/201512/795b3d2efcedd86c8171411bb7d3eb99.jpg"/>
          <p:cNvPicPr>
            <a:picLocks noChangeAspect="1" noChangeArrowheads="1"/>
          </p:cNvPicPr>
          <p:nvPr/>
        </p:nvPicPr>
        <p:blipFill>
          <a:blip r:embed="rId2" cstate="print"/>
          <a:srcRect t="11941" b="6774"/>
          <a:stretch>
            <a:fillRect/>
          </a:stretch>
        </p:blipFill>
        <p:spPr bwMode="auto">
          <a:xfrm rot="21347655">
            <a:off x="525224" y="2594811"/>
            <a:ext cx="2840914" cy="1677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9" name="Picture 5" descr="Y:\Маханькова\Новые имена_консультация\2\картинки\10136195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65393">
            <a:off x="486598" y="657064"/>
            <a:ext cx="3502008" cy="1903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2" descr="https://sun9-22.userapi.com/c845523/v845523961/1878ee/AbkkshIn1e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36964" y="332656"/>
            <a:ext cx="2894802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620688"/>
            <a:ext cx="2653585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4" descr="https://img.chaconne.ru/img/3982324_82796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3861048"/>
            <a:ext cx="2540564" cy="2672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ustomShape 2"/>
          <p:cNvSpPr/>
          <p:nvPr/>
        </p:nvSpPr>
        <p:spPr>
          <a:xfrm>
            <a:off x="5724128" y="2538368"/>
            <a:ext cx="3240360" cy="96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400" b="1" strike="noStrike" spc="100" dirty="0" smtClean="0">
                <a:solidFill>
                  <a:srgbClr val="54416B"/>
                </a:solidFill>
                <a:latin typeface="Times New Roman"/>
                <a:ea typeface="DejaVu Sans"/>
              </a:rPr>
              <a:t>Ирина</a:t>
            </a: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400" b="1" strike="noStrike" spc="100" dirty="0" err="1" smtClean="0">
                <a:solidFill>
                  <a:srgbClr val="54416B"/>
                </a:solidFill>
                <a:latin typeface="Times New Roman"/>
                <a:ea typeface="DejaVu Sans"/>
              </a:rPr>
              <a:t>Зартайская</a:t>
            </a:r>
            <a:endParaRPr lang="ru-RU" sz="4400" b="0" strike="noStrike" spc="100" dirty="0">
              <a:latin typeface="Arial"/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2339752" y="5373216"/>
            <a:ext cx="3960440" cy="12961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b="1" spc="-1" dirty="0" err="1" smtClean="0">
                <a:solidFill>
                  <a:srgbClr val="000000"/>
                </a:solidFill>
                <a:latin typeface="Book Antiqua"/>
              </a:rPr>
              <a:t>Зартайская</a:t>
            </a:r>
            <a:r>
              <a:rPr lang="ru-RU" b="1" spc="-1" dirty="0" smtClean="0">
                <a:solidFill>
                  <a:srgbClr val="000000"/>
                </a:solidFill>
                <a:latin typeface="Book Antiqua"/>
              </a:rPr>
              <a:t> И. Все бабушки умеют летать. – Санкт-Петербург : Качели, 2018. – 28 с</a:t>
            </a:r>
            <a:r>
              <a:rPr lang="ru-RU" b="1" strike="noStrike" spc="-1" dirty="0" smtClean="0">
                <a:solidFill>
                  <a:srgbClr val="000000"/>
                </a:solidFill>
                <a:latin typeface="Book Antiqua"/>
              </a:rPr>
              <a:t>.</a:t>
            </a:r>
            <a:endParaRPr lang="ru-RU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1"/>
          <p:cNvSpPr/>
          <p:nvPr/>
        </p:nvSpPr>
        <p:spPr>
          <a:xfrm>
            <a:off x="323528" y="4365104"/>
            <a:ext cx="4608512" cy="93610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b="1" spc="-1" dirty="0" smtClean="0">
                <a:solidFill>
                  <a:srgbClr val="000000"/>
                </a:solidFill>
                <a:latin typeface="Book Antiqua"/>
              </a:rPr>
              <a:t>Краева И. Баба-Яга пишет. – Санкт-Петербург : </a:t>
            </a:r>
            <a:r>
              <a:rPr lang="ru-RU" b="1" spc="-1" dirty="0" err="1" smtClean="0">
                <a:solidFill>
                  <a:srgbClr val="000000"/>
                </a:solidFill>
                <a:latin typeface="Book Antiqua"/>
              </a:rPr>
              <a:t>Лимбус-Пресс</a:t>
            </a:r>
            <a:r>
              <a:rPr lang="ru-RU" b="1" spc="-1" dirty="0" smtClean="0">
                <a:solidFill>
                  <a:srgbClr val="000000"/>
                </a:solidFill>
                <a:latin typeface="Book Antiqua"/>
              </a:rPr>
              <a:t>, 2014. – 144 с.</a:t>
            </a:r>
            <a:endParaRPr lang="ru-RU" b="1" spc="-1" dirty="0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56" name="CustomShape 2"/>
          <p:cNvSpPr/>
          <p:nvPr/>
        </p:nvSpPr>
        <p:spPr>
          <a:xfrm>
            <a:off x="395536" y="332656"/>
            <a:ext cx="4176464" cy="50405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400" b="1" strike="noStrike" spc="100" dirty="0" smtClean="0">
                <a:solidFill>
                  <a:srgbClr val="54416B"/>
                </a:solidFill>
                <a:latin typeface="Times New Roman"/>
                <a:ea typeface="DejaVu Sans"/>
              </a:rPr>
              <a:t>Ирина Краева</a:t>
            </a:r>
            <a:endParaRPr lang="ru-RU" sz="4400" b="0" strike="noStrike" spc="100" dirty="0">
              <a:latin typeface="Arial"/>
            </a:endParaRPr>
          </a:p>
        </p:txBody>
      </p:sp>
      <p:pic>
        <p:nvPicPr>
          <p:cNvPr id="39938" name="Picture 2" descr="https://litvek.com/i/87/340487/co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692696"/>
            <a:ext cx="3143117" cy="4334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40" name="Picture 4" descr="https://gorkyifest.ru/wp-content/uploads/2017/02/34-%D0%98%D1%80%D0%B8%D0%BD%D0%B0-%D0%9A%D1%80%D0%B0%D0%B5%D0%B2%D0%B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124744"/>
            <a:ext cx="2304256" cy="3206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539552" y="5445224"/>
            <a:ext cx="7992888" cy="149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ru-RU" sz="2000" b="1" i="1" spc="-1" dirty="0" smtClean="0">
                <a:solidFill>
                  <a:srgbClr val="54416B"/>
                </a:solidFill>
                <a:latin typeface="Times New Roman"/>
              </a:rPr>
              <a:t>«Здравствуй, мой дорогой </a:t>
            </a:r>
            <a:r>
              <a:rPr lang="ru-RU" sz="2000" b="1" i="1" spc="-1" dirty="0" err="1" smtClean="0">
                <a:solidFill>
                  <a:srgbClr val="54416B"/>
                </a:solidFill>
                <a:latin typeface="Times New Roman"/>
              </a:rPr>
              <a:t>Аджушенька</a:t>
            </a:r>
            <a:r>
              <a:rPr lang="ru-RU" sz="2000" b="1" i="1" spc="-1" dirty="0" smtClean="0">
                <a:solidFill>
                  <a:srgbClr val="54416B"/>
                </a:solidFill>
                <a:latin typeface="Times New Roman"/>
              </a:rPr>
              <a:t>! …Через океан мне сияет твоя улыбка с дырочкой в два зуба, и я слышу, как ловко ты свистишь…  Целую тебя, мой </a:t>
            </a:r>
            <a:r>
              <a:rPr lang="ru-RU" sz="2000" b="1" i="1" spc="-1" dirty="0" err="1" smtClean="0">
                <a:solidFill>
                  <a:srgbClr val="54416B"/>
                </a:solidFill>
                <a:latin typeface="Times New Roman"/>
              </a:rPr>
              <a:t>муравейчик</a:t>
            </a:r>
            <a:r>
              <a:rPr lang="ru-RU" sz="2000" b="1" i="1" spc="-1" dirty="0" smtClean="0">
                <a:solidFill>
                  <a:srgbClr val="54416B"/>
                </a:solidFill>
                <a:latin typeface="Times New Roman"/>
              </a:rPr>
              <a:t>! Бабуля. Москва»</a:t>
            </a:r>
          </a:p>
          <a:p>
            <a:pPr algn="just">
              <a:lnSpc>
                <a:spcPct val="114000"/>
              </a:lnSpc>
            </a:pPr>
            <a:endParaRPr lang="ru-RU" sz="2000" b="1" i="1" spc="-1" dirty="0">
              <a:solidFill>
                <a:srgbClr val="54416B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2"/>
          <p:cNvSpPr/>
          <p:nvPr/>
        </p:nvSpPr>
        <p:spPr>
          <a:xfrm>
            <a:off x="5364088" y="260648"/>
            <a:ext cx="2880320" cy="172819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3600" b="1" strike="noStrike" spc="100" dirty="0" smtClean="0">
                <a:solidFill>
                  <a:srgbClr val="54416B"/>
                </a:solidFill>
                <a:latin typeface="Times New Roman"/>
                <a:ea typeface="DejaVu Sans"/>
              </a:rPr>
              <a:t>Ольга Артамонова</a:t>
            </a:r>
          </a:p>
        </p:txBody>
      </p:sp>
      <p:sp>
        <p:nvSpPr>
          <p:cNvPr id="40962" name="AutoShape 2" descr="https://cv5.litres.ru/pub/c/bumajnaya-kniga/cover_max1500/13019359-avtor-obychnaya-draka-1301935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4" name="AutoShape 4" descr="https://cv5.litres.ru/pub/c/bumajnaya-kniga/cover_max1500/13019359-avtor-obychnaya-draka-1301935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6" name="AutoShape 6" descr="https://cv5.litres.ru/pub/c/bumajnaya-kniga/cover_max1500/13019359-avtor-obychnaya-draka-1301935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986" name="AutoShape 2" descr="https://mmedia.ozone.ru/multimedia/10108713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988" name="AutoShape 4" descr="https://mmedia.ozone.ru/multimedia/10108713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990" name="AutoShape 6" descr="https://mmedia.ozone.ru/multimedia/10108713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8" name="AutoShape 2" descr="https://bibliogid.ru/images/cat/2021_03/5989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Артамонова О. Здравствуй, дедушка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76672"/>
            <a:ext cx="3272241" cy="4866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4644008" y="2132856"/>
            <a:ext cx="4032448" cy="4275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ru-RU" sz="2000" b="1" i="1" spc="-1" dirty="0" smtClean="0">
                <a:solidFill>
                  <a:srgbClr val="54416B"/>
                </a:solidFill>
                <a:latin typeface="Times New Roman"/>
              </a:rPr>
              <a:t>	«Однажды в юности, разговаривая с подругой о том, кто кем хочет стать, я почувствовала внезапное озарение. «Я буду писателем!» — тихо прозвучало внутри. И это было так важно, так сокровенно и так недостижимо, что я ничего не сказала своей подруге. Знание осталось, тихо жило во мне, и стало требовать выхода только после тридцати пяти».</a:t>
            </a:r>
            <a:endParaRPr lang="ru-RU" sz="2000" b="1" i="1" spc="-1" dirty="0">
              <a:solidFill>
                <a:srgbClr val="54416B"/>
              </a:solidFill>
              <a:latin typeface="Times New Roman"/>
            </a:endParaRPr>
          </a:p>
        </p:txBody>
      </p:sp>
      <p:sp>
        <p:nvSpPr>
          <p:cNvPr id="13" name="CustomShape 1"/>
          <p:cNvSpPr/>
          <p:nvPr/>
        </p:nvSpPr>
        <p:spPr>
          <a:xfrm>
            <a:off x="539552" y="5517232"/>
            <a:ext cx="3888432" cy="8640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b="1" strike="noStrike" spc="-1" dirty="0" smtClean="0">
                <a:solidFill>
                  <a:srgbClr val="000000"/>
                </a:solidFill>
                <a:latin typeface="Book Antiqua"/>
              </a:rPr>
              <a:t>Артамонова О. Здравствуй, дедушка! . </a:t>
            </a:r>
            <a:r>
              <a:rPr lang="ru-RU" b="1" strike="noStrike" spc="-1" dirty="0">
                <a:solidFill>
                  <a:srgbClr val="000000"/>
                </a:solidFill>
                <a:latin typeface="Book Antiqua"/>
              </a:rPr>
              <a:t>– Москва : </a:t>
            </a:r>
            <a:r>
              <a:rPr lang="ru-RU" b="1" strike="noStrike" spc="-1" dirty="0" err="1" smtClean="0">
                <a:solidFill>
                  <a:srgbClr val="000000"/>
                </a:solidFill>
                <a:latin typeface="Book Antiqua"/>
              </a:rPr>
              <a:t>Аквилегия-М</a:t>
            </a:r>
            <a:r>
              <a:rPr lang="ru-RU" b="1" strike="noStrike" spc="-1" dirty="0" smtClean="0">
                <a:solidFill>
                  <a:srgbClr val="000000"/>
                </a:solidFill>
                <a:latin typeface="Book Antiqua"/>
              </a:rPr>
              <a:t>, 2021. </a:t>
            </a:r>
            <a:r>
              <a:rPr lang="ru-RU" b="1" strike="noStrike" spc="-1" dirty="0">
                <a:solidFill>
                  <a:srgbClr val="000000"/>
                </a:solidFill>
                <a:latin typeface="Book Antiqua"/>
              </a:rPr>
              <a:t>– </a:t>
            </a:r>
            <a:r>
              <a:rPr lang="ru-RU" b="1" strike="noStrike" spc="-1" dirty="0" smtClean="0">
                <a:solidFill>
                  <a:srgbClr val="000000"/>
                </a:solidFill>
                <a:latin typeface="Book Antiqua"/>
              </a:rPr>
              <a:t>176 </a:t>
            </a:r>
            <a:r>
              <a:rPr lang="ru-RU" b="1" strike="noStrike" spc="-1" dirty="0">
                <a:solidFill>
                  <a:srgbClr val="000000"/>
                </a:solidFill>
                <a:latin typeface="Book Antiqua"/>
              </a:rPr>
              <a:t>с</a:t>
            </a:r>
            <a:r>
              <a:rPr lang="ru-RU" b="1" strike="noStrike" spc="-1" dirty="0" smtClean="0">
                <a:solidFill>
                  <a:srgbClr val="000000"/>
                </a:solidFill>
                <a:latin typeface="Book Antiqua"/>
              </a:rPr>
              <a:t>.</a:t>
            </a:r>
            <a:endParaRPr lang="ru-RU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1.ozone.ru/multimedia/10038630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1.ozone.ru/multimedia/10038630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cdn1.ozone.ru/multimedia/10038630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https://mmedia.ozone.ru/multimedia/101361952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mmedia.ozone.ru/multimedia/101361952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CustomShape 2"/>
          <p:cNvSpPr/>
          <p:nvPr/>
        </p:nvSpPr>
        <p:spPr>
          <a:xfrm>
            <a:off x="4139952" y="1916832"/>
            <a:ext cx="4248472" cy="53059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3200" b="1" strike="noStrike" spc="100" dirty="0" smtClean="0">
              <a:solidFill>
                <a:srgbClr val="54416B"/>
              </a:solidFill>
              <a:latin typeface="Times New Roman"/>
              <a:ea typeface="DejaVu Sans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3200" b="1" spc="100" dirty="0" smtClean="0">
                <a:solidFill>
                  <a:srgbClr val="54416B"/>
                </a:solidFill>
                <a:latin typeface="Times New Roman"/>
              </a:rPr>
              <a:t>Ирина </a:t>
            </a:r>
            <a:r>
              <a:rPr lang="ru-RU" sz="3200" b="1" spc="100" dirty="0" err="1" smtClean="0">
                <a:solidFill>
                  <a:srgbClr val="54416B"/>
                </a:solidFill>
                <a:latin typeface="Times New Roman"/>
              </a:rPr>
              <a:t>Зартайская</a:t>
            </a:r>
            <a:endParaRPr lang="ru-RU" sz="3200" b="1" strike="noStrike" spc="100" dirty="0" smtClean="0">
              <a:solidFill>
                <a:srgbClr val="54416B"/>
              </a:solidFill>
              <a:latin typeface="Times New Roman"/>
              <a:ea typeface="DejaVu Sans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3200" b="0" strike="noStrike" spc="100" dirty="0">
              <a:latin typeface="Arial"/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323528" y="836712"/>
            <a:ext cx="3888432" cy="11521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r>
              <a:rPr lang="ru-RU" b="1" spc="-1" dirty="0" err="1" smtClean="0">
                <a:solidFill>
                  <a:srgbClr val="000000"/>
                </a:solidFill>
                <a:latin typeface="Book Antiqua"/>
              </a:rPr>
              <a:t>Зартайская</a:t>
            </a:r>
            <a:r>
              <a:rPr lang="ru-RU" b="1" spc="-1" dirty="0" smtClean="0">
                <a:solidFill>
                  <a:srgbClr val="000000"/>
                </a:solidFill>
                <a:latin typeface="Book Antiqua"/>
              </a:rPr>
              <a:t> И. Сказки в пижамах / ил. Е. </a:t>
            </a:r>
            <a:r>
              <a:rPr lang="ru-RU" b="1" spc="-1" dirty="0" err="1" smtClean="0">
                <a:solidFill>
                  <a:srgbClr val="000000"/>
                </a:solidFill>
                <a:latin typeface="Book Antiqua"/>
              </a:rPr>
              <a:t>Комраковой</a:t>
            </a:r>
            <a:r>
              <a:rPr lang="ru-RU" b="1" spc="-1" dirty="0" smtClean="0">
                <a:solidFill>
                  <a:srgbClr val="000000"/>
                </a:solidFill>
                <a:latin typeface="Book Antiqua"/>
              </a:rPr>
              <a:t>. – Санкт-Петербург : Качели, 2017. – 32 с. – (</a:t>
            </a:r>
            <a:r>
              <a:rPr lang="ru-RU" b="1" spc="-1" dirty="0" err="1" smtClean="0">
                <a:solidFill>
                  <a:srgbClr val="000000"/>
                </a:solidFill>
                <a:latin typeface="Book Antiqua"/>
              </a:rPr>
              <a:t>Сказки-нескучайки</a:t>
            </a:r>
            <a:r>
              <a:rPr lang="ru-RU" b="1" spc="-1" dirty="0" smtClean="0">
                <a:solidFill>
                  <a:srgbClr val="000000"/>
                </a:solidFill>
                <a:latin typeface="Book Antiqua"/>
              </a:rPr>
              <a:t>).</a:t>
            </a:r>
            <a:endParaRPr lang="ru-RU" b="1" spc="-1" dirty="0">
              <a:solidFill>
                <a:srgbClr val="000000"/>
              </a:solidFill>
              <a:latin typeface="Book Antiqua"/>
            </a:endParaRPr>
          </a:p>
        </p:txBody>
      </p:sp>
      <p:pic>
        <p:nvPicPr>
          <p:cNvPr id="16" name="Picture 3" descr="https://childbookcase.ru/wp-content/uploads/2019/10/Zartajskaya-Skazki-v-pizhamah-stranitsa.jpg"/>
          <p:cNvPicPr>
            <a:picLocks noChangeAspect="1" noChangeArrowheads="1"/>
          </p:cNvPicPr>
          <p:nvPr/>
        </p:nvPicPr>
        <p:blipFill>
          <a:blip r:embed="rId2" cstate="print"/>
          <a:srcRect l="2835" t="1984" r="2666" b="2773"/>
          <a:stretch>
            <a:fillRect/>
          </a:stretch>
        </p:blipFill>
        <p:spPr bwMode="auto">
          <a:xfrm rot="1178096">
            <a:off x="498871" y="4551555"/>
            <a:ext cx="2857986" cy="15869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2" descr="https://sun9-22.userapi.com/c845523/v845523961/1878ee/AbkkshIn1e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260648"/>
            <a:ext cx="2465942" cy="1656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132856"/>
            <a:ext cx="2655444" cy="2501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" descr="Y:\Маханькова\Новые имена_консультация\2\картинки\5bf086f4361a2b5c9f16296a43a4404c7b16bcd8Ma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2708920"/>
            <a:ext cx="2087597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3635896" y="5517232"/>
            <a:ext cx="4968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pc="-1" dirty="0" smtClean="0">
                <a:solidFill>
                  <a:srgbClr val="000000"/>
                </a:solidFill>
                <a:latin typeface="Book Antiqua"/>
              </a:rPr>
              <a:t>Самый лучший возраст. – Москва : </a:t>
            </a:r>
            <a:r>
              <a:rPr lang="ru-RU" b="1" spc="-1" dirty="0" err="1" smtClean="0">
                <a:solidFill>
                  <a:srgbClr val="000000"/>
                </a:solidFill>
                <a:latin typeface="Book Antiqua"/>
              </a:rPr>
              <a:t>Астрель</a:t>
            </a:r>
            <a:r>
              <a:rPr lang="ru-RU" b="1" spc="-1" dirty="0" smtClean="0">
                <a:solidFill>
                  <a:srgbClr val="000000"/>
                </a:solidFill>
                <a:latin typeface="Book Antiqua"/>
              </a:rPr>
              <a:t> ; Санкт-Петербург : </a:t>
            </a:r>
            <a:r>
              <a:rPr lang="ru-RU" b="1" spc="-1" dirty="0" err="1" smtClean="0">
                <a:solidFill>
                  <a:srgbClr val="000000"/>
                </a:solidFill>
                <a:latin typeface="Book Antiqua"/>
              </a:rPr>
              <a:t>Астрель-СПб</a:t>
            </a:r>
            <a:r>
              <a:rPr lang="ru-RU" b="1" spc="-1" dirty="0" smtClean="0">
                <a:solidFill>
                  <a:srgbClr val="000000"/>
                </a:solidFill>
                <a:latin typeface="Book Antiqua"/>
              </a:rPr>
              <a:t>, 2011. – 48 с. : ил. – (Весёлые приключения).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1.ozone.ru/multimedia/10038630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1.ozone.ru/multimedia/10038630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cdn1.ozone.ru/multimedia/10038630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851920" y="5157192"/>
            <a:ext cx="3744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pc="-1" dirty="0" err="1" smtClean="0">
                <a:solidFill>
                  <a:srgbClr val="000000"/>
                </a:solidFill>
                <a:latin typeface="Book Antiqua"/>
              </a:rPr>
              <a:t>Ледерман</a:t>
            </a:r>
            <a:r>
              <a:rPr lang="ru-RU" sz="2000" b="1" spc="-1" dirty="0" smtClean="0">
                <a:solidFill>
                  <a:srgbClr val="000000"/>
                </a:solidFill>
                <a:latin typeface="Book Antiqua"/>
              </a:rPr>
              <a:t> В. Уроков не будет! / ил. О. Громовой. – Москва : </a:t>
            </a:r>
            <a:r>
              <a:rPr lang="ru-RU" sz="2000" b="1" spc="-1" dirty="0" err="1" smtClean="0">
                <a:solidFill>
                  <a:srgbClr val="000000"/>
                </a:solidFill>
                <a:latin typeface="Book Antiqua"/>
              </a:rPr>
              <a:t>КомпасГид</a:t>
            </a:r>
            <a:r>
              <a:rPr lang="ru-RU" sz="2000" b="1" spc="-1" dirty="0" smtClean="0">
                <a:solidFill>
                  <a:srgbClr val="000000"/>
                </a:solidFill>
                <a:latin typeface="Book Antiqua"/>
              </a:rPr>
              <a:t>, 2018. – 104 с. : ч/б. ил.</a:t>
            </a:r>
            <a:endParaRPr lang="ru-RU" sz="2000" b="1" spc="-1" dirty="0" err="1" smtClean="0">
              <a:solidFill>
                <a:srgbClr val="000000"/>
              </a:solidFill>
              <a:latin typeface="Book Antiqua"/>
            </a:endParaRPr>
          </a:p>
        </p:txBody>
      </p:sp>
      <p:pic>
        <p:nvPicPr>
          <p:cNvPr id="40962" name="Picture 2" descr="https://cv9.litres.ru/pub/c/elektronnaya-kniga/cover_max1500/28060396-viktoriya-lederman-urokov-ne-bud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3"/>
            <a:ext cx="3312368" cy="4953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923928" y="1700808"/>
            <a:ext cx="3744416" cy="339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u="sng" dirty="0" smtClean="0">
                <a:solidFill>
                  <a:schemeClr val="tx2">
                    <a:lumMod val="75000"/>
                  </a:schemeClr>
                </a:solidFill>
              </a:rPr>
              <a:t>Рассказы: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Первый класс. Маргаритка и дядька Пират.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Второй класс. Второй «Б» не играет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Третий класс. «Пардон», «мерси» и «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о-ля-ля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!»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Четвёртый класс. Ненавижу Мирона Соломатина!</a:t>
            </a:r>
            <a:endParaRPr lang="ru-RU" sz="2000" dirty="0" err="1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683568" y="260648"/>
            <a:ext cx="4968552" cy="6480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 dirty="0" smtClean="0">
                <a:solidFill>
                  <a:srgbClr val="54416B"/>
                </a:solidFill>
                <a:latin typeface="Times New Roman"/>
                <a:ea typeface="DejaVu Sans"/>
              </a:rPr>
              <a:t>Виктория </a:t>
            </a:r>
            <a:r>
              <a:rPr lang="ru-RU" sz="4000" b="1" strike="noStrike" spc="-1" dirty="0" err="1" smtClean="0">
                <a:solidFill>
                  <a:srgbClr val="54416B"/>
                </a:solidFill>
                <a:latin typeface="Times New Roman"/>
                <a:ea typeface="DejaVu Sans"/>
              </a:rPr>
              <a:t>Ледерман</a:t>
            </a:r>
            <a:endParaRPr lang="ru-RU" sz="4000" b="0" strike="noStrike" spc="-1" dirty="0">
              <a:latin typeface="Arial"/>
            </a:endParaRPr>
          </a:p>
        </p:txBody>
      </p:sp>
      <p:pic>
        <p:nvPicPr>
          <p:cNvPr id="8194" name="Picture 2" descr="https://avatars.dzeninfra.ru/get-zen_doc/3985268/pub_62fe9de83b725209d3167d3b_63014a9eeca0490a0225159b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88640"/>
            <a:ext cx="2520280" cy="1795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1"/>
          <p:cNvSpPr/>
          <p:nvPr/>
        </p:nvSpPr>
        <p:spPr>
          <a:xfrm>
            <a:off x="755576" y="6021288"/>
            <a:ext cx="7523640" cy="503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b="1" strike="noStrike" spc="-1" dirty="0" smtClean="0">
                <a:solidFill>
                  <a:srgbClr val="000000"/>
                </a:solidFill>
                <a:latin typeface="Book Antiqua"/>
              </a:rPr>
              <a:t>Мюллер Б. Планета </a:t>
            </a:r>
            <a:r>
              <a:rPr lang="ru-RU" b="1" strike="noStrike" spc="-1" dirty="0" err="1" smtClean="0">
                <a:solidFill>
                  <a:srgbClr val="000000"/>
                </a:solidFill>
                <a:latin typeface="Book Antiqua"/>
              </a:rPr>
              <a:t>Вилли</a:t>
            </a:r>
            <a:r>
              <a:rPr lang="ru-RU" b="1" strike="noStrike" spc="-1" dirty="0" smtClean="0">
                <a:solidFill>
                  <a:srgbClr val="000000"/>
                </a:solidFill>
                <a:latin typeface="Book Antiqua"/>
              </a:rPr>
              <a:t>. </a:t>
            </a:r>
            <a:r>
              <a:rPr lang="ru-RU" b="1" strike="noStrike" spc="-1" dirty="0">
                <a:solidFill>
                  <a:srgbClr val="000000"/>
                </a:solidFill>
                <a:latin typeface="Book Antiqua"/>
              </a:rPr>
              <a:t>– Москва : </a:t>
            </a:r>
            <a:r>
              <a:rPr lang="ru-RU" b="1" strike="noStrike" spc="-1" dirty="0" smtClean="0">
                <a:solidFill>
                  <a:srgbClr val="000000"/>
                </a:solidFill>
                <a:latin typeface="Book Antiqua"/>
              </a:rPr>
              <a:t>Самокат, 2015. </a:t>
            </a:r>
            <a:r>
              <a:rPr lang="ru-RU" b="1" strike="noStrike" spc="-1" dirty="0">
                <a:solidFill>
                  <a:srgbClr val="000000"/>
                </a:solidFill>
                <a:latin typeface="Book Antiqua"/>
              </a:rPr>
              <a:t>– </a:t>
            </a:r>
            <a:r>
              <a:rPr lang="ru-RU" b="1" strike="noStrike" spc="-1" dirty="0" smtClean="0">
                <a:solidFill>
                  <a:srgbClr val="000000"/>
                </a:solidFill>
                <a:latin typeface="Book Antiqua"/>
              </a:rPr>
              <a:t>40 </a:t>
            </a:r>
            <a:r>
              <a:rPr lang="ru-RU" b="1" strike="noStrike" spc="-1" dirty="0">
                <a:solidFill>
                  <a:srgbClr val="000000"/>
                </a:solidFill>
                <a:latin typeface="Book Antiqua"/>
              </a:rPr>
              <a:t>с</a:t>
            </a:r>
            <a:r>
              <a:rPr lang="ru-RU" b="1" strike="noStrike" spc="-1" dirty="0" smtClean="0">
                <a:solidFill>
                  <a:srgbClr val="000000"/>
                </a:solidFill>
                <a:latin typeface="Book Antiqua"/>
              </a:rPr>
              <a:t>.</a:t>
            </a:r>
            <a:endParaRPr lang="ru-RU" b="0" strike="noStrike" spc="-1" dirty="0">
              <a:latin typeface="Arial"/>
            </a:endParaRPr>
          </a:p>
        </p:txBody>
      </p:sp>
      <p:sp>
        <p:nvSpPr>
          <p:cNvPr id="56" name="CustomShape 2"/>
          <p:cNvSpPr/>
          <p:nvPr/>
        </p:nvSpPr>
        <p:spPr>
          <a:xfrm>
            <a:off x="1619672" y="332656"/>
            <a:ext cx="5904656" cy="6480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 dirty="0" err="1" smtClean="0">
                <a:solidFill>
                  <a:srgbClr val="54416B"/>
                </a:solidFill>
                <a:latin typeface="Times New Roman"/>
                <a:ea typeface="DejaVu Sans"/>
              </a:rPr>
              <a:t>Бирта</a:t>
            </a:r>
            <a:r>
              <a:rPr lang="ru-RU" sz="4000" b="1" strike="noStrike" spc="-1" dirty="0" smtClean="0">
                <a:solidFill>
                  <a:srgbClr val="54416B"/>
                </a:solidFill>
                <a:latin typeface="Times New Roman"/>
                <a:ea typeface="DejaVu Sans"/>
              </a:rPr>
              <a:t> Мюллер</a:t>
            </a:r>
            <a:endParaRPr lang="ru-RU" sz="4000" b="0" strike="noStrike" spc="-1" dirty="0">
              <a:latin typeface="Arial"/>
            </a:endParaRPr>
          </a:p>
        </p:txBody>
      </p:sp>
      <p:pic>
        <p:nvPicPr>
          <p:cNvPr id="17410" name="Picture 2" descr="https://media.npr.org/assets/img/2012/04/23/herta-muller_credit-isolde-ohlbaum_custom-694a6f01a824398d76dc9cc308ae9b0a6046c442.gif?s=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852936"/>
            <a:ext cx="2232248" cy="2848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412" name="Picture 4" descr="https://img.labirint.ru/rcimg/e1db3b7e56b387801b5aae56fb859d90/1920x1080/comments_pic/1505/0_f01b3218b6ad922212af584d9a32d88a_1422439289.jpg?14224393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607568"/>
            <a:ext cx="4176464" cy="3325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95536" y="980728"/>
            <a:ext cx="8280920" cy="149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ru-RU" sz="2000" b="1" i="1" spc="-1" dirty="0" smtClean="0">
                <a:solidFill>
                  <a:srgbClr val="54416B"/>
                </a:solidFill>
                <a:latin typeface="Times New Roman"/>
              </a:rPr>
              <a:t>«</a:t>
            </a:r>
            <a:r>
              <a:rPr lang="ru-RU" sz="2000" b="1" i="1" spc="-1" dirty="0" err="1" smtClean="0">
                <a:solidFill>
                  <a:srgbClr val="54416B"/>
                </a:solidFill>
                <a:latin typeface="Times New Roman"/>
              </a:rPr>
              <a:t>Вилли</a:t>
            </a:r>
            <a:r>
              <a:rPr lang="ru-RU" sz="2000" b="1" i="1" spc="-1" dirty="0" smtClean="0">
                <a:solidFill>
                  <a:srgbClr val="54416B"/>
                </a:solidFill>
                <a:latin typeface="Times New Roman"/>
              </a:rPr>
              <a:t> – мальчик с другой планеты. Когда мама носила его в животе, она и не догадывалась, что там – маленький инопланетянин. А когда </a:t>
            </a:r>
            <a:r>
              <a:rPr lang="ru-RU" sz="2000" b="1" i="1" spc="-1" dirty="0" err="1" smtClean="0">
                <a:solidFill>
                  <a:srgbClr val="54416B"/>
                </a:solidFill>
                <a:latin typeface="Times New Roman"/>
              </a:rPr>
              <a:t>Вилли</a:t>
            </a:r>
            <a:r>
              <a:rPr lang="ru-RU" sz="2000" b="1" i="1" spc="-1" dirty="0" smtClean="0">
                <a:solidFill>
                  <a:srgbClr val="54416B"/>
                </a:solidFill>
                <a:latin typeface="Times New Roman"/>
              </a:rPr>
              <a:t> родился, никто глазам своим не поверил. Мама и папа сперва даже заплакали: ведь им хотелось обычного ребенка…»</a:t>
            </a:r>
            <a:endParaRPr lang="ru-RU" sz="2000" b="1" i="1" spc="-1" dirty="0">
              <a:solidFill>
                <a:srgbClr val="54416B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1"/>
          <p:cNvSpPr/>
          <p:nvPr/>
        </p:nvSpPr>
        <p:spPr>
          <a:xfrm>
            <a:off x="611560" y="5517232"/>
            <a:ext cx="4752528" cy="108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1" spc="-1" dirty="0" err="1" smtClean="0">
                <a:solidFill>
                  <a:srgbClr val="000000"/>
                </a:solidFill>
                <a:latin typeface="Book Antiqua"/>
              </a:rPr>
              <a:t>Зартайская</a:t>
            </a:r>
            <a:r>
              <a:rPr lang="ru-RU" sz="2000" b="1" spc="-1" dirty="0" smtClean="0">
                <a:solidFill>
                  <a:srgbClr val="000000"/>
                </a:solidFill>
                <a:latin typeface="Book Antiqua"/>
              </a:rPr>
              <a:t> И. Я слышу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Book Antiqua"/>
              </a:rPr>
              <a:t> / </a:t>
            </a:r>
            <a:r>
              <a:rPr lang="ru-RU" sz="2000" b="1" strike="noStrike" spc="-1" dirty="0" err="1" smtClean="0">
                <a:solidFill>
                  <a:srgbClr val="000000"/>
                </a:solidFill>
                <a:latin typeface="Book Antiqua"/>
              </a:rPr>
              <a:t>худож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Book Antiqua"/>
              </a:rPr>
              <a:t>. Е. Третьякова. </a:t>
            </a:r>
            <a:r>
              <a:rPr lang="ru-RU" sz="2000" b="1" strike="noStrike" spc="-1" dirty="0">
                <a:solidFill>
                  <a:srgbClr val="000000"/>
                </a:solidFill>
                <a:latin typeface="Book Antiqua"/>
              </a:rPr>
              <a:t>– Москва :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Book Antiqua"/>
              </a:rPr>
              <a:t>Премудрый Сверчок, 2013. </a:t>
            </a:r>
            <a:r>
              <a:rPr lang="ru-RU" sz="2000" b="1" strike="noStrike" spc="-1" dirty="0">
                <a:solidFill>
                  <a:srgbClr val="000000"/>
                </a:solidFill>
                <a:latin typeface="Book Antiqua"/>
              </a:rPr>
              <a:t>–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Book Antiqua"/>
              </a:rPr>
              <a:t>24 </a:t>
            </a:r>
            <a:r>
              <a:rPr lang="ru-RU" sz="2000" b="1" strike="noStrike" spc="-1" dirty="0">
                <a:solidFill>
                  <a:srgbClr val="000000"/>
                </a:solidFill>
                <a:latin typeface="Book Antiqua"/>
              </a:rPr>
              <a:t>с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Book Antiqua"/>
              </a:rPr>
              <a:t>.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56" name="CustomShape 2"/>
          <p:cNvSpPr/>
          <p:nvPr/>
        </p:nvSpPr>
        <p:spPr>
          <a:xfrm>
            <a:off x="683568" y="260648"/>
            <a:ext cx="4968552" cy="6480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 dirty="0" smtClean="0">
                <a:solidFill>
                  <a:srgbClr val="54416B"/>
                </a:solidFill>
                <a:latin typeface="Times New Roman"/>
                <a:ea typeface="DejaVu Sans"/>
              </a:rPr>
              <a:t>Ирина </a:t>
            </a:r>
            <a:r>
              <a:rPr lang="ru-RU" sz="4000" b="1" strike="noStrike" spc="-1" dirty="0" err="1" smtClean="0">
                <a:solidFill>
                  <a:srgbClr val="54416B"/>
                </a:solidFill>
                <a:latin typeface="Times New Roman"/>
                <a:ea typeface="DejaVu Sans"/>
              </a:rPr>
              <a:t>Зартайская</a:t>
            </a:r>
            <a:endParaRPr lang="ru-RU" sz="4000" b="0" strike="noStrike" spc="-1" dirty="0"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1052736"/>
            <a:ext cx="3888432" cy="4337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ru-RU" sz="2200" b="1" i="1" spc="-1" dirty="0" smtClean="0">
                <a:solidFill>
                  <a:srgbClr val="54416B"/>
                </a:solidFill>
                <a:latin typeface="Times New Roman"/>
              </a:rPr>
              <a:t>«Несмотря на все сложности, лишённые слуха ребята ничем другим не отличаются от обычных мальчиков и девочек. Только, возможно, друзья и внимание окружающих нужны им чуточку больше, чем остальным. Потому что не так-то просто жить одному в мире тишины»</a:t>
            </a:r>
            <a:endParaRPr lang="ru-RU" sz="2200" b="1" i="1" spc="-1" dirty="0">
              <a:solidFill>
                <a:srgbClr val="54416B"/>
              </a:solidFill>
              <a:latin typeface="Times New Roman"/>
            </a:endParaRPr>
          </a:p>
        </p:txBody>
      </p:sp>
      <p:pic>
        <p:nvPicPr>
          <p:cNvPr id="1029" name="Picture 5" descr="Y:\Маханькова\Обзор нравственный РДЧ\slysh_rec2.jpg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 rot="21175890">
            <a:off x="5183065" y="2955275"/>
            <a:ext cx="3024848" cy="3096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https://img.labirint.ru/rcimg/5d9c1aee82e491b42d1cc8f7627465a0/1920x1080/comments_pic/1847/origin_0_861900625a0505d15f3b77b90b5d1262.jpg?15428932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7180" y="332656"/>
            <a:ext cx="2506411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1"/>
          <p:cNvSpPr/>
          <p:nvPr/>
        </p:nvSpPr>
        <p:spPr>
          <a:xfrm>
            <a:off x="395536" y="6094072"/>
            <a:ext cx="8280920" cy="503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000000"/>
                </a:solidFill>
                <a:latin typeface="Book Antiqua"/>
              </a:rPr>
              <a:t>Анисимова А. Музыка моего дятла / </a:t>
            </a:r>
            <a:r>
              <a:rPr lang="ru-RU" sz="2000" b="1" strike="noStrike" spc="-1" dirty="0" err="1" smtClean="0">
                <a:solidFill>
                  <a:srgbClr val="000000"/>
                </a:solidFill>
                <a:latin typeface="Book Antiqua"/>
              </a:rPr>
              <a:t>худож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Book Antiqua"/>
              </a:rPr>
              <a:t>. Ю. Сиднева. </a:t>
            </a:r>
            <a:r>
              <a:rPr lang="ru-RU" sz="2000" b="1" strike="noStrike" spc="-1" dirty="0">
                <a:solidFill>
                  <a:srgbClr val="000000"/>
                </a:solidFill>
                <a:latin typeface="Book Antiqua"/>
              </a:rPr>
              <a:t>– Москва :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Book Antiqua"/>
              </a:rPr>
              <a:t>Самокат, 2020. </a:t>
            </a:r>
            <a:r>
              <a:rPr lang="ru-RU" sz="2000" b="1" strike="noStrike" spc="-1" dirty="0">
                <a:solidFill>
                  <a:srgbClr val="000000"/>
                </a:solidFill>
                <a:latin typeface="Book Antiqua"/>
              </a:rPr>
              <a:t>–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Book Antiqua"/>
              </a:rPr>
              <a:t>112 </a:t>
            </a:r>
            <a:r>
              <a:rPr lang="ru-RU" sz="2000" b="1" strike="noStrike" spc="-1" dirty="0">
                <a:solidFill>
                  <a:srgbClr val="000000"/>
                </a:solidFill>
                <a:latin typeface="Book Antiqua"/>
              </a:rPr>
              <a:t>с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Book Antiqua"/>
              </a:rPr>
              <a:t>.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56" name="CustomShape 2"/>
          <p:cNvSpPr/>
          <p:nvPr/>
        </p:nvSpPr>
        <p:spPr>
          <a:xfrm>
            <a:off x="683568" y="260648"/>
            <a:ext cx="5904656" cy="6480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 dirty="0" smtClean="0">
                <a:solidFill>
                  <a:srgbClr val="54416B"/>
                </a:solidFill>
                <a:latin typeface="Times New Roman"/>
                <a:ea typeface="DejaVu Sans"/>
              </a:rPr>
              <a:t>Анна Анисимова</a:t>
            </a:r>
            <a:endParaRPr lang="ru-RU" sz="4000" b="0" strike="noStrike" spc="-1" dirty="0"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980728"/>
            <a:ext cx="597666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ru-RU" sz="2000" b="1" i="1" spc="-1" dirty="0" smtClean="0">
                <a:solidFill>
                  <a:srgbClr val="54416B"/>
                </a:solidFill>
                <a:latin typeface="Times New Roman"/>
              </a:rPr>
              <a:t>«У каждого человека свои особенности и свои возможности.</a:t>
            </a:r>
          </a:p>
          <a:p>
            <a:pPr algn="just">
              <a:lnSpc>
                <a:spcPct val="114000"/>
              </a:lnSpc>
            </a:pPr>
            <a:r>
              <a:rPr lang="ru-RU" sz="2000" b="1" i="1" spc="-1" dirty="0" smtClean="0">
                <a:solidFill>
                  <a:srgbClr val="54416B"/>
                </a:solidFill>
                <a:latin typeface="Times New Roman"/>
              </a:rPr>
              <a:t>Когда мы понимаем тех, кто отличается от нас, мы не боимся общаться и не лишаем себя радости дружить и помогать. Это ли не мир?»</a:t>
            </a:r>
            <a:endParaRPr lang="ru-RU" sz="2000" b="1" i="1" spc="-1" dirty="0">
              <a:solidFill>
                <a:srgbClr val="54416B"/>
              </a:solidFill>
              <a:latin typeface="Times New Roman"/>
            </a:endParaRPr>
          </a:p>
        </p:txBody>
      </p:sp>
      <p:pic>
        <p:nvPicPr>
          <p:cNvPr id="50178" name="Picture 2" descr="http://readchildren.ru/attachments/Image/mkd1_21.PNG?template=faceboo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476672"/>
            <a:ext cx="1596405" cy="1903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0182" name="Picture 6" descr="https://static.tildacdn.com/tild3238-3366-4937-b232-306530343164/ph_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88209">
            <a:off x="1049159" y="3180831"/>
            <a:ext cx="3620899" cy="22867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0180" name="Picture 4" descr="https://www.podpisnie.ru/upload/iblock/4a8/4a8ceee6ddf907b6894668367ad6fc0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2564904"/>
            <a:ext cx="2664296" cy="3340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/>
          <p:cNvSpPr/>
          <p:nvPr/>
        </p:nvSpPr>
        <p:spPr>
          <a:xfrm>
            <a:off x="467544" y="1052736"/>
            <a:ext cx="4283968" cy="107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400" b="1" strike="noStrike" spc="-1" dirty="0" smtClean="0">
                <a:solidFill>
                  <a:srgbClr val="54416B"/>
                </a:solidFill>
                <a:latin typeface="Times New Roman"/>
                <a:ea typeface="DejaVu Sans"/>
              </a:rPr>
              <a:t>Сара </a:t>
            </a:r>
            <a:r>
              <a:rPr lang="ru-RU" sz="4400" b="1" strike="noStrike" spc="-1" dirty="0" err="1" smtClean="0">
                <a:solidFill>
                  <a:srgbClr val="54416B"/>
                </a:solidFill>
                <a:latin typeface="Times New Roman"/>
                <a:ea typeface="DejaVu Sans"/>
              </a:rPr>
              <a:t>Пеннипакер</a:t>
            </a:r>
            <a:endParaRPr lang="ru-RU" sz="4400" b="0" strike="noStrike" spc="-1" dirty="0">
              <a:latin typeface="Arial"/>
            </a:endParaRPr>
          </a:p>
        </p:txBody>
      </p:sp>
      <p:sp>
        <p:nvSpPr>
          <p:cNvPr id="7" name="CustomShape 2"/>
          <p:cNvSpPr/>
          <p:nvPr/>
        </p:nvSpPr>
        <p:spPr>
          <a:xfrm>
            <a:off x="899592" y="5877272"/>
            <a:ext cx="7200800" cy="72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b="1" strike="noStrike" spc="-1" dirty="0" err="1" smtClean="0">
                <a:solidFill>
                  <a:srgbClr val="000000"/>
                </a:solidFill>
                <a:latin typeface="Book Antiqua"/>
              </a:rPr>
              <a:t>Пеннипакер</a:t>
            </a:r>
            <a:r>
              <a:rPr lang="ru-RU" b="1" strike="noStrike" spc="-1" dirty="0" smtClean="0">
                <a:solidFill>
                  <a:srgbClr val="000000"/>
                </a:solidFill>
                <a:latin typeface="Book Antiqua"/>
              </a:rPr>
              <a:t> С. </a:t>
            </a:r>
            <a:r>
              <a:rPr lang="ru-RU" b="1" strike="noStrike" spc="-1" dirty="0" err="1" smtClean="0">
                <a:solidFill>
                  <a:srgbClr val="000000"/>
                </a:solidFill>
                <a:latin typeface="Book Antiqua"/>
              </a:rPr>
              <a:t>Пакс</a:t>
            </a:r>
            <a:r>
              <a:rPr lang="ru-RU" b="1" strike="noStrike" spc="-1" dirty="0" smtClean="0">
                <a:solidFill>
                  <a:srgbClr val="000000"/>
                </a:solidFill>
                <a:latin typeface="Book Antiqua"/>
              </a:rPr>
              <a:t>. </a:t>
            </a:r>
            <a:r>
              <a:rPr lang="ru-RU" b="1" strike="noStrike" spc="-1" dirty="0">
                <a:solidFill>
                  <a:srgbClr val="000000"/>
                </a:solidFill>
                <a:latin typeface="Book Antiqua"/>
              </a:rPr>
              <a:t>– Москва </a:t>
            </a:r>
            <a:r>
              <a:rPr lang="ru-RU" b="1" strike="noStrike" spc="-1" dirty="0" smtClean="0">
                <a:solidFill>
                  <a:srgbClr val="000000"/>
                </a:solidFill>
                <a:latin typeface="Book Antiqua"/>
              </a:rPr>
              <a:t>: Самокат, 2019. </a:t>
            </a:r>
            <a:r>
              <a:rPr lang="ru-RU" b="1" strike="noStrike" spc="-1" dirty="0">
                <a:solidFill>
                  <a:srgbClr val="000000"/>
                </a:solidFill>
                <a:latin typeface="Book Antiqua"/>
              </a:rPr>
              <a:t>– </a:t>
            </a:r>
            <a:r>
              <a:rPr lang="ru-RU" b="1" strike="noStrike" spc="-1" dirty="0" smtClean="0">
                <a:solidFill>
                  <a:srgbClr val="000000"/>
                </a:solidFill>
                <a:latin typeface="Book Antiqua"/>
              </a:rPr>
              <a:t>320</a:t>
            </a:r>
            <a:r>
              <a:rPr lang="en-US" b="1" strike="noStrike" spc="-1" dirty="0" smtClean="0">
                <a:solidFill>
                  <a:srgbClr val="000000"/>
                </a:solidFill>
                <a:latin typeface="Book Antiqua"/>
              </a:rPr>
              <a:t> </a:t>
            </a:r>
            <a:r>
              <a:rPr lang="ru-RU" b="1" strike="noStrike" spc="-1" dirty="0">
                <a:solidFill>
                  <a:srgbClr val="000000"/>
                </a:solidFill>
                <a:latin typeface="Book Antiqua"/>
              </a:rPr>
              <a:t>с</a:t>
            </a:r>
            <a:r>
              <a:rPr lang="ru-RU" b="1" strike="noStrike" spc="-1" dirty="0" smtClean="0">
                <a:solidFill>
                  <a:srgbClr val="000000"/>
                </a:solidFill>
                <a:latin typeface="Book Antiqua"/>
              </a:rPr>
              <a:t>. – (Повести и рассказы о природе и животных).</a:t>
            </a:r>
            <a:endParaRPr lang="ru-RU" b="0" strike="noStrike" spc="-1" dirty="0">
              <a:latin typeface="Arial"/>
            </a:endParaRPr>
          </a:p>
        </p:txBody>
      </p:sp>
      <p:sp>
        <p:nvSpPr>
          <p:cNvPr id="34820" name="AutoShape 4" descr="https://4.bp.blogspot.com/-KsyExDfRz4o/WRkbehl_pPI/AAAAAAAAYBU/2Zz0XFzRCUo78Lea0tiUBWidNGw3ZwJiACLcB/w1200-h630-p-k-no-nu/Kate%2Bsitting%2Bdown%2Bhigh%2Bre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2" name="AutoShape 6" descr="https://4.bp.blogspot.com/-KsyExDfRz4o/WRkbehl_pPI/AAAAAAAAYBU/2Zz0XFzRCUo78Lea0tiUBWidNGw3ZwJiACLcB/w1200-h630-p-k-no-nu/Kate%2Bsitting%2Bdown%2Bhigh%2Bre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4" name="AutoShape 8" descr="https://4.bp.blogspot.com/-KsyExDfRz4o/WRkbehl_pPI/AAAAAAAAYBU/2Zz0XFzRCUo78Lea0tiUBWidNGw3ZwJiACLcB/w1200-h630-p-k-no-nu/Kate%2Bsitting%2Bdown%2Bhigh%2Bre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4" name="Picture 2" descr="https://www.megatoys24.ru/uploads/all/1d/36/fd/1d36fd44b30cc1c9da0fb3f29d308f8e.jpg"/>
          <p:cNvPicPr>
            <a:picLocks noChangeAspect="1" noChangeArrowheads="1"/>
          </p:cNvPicPr>
          <p:nvPr/>
        </p:nvPicPr>
        <p:blipFill>
          <a:blip r:embed="rId2" cstate="print"/>
          <a:srcRect l="18261" t="5706" r="20109" b="5272"/>
          <a:stretch>
            <a:fillRect/>
          </a:stretch>
        </p:blipFill>
        <p:spPr bwMode="auto">
          <a:xfrm>
            <a:off x="4788024" y="692696"/>
            <a:ext cx="3389916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6" name="Picture 4" descr="https://samokatbook.ru/upload/ammina.optimizer/jpg/q80/upload/iblock/02b/02be4facdee5cff4ebd6bfaf1a90b55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726922"/>
            <a:ext cx="3096345" cy="23222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ustomShape 2"/>
          <p:cNvSpPr/>
          <p:nvPr/>
        </p:nvSpPr>
        <p:spPr>
          <a:xfrm>
            <a:off x="1475656" y="260648"/>
            <a:ext cx="5904656" cy="6480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 dirty="0" err="1" smtClean="0">
                <a:solidFill>
                  <a:srgbClr val="54416B"/>
                </a:solidFill>
                <a:latin typeface="Times New Roman"/>
                <a:ea typeface="DejaVu Sans"/>
              </a:rPr>
              <a:t>Ульф</a:t>
            </a:r>
            <a:r>
              <a:rPr lang="ru-RU" sz="4000" b="1" strike="noStrike" spc="-1" dirty="0" smtClean="0">
                <a:solidFill>
                  <a:srgbClr val="54416B"/>
                </a:solidFill>
                <a:latin typeface="Times New Roman"/>
                <a:ea typeface="DejaVu Sans"/>
              </a:rPr>
              <a:t> </a:t>
            </a:r>
            <a:r>
              <a:rPr lang="ru-RU" sz="4000" b="1" strike="noStrike" spc="-1" dirty="0" err="1" smtClean="0">
                <a:solidFill>
                  <a:srgbClr val="54416B"/>
                </a:solidFill>
                <a:latin typeface="Times New Roman"/>
                <a:ea typeface="DejaVu Sans"/>
              </a:rPr>
              <a:t>Нильсон</a:t>
            </a:r>
            <a:endParaRPr lang="ru-RU" sz="4000" b="0" strike="noStrike" spc="-1" dirty="0">
              <a:latin typeface="Arial"/>
            </a:endParaRPr>
          </a:p>
        </p:txBody>
      </p:sp>
      <p:pic>
        <p:nvPicPr>
          <p:cNvPr id="1028" name="Picture 4" descr="https://upload.wikimedia.org/wikipedia/commons/thumb/c/c1/UlfNilsson2016.jpg/1200px-UlfNilsson2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124744"/>
            <a:ext cx="2666703" cy="29244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0" name="Picture 6" descr="https://img1.labirint.ru/rcimg/bd4f1d9449d8dd563d3e7b87633996cd/1920x1080/books69/685071/ph_05.jpg?15641750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86164">
            <a:off x="666809" y="4155065"/>
            <a:ext cx="4102313" cy="20511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5" name="CustomShape 1"/>
          <p:cNvSpPr/>
          <p:nvPr/>
        </p:nvSpPr>
        <p:spPr>
          <a:xfrm>
            <a:off x="5004048" y="4509120"/>
            <a:ext cx="3672408" cy="20882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1" spc="-1" dirty="0" err="1" smtClean="0">
                <a:solidFill>
                  <a:srgbClr val="000000"/>
                </a:solidFill>
                <a:latin typeface="Book Antiqua"/>
              </a:rPr>
              <a:t>Нильсон</a:t>
            </a:r>
            <a:r>
              <a:rPr lang="ru-RU" sz="2000" b="1" spc="-1" dirty="0" smtClean="0">
                <a:solidFill>
                  <a:srgbClr val="000000"/>
                </a:solidFill>
                <a:latin typeface="Book Antiqua"/>
              </a:rPr>
              <a:t> У. Самые добрые в мире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Book Antiqua"/>
              </a:rPr>
              <a:t>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Book Antiqua"/>
              </a:rPr>
              <a:t>/ </a:t>
            </a:r>
            <a:r>
              <a:rPr lang="ru-RU" sz="2000" b="1" strike="noStrike" spc="-1" dirty="0" err="1" smtClean="0">
                <a:solidFill>
                  <a:srgbClr val="000000"/>
                </a:solidFill>
                <a:latin typeface="Book Antiqua"/>
              </a:rPr>
              <a:t>худож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Book Antiqua"/>
              </a:rPr>
              <a:t>.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Book Antiqua"/>
              </a:rPr>
              <a:t>Э. </a:t>
            </a:r>
            <a:r>
              <a:rPr lang="ru-RU" sz="2000" b="1" strike="noStrike" spc="-1" dirty="0" err="1" smtClean="0">
                <a:solidFill>
                  <a:srgbClr val="000000"/>
                </a:solidFill>
                <a:latin typeface="Book Antiqua"/>
              </a:rPr>
              <a:t>Эриксон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Book Antiqua"/>
              </a:rPr>
              <a:t> ; пер. со швед. А. Поливановой. </a:t>
            </a:r>
            <a:r>
              <a:rPr lang="ru-RU" sz="2000" b="1" strike="noStrike" spc="-1" dirty="0">
                <a:solidFill>
                  <a:srgbClr val="000000"/>
                </a:solidFill>
                <a:latin typeface="Book Antiqua"/>
              </a:rPr>
              <a:t>– Москва :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Book Antiqua"/>
              </a:rPr>
              <a:t>Самокат,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Book Antiqua"/>
              </a:rPr>
              <a:t>2007. </a:t>
            </a:r>
            <a:r>
              <a:rPr lang="ru-RU" sz="2000" b="1" strike="noStrike" spc="-1" dirty="0">
                <a:solidFill>
                  <a:srgbClr val="000000"/>
                </a:solidFill>
                <a:latin typeface="Book Antiqua"/>
              </a:rPr>
              <a:t>–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Book Antiqua"/>
              </a:rPr>
              <a:t>32 </a:t>
            </a:r>
            <a:r>
              <a:rPr lang="ru-RU" sz="2000" b="1" strike="noStrike" spc="-1" dirty="0">
                <a:solidFill>
                  <a:srgbClr val="000000"/>
                </a:solidFill>
                <a:latin typeface="Book Antiqua"/>
              </a:rPr>
              <a:t>с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Book Antiqua"/>
              </a:rPr>
              <a:t>.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1026" name="Picture 2" descr="https://www.m24.ru/b/d/nBkSUhL2hFEvmMyxJr6BosSyyJ2gp8TrlnTclb7P73OHezeOWXiSxTZt4slI-BHBsdWR_G-JLsV0=MErQ3zdMqFsglJ-wwtRsUw.jpg"/>
          <p:cNvPicPr>
            <a:picLocks noChangeAspect="1" noChangeArrowheads="1"/>
          </p:cNvPicPr>
          <p:nvPr/>
        </p:nvPicPr>
        <p:blipFill>
          <a:blip r:embed="rId4" cstate="print"/>
          <a:srcRect l="26531" r="23469"/>
          <a:stretch>
            <a:fillRect/>
          </a:stretch>
        </p:blipFill>
        <p:spPr bwMode="auto">
          <a:xfrm>
            <a:off x="755576" y="1124744"/>
            <a:ext cx="3168352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 descr="https://cv5.litres.ru/pub/c/bumajnaya-kniga/cover_max1500/13019359-avtor-obychnaya-draka-1301935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4" name="AutoShape 4" descr="https://cv5.litres.ru/pub/c/bumajnaya-kniga/cover_max1500/13019359-avtor-obychnaya-draka-1301935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6" name="AutoShape 6" descr="https://cv5.litres.ru/pub/c/bumajnaya-kniga/cover_max1500/13019359-avtor-obychnaya-draka-1301935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986" name="AutoShape 2" descr="https://mmedia.ozone.ru/multimedia/10108713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988" name="AutoShape 4" descr="https://mmedia.ozone.ru/multimedia/10108713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990" name="AutoShape 6" descr="https://mmedia.ozone.ru/multimedia/10108713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CustomShape 2"/>
          <p:cNvSpPr/>
          <p:nvPr/>
        </p:nvSpPr>
        <p:spPr>
          <a:xfrm>
            <a:off x="395536" y="332656"/>
            <a:ext cx="5040560" cy="7920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pc="100" dirty="0" smtClean="0">
                <a:solidFill>
                  <a:srgbClr val="54416B"/>
                </a:solidFill>
                <a:latin typeface="Times New Roman"/>
                <a:ea typeface="DejaVu Sans"/>
              </a:rPr>
              <a:t>Марина </a:t>
            </a:r>
            <a:r>
              <a:rPr lang="ru-RU" sz="4000" b="1" spc="100" dirty="0" err="1" smtClean="0">
                <a:solidFill>
                  <a:srgbClr val="54416B"/>
                </a:solidFill>
                <a:latin typeface="Times New Roman"/>
                <a:ea typeface="DejaVu Sans"/>
              </a:rPr>
              <a:t>Аромштам</a:t>
            </a:r>
            <a:endParaRPr lang="ru-RU" sz="4000" b="0" strike="noStrike" spc="100" dirty="0">
              <a:latin typeface="Arial"/>
            </a:endParaRPr>
          </a:p>
        </p:txBody>
      </p:sp>
      <p:pic>
        <p:nvPicPr>
          <p:cNvPr id="4098" name="Picture 2" descr="https://mibs.saha.muzkult.ru/media/2020/03/25/1252394959/aromsht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760"/>
            <a:ext cx="1895486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2" name="Picture 6" descr="https://img.labirint.ru/rcimg/d2b5ef90654bf531e13c4207280058c7/1920x1080/comments_pic/1630/10_6bab4c2bea5f97a733e9581d76a2d4e4_1469595244.jpg?1469595303"/>
          <p:cNvPicPr>
            <a:picLocks noChangeAspect="1" noChangeArrowheads="1"/>
          </p:cNvPicPr>
          <p:nvPr/>
        </p:nvPicPr>
        <p:blipFill>
          <a:blip r:embed="rId3" cstate="print"/>
          <a:srcRect b="6929"/>
          <a:stretch>
            <a:fillRect/>
          </a:stretch>
        </p:blipFill>
        <p:spPr bwMode="auto">
          <a:xfrm rot="669000">
            <a:off x="4444666" y="2853578"/>
            <a:ext cx="4320634" cy="27394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4" name="Picture 8" descr="https://img.labirint.ru/rcimg/def8693fd56bda78f1c1ab5b540af71a/1920x1080/comments_pic/1630/8_8c6b15c60f94ea72e46e973d981d8527_1469595238.jpg?1469595303"/>
          <p:cNvPicPr>
            <a:picLocks noChangeAspect="1" noChangeArrowheads="1"/>
          </p:cNvPicPr>
          <p:nvPr/>
        </p:nvPicPr>
        <p:blipFill>
          <a:blip r:embed="rId4" cstate="print"/>
          <a:srcRect t="2000" b="6000"/>
          <a:stretch>
            <a:fillRect/>
          </a:stretch>
        </p:blipFill>
        <p:spPr bwMode="auto">
          <a:xfrm rot="280139">
            <a:off x="5425835" y="1002018"/>
            <a:ext cx="3387752" cy="20765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0" name="Picture 4" descr="https://cv8.litres.ru/pub/c/cover/183948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2276872"/>
            <a:ext cx="2900012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CustomShape 1"/>
          <p:cNvSpPr/>
          <p:nvPr/>
        </p:nvSpPr>
        <p:spPr>
          <a:xfrm>
            <a:off x="323528" y="4365104"/>
            <a:ext cx="2880320" cy="20882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1" spc="-1" dirty="0" err="1" smtClean="0">
                <a:solidFill>
                  <a:srgbClr val="000000"/>
                </a:solidFill>
                <a:latin typeface="Book Antiqua"/>
              </a:rPr>
              <a:t>Аромштам</a:t>
            </a:r>
            <a:r>
              <a:rPr lang="ru-RU" sz="2000" b="1" spc="-1" dirty="0" smtClean="0">
                <a:solidFill>
                  <a:srgbClr val="000000"/>
                </a:solidFill>
                <a:latin typeface="Book Antiqua"/>
              </a:rPr>
              <a:t> М. Другая дорога.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Book Antiqua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Book Antiqua"/>
              </a:rPr>
              <a:t>– Москва :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Book Antiqua"/>
              </a:rPr>
              <a:t>Время, 2016. </a:t>
            </a:r>
            <a:r>
              <a:rPr lang="ru-RU" sz="2000" b="1" strike="noStrike" spc="-1" dirty="0">
                <a:solidFill>
                  <a:srgbClr val="000000"/>
                </a:solidFill>
                <a:latin typeface="Book Antiqua"/>
              </a:rPr>
              <a:t>–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Book Antiqua"/>
              </a:rPr>
              <a:t>112 </a:t>
            </a:r>
            <a:r>
              <a:rPr lang="ru-RU" sz="2000" b="1" strike="noStrike" spc="-1" dirty="0">
                <a:solidFill>
                  <a:srgbClr val="000000"/>
                </a:solidFill>
                <a:latin typeface="Book Antiqua"/>
              </a:rPr>
              <a:t>с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Book Antiqua"/>
              </a:rPr>
              <a:t>.</a:t>
            </a:r>
            <a:endParaRPr lang="ru-RU" sz="2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1907640" y="1196640"/>
            <a:ext cx="5328000" cy="2333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ru-RU" sz="4800" b="1" i="1" strike="noStrike" spc="596">
                <a:solidFill>
                  <a:srgbClr val="54416B"/>
                </a:solidFill>
                <a:latin typeface="Times New Roman"/>
                <a:ea typeface="DejaVu Sans"/>
              </a:rPr>
              <a:t>Спасибо </a:t>
            </a:r>
            <a:endParaRPr lang="ru-RU" sz="48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ru-RU" sz="4800" b="1" i="1" strike="noStrike" spc="596">
                <a:solidFill>
                  <a:srgbClr val="54416B"/>
                </a:solidFill>
                <a:latin typeface="Times New Roman"/>
                <a:ea typeface="DejaVu Sans"/>
              </a:rPr>
              <a:t>за внимание!</a:t>
            </a:r>
            <a:endParaRPr lang="ru-RU" sz="4800" b="0" strike="noStrike" spc="-1">
              <a:latin typeface="Arial"/>
            </a:endParaRPr>
          </a:p>
        </p:txBody>
      </p:sp>
      <p:sp>
        <p:nvSpPr>
          <p:cNvPr id="131" name="CustomShape 2"/>
          <p:cNvSpPr/>
          <p:nvPr/>
        </p:nvSpPr>
        <p:spPr>
          <a:xfrm>
            <a:off x="2051720" y="3717000"/>
            <a:ext cx="4751920" cy="21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dirty="0"/>
              <a:t/>
            </a:r>
            <a:br>
              <a:rPr dirty="0"/>
            </a:br>
            <a:r>
              <a:rPr lang="en-US" sz="3500" b="1" u="sng" spc="-1" dirty="0" smtClean="0">
                <a:solidFill>
                  <a:srgbClr val="0000FF"/>
                </a:solidFill>
                <a:latin typeface="Calibri"/>
              </a:rPr>
              <a:t>spravka</a:t>
            </a:r>
            <a:r>
              <a:rPr lang="en-US" sz="3500" b="1" u="sng" strike="noStrike" spc="-1" dirty="0" smtClean="0">
                <a:solidFill>
                  <a:srgbClr val="0000FF"/>
                </a:solidFill>
                <a:uFillTx/>
                <a:latin typeface="Calibri"/>
                <a:ea typeface="DejaVu Sans"/>
                <a:hlinkClick r:id="rId2"/>
              </a:rPr>
              <a:t>odb@yandex.ru</a:t>
            </a:r>
            <a:endParaRPr lang="ru-RU" sz="3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3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3500" b="1" strike="noStrike" spc="-1" dirty="0">
                <a:solidFill>
                  <a:srgbClr val="54416B"/>
                </a:solidFill>
                <a:latin typeface="Calibri"/>
                <a:ea typeface="DejaVu Sans"/>
              </a:rPr>
              <a:t>	виртуальная справка</a:t>
            </a:r>
            <a:endParaRPr lang="ru-RU" sz="3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3500" b="1" strike="noStrike" spc="-1" dirty="0">
                <a:solidFill>
                  <a:srgbClr val="54416B"/>
                </a:solidFill>
                <a:latin typeface="Calibri"/>
                <a:ea typeface="DejaVu Sans"/>
              </a:rPr>
              <a:t>	на сайте: </a:t>
            </a:r>
            <a:r>
              <a:rPr lang="en-US" sz="3500" b="1" u="sng" strike="noStrike" spc="-1" dirty="0">
                <a:solidFill>
                  <a:srgbClr val="0000FF"/>
                </a:solidFill>
                <a:uFillTx/>
                <a:latin typeface="Calibri"/>
                <a:ea typeface="DejaVu Sans"/>
                <a:hlinkClick r:id="rId2"/>
              </a:rPr>
              <a:t>krylovka.ru</a:t>
            </a:r>
            <a:r>
              <a:rPr dirty="0"/>
              <a:t/>
            </a:r>
            <a:br>
              <a:rPr dirty="0"/>
            </a:br>
            <a:endParaRPr lang="ru-RU" sz="3500" b="0" strike="noStrike" spc="-1" dirty="0">
              <a:latin typeface="Arial"/>
            </a:endParaRPr>
          </a:p>
        </p:txBody>
      </p:sp>
      <p:pic>
        <p:nvPicPr>
          <p:cNvPr id="132" name="Picture 2" descr="Y:\Виртуальная справка\Рисунок1.png"/>
          <p:cNvPicPr/>
          <p:nvPr/>
        </p:nvPicPr>
        <p:blipFill>
          <a:blip r:embed="rId3" cstate="print"/>
          <a:stretch/>
        </p:blipFill>
        <p:spPr>
          <a:xfrm>
            <a:off x="2051720" y="4797152"/>
            <a:ext cx="575280" cy="575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/>
          <p:cNvSpPr/>
          <p:nvPr/>
        </p:nvSpPr>
        <p:spPr>
          <a:xfrm>
            <a:off x="395536" y="5949280"/>
            <a:ext cx="8352928" cy="50405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200" b="1" strike="noStrike" spc="-1" dirty="0" smtClean="0">
                <a:latin typeface="Times New Roman"/>
                <a:ea typeface="DejaVu Sans"/>
              </a:rPr>
              <a:t>Михеева Т. </a:t>
            </a:r>
            <a:r>
              <a:rPr lang="ru-RU" sz="2200" b="1" strike="noStrike" spc="-1" dirty="0" err="1" smtClean="0">
                <a:latin typeface="Times New Roman"/>
                <a:ea typeface="DejaVu Sans"/>
              </a:rPr>
              <a:t>Тиграш</a:t>
            </a:r>
            <a:r>
              <a:rPr lang="ru-RU" sz="2200" b="1" strike="noStrike" spc="-1" dirty="0" smtClean="0">
                <a:latin typeface="Times New Roman"/>
                <a:ea typeface="DejaVu Sans"/>
              </a:rPr>
              <a:t>. – Санкт-Петербург : Качели, 2016. – 32 с.</a:t>
            </a:r>
            <a:endParaRPr lang="ru-RU" sz="2200" b="0" strike="noStrike" spc="-1" dirty="0">
              <a:latin typeface="Arial"/>
            </a:endParaRPr>
          </a:p>
        </p:txBody>
      </p:sp>
      <p:sp>
        <p:nvSpPr>
          <p:cNvPr id="34820" name="AutoShape 4" descr="https://4.bp.blogspot.com/-KsyExDfRz4o/WRkbehl_pPI/AAAAAAAAYBU/2Zz0XFzRCUo78Lea0tiUBWidNGw3ZwJiACLcB/w1200-h630-p-k-no-nu/Kate%2Bsitting%2Bdown%2Bhigh%2Bre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2" name="AutoShape 6" descr="https://4.bp.blogspot.com/-KsyExDfRz4o/WRkbehl_pPI/AAAAAAAAYBU/2Zz0XFzRCUo78Lea0tiUBWidNGw3ZwJiACLcB/w1200-h630-p-k-no-nu/Kate%2Bsitting%2Bdown%2Bhigh%2Bre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4" name="AutoShape 8" descr="https://4.bp.blogspot.com/-KsyExDfRz4o/WRkbehl_pPI/AAAAAAAAYBU/2Zz0XFzRCUo78Lea0tiUBWidNGw3ZwJiACLcB/w1200-h630-p-k-no-nu/Kate%2Bsitting%2Bdown%2Bhigh%2Bre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CustomShape 1"/>
          <p:cNvSpPr/>
          <p:nvPr/>
        </p:nvSpPr>
        <p:spPr>
          <a:xfrm>
            <a:off x="3275856" y="332656"/>
            <a:ext cx="5328592" cy="5760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400" b="1" strike="noStrike" spc="-1" dirty="0" smtClean="0">
                <a:solidFill>
                  <a:srgbClr val="54416B"/>
                </a:solidFill>
                <a:latin typeface="Times New Roman"/>
                <a:ea typeface="DejaVu Sans"/>
              </a:rPr>
              <a:t>Тамара Михеева</a:t>
            </a:r>
          </a:p>
        </p:txBody>
      </p:sp>
      <p:sp>
        <p:nvSpPr>
          <p:cNvPr id="11" name="CustomShape 1"/>
          <p:cNvSpPr/>
          <p:nvPr/>
        </p:nvSpPr>
        <p:spPr>
          <a:xfrm>
            <a:off x="2555776" y="1052736"/>
            <a:ext cx="6336704" cy="122413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3000" b="1" i="1" spc="-1" dirty="0" smtClean="0">
                <a:solidFill>
                  <a:srgbClr val="54416B"/>
                </a:solidFill>
                <a:latin typeface="Times New Roman"/>
                <a:ea typeface="DejaVu Sans"/>
              </a:rPr>
              <a:t>«Книга для семейного чтения</a:t>
            </a: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3000" b="1" i="1" spc="-1" dirty="0" smtClean="0">
                <a:solidFill>
                  <a:srgbClr val="54416B"/>
                </a:solidFill>
                <a:latin typeface="Times New Roman"/>
                <a:ea typeface="DejaVu Sans"/>
              </a:rPr>
              <a:t>– это мостик между поколениями…»</a:t>
            </a:r>
          </a:p>
        </p:txBody>
      </p:sp>
      <p:pic>
        <p:nvPicPr>
          <p:cNvPr id="2" name="Picture 4" descr="https://img2.labirint.ru/rcimg/bfde3e378e4c253102900e7a7f2b24dc/1920x1080/books55/541100/ph_1.jpg?157547348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250164">
            <a:off x="603897" y="2666453"/>
            <a:ext cx="4984175" cy="2938269"/>
          </a:xfrm>
          <a:prstGeom prst="rect">
            <a:avLst/>
          </a:prstGeom>
          <a:noFill/>
        </p:spPr>
      </p:pic>
      <p:pic>
        <p:nvPicPr>
          <p:cNvPr id="34818" name="Picture 2" descr="https://3.bp.blogspot.com/-E1OCwwXieys/W8r2bxipA2I/AAAAAAAAC00/tL5R6bgPqPsLty9oktXHhW0YpDjiO5b8ACLcBGAs/s1600/%25D0%25A2%25D0%25B8%25D0%25B3%25D1%2580%25D0%25B0%25D1%258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492896"/>
            <a:ext cx="2451872" cy="3296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0" name="Picture 2" descr="https://www.pechora-cbs.ru/content/news/1691/5Yt9PP0vcJ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32250"/>
            <a:ext cx="2520788" cy="20166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/>
          <p:cNvSpPr/>
          <p:nvPr/>
        </p:nvSpPr>
        <p:spPr>
          <a:xfrm>
            <a:off x="2051720" y="116632"/>
            <a:ext cx="5184576" cy="107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 dirty="0" err="1" smtClean="0">
                <a:solidFill>
                  <a:srgbClr val="54416B"/>
                </a:solidFill>
                <a:latin typeface="Times New Roman"/>
                <a:ea typeface="DejaVu Sans"/>
              </a:rPr>
              <a:t>Кейт</a:t>
            </a:r>
            <a:r>
              <a:rPr lang="ru-RU" sz="4000" b="1" strike="noStrike" spc="-1" dirty="0" smtClean="0">
                <a:solidFill>
                  <a:srgbClr val="54416B"/>
                </a:solidFill>
                <a:latin typeface="Times New Roman"/>
                <a:ea typeface="DejaVu Sans"/>
              </a:rPr>
              <a:t> ДиКамилло</a:t>
            </a:r>
            <a:endParaRPr lang="ru-RU" sz="4000" b="0" strike="noStrike" spc="-1" dirty="0">
              <a:latin typeface="Arial"/>
            </a:endParaRPr>
          </a:p>
        </p:txBody>
      </p:sp>
      <p:sp>
        <p:nvSpPr>
          <p:cNvPr id="7" name="CustomShape 2"/>
          <p:cNvSpPr/>
          <p:nvPr/>
        </p:nvSpPr>
        <p:spPr>
          <a:xfrm>
            <a:off x="395536" y="5805264"/>
            <a:ext cx="8280920" cy="50405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000000"/>
                </a:solidFill>
                <a:latin typeface="Book Antiqua"/>
              </a:rPr>
              <a:t>ДиКамилло К. Удивительное путешествие</a:t>
            </a:r>
          </a:p>
          <a:p>
            <a:pPr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000000"/>
                </a:solidFill>
                <a:latin typeface="Book Antiqua"/>
              </a:rPr>
              <a:t>кролика Эдварда. – </a:t>
            </a:r>
            <a:r>
              <a:rPr lang="ru-RU" sz="2000" b="1" strike="noStrike" spc="-1" dirty="0">
                <a:solidFill>
                  <a:srgbClr val="000000"/>
                </a:solidFill>
                <a:latin typeface="Book Antiqua"/>
              </a:rPr>
              <a:t>Москва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Book Antiqua"/>
              </a:rPr>
              <a:t>: Махаон, 2015. </a:t>
            </a:r>
            <a:r>
              <a:rPr lang="ru-RU" sz="2000" b="1" strike="noStrike" spc="-1" dirty="0">
                <a:solidFill>
                  <a:srgbClr val="000000"/>
                </a:solidFill>
                <a:latin typeface="Book Antiqua"/>
              </a:rPr>
              <a:t>– </a:t>
            </a:r>
            <a:r>
              <a:rPr lang="ru-RU" sz="2000" b="1" spc="-1" dirty="0" smtClean="0">
                <a:solidFill>
                  <a:srgbClr val="000000"/>
                </a:solidFill>
                <a:latin typeface="Book Antiqua"/>
              </a:rPr>
              <a:t>128</a:t>
            </a:r>
            <a:r>
              <a:rPr lang="en-US" sz="2000" b="1" strike="noStrike" spc="-1" dirty="0" smtClean="0">
                <a:solidFill>
                  <a:srgbClr val="000000"/>
                </a:solidFill>
                <a:latin typeface="Book Antiqua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Book Antiqua"/>
              </a:rPr>
              <a:t>с.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34820" name="AutoShape 4" descr="https://4.bp.blogspot.com/-KsyExDfRz4o/WRkbehl_pPI/AAAAAAAAYBU/2Zz0XFzRCUo78Lea0tiUBWidNGw3ZwJiACLcB/w1200-h630-p-k-no-nu/Kate%2Bsitting%2Bdown%2Bhigh%2Bre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2" name="AutoShape 6" descr="https://4.bp.blogspot.com/-KsyExDfRz4o/WRkbehl_pPI/AAAAAAAAYBU/2Zz0XFzRCUo78Lea0tiUBWidNGw3ZwJiACLcB/w1200-h630-p-k-no-nu/Kate%2Bsitting%2Bdown%2Bhigh%2Bre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4" name="AutoShape 8" descr="https://4.bp.blogspot.com/-KsyExDfRz4o/WRkbehl_pPI/AAAAAAAAYBU/2Zz0XFzRCUo78Lea0tiUBWidNGw3ZwJiACLcB/w1200-h630-p-k-no-nu/Kate%2Bsitting%2Bdown%2Bhigh%2Bre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2420889"/>
            <a:ext cx="4680520" cy="3250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sz="3000" b="1" i="1" spc="-1" dirty="0" smtClean="0">
                <a:solidFill>
                  <a:srgbClr val="54416B"/>
                </a:solidFill>
                <a:latin typeface="Times New Roman"/>
                <a:ea typeface="DejaVu Sans"/>
              </a:rPr>
              <a:t>«А что, если и правда кто-то в мире ждёт именно меня и хочет меня полюбить? Тот, кого и я смогу полюбить? Неужели это возможно?»</a:t>
            </a:r>
            <a:endParaRPr lang="ru-RU" sz="3000" b="1" i="1" spc="-1" dirty="0">
              <a:solidFill>
                <a:srgbClr val="54416B"/>
              </a:solidFill>
              <a:latin typeface="Times New Roman"/>
              <a:ea typeface="DejaVu Sans"/>
            </a:endParaRPr>
          </a:p>
        </p:txBody>
      </p:sp>
      <p:pic>
        <p:nvPicPr>
          <p:cNvPr id="17410" name="Picture 2" descr="https://uchebnikniga.com/images/books/106433__0_src.jpg"/>
          <p:cNvPicPr>
            <a:picLocks noChangeAspect="1" noChangeArrowheads="1"/>
          </p:cNvPicPr>
          <p:nvPr/>
        </p:nvPicPr>
        <p:blipFill>
          <a:blip r:embed="rId2" cstate="print"/>
          <a:srcRect l="19845" r="19676"/>
          <a:stretch>
            <a:fillRect/>
          </a:stretch>
        </p:blipFill>
        <p:spPr bwMode="auto">
          <a:xfrm>
            <a:off x="4788024" y="1124744"/>
            <a:ext cx="2764187" cy="3427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4" name="Picture 6" descr="https://i5.otzovik.com/2016/03/22/3137574/img/75790913.jpeg"/>
          <p:cNvPicPr>
            <a:picLocks noChangeAspect="1" noChangeArrowheads="1"/>
          </p:cNvPicPr>
          <p:nvPr/>
        </p:nvPicPr>
        <p:blipFill>
          <a:blip r:embed="rId3" cstate="print"/>
          <a:srcRect l="6250" t="5949" r="7812" b="4822"/>
          <a:stretch>
            <a:fillRect/>
          </a:stretch>
        </p:blipFill>
        <p:spPr bwMode="auto">
          <a:xfrm rot="991490">
            <a:off x="6830408" y="3764985"/>
            <a:ext cx="1757792" cy="2396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626" name="Picture 2" descr="https://readaloudrevival.com/wp-content/uploads/2019/01/kate.jpg"/>
          <p:cNvPicPr>
            <a:picLocks noChangeAspect="1" noChangeArrowheads="1"/>
          </p:cNvPicPr>
          <p:nvPr/>
        </p:nvPicPr>
        <p:blipFill>
          <a:blip r:embed="rId4" cstate="print"/>
          <a:srcRect l="27101" r="29911" b="8929"/>
          <a:stretch>
            <a:fillRect/>
          </a:stretch>
        </p:blipFill>
        <p:spPr bwMode="auto">
          <a:xfrm>
            <a:off x="611560" y="404664"/>
            <a:ext cx="1688658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/>
          <p:cNvSpPr/>
          <p:nvPr/>
        </p:nvSpPr>
        <p:spPr>
          <a:xfrm>
            <a:off x="4211960" y="764704"/>
            <a:ext cx="2952328" cy="7920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 dirty="0" smtClean="0">
                <a:solidFill>
                  <a:srgbClr val="54416B"/>
                </a:solidFill>
                <a:latin typeface="Times New Roman"/>
                <a:ea typeface="DejaVu Sans"/>
              </a:rPr>
              <a:t>Джон </a:t>
            </a:r>
            <a:r>
              <a:rPr lang="ru-RU" sz="4000" b="1" strike="noStrike" spc="-1" dirty="0" err="1" smtClean="0">
                <a:solidFill>
                  <a:srgbClr val="54416B"/>
                </a:solidFill>
                <a:latin typeface="Times New Roman"/>
                <a:ea typeface="DejaVu Sans"/>
              </a:rPr>
              <a:t>Роу</a:t>
            </a:r>
            <a:endParaRPr lang="ru-RU" sz="4000" b="0" strike="noStrike" spc="-1" dirty="0">
              <a:latin typeface="Arial"/>
            </a:endParaRPr>
          </a:p>
        </p:txBody>
      </p:sp>
      <p:sp>
        <p:nvSpPr>
          <p:cNvPr id="7" name="CustomShape 2"/>
          <p:cNvSpPr/>
          <p:nvPr/>
        </p:nvSpPr>
        <p:spPr>
          <a:xfrm>
            <a:off x="395536" y="5805264"/>
            <a:ext cx="8280920" cy="50405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900" b="1" strike="noStrike" spc="-1" dirty="0" err="1" smtClean="0">
                <a:solidFill>
                  <a:srgbClr val="000000"/>
                </a:solidFill>
                <a:latin typeface="Book Antiqua"/>
              </a:rPr>
              <a:t>Роу</a:t>
            </a:r>
            <a:r>
              <a:rPr lang="ru-RU" sz="1900" b="1" strike="noStrike" spc="-1" dirty="0" smtClean="0">
                <a:solidFill>
                  <a:srgbClr val="000000"/>
                </a:solidFill>
                <a:latin typeface="Book Antiqua"/>
              </a:rPr>
              <a:t> Д. Обнимите меня, пожалуйста! </a:t>
            </a:r>
            <a:r>
              <a:rPr lang="ru-RU" sz="1900" b="1" spc="-1" dirty="0" smtClean="0">
                <a:solidFill>
                  <a:srgbClr val="000000"/>
                </a:solidFill>
                <a:latin typeface="Book Antiqua"/>
              </a:rPr>
              <a:t>/ пер. с англ. М. </a:t>
            </a:r>
            <a:r>
              <a:rPr lang="ru-RU" sz="1900" b="1" spc="-1" dirty="0" err="1" smtClean="0">
                <a:solidFill>
                  <a:srgbClr val="000000"/>
                </a:solidFill>
                <a:latin typeface="Book Antiqua"/>
              </a:rPr>
              <a:t>Бородицкой</a:t>
            </a:r>
            <a:r>
              <a:rPr lang="ru-RU" sz="1900" b="1" spc="-1" dirty="0" smtClean="0">
                <a:solidFill>
                  <a:srgbClr val="000000"/>
                </a:solidFill>
                <a:latin typeface="Book Antiqua"/>
              </a:rPr>
              <a:t>.</a:t>
            </a:r>
            <a:r>
              <a:rPr lang="ru-RU" sz="1900" b="1" strike="noStrike" spc="-1" dirty="0" smtClean="0">
                <a:solidFill>
                  <a:srgbClr val="000000"/>
                </a:solidFill>
                <a:latin typeface="Book Antiqua"/>
              </a:rPr>
              <a:t> – </a:t>
            </a:r>
            <a:r>
              <a:rPr lang="ru-RU" sz="1900" b="1" strike="noStrike" spc="-1" dirty="0">
                <a:solidFill>
                  <a:srgbClr val="000000"/>
                </a:solidFill>
                <a:latin typeface="Book Antiqua"/>
              </a:rPr>
              <a:t>Москва </a:t>
            </a:r>
            <a:r>
              <a:rPr lang="ru-RU" sz="1900" b="1" strike="noStrike" spc="-1" dirty="0" smtClean="0">
                <a:solidFill>
                  <a:srgbClr val="000000"/>
                </a:solidFill>
                <a:latin typeface="Book Antiqua"/>
              </a:rPr>
              <a:t>: Издательский Дом Мещерякова, 2009. </a:t>
            </a:r>
            <a:r>
              <a:rPr lang="ru-RU" sz="1900" b="1" strike="noStrike" spc="-1" dirty="0">
                <a:solidFill>
                  <a:srgbClr val="000000"/>
                </a:solidFill>
                <a:latin typeface="Book Antiqua"/>
              </a:rPr>
              <a:t>– </a:t>
            </a:r>
            <a:r>
              <a:rPr lang="ru-RU" sz="1900" b="1" strike="noStrike" spc="-1" dirty="0" smtClean="0">
                <a:solidFill>
                  <a:srgbClr val="000000"/>
                </a:solidFill>
                <a:latin typeface="Book Antiqua"/>
              </a:rPr>
              <a:t>32</a:t>
            </a:r>
            <a:r>
              <a:rPr lang="en-US" sz="1900" b="1" strike="noStrike" spc="-1" dirty="0" smtClean="0">
                <a:solidFill>
                  <a:srgbClr val="000000"/>
                </a:solidFill>
                <a:latin typeface="Book Antiqua"/>
              </a:rPr>
              <a:t> </a:t>
            </a:r>
            <a:r>
              <a:rPr lang="ru-RU" sz="1900" b="1" strike="noStrike" spc="-1" dirty="0">
                <a:solidFill>
                  <a:srgbClr val="000000"/>
                </a:solidFill>
                <a:latin typeface="Book Antiqua"/>
              </a:rPr>
              <a:t>с.</a:t>
            </a:r>
            <a:endParaRPr lang="ru-RU" sz="1900" b="0" strike="noStrike" spc="-1" dirty="0">
              <a:latin typeface="Arial"/>
            </a:endParaRPr>
          </a:p>
        </p:txBody>
      </p:sp>
      <p:sp>
        <p:nvSpPr>
          <p:cNvPr id="34820" name="AutoShape 4" descr="https://4.bp.blogspot.com/-KsyExDfRz4o/WRkbehl_pPI/AAAAAAAAYBU/2Zz0XFzRCUo78Lea0tiUBWidNGw3ZwJiACLcB/w1200-h630-p-k-no-nu/Kate%2Bsitting%2Bdown%2Bhigh%2Bre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2" name="AutoShape 6" descr="https://4.bp.blogspot.com/-KsyExDfRz4o/WRkbehl_pPI/AAAAAAAAYBU/2Zz0XFzRCUo78Lea0tiUBWidNGw3ZwJiACLcB/w1200-h630-p-k-no-nu/Kate%2Bsitting%2Bdown%2Bhigh%2Bre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4" name="AutoShape 8" descr="https://4.bp.blogspot.com/-KsyExDfRz4o/WRkbehl_pPI/AAAAAAAAYBU/2Zz0XFzRCUo78Lea0tiUBWidNGw3ZwJiACLcB/w1200-h630-p-k-no-nu/Kate%2Bsitting%2Bdown%2Bhigh%2Bre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892" name="Picture 4" descr="https://ozon-st.cdn.ngenix.net/multimedia/10242938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764704"/>
            <a:ext cx="3456384" cy="4634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894" name="Picture 6" descr="https://img.labirint.ru/rcimg/1412f12ae8382bde6457a9dcfd47d4a2/1920x1080/comments_pic/0926/09labbop01245851527.jpg?12458515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20299">
            <a:off x="4538848" y="2791511"/>
            <a:ext cx="3241283" cy="24309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602" name="Picture 2" descr="https://www.kinonews.ru/insimgs/2016/persimg/persimg27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260648"/>
            <a:ext cx="1296144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/>
          <p:cNvSpPr/>
          <p:nvPr/>
        </p:nvSpPr>
        <p:spPr>
          <a:xfrm>
            <a:off x="4644008" y="332656"/>
            <a:ext cx="3816424" cy="8640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400" b="1" strike="noStrike" spc="150" dirty="0" smtClean="0">
                <a:solidFill>
                  <a:srgbClr val="54416B"/>
                </a:solidFill>
                <a:latin typeface="Times New Roman"/>
                <a:ea typeface="DejaVu Sans"/>
              </a:rPr>
              <a:t>Дарья </a:t>
            </a:r>
            <a:r>
              <a:rPr lang="ru-RU" sz="4400" b="1" strike="noStrike" spc="150" dirty="0" err="1" smtClean="0">
                <a:solidFill>
                  <a:srgbClr val="54416B"/>
                </a:solidFill>
                <a:latin typeface="Times New Roman"/>
                <a:ea typeface="DejaVu Sans"/>
              </a:rPr>
              <a:t>Доцук</a:t>
            </a:r>
            <a:endParaRPr lang="ru-RU" sz="4400" b="0" strike="noStrike" spc="150" dirty="0">
              <a:latin typeface="Arial"/>
            </a:endParaRPr>
          </a:p>
        </p:txBody>
      </p:sp>
      <p:pic>
        <p:nvPicPr>
          <p:cNvPr id="19460" name="Picture 4" descr="https://cdn1.ozone.ru/s3/multimedia-7/60125114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6"/>
            <a:ext cx="3312368" cy="4948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ustomShape 2"/>
          <p:cNvSpPr/>
          <p:nvPr/>
        </p:nvSpPr>
        <p:spPr>
          <a:xfrm>
            <a:off x="1043608" y="6021288"/>
            <a:ext cx="7704856" cy="50405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b="1" strike="noStrike" spc="-1" dirty="0" err="1" smtClean="0">
                <a:solidFill>
                  <a:srgbClr val="000000"/>
                </a:solidFill>
                <a:latin typeface="Book Antiqua"/>
              </a:rPr>
              <a:t>Доцук</a:t>
            </a:r>
            <a:r>
              <a:rPr lang="ru-RU" b="1" strike="noStrike" spc="-1" dirty="0" smtClean="0">
                <a:solidFill>
                  <a:srgbClr val="000000"/>
                </a:solidFill>
                <a:latin typeface="Book Antiqua"/>
              </a:rPr>
              <a:t> Д. Домик над обрывом. </a:t>
            </a:r>
            <a:r>
              <a:rPr lang="ru-RU" b="1" strike="noStrike" spc="-1" dirty="0">
                <a:solidFill>
                  <a:srgbClr val="000000"/>
                </a:solidFill>
                <a:latin typeface="Book Antiqua"/>
              </a:rPr>
              <a:t>– Москва </a:t>
            </a:r>
            <a:r>
              <a:rPr lang="ru-RU" b="1" strike="noStrike" spc="-1" dirty="0" smtClean="0">
                <a:solidFill>
                  <a:srgbClr val="000000"/>
                </a:solidFill>
                <a:latin typeface="Book Antiqua"/>
              </a:rPr>
              <a:t>: </a:t>
            </a:r>
            <a:r>
              <a:rPr lang="ru-RU" b="1" strike="noStrike" spc="-1" dirty="0" err="1" smtClean="0">
                <a:solidFill>
                  <a:srgbClr val="000000"/>
                </a:solidFill>
                <a:latin typeface="Book Antiqua"/>
              </a:rPr>
              <a:t>КомпасГид</a:t>
            </a:r>
            <a:r>
              <a:rPr lang="ru-RU" b="1" strike="noStrike" spc="-1" dirty="0" smtClean="0">
                <a:solidFill>
                  <a:srgbClr val="000000"/>
                </a:solidFill>
                <a:latin typeface="Book Antiqua"/>
              </a:rPr>
              <a:t>, 2017. </a:t>
            </a:r>
            <a:r>
              <a:rPr lang="ru-RU" b="1" strike="noStrike" spc="-1" dirty="0">
                <a:solidFill>
                  <a:srgbClr val="000000"/>
                </a:solidFill>
                <a:latin typeface="Book Antiqua"/>
              </a:rPr>
              <a:t>– </a:t>
            </a:r>
            <a:r>
              <a:rPr lang="ru-RU" b="1" strike="noStrike" spc="-1" dirty="0" smtClean="0">
                <a:solidFill>
                  <a:srgbClr val="000000"/>
                </a:solidFill>
                <a:latin typeface="Book Antiqua"/>
              </a:rPr>
              <a:t>96</a:t>
            </a:r>
            <a:r>
              <a:rPr lang="en-US" b="1" strike="noStrike" spc="-1" dirty="0" smtClean="0">
                <a:solidFill>
                  <a:srgbClr val="000000"/>
                </a:solidFill>
                <a:latin typeface="Book Antiqua"/>
              </a:rPr>
              <a:t> </a:t>
            </a:r>
            <a:r>
              <a:rPr lang="ru-RU" b="1" strike="noStrike" spc="-1" dirty="0">
                <a:solidFill>
                  <a:srgbClr val="000000"/>
                </a:solidFill>
                <a:latin typeface="Book Antiqua"/>
              </a:rPr>
              <a:t>с.</a:t>
            </a:r>
            <a:endParaRPr lang="ru-RU" b="0" strike="noStrike" spc="-1" dirty="0">
              <a:latin typeface="Arial"/>
            </a:endParaRPr>
          </a:p>
        </p:txBody>
      </p:sp>
      <p:pic>
        <p:nvPicPr>
          <p:cNvPr id="12" name="Picture 2" descr="Y:\Маханькова Таня\Новые имена_консультация\Доцук\dotsuk.jpg"/>
          <p:cNvPicPr/>
          <p:nvPr/>
        </p:nvPicPr>
        <p:blipFill>
          <a:blip r:embed="rId3" cstate="print"/>
          <a:stretch/>
        </p:blipFill>
        <p:spPr>
          <a:xfrm>
            <a:off x="4860032" y="1412776"/>
            <a:ext cx="3200024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139952" y="4005064"/>
            <a:ext cx="460851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ru-RU" sz="2000" b="1" i="1" spc="-1" dirty="0" smtClean="0">
                <a:solidFill>
                  <a:srgbClr val="54416B"/>
                </a:solidFill>
                <a:latin typeface="Times New Roman"/>
              </a:rPr>
              <a:t>«Я знаю, что папы нет нигде, но мне кажется, будто он везде: на кончике самого высокого ледника и прямо тут, у меня за пазухой. Не далеко и не близко. Близко и далеко…»</a:t>
            </a:r>
            <a:endParaRPr lang="ru-RU" sz="2000" b="1" i="1" spc="-1" dirty="0">
              <a:solidFill>
                <a:srgbClr val="54416B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stomShape 1"/>
          <p:cNvSpPr/>
          <p:nvPr/>
        </p:nvSpPr>
        <p:spPr>
          <a:xfrm>
            <a:off x="683568" y="260648"/>
            <a:ext cx="5472608" cy="12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800" b="1" strike="noStrike" spc="-1" dirty="0">
                <a:solidFill>
                  <a:srgbClr val="54416B"/>
                </a:solidFill>
                <a:latin typeface="Times New Roman"/>
                <a:ea typeface="DejaVu Sans"/>
              </a:rPr>
              <a:t>Наталья </a:t>
            </a:r>
            <a:r>
              <a:rPr lang="ru-RU" sz="4800" b="1" strike="noStrike" spc="-1" dirty="0" smtClean="0">
                <a:solidFill>
                  <a:srgbClr val="54416B"/>
                </a:solidFill>
                <a:latin typeface="Times New Roman"/>
                <a:ea typeface="DejaVu Sans"/>
              </a:rPr>
              <a:t>Евдокимова</a:t>
            </a:r>
            <a:endParaRPr lang="ru-RU" sz="4800" b="0" strike="noStrike" spc="-1" dirty="0">
              <a:latin typeface="Arial"/>
            </a:endParaRPr>
          </a:p>
        </p:txBody>
      </p:sp>
      <p:pic>
        <p:nvPicPr>
          <p:cNvPr id="50" name="Picture 4" descr="https://antique.newbookshop.ru/pict/1013974584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 rot="20641800">
            <a:off x="4309390" y="3355544"/>
            <a:ext cx="4460931" cy="1857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Picture 2" descr="https://navigator.vbudushee.ru/upload/iblock/b4e/b4e1060a69fcd38b92997b34c9f86c76.jpg"/>
          <p:cNvPicPr/>
          <p:nvPr/>
        </p:nvPicPr>
        <p:blipFill>
          <a:blip r:embed="rId3" cstate="print"/>
          <a:stretch/>
        </p:blipFill>
        <p:spPr>
          <a:xfrm>
            <a:off x="683568" y="1772816"/>
            <a:ext cx="3528032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Picture 6" descr="https://img.labirint.ru/images/upl/descripts/pic_1519820395.jpg"/>
          <p:cNvPicPr/>
          <p:nvPr/>
        </p:nvPicPr>
        <p:blipFill>
          <a:blip r:embed="rId4" cstate="print"/>
          <a:stretch/>
        </p:blipFill>
        <p:spPr>
          <a:xfrm>
            <a:off x="5724128" y="476672"/>
            <a:ext cx="2231648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3" name="CustomShape 2"/>
          <p:cNvSpPr/>
          <p:nvPr/>
        </p:nvSpPr>
        <p:spPr>
          <a:xfrm>
            <a:off x="539552" y="5805264"/>
            <a:ext cx="8172472" cy="72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b="1" strike="noStrike" spc="-1" dirty="0">
                <a:solidFill>
                  <a:srgbClr val="000000"/>
                </a:solidFill>
                <a:latin typeface="Book Antiqua"/>
              </a:rPr>
              <a:t>Евдокимова Н. </a:t>
            </a:r>
            <a:r>
              <a:rPr lang="ru-RU" b="1" strike="noStrike" spc="-1" dirty="0" err="1">
                <a:solidFill>
                  <a:srgbClr val="000000"/>
                </a:solidFill>
                <a:latin typeface="Book Antiqua"/>
              </a:rPr>
              <a:t>Аквариумые</a:t>
            </a:r>
            <a:r>
              <a:rPr lang="ru-RU" b="1" strike="noStrike" spc="-1" dirty="0">
                <a:solidFill>
                  <a:srgbClr val="000000"/>
                </a:solidFill>
                <a:latin typeface="Book Antiqua"/>
              </a:rPr>
              <a:t> рыбки. – Москва : Премудрый сверчок, 2015. – 48</a:t>
            </a:r>
            <a:r>
              <a:rPr lang="en-US" b="1" strike="noStrike" spc="-1" dirty="0">
                <a:solidFill>
                  <a:srgbClr val="000000"/>
                </a:solidFill>
                <a:latin typeface="Book Antiqua"/>
              </a:rPr>
              <a:t> </a:t>
            </a:r>
            <a:r>
              <a:rPr lang="ru-RU" b="1" strike="noStrike" spc="-1" dirty="0">
                <a:solidFill>
                  <a:srgbClr val="000000"/>
                </a:solidFill>
                <a:latin typeface="Book Antiqua"/>
              </a:rPr>
              <a:t>с.</a:t>
            </a:r>
            <a:endParaRPr lang="ru-RU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ustomShape 1"/>
          <p:cNvSpPr/>
          <p:nvPr/>
        </p:nvSpPr>
        <p:spPr>
          <a:xfrm>
            <a:off x="1691680" y="188640"/>
            <a:ext cx="5688632" cy="80076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100" dirty="0" err="1" smtClean="0">
                <a:solidFill>
                  <a:srgbClr val="54416B"/>
                </a:solidFill>
                <a:latin typeface="Times New Roman"/>
              </a:rPr>
              <a:t>Джилл</a:t>
            </a:r>
            <a:r>
              <a:rPr lang="ru-RU" sz="4400" b="1" strike="noStrike" spc="100" dirty="0" smtClean="0">
                <a:solidFill>
                  <a:srgbClr val="54416B"/>
                </a:solidFill>
                <a:latin typeface="Times New Roman"/>
              </a:rPr>
              <a:t> </a:t>
            </a:r>
            <a:r>
              <a:rPr lang="ru-RU" sz="4400" b="1" strike="noStrike" spc="100" dirty="0" err="1" smtClean="0">
                <a:solidFill>
                  <a:srgbClr val="54416B"/>
                </a:solidFill>
                <a:latin typeface="Times New Roman"/>
              </a:rPr>
              <a:t>Томлинсон</a:t>
            </a:r>
            <a:endParaRPr lang="ru-RU" sz="4400" b="0" strike="noStrike" spc="100" dirty="0">
              <a:latin typeface="Arial"/>
            </a:endParaRPr>
          </a:p>
        </p:txBody>
      </p:sp>
      <p:sp>
        <p:nvSpPr>
          <p:cNvPr id="102" name="CustomShape 3"/>
          <p:cNvSpPr/>
          <p:nvPr/>
        </p:nvSpPr>
        <p:spPr>
          <a:xfrm>
            <a:off x="395536" y="4005064"/>
            <a:ext cx="3816424" cy="108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b="1" strike="noStrike" spc="-1" dirty="0" err="1" smtClean="0">
                <a:solidFill>
                  <a:srgbClr val="000000"/>
                </a:solidFill>
                <a:latin typeface="Book Antiqua"/>
              </a:rPr>
              <a:t>Томлинсон</a:t>
            </a:r>
            <a:r>
              <a:rPr lang="ru-RU" b="1" strike="noStrike" spc="-1" dirty="0" smtClean="0">
                <a:solidFill>
                  <a:srgbClr val="000000"/>
                </a:solidFill>
                <a:latin typeface="Book Antiqua"/>
              </a:rPr>
              <a:t> </a:t>
            </a:r>
            <a:r>
              <a:rPr lang="ru-RU" b="1" spc="-1" dirty="0" smtClean="0">
                <a:solidFill>
                  <a:srgbClr val="000000"/>
                </a:solidFill>
                <a:latin typeface="Book Antiqua"/>
              </a:rPr>
              <a:t>Д. Горилла, которая хотела повзрослеть. </a:t>
            </a:r>
            <a:r>
              <a:rPr lang="ru-RU" b="1" spc="-1" dirty="0">
                <a:solidFill>
                  <a:srgbClr val="000000"/>
                </a:solidFill>
                <a:latin typeface="Book Antiqua"/>
              </a:rPr>
              <a:t>– Москва : </a:t>
            </a:r>
            <a:r>
              <a:rPr lang="ru-RU" b="1" spc="-1" dirty="0" smtClean="0">
                <a:solidFill>
                  <a:srgbClr val="000000"/>
                </a:solidFill>
                <a:latin typeface="Book Antiqua"/>
              </a:rPr>
              <a:t>Розовый жираф, 2011. </a:t>
            </a:r>
            <a:r>
              <a:rPr lang="ru-RU" b="1" spc="-1" dirty="0">
                <a:solidFill>
                  <a:srgbClr val="000000"/>
                </a:solidFill>
                <a:latin typeface="Book Antiqua"/>
              </a:rPr>
              <a:t>– </a:t>
            </a:r>
            <a:r>
              <a:rPr lang="ru-RU" b="1" spc="-1" dirty="0" smtClean="0">
                <a:solidFill>
                  <a:srgbClr val="000000"/>
                </a:solidFill>
                <a:latin typeface="Book Antiqua"/>
              </a:rPr>
              <a:t>72 </a:t>
            </a:r>
            <a:r>
              <a:rPr lang="ru-RU" b="1" strike="noStrike" spc="-1" dirty="0">
                <a:solidFill>
                  <a:srgbClr val="000000"/>
                </a:solidFill>
                <a:latin typeface="Book Antiqua"/>
              </a:rPr>
              <a:t>с</a:t>
            </a:r>
            <a:r>
              <a:rPr lang="ru-RU" b="1" strike="noStrike" spc="-1" dirty="0" smtClean="0">
                <a:solidFill>
                  <a:srgbClr val="000000"/>
                </a:solidFill>
                <a:latin typeface="Book Antiqua"/>
              </a:rPr>
              <a:t>.</a:t>
            </a:r>
            <a:endParaRPr lang="ru-RU" b="0" strike="noStrike" spc="-1" dirty="0">
              <a:latin typeface="Arial"/>
            </a:endParaRPr>
          </a:p>
        </p:txBody>
      </p:sp>
      <p:pic>
        <p:nvPicPr>
          <p:cNvPr id="9218" name="Picture 2" descr="https://xn--80aaph2avkn4e.xn--p1ai/wa-data/public/shop/products/22/35/3522/images/2852/2852.750x0.jp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4355976" y="1052736"/>
            <a:ext cx="3783692" cy="3884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220" name="AutoShape 4" descr="https://3.bp.blogspot.com/-3w8aZUfbO0I/WbKS5JGwwNI/AAAAAAAAAYQ/9vT6RKr4h8kjudnzTTG-eVnl6NDWKBQDwCLcBGAs/s320/106.jpg"/>
          <p:cNvSpPr>
            <a:spLocks noChangeAspect="1" noChangeArrowheads="1"/>
          </p:cNvSpPr>
          <p:nvPr/>
        </p:nvSpPr>
        <p:spPr bwMode="auto">
          <a:xfrm>
            <a:off x="155575" y="-1462088"/>
            <a:ext cx="2286000" cy="3048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2" name="AutoShape 6" descr="https://3.bp.blogspot.com/-3w8aZUfbO0I/WbKS5JGwwNI/AAAAAAAAAYQ/9vT6RKr4h8kjudnzTTG-eVnl6NDWKBQDwCLcBGAs/s1600/10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4" name="AutoShape 8" descr="https://3.bp.blogspot.com/-3w8aZUfbO0I/WbKS5JGwwNI/AAAAAAAAAYQ/9vT6RKr4h8kjudnzTTG-eVnl6NDWKBQDwCLcBGAs/s1600/10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6" name="Picture 10" descr="Томлинсон Джилл"/>
          <p:cNvPicPr>
            <a:picLocks noChangeAspect="1" noChangeArrowheads="1"/>
          </p:cNvPicPr>
          <p:nvPr/>
        </p:nvPicPr>
        <p:blipFill>
          <a:blip r:embed="rId3" cstate="print"/>
          <a:srcRect t="12995"/>
          <a:stretch>
            <a:fillRect/>
          </a:stretch>
        </p:blipFill>
        <p:spPr bwMode="auto">
          <a:xfrm>
            <a:off x="1187624" y="1303297"/>
            <a:ext cx="2104794" cy="26095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251520" y="5085184"/>
            <a:ext cx="8640960" cy="149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ru-RU" sz="2000" b="1" i="1" spc="-1" dirty="0" smtClean="0">
                <a:solidFill>
                  <a:srgbClr val="54416B"/>
                </a:solidFill>
                <a:latin typeface="Times New Roman"/>
              </a:rPr>
              <a:t>«</a:t>
            </a:r>
            <a:r>
              <a:rPr lang="ru-RU" sz="2000" b="1" i="1" spc="-1" dirty="0" err="1" smtClean="0">
                <a:solidFill>
                  <a:srgbClr val="54416B"/>
                </a:solidFill>
                <a:latin typeface="Times New Roman"/>
              </a:rPr>
              <a:t>Понго</a:t>
            </a:r>
            <a:r>
              <a:rPr lang="ru-RU" sz="2000" b="1" i="1" spc="-1" dirty="0" smtClean="0">
                <a:solidFill>
                  <a:srgbClr val="54416B"/>
                </a:solidFill>
                <a:latin typeface="Times New Roman"/>
              </a:rPr>
              <a:t> с приятелями всегда здорово играли. Они лазили по деревьям, гонялись друг за дружкой и боролись – но только осторожно, потому что гориллы никогда не делают друг другу больно. Если кто-то присел на корточки и прикрыл рукой затылок – всё, драке конец»</a:t>
            </a:r>
            <a:endParaRPr lang="ru-RU" sz="2000" b="1" i="1" spc="-1" dirty="0">
              <a:solidFill>
                <a:srgbClr val="54416B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3851920" y="5157192"/>
            <a:ext cx="4824536" cy="11521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b="1" strike="noStrike" spc="-1" dirty="0" err="1" smtClean="0">
                <a:solidFill>
                  <a:srgbClr val="000000"/>
                </a:solidFill>
                <a:latin typeface="Book Antiqua"/>
              </a:rPr>
              <a:t>Доброчасова</a:t>
            </a:r>
            <a:r>
              <a:rPr lang="ru-RU" b="1" strike="noStrike" spc="-1" dirty="0" smtClean="0">
                <a:solidFill>
                  <a:srgbClr val="000000"/>
                </a:solidFill>
                <a:latin typeface="Book Antiqua"/>
              </a:rPr>
              <a:t> А. Переполох в семье Грушиных, или Как </a:t>
            </a:r>
            <a:r>
              <a:rPr lang="ru-RU" b="1" strike="noStrike" spc="-1" dirty="0" err="1" smtClean="0">
                <a:solidFill>
                  <a:srgbClr val="000000"/>
                </a:solidFill>
                <a:latin typeface="Book Antiqua"/>
              </a:rPr>
              <a:t>появиосяч</a:t>
            </a:r>
            <a:r>
              <a:rPr lang="ru-RU" b="1" strike="noStrike" spc="-1" dirty="0" smtClean="0">
                <a:solidFill>
                  <a:srgbClr val="000000"/>
                </a:solidFill>
                <a:latin typeface="Book Antiqua"/>
              </a:rPr>
              <a:t> «Малёк». </a:t>
            </a:r>
            <a:r>
              <a:rPr lang="ru-RU" b="1" strike="noStrike" spc="-1" dirty="0">
                <a:solidFill>
                  <a:srgbClr val="000000"/>
                </a:solidFill>
                <a:latin typeface="Book Antiqua"/>
              </a:rPr>
              <a:t>– </a:t>
            </a:r>
            <a:r>
              <a:rPr lang="ru-RU" b="1" strike="noStrike" spc="-1" dirty="0" smtClean="0">
                <a:solidFill>
                  <a:srgbClr val="000000"/>
                </a:solidFill>
                <a:latin typeface="Book Antiqua"/>
              </a:rPr>
              <a:t>Москва </a:t>
            </a:r>
            <a:r>
              <a:rPr lang="ru-RU" b="1" strike="noStrike" spc="-1" dirty="0">
                <a:solidFill>
                  <a:srgbClr val="000000"/>
                </a:solidFill>
                <a:latin typeface="Book Antiqua"/>
              </a:rPr>
              <a:t>: </a:t>
            </a:r>
            <a:r>
              <a:rPr lang="ru-RU" b="1" strike="noStrike" spc="-1" dirty="0" smtClean="0">
                <a:solidFill>
                  <a:srgbClr val="000000"/>
                </a:solidFill>
                <a:latin typeface="Book Antiqua"/>
              </a:rPr>
              <a:t>Издательский Дом Мещерякова, 2019. </a:t>
            </a:r>
            <a:r>
              <a:rPr lang="ru-RU" b="1" strike="noStrike" spc="-1" dirty="0">
                <a:solidFill>
                  <a:srgbClr val="000000"/>
                </a:solidFill>
                <a:latin typeface="Book Antiqua"/>
              </a:rPr>
              <a:t>– </a:t>
            </a:r>
            <a:r>
              <a:rPr lang="ru-RU" b="1" strike="noStrike" spc="-1" dirty="0" smtClean="0">
                <a:solidFill>
                  <a:srgbClr val="000000"/>
                </a:solidFill>
                <a:latin typeface="Book Antiqua"/>
              </a:rPr>
              <a:t>80 </a:t>
            </a:r>
            <a:r>
              <a:rPr lang="ru-RU" b="1" strike="noStrike" spc="-1" dirty="0">
                <a:solidFill>
                  <a:srgbClr val="000000"/>
                </a:solidFill>
                <a:latin typeface="Book Antiqua"/>
              </a:rPr>
              <a:t>с</a:t>
            </a:r>
            <a:r>
              <a:rPr lang="ru-RU" b="1" strike="noStrike" spc="-1" dirty="0" smtClean="0">
                <a:solidFill>
                  <a:srgbClr val="000000"/>
                </a:solidFill>
                <a:latin typeface="Book Antiqua"/>
              </a:rPr>
              <a:t>.</a:t>
            </a:r>
            <a:endParaRPr lang="ru-RU" b="0" strike="noStrike" spc="-1" dirty="0">
              <a:latin typeface="Arial"/>
            </a:endParaRPr>
          </a:p>
        </p:txBody>
      </p:sp>
      <p:sp>
        <p:nvSpPr>
          <p:cNvPr id="118" name="CustomShape 2"/>
          <p:cNvSpPr/>
          <p:nvPr/>
        </p:nvSpPr>
        <p:spPr>
          <a:xfrm>
            <a:off x="539552" y="548680"/>
            <a:ext cx="3744416" cy="11521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400" b="1" strike="noStrike" spc="100" dirty="0" smtClean="0">
                <a:solidFill>
                  <a:srgbClr val="54416B"/>
                </a:solidFill>
                <a:latin typeface="Times New Roman"/>
                <a:ea typeface="DejaVu Sans"/>
              </a:rPr>
              <a:t>Аня </a:t>
            </a:r>
            <a:r>
              <a:rPr lang="ru-RU" sz="4400" b="1" strike="noStrike" spc="100" dirty="0" err="1" smtClean="0">
                <a:solidFill>
                  <a:srgbClr val="54416B"/>
                </a:solidFill>
                <a:latin typeface="Times New Roman"/>
                <a:ea typeface="DejaVu Sans"/>
              </a:rPr>
              <a:t>Доброчасова</a:t>
            </a:r>
            <a:endParaRPr lang="ru-RU" sz="4400" b="0" strike="noStrike" spc="100" dirty="0">
              <a:latin typeface="Arial"/>
            </a:endParaRPr>
          </a:p>
        </p:txBody>
      </p:sp>
      <p:sp>
        <p:nvSpPr>
          <p:cNvPr id="1026" name="AutoShape 2" descr="https://prodetlit.ru/images/thumb/1/16/Dobrochasova-Anya.jpg/500px-Dobrochasova-An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prodetlit.ru/images/thumb/1/16/Dobrochasova-Anya.jpg/500px-Dobrochasova-An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prodetlit.ru/images/thumb/1/16/Dobrochasova-Anya.jpg/500px-Dobrochasova-An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s://avatars.mds.yandex.net/get-zen_doc/151305/pub_5d4785e735ca3100ace4ea54_5d4785ed35ca3100ace4ea55/scale_1200"/>
          <p:cNvPicPr>
            <a:picLocks noChangeAspect="1" noChangeArrowheads="1"/>
          </p:cNvPicPr>
          <p:nvPr/>
        </p:nvPicPr>
        <p:blipFill>
          <a:blip r:embed="rId2" cstate="print"/>
          <a:srcRect l="27168" t="7082" r="27945"/>
          <a:stretch>
            <a:fillRect/>
          </a:stretch>
        </p:blipFill>
        <p:spPr bwMode="auto">
          <a:xfrm>
            <a:off x="827584" y="2276872"/>
            <a:ext cx="2808312" cy="38785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34" name="AutoShape 10" descr="https://cdn1.ozone.ru/s3/multimedia-7/600824598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https://cdn1.ozone.ru/s3/multimedia-7/600824598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8" name="AutoShape 14" descr="https://cdn1.ozone.ru/s3/multimedia-7/600824598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0" name="AutoShape 16" descr="https://cdn1.ozone.ru/s3/multimedia-y/609018820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1" name="Picture 17" descr="Y:\Маханькова\Обзор нравственный РДЧ\пенреполох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04664"/>
            <a:ext cx="3456384" cy="4536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2964</TotalTime>
  <Words>986</Words>
  <Application>Microsoft Office PowerPoint</Application>
  <PresentationFormat>Экран (4:3)</PresentationFormat>
  <Paragraphs>85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 Маханькова</dc:creator>
  <cp:lastModifiedBy>Sveta</cp:lastModifiedBy>
  <cp:revision>433</cp:revision>
  <dcterms:created xsi:type="dcterms:W3CDTF">2018-02-06T14:03:16Z</dcterms:created>
  <dcterms:modified xsi:type="dcterms:W3CDTF">2022-12-07T11:04:27Z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26</vt:i4>
  </property>
</Properties>
</file>