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78" r:id="rId4"/>
    <p:sldId id="279" r:id="rId5"/>
    <p:sldId id="280" r:id="rId6"/>
    <p:sldId id="281" r:id="rId7"/>
    <p:sldId id="283" r:id="rId8"/>
    <p:sldId id="282" r:id="rId9"/>
    <p:sldId id="28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4D34E-1834-46BE-9C50-93D0CE1EA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7B4EF15-035F-4AD9-9B5D-F1AE86B165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AF71B-BF4F-48D9-827E-EFF66E02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4A75BE-0FC3-4910-96C2-26838314C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81539-9466-49E9-901C-78516B07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39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E5CF3-D8AD-4A6C-8EBC-C1A16DDD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5781DC3-CA55-4001-BA7C-B5D0B3AA1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5C7861-4C9F-4F9B-9F8C-25712365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020195-59F6-4136-A125-3CB6C064E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153C4-6F13-4D46-8921-EC4B4DBA6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70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E389C0-620F-4FFD-874C-EEB8FCD65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A632B97-20E8-42B3-ACC9-CAD6AE408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B2E544-0CE0-4A74-8F76-53BC0C6E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C192D7-DD1D-48F7-B9B9-638DFBC70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9852D-7F68-48F2-974C-495A035C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5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CD91C-6C4C-48D0-BE2D-F22D44F6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8D48DF-1FA3-4097-B710-F2F6DE4F2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59AA6A-6B5D-4415-80F9-C16E86433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A84359-8717-4BCD-983D-74647F639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C35C76-17A4-44C0-8BC1-D9B7DF3D1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18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815B36-C248-47E5-B442-878BA47F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7C6AD9-95F5-4668-A2A7-900FFC011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952C7F-2DE6-4FF4-9B3C-F2CE50740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6CA2BF-5033-4165-9654-7B66D831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997F35-88E9-4CB1-8ABF-DDC65CDC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09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69655-C949-4387-B581-7E299CB1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8DFAD0-440E-4D27-A8CE-72C7A64D25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7E7174-0D3D-4A61-8D50-68DD18D3C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3F54FF-3077-412A-97C5-71464BA1A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258B91-9B87-404F-91BE-C9118DBE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5134CC-AFA3-4502-837F-60402D19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D4FE0-5515-4CBB-A5F6-A9EC35E6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3AE914-619B-4F98-ACF9-1C5FB2211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2E2A2F-7791-4DD1-AE11-67D1181A7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A95DCF-7687-4A19-B2B4-3FEF62EF3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82A7D3-32D7-4CA2-9923-9772DFE85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B202CE2-17FD-4493-9847-AEA67809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B7BF9A-EA6F-4EA0-A5C0-84D7353BA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E1FCDC0-D8DE-4A81-A49E-2A9DE05C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593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7883A3-9C1B-4EB2-A0B4-53566DE2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318555C-16E3-4C8D-A751-D0118F16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69B4B95-2849-4920-B7BF-023B97E5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56CFF8-A7E9-4145-8707-50A37CC0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81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1731CE-73FB-475B-908B-AED7A7456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6EFE85-217C-4DF5-B767-31AB2276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A06176-4ACE-453C-8342-9A686A80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89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7126A-132A-4598-B236-1F61DCFA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899022-C456-4BA1-BC46-99DC17C49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BBFFE2-3183-48FC-80E9-7B990EE7B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73E570-6D1D-4BB0-B1C1-3D031A5E1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574794-EBFB-41B1-BDCB-1B57345C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88E890-CF07-4A46-91F1-45906FC55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70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B0FC3D-282A-4958-85A1-3B70500F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97803E7-13DD-48A4-B79B-833C2BA5A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40331F-2451-4392-9EC1-6657364FB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2A212C-B97A-416A-A132-10757B25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F4205A-282E-4D61-BDCE-A8F4F9FB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B747A4-4E44-4C56-A3AE-B230BE63C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4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E85196-F043-408B-8F27-C17B8D9DD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5EE2E9-974C-4829-A2E1-2311C0305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E85983-989A-4AF6-925D-089835FAE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98CF-8234-445B-A4E2-0C83D6FB7530}" type="datetimeFigureOut">
              <a:rPr lang="fr-FR" smtClean="0"/>
              <a:t>08/07/2019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BB3DA3-5196-4B2C-B76A-8EC5D648A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D6E8BD-0DFC-4C43-8839-1C74F2D63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5985-7687-4A44-9B7D-3728AAB95F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48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youtube.com/watch?v=CM5mFH3_Qh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A34A4D-422B-43E8-9006-22DB9025FC74}"/>
              </a:ext>
            </a:extLst>
          </p:cNvPr>
          <p:cNvSpPr/>
          <p:nvPr/>
        </p:nvSpPr>
        <p:spPr>
          <a:xfrm>
            <a:off x="905519" y="454535"/>
            <a:ext cx="769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Etape 1 : l’inertie a des principes …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5567C0-CF3D-4A1E-AE51-EFAB48F03337}"/>
              </a:ext>
            </a:extLst>
          </p:cNvPr>
          <p:cNvSpPr/>
          <p:nvPr/>
        </p:nvSpPr>
        <p:spPr>
          <a:xfrm>
            <a:off x="905519" y="1518167"/>
            <a:ext cx="62771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Le curling est un jeu d'équipe qui se pratique sur une piste de glace. Il consiste à faire glisser des "pierres", dotées d’une poignée, pesant environ 20 kg, et à faire en sorte qu’elles s’arrêtent le plus près possible de la cible dessinée sur la glace. Le curling est un jeu écossais qui remonte au XVI</a:t>
            </a:r>
            <a:r>
              <a:rPr lang="fr-FR" sz="3200" baseline="300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ème</a:t>
            </a:r>
            <a:r>
              <a:rPr lang="fr-FR" sz="32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siècle.</a:t>
            </a:r>
            <a:endParaRPr lang="fr-FR" sz="3200" dirty="0"/>
          </a:p>
        </p:txBody>
      </p:sp>
      <p:pic>
        <p:nvPicPr>
          <p:cNvPr id="4" name="Image 3">
            <a:hlinkClick r:id="rId2"/>
            <a:extLst>
              <a:ext uri="{FF2B5EF4-FFF2-40B4-BE49-F238E27FC236}">
                <a16:creationId xmlns:a16="http://schemas.microsoft.com/office/drawing/2014/main" id="{1C818D0B-003C-4213-A31B-5CF8CE580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559" y="2014331"/>
            <a:ext cx="3454133" cy="19385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A0F2DA-1FB5-4486-A7C5-54696B9FDEA1}"/>
              </a:ext>
            </a:extLst>
          </p:cNvPr>
          <p:cNvSpPr txBox="1"/>
          <p:nvPr/>
        </p:nvSpPr>
        <p:spPr>
          <a:xfrm>
            <a:off x="8263559" y="4293704"/>
            <a:ext cx="34541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… que n’ont pas les joueuses de curling.</a:t>
            </a:r>
          </a:p>
        </p:txBody>
      </p:sp>
    </p:spTree>
    <p:extLst>
      <p:ext uri="{BB962C8B-B14F-4D97-AF65-F5344CB8AC3E}">
        <p14:creationId xmlns:p14="http://schemas.microsoft.com/office/powerpoint/2010/main" val="59769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455FCFF-8276-427A-BB09-95426FD9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903" y="3429000"/>
            <a:ext cx="3420992" cy="25657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8B6F80B-3A47-4213-83C7-C31076FB0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166" y="3429000"/>
            <a:ext cx="4131283" cy="25657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810239D-4C67-4AA7-B1AB-4DC15EB4B8B5}"/>
              </a:ext>
            </a:extLst>
          </p:cNvPr>
          <p:cNvSpPr txBox="1"/>
          <p:nvPr/>
        </p:nvSpPr>
        <p:spPr>
          <a:xfrm>
            <a:off x="1298713" y="596348"/>
            <a:ext cx="10243930" cy="26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3600" dirty="0">
                <a:solidFill>
                  <a:prstClr val="black"/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Dans notre étude, nous remplacerons la pierre par un mobile autoporteur et la glace par la table à coussin d’air. Son mouvement est étudié dans un référentiel terrestre.</a:t>
            </a:r>
            <a:endParaRPr lang="fr-FR" sz="3600" dirty="0">
              <a:solidFill>
                <a:prstClr val="black"/>
              </a:solidFill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029951-C5A3-4261-A651-2981A541419C}"/>
              </a:ext>
            </a:extLst>
          </p:cNvPr>
          <p:cNvSpPr/>
          <p:nvPr/>
        </p:nvSpPr>
        <p:spPr>
          <a:xfrm>
            <a:off x="848139" y="518378"/>
            <a:ext cx="11131826" cy="578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Première phase : la pierre est immobile sur la glace</a:t>
            </a:r>
            <a:endParaRPr lang="fr-FR" sz="3600" dirty="0">
              <a:latin typeface="Comic Sans MS" panose="030F0702030302020204" pitchFamily="66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Posez le mobile sur la table plane et horizontale.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a) Quelles sont les actions mécaniques qui agissent  sur la pierre 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b) Que pouvez-vous dire de ces actions qui puisse expliquer que la pierre soit immobile 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c) Représentez ces actions par des forces sur un schéma sans souci d’échelle.</a:t>
            </a:r>
          </a:p>
        </p:txBody>
      </p:sp>
    </p:spTree>
    <p:extLst>
      <p:ext uri="{BB962C8B-B14F-4D97-AF65-F5344CB8AC3E}">
        <p14:creationId xmlns:p14="http://schemas.microsoft.com/office/powerpoint/2010/main" val="266804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E35D9D-4EA8-4867-9ED1-A2DD86B47F36}"/>
              </a:ext>
            </a:extLst>
          </p:cNvPr>
          <p:cNvSpPr/>
          <p:nvPr/>
        </p:nvSpPr>
        <p:spPr>
          <a:xfrm>
            <a:off x="569844" y="927652"/>
            <a:ext cx="6758610" cy="550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Deuxième phase : la propulsion</a:t>
            </a:r>
            <a:endParaRPr lang="fr-FR" sz="3600" dirty="0">
              <a:latin typeface="Comic Sans MS" panose="030F0702030302020204" pitchFamily="66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  <a:endParaRPr lang="fr-FR" sz="3600" dirty="0">
              <a:latin typeface="Comic Sans MS" panose="030F0702030302020204" pitchFamily="66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Pendant cette phase, la lanceuse est en contact avec la pierre (du bout des doigts…).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Comment modéliser cette phase à l’aide du mobile autoporteur 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  <a:endParaRPr lang="fr-FR" dirty="0"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EE9F6C-293B-4132-9489-2A130AE5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802" y="2418183"/>
            <a:ext cx="4138405" cy="3226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E3DC66-336C-43BC-9E7C-A9D1A9D97FF7}"/>
              </a:ext>
            </a:extLst>
          </p:cNvPr>
          <p:cNvSpPr/>
          <p:nvPr/>
        </p:nvSpPr>
        <p:spPr>
          <a:xfrm>
            <a:off x="7801802" y="5897218"/>
            <a:ext cx="3551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http://www.laboiteverte.fr/ailsa-craig-lile-dou-viennent-pierres-de-curling/curling-pierre-ailsa-craig-12/</a:t>
            </a:r>
          </a:p>
        </p:txBody>
      </p:sp>
    </p:spTree>
    <p:extLst>
      <p:ext uri="{BB962C8B-B14F-4D97-AF65-F5344CB8AC3E}">
        <p14:creationId xmlns:p14="http://schemas.microsoft.com/office/powerpoint/2010/main" val="188292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C17298-026E-4CAA-848A-FAA3BB62BAF1}"/>
              </a:ext>
            </a:extLst>
          </p:cNvPr>
          <p:cNvSpPr/>
          <p:nvPr/>
        </p:nvSpPr>
        <p:spPr>
          <a:xfrm>
            <a:off x="569844" y="398860"/>
            <a:ext cx="11463130" cy="5782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Le mobile est immobile, poussez-le à la main.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a) Quelles sont les actions mécaniques qui agissent sur la pierre  lorsque la joueuse la pousse ? Modélisez-les sur un second schéma.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b) Que peut-on dire de la vitesse de la pierre au cours de cette phase ? En déduire la nature du mouvement de la pierre lors de cette phase.</a:t>
            </a:r>
          </a:p>
        </p:txBody>
      </p:sp>
    </p:spTree>
    <p:extLst>
      <p:ext uri="{BB962C8B-B14F-4D97-AF65-F5344CB8AC3E}">
        <p14:creationId xmlns:p14="http://schemas.microsoft.com/office/powerpoint/2010/main" val="73625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6555F-B70D-41A7-81AF-4B9ABD9BFE5E}"/>
              </a:ext>
            </a:extLst>
          </p:cNvPr>
          <p:cNvSpPr/>
          <p:nvPr/>
        </p:nvSpPr>
        <p:spPr>
          <a:xfrm>
            <a:off x="387928" y="0"/>
            <a:ext cx="11277600" cy="721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Troisième phase</a:t>
            </a:r>
          </a:p>
          <a:p>
            <a:endParaRPr lang="fr-FR" sz="3600" dirty="0">
              <a:solidFill>
                <a:srgbClr val="FF0000"/>
              </a:solidFill>
              <a:latin typeface="Comic Sans MS" panose="030F0702030302020204" pitchFamily="66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Reprenez le mobile et lancez-le sur la table.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fr-FR" sz="3600" dirty="0">
              <a:latin typeface="Comic Sans MS" panose="030F0702030302020204" pitchFamily="66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Que peut-on dire de la vitesse de la pierre au cours de cette phase ? En déduire la nature du mouvement de la pierre lors de cette phase.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Modélisez sur un troisième schéma les forces qui s’exercent sur la pierre.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c) Pourquoi les joueuses frottent-elles la glace à l’aide de balais spéciaux.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754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C6555F-B70D-41A7-81AF-4B9ABD9BFE5E}"/>
              </a:ext>
            </a:extLst>
          </p:cNvPr>
          <p:cNvSpPr/>
          <p:nvPr/>
        </p:nvSpPr>
        <p:spPr>
          <a:xfrm>
            <a:off x="692727" y="460495"/>
            <a:ext cx="11042073" cy="5937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FF0000"/>
                </a:solidFill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Quatrième phase</a:t>
            </a:r>
          </a:p>
          <a:p>
            <a:endParaRPr lang="fr-FR" sz="3600" dirty="0">
              <a:solidFill>
                <a:srgbClr val="FF0000"/>
              </a:solidFill>
              <a:latin typeface="Comic Sans MS" panose="030F0702030302020204" pitchFamily="66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Reprenez le mobile et lancez-le sur la table.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fr-FR" sz="3600" dirty="0">
              <a:latin typeface="Comic Sans MS" panose="030F0702030302020204" pitchFamily="66" charset="0"/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 Les joueuses cessent de frotter la glace, imperfections et débris ne sont plus éliminés. Décrire son mouvement final.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3600" dirty="0">
                <a:latin typeface="Comic Sans MS" panose="030F0702030302020204" pitchFamily="66" charset="0"/>
                <a:ea typeface="PMingLiU" panose="02020500000000000000" pitchFamily="18" charset="-120"/>
                <a:cs typeface="Arial" panose="020B0604020202020204" pitchFamily="34" charset="0"/>
              </a:rPr>
              <a:t>b) Modélisez sur un dernier schéma les forces qui s’exercent sur la pierre.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46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138449-1EB3-4BD9-90F5-E9D58DEA9385}"/>
                  </a:ext>
                </a:extLst>
              </p:cNvPr>
              <p:cNvSpPr txBox="1"/>
              <p:nvPr/>
            </p:nvSpPr>
            <p:spPr>
              <a:xfrm>
                <a:off x="622853" y="1126435"/>
                <a:ext cx="103632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latin typeface="Comic Sans MS" panose="030F0702030302020204" pitchFamily="66" charset="0"/>
                  </a:rPr>
                  <a:t>Enonçons le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principe de l’inertie</a:t>
                </a:r>
                <a:r>
                  <a:rPr lang="fr-FR" sz="36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3600" dirty="0">
                  <a:latin typeface="Comic Sans MS" panose="030F0702030302020204" pitchFamily="66" charset="0"/>
                </a:endParaRPr>
              </a:p>
              <a:p>
                <a:r>
                  <a:rPr lang="fr-FR" sz="3600" dirty="0">
                    <a:latin typeface="Comic Sans MS" panose="030F0702030302020204" pitchFamily="66" charset="0"/>
                  </a:rPr>
                  <a:t>Tout système persévère dans son état de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repos</a:t>
                </a:r>
                <a:r>
                  <a:rPr lang="fr-FR" sz="3600" dirty="0">
                    <a:latin typeface="Comic Sans MS" panose="030F0702030302020204" pitchFamily="66" charset="0"/>
                  </a:rPr>
                  <a:t> ou de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mouvement</a:t>
                </a:r>
                <a:r>
                  <a:rPr lang="fr-FR" sz="3600" dirty="0">
                    <a:latin typeface="Comic Sans MS" panose="030F0702030302020204" pitchFamily="66" charset="0"/>
                  </a:rPr>
                  <a:t>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rectiligne uniforme </a:t>
                </a:r>
                <a:r>
                  <a:rPr lang="fr-FR" sz="3600" dirty="0">
                    <a:latin typeface="Comic Sans MS" panose="030F0702030302020204" pitchFamily="66" charset="0"/>
                  </a:rPr>
                  <a:t>si les actions mécaniques qui s’exercent sur lui se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compensent</a:t>
                </a:r>
                <a:r>
                  <a:rPr lang="fr-FR" sz="3600" dirty="0">
                    <a:latin typeface="Comic Sans MS" panose="030F0702030302020204" pitchFamily="66" charset="0"/>
                  </a:rPr>
                  <a:t>, ou en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absence </a:t>
                </a:r>
                <a:r>
                  <a:rPr lang="fr-FR" sz="3600" dirty="0">
                    <a:latin typeface="Comic Sans MS" panose="030F0702030302020204" pitchFamily="66" charset="0"/>
                  </a:rPr>
                  <a:t>d’action mécanique.</a:t>
                </a:r>
              </a:p>
              <a:p>
                <a:r>
                  <a:rPr lang="fr-FR" sz="3600" dirty="0">
                    <a:latin typeface="Comic Sans MS" panose="030F0702030302020204" pitchFamily="66" charset="0"/>
                  </a:rPr>
                  <a:t>La réciproque est vraie.</a:t>
                </a:r>
              </a:p>
              <a:p>
                <a:endParaRPr lang="fr-FR" sz="36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fr-FR" sz="3600" dirty="0">
                    <a:latin typeface="Comic Sans MS" panose="030F0702030302020204" pitchFamily="66" charset="0"/>
                  </a:rPr>
                  <a:t>Si Σ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600" b="0" i="0" smtClean="0">
                        <a:latin typeface="Cambria Math" panose="02040503050406030204" pitchFamily="18" charset="0"/>
                      </a:rPr>
                      <m:t>alors</m:t>
                    </m:r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𝐶𝑜𝑛𝑠𝑡𝑎𝑛𝑡𝑒</m:t>
                        </m:r>
                      </m:e>
                    </m:acc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600" b="0" i="0" smtClean="0">
                        <a:latin typeface="Cambria Math" panose="02040503050406030204" pitchFamily="18" charset="0"/>
                      </a:rPr>
                      <m:t>ou</m:t>
                    </m:r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138449-1EB3-4BD9-90F5-E9D58DEA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3" y="1126435"/>
                <a:ext cx="10363200" cy="5149230"/>
              </a:xfrm>
              <a:prstGeom prst="rect">
                <a:avLst/>
              </a:prstGeom>
              <a:blipFill>
                <a:blip r:embed="rId2"/>
                <a:stretch>
                  <a:fillRect l="-1765" t="-1896" r="-1294" b="-3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EE93F4B-A010-4A92-8A37-6B2695823F1D}"/>
              </a:ext>
            </a:extLst>
          </p:cNvPr>
          <p:cNvSpPr/>
          <p:nvPr/>
        </p:nvSpPr>
        <p:spPr>
          <a:xfrm>
            <a:off x="9658899" y="2278004"/>
            <a:ext cx="1179443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DD0C61-139A-4DE4-B674-8963DE692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818" y="2834595"/>
            <a:ext cx="6703664" cy="5669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FCBD9-3AB2-47DC-8936-D950ACBC5938}"/>
              </a:ext>
            </a:extLst>
          </p:cNvPr>
          <p:cNvSpPr/>
          <p:nvPr/>
        </p:nvSpPr>
        <p:spPr>
          <a:xfrm>
            <a:off x="622853" y="3986164"/>
            <a:ext cx="2623930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02EA57-5034-478B-8952-E3E55472CFAD}"/>
              </a:ext>
            </a:extLst>
          </p:cNvPr>
          <p:cNvSpPr/>
          <p:nvPr/>
        </p:nvSpPr>
        <p:spPr>
          <a:xfrm>
            <a:off x="4645855" y="3971542"/>
            <a:ext cx="1821206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9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138449-1EB3-4BD9-90F5-E9D58DEA9385}"/>
                  </a:ext>
                </a:extLst>
              </p:cNvPr>
              <p:cNvSpPr txBox="1"/>
              <p:nvPr/>
            </p:nvSpPr>
            <p:spPr>
              <a:xfrm>
                <a:off x="622853" y="1126435"/>
                <a:ext cx="103632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600" dirty="0">
                    <a:latin typeface="Comic Sans MS" panose="030F0702030302020204" pitchFamily="66" charset="0"/>
                  </a:rPr>
                  <a:t>Enonçons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la contraposée du principe de l’inertie</a:t>
                </a:r>
                <a:r>
                  <a:rPr lang="fr-FR" sz="3600" dirty="0">
                    <a:latin typeface="Comic Sans MS" panose="030F0702030302020204" pitchFamily="66" charset="0"/>
                  </a:rPr>
                  <a:t>.</a:t>
                </a:r>
              </a:p>
              <a:p>
                <a:endParaRPr lang="fr-FR" sz="3600" dirty="0">
                  <a:latin typeface="Comic Sans MS" panose="030F0702030302020204" pitchFamily="66" charset="0"/>
                </a:endParaRPr>
              </a:p>
              <a:p>
                <a:r>
                  <a:rPr lang="fr-FR" sz="3600" dirty="0">
                    <a:latin typeface="Comic Sans MS" panose="030F0702030302020204" pitchFamily="66" charset="0"/>
                  </a:rPr>
                  <a:t>Tout système soumis à des actions mécaniques qui ne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se compensent pas </a:t>
                </a:r>
                <a:r>
                  <a:rPr lang="fr-FR" sz="3600" dirty="0">
                    <a:latin typeface="Comic Sans MS" panose="030F0702030302020204" pitchFamily="66" charset="0"/>
                  </a:rPr>
                  <a:t>n’est ni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immobile</a:t>
                </a:r>
                <a:r>
                  <a:rPr lang="fr-FR" sz="3600" dirty="0">
                    <a:latin typeface="Comic Sans MS" panose="030F0702030302020204" pitchFamily="66" charset="0"/>
                  </a:rPr>
                  <a:t>, ni en </a:t>
                </a:r>
                <a:r>
                  <a:rPr lang="fr-FR" sz="3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mouvement rectiligne uniforme</a:t>
                </a:r>
                <a:r>
                  <a:rPr lang="fr-FR" sz="3600" dirty="0">
                    <a:latin typeface="Comic Sans MS" panose="030F0702030302020204" pitchFamily="66" charset="0"/>
                  </a:rPr>
                  <a:t>.</a:t>
                </a:r>
              </a:p>
              <a:p>
                <a:r>
                  <a:rPr lang="fr-FR" sz="3600" dirty="0">
                    <a:latin typeface="Comic Sans MS" panose="030F0702030302020204" pitchFamily="66" charset="0"/>
                  </a:rPr>
                  <a:t>La réciproque est vraie.</a:t>
                </a:r>
              </a:p>
              <a:p>
                <a:endParaRPr lang="fr-FR" sz="36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fr-FR" sz="3600" dirty="0">
                    <a:latin typeface="Comic Sans MS" panose="030F0702030302020204" pitchFamily="66" charset="0"/>
                  </a:rPr>
                  <a:t>Si Σ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600" b="0" i="0" smtClean="0">
                        <a:latin typeface="Cambria Math" panose="02040503050406030204" pitchFamily="18" charset="0"/>
                      </a:rPr>
                      <m:t>alors</m:t>
                    </m:r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𝐶𝑜𝑛𝑠𝑡𝑎𝑛𝑡𝑒</m:t>
                        </m:r>
                      </m:e>
                    </m:acc>
                    <m:r>
                      <a:rPr lang="fr-FR" sz="3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fr-FR" sz="3600" b="0" i="0" smtClean="0">
                        <a:latin typeface="Cambria Math" panose="02040503050406030204" pitchFamily="18" charset="0"/>
                      </a:rPr>
                      <m:t>ou</m:t>
                    </m:r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3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fr-FR" sz="3600" dirty="0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138449-1EB3-4BD9-90F5-E9D58DEA9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3" y="1126435"/>
                <a:ext cx="10363200" cy="5149230"/>
              </a:xfrm>
              <a:prstGeom prst="rect">
                <a:avLst/>
              </a:prstGeom>
              <a:blipFill>
                <a:blip r:embed="rId2"/>
                <a:stretch>
                  <a:fillRect l="-1765" t="-1896" r="-118" b="-36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9EE93F4B-A010-4A92-8A37-6B2695823F1D}"/>
              </a:ext>
            </a:extLst>
          </p:cNvPr>
          <p:cNvSpPr/>
          <p:nvPr/>
        </p:nvSpPr>
        <p:spPr>
          <a:xfrm>
            <a:off x="2092037" y="3375613"/>
            <a:ext cx="4003964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DD0C61-139A-4DE4-B674-8963DE692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08" y="3375613"/>
            <a:ext cx="1919027" cy="5669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6FCBD9-3AB2-47DC-8936-D950ACBC5938}"/>
              </a:ext>
            </a:extLst>
          </p:cNvPr>
          <p:cNvSpPr/>
          <p:nvPr/>
        </p:nvSpPr>
        <p:spPr>
          <a:xfrm>
            <a:off x="1330036" y="3942590"/>
            <a:ext cx="6580544" cy="556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32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315</Words>
  <Application>Microsoft Office PowerPoint</Application>
  <PresentationFormat>Grand écran</PresentationFormat>
  <Paragraphs>46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Comic Sans MS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29</cp:revision>
  <dcterms:created xsi:type="dcterms:W3CDTF">2017-07-15T08:13:50Z</dcterms:created>
  <dcterms:modified xsi:type="dcterms:W3CDTF">2019-07-08T13:25:38Z</dcterms:modified>
</cp:coreProperties>
</file>