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72" r:id="rId9"/>
    <p:sldId id="276" r:id="rId10"/>
    <p:sldId id="277" r:id="rId11"/>
    <p:sldId id="273" r:id="rId12"/>
    <p:sldId id="275" r:id="rId13"/>
    <p:sldId id="278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0CFE7-AD86-48EE-B335-320C90444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B3A845-27A3-4043-806F-9A938078D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162764-1BB1-4EC8-9FF1-E801A7D7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74E4F5-D52B-4C9D-AC44-3DC8BBB7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4A0F3C-5744-4B15-8EFB-5A5F95A0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63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FA83D-C62D-4D81-A074-E56BFF06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BDFC0A-3028-4561-9BD9-ABA9BD7B3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2C8E70-5522-495F-BFB6-5A6375A3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5AAE76-3BD1-4D2E-A8F7-5BA6E718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9877A6-31AB-4B28-AEE9-684465E6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75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8A1DCC-4F46-47CF-9E62-5871C6890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3FCB12-9656-4715-ADF5-1D2E6AA79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2ABB34-7002-4DB8-B219-C0D9C92F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303B38-116B-4B15-BFD0-54F3F813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1253EB-F2D1-42CB-B7EB-59FB305B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08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A35AC-82D9-4846-ACC6-5FB6A9E2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B610E6-D28A-4258-8E0A-27255E4CC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A7D57A-CA0C-49B3-AA89-BE26D524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548EB9-781A-4D2B-AA93-F63D1CB7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D009F8-7626-4249-B365-03A15A3C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75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2569CA-71DE-4ADA-BD45-9F9798B8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ADD9B8-2E2C-402F-984D-19ED3B624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5C85B3-386B-45E0-BEF7-7CE8118D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DEA690-5E83-4F8D-90D2-C4B37F5E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04C7F3-26F4-4D04-9B98-639C5A28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86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B83F7-A481-4147-ADA9-BCC36E6A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B7596-8D28-4C78-9CA8-B18CF4A2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91D60D-30CB-4E46-A8E8-3E68B5BB5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6183-DA8B-47D4-BF12-EAF04D28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DF05C4-7094-4FFB-B8B8-CDA7B9B4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6ACFBB-7E71-4D7F-98A4-07D651FF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79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2B292-5FA1-4258-A882-F2A506CA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34D112-F8EC-4D57-9334-D7092D6A3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AA0B39-5827-40C5-A0CA-99A1BF117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EE1E20-AE88-4C69-98C7-59C76AEA2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43E1A1-FFE6-4D7E-A7F5-DDAF73AA6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790480-98A1-4F73-99E3-86BABFAB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75D887-65C3-4D01-B4B7-C3776A9D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3932646-BB56-4FEE-802A-17257951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24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BAE338-01AF-484A-ADE6-1B760066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7230A5-7C21-45F4-9799-7C906171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80F84C-BDD6-4451-B0F4-9CB541B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618D9A-AB1F-4290-BAD6-B849F25F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02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87A00F-46C0-4266-BE14-1F76C7824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780BE0-9965-4E0A-A2A0-C7D14B46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0414CE-B0E3-497A-B7F3-9CF14B65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53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5A795-8E7E-4794-AE07-FF34DCE1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75EFD5-39DA-46F3-A703-9003AD0A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63F15F-D062-4A9D-8D04-B18921C75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F66986-ACE1-446E-B0EF-6ACA1D4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0982C4-0A95-4612-96C7-8C30E0B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CFC5D9-3C15-4243-9984-C08979E8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02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BC260-6892-4C5C-B498-850BAA70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3ABD38-EF02-45A7-B7D9-873B6EB3E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8C0B1D-DE44-4A07-A8E6-96589E9E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C2BEEB-45C5-43E2-99D1-0E41E2DC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398E70-AB72-46DF-AA42-E3FC9EA2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92636E-30E7-4789-8A65-765102BF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81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7EAE64-3E56-4750-A133-90363B3C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2953CC-7EA6-4DBC-9802-E123F2CAC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3B86A6-1A79-4C19-BC78-323ED41AC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913B-33A4-4E8E-A074-5B8F6BF48FD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9EC2F8-9466-4115-843D-E6AC7DF4A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AAA8C8-9E82-4CFC-A5E9-35AFF7836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51F57-4804-4C2A-84A9-59587E6263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63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int-joseph-gaillac.com/didapages1/AML%202015/lecteur.sw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ostralo.net/3_animations/swf/descartes.sw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912B7A4-4607-4FB5-AC05-3E101D83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04" y="1666875"/>
            <a:ext cx="2790825" cy="3028950"/>
          </a:xfrm>
          <a:prstGeom prst="rect">
            <a:avLst/>
          </a:prstGeom>
        </p:spPr>
      </p:pic>
      <p:pic>
        <p:nvPicPr>
          <p:cNvPr id="3" name="Image 2">
            <a:hlinkClick r:id="rId3"/>
            <a:extLst>
              <a:ext uri="{FF2B5EF4-FFF2-40B4-BE49-F238E27FC236}">
                <a16:creationId xmlns:a16="http://schemas.microsoft.com/office/drawing/2014/main" id="{A4D8695D-2A71-4BB3-A290-4DFBE957F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35" y="1881658"/>
            <a:ext cx="6248401" cy="41673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637E076-9C85-4E66-8D6F-5CFC531D7636}"/>
              </a:ext>
            </a:extLst>
          </p:cNvPr>
          <p:cNvSpPr txBox="1"/>
          <p:nvPr/>
        </p:nvSpPr>
        <p:spPr>
          <a:xfrm>
            <a:off x="332508" y="265692"/>
            <a:ext cx="6248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Etape 2a </a:t>
            </a:r>
          </a:p>
          <a:p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Découverte de la réfraction</a:t>
            </a:r>
          </a:p>
        </p:txBody>
      </p:sp>
    </p:spTree>
    <p:extLst>
      <p:ext uri="{BB962C8B-B14F-4D97-AF65-F5344CB8AC3E}">
        <p14:creationId xmlns:p14="http://schemas.microsoft.com/office/powerpoint/2010/main" val="2230488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80FA318-4C38-4A30-8408-418FE2BF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9" y="772257"/>
            <a:ext cx="6092561" cy="614193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8B04E0-F913-4E00-A204-03FA9D92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7266"/>
            <a:ext cx="5940161" cy="55519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8652BB9-8757-4B46-9F39-6D2DA276C1C1}"/>
              </a:ext>
            </a:extLst>
          </p:cNvPr>
          <p:cNvSpPr txBox="1"/>
          <p:nvPr/>
        </p:nvSpPr>
        <p:spPr>
          <a:xfrm>
            <a:off x="2272145" y="125926"/>
            <a:ext cx="764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Comic Sans MS" panose="030F0702030302020204" pitchFamily="66" charset="0"/>
              </a:rPr>
              <a:t>Modèle de Snell-Descartes</a:t>
            </a:r>
          </a:p>
        </p:txBody>
      </p:sp>
    </p:spTree>
    <p:extLst>
      <p:ext uri="{BB962C8B-B14F-4D97-AF65-F5344CB8AC3E}">
        <p14:creationId xmlns:p14="http://schemas.microsoft.com/office/powerpoint/2010/main" val="4062471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7C18367-E9D2-465F-B27C-2720685380C2}"/>
              </a:ext>
            </a:extLst>
          </p:cNvPr>
          <p:cNvSpPr txBox="1"/>
          <p:nvPr/>
        </p:nvSpPr>
        <p:spPr>
          <a:xfrm>
            <a:off x="1139481" y="1667304"/>
            <a:ext cx="4346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702030302020204" pitchFamily="66" charset="0"/>
              </a:rPr>
              <a:t>A l’aide de ce matériel, mettons à l’épreuve le modèle de Snell-Descartes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FDF3DD-F553-4809-A0E1-F95BA96C6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8" y="675250"/>
            <a:ext cx="5966607" cy="42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226514-2779-4EBA-9D5C-5AF2659D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5" y="1814732"/>
            <a:ext cx="7705361" cy="39141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A82C3A-DD71-41EE-8D80-68199029C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84" y="1695855"/>
            <a:ext cx="3982035" cy="34662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38F6E9-D8C9-4BD8-9E0F-3C9E99DC785B}"/>
              </a:ext>
            </a:extLst>
          </p:cNvPr>
          <p:cNvSpPr txBox="1"/>
          <p:nvPr/>
        </p:nvSpPr>
        <p:spPr>
          <a:xfrm>
            <a:off x="1223889" y="604911"/>
            <a:ext cx="382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Aide</a:t>
            </a:r>
          </a:p>
        </p:txBody>
      </p:sp>
    </p:spTree>
    <p:extLst>
      <p:ext uri="{BB962C8B-B14F-4D97-AF65-F5344CB8AC3E}">
        <p14:creationId xmlns:p14="http://schemas.microsoft.com/office/powerpoint/2010/main" val="40457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9F962-BF10-410A-ADC8-754EE41B3655}"/>
              </a:ext>
            </a:extLst>
          </p:cNvPr>
          <p:cNvSpPr/>
          <p:nvPr/>
        </p:nvSpPr>
        <p:spPr>
          <a:xfrm>
            <a:off x="969818" y="736753"/>
            <a:ext cx="102662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latin typeface="Comic Sans MS" panose="030F0702030302020204" pitchFamily="66" charset="0"/>
              </a:rPr>
              <a:t>Mesurer l’angle de réflexion r et de réfraction i</a:t>
            </a:r>
            <a:r>
              <a:rPr lang="fr-FR" dirty="0">
                <a:latin typeface="Comic Sans MS" panose="030F0702030302020204" pitchFamily="66" charset="0"/>
              </a:rPr>
              <a:t>2</a:t>
            </a:r>
            <a:r>
              <a:rPr lang="fr-FR" sz="3600" dirty="0">
                <a:latin typeface="Comic Sans MS" panose="030F0702030302020204" pitchFamily="66" charset="0"/>
              </a:rPr>
              <a:t> pour 5 valeurs d’angle d’incidence i</a:t>
            </a:r>
            <a:r>
              <a:rPr lang="fr-FR" dirty="0">
                <a:latin typeface="Comic Sans MS" panose="030F0702030302020204" pitchFamily="66" charset="0"/>
              </a:rPr>
              <a:t>1</a:t>
            </a:r>
            <a:r>
              <a:rPr lang="fr-FR" sz="3600" dirty="0">
                <a:latin typeface="Comic Sans MS" panose="030F0702030302020204" pitchFamily="66" charset="0"/>
              </a:rPr>
              <a:t>, le milieu 1 étant l’eau, et le milieu 2, l’air.</a:t>
            </a:r>
          </a:p>
          <a:p>
            <a:endParaRPr lang="fr-FR" sz="3600" dirty="0">
              <a:latin typeface="Comic Sans MS" panose="030F0702030302020204" pitchFamily="66" charset="0"/>
            </a:endParaRPr>
          </a:p>
          <a:p>
            <a:endParaRPr lang="fr-FR" sz="3600" dirty="0">
              <a:latin typeface="Comic Sans MS" panose="030F0702030302020204" pitchFamily="66" charset="0"/>
            </a:endParaRPr>
          </a:p>
          <a:p>
            <a:r>
              <a:rPr lang="fr-FR" sz="3600" dirty="0">
                <a:latin typeface="Comic Sans MS" panose="030F0702030302020204" pitchFamily="66" charset="0"/>
              </a:rPr>
              <a:t>Les lois de Snell-Descartes sont-elles bien vérifiées ?</a:t>
            </a:r>
          </a:p>
        </p:txBody>
      </p:sp>
    </p:spTree>
    <p:extLst>
      <p:ext uri="{BB962C8B-B14F-4D97-AF65-F5344CB8AC3E}">
        <p14:creationId xmlns:p14="http://schemas.microsoft.com/office/powerpoint/2010/main" val="1123158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/>
            <a:extLst>
              <a:ext uri="{FF2B5EF4-FFF2-40B4-BE49-F238E27FC236}">
                <a16:creationId xmlns:a16="http://schemas.microsoft.com/office/drawing/2014/main" id="{A6776A24-9AA5-4F09-8B3B-676BDB498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2" y="1179599"/>
            <a:ext cx="6188559" cy="44988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BC773A-D060-4B1B-96CD-7DE6965A811C}"/>
              </a:ext>
            </a:extLst>
          </p:cNvPr>
          <p:cNvSpPr txBox="1"/>
          <p:nvPr/>
        </p:nvSpPr>
        <p:spPr>
          <a:xfrm>
            <a:off x="7924801" y="1179599"/>
            <a:ext cx="3458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702030302020204" pitchFamily="66" charset="0"/>
              </a:rPr>
              <a:t>Vous pouvez à la maison simuler dans différentes situations ce modèle en suivez ce lien…</a:t>
            </a:r>
          </a:p>
        </p:txBody>
      </p:sp>
    </p:spTree>
    <p:extLst>
      <p:ext uri="{BB962C8B-B14F-4D97-AF65-F5344CB8AC3E}">
        <p14:creationId xmlns:p14="http://schemas.microsoft.com/office/powerpoint/2010/main" val="406963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B450493-A269-470B-B23A-3353CA5188A1}"/>
              </a:ext>
            </a:extLst>
          </p:cNvPr>
          <p:cNvSpPr txBox="1"/>
          <p:nvPr/>
        </p:nvSpPr>
        <p:spPr>
          <a:xfrm>
            <a:off x="304800" y="212035"/>
            <a:ext cx="11476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3600" dirty="0">
                <a:latin typeface="Comic Sans MS" panose="030F0702030302020204" pitchFamily="66" charset="0"/>
              </a:rPr>
              <a:t>En début d’expérimentation, à quelle condition la pièce peut-elle être vue par l’observateur. </a:t>
            </a:r>
          </a:p>
          <a:p>
            <a:pPr marL="342900" indent="-342900">
              <a:buAutoNum type="arabicPeriod"/>
            </a:pP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340FA2-432E-4FCA-8574-6DD20ADFFF65}"/>
              </a:ext>
            </a:extLst>
          </p:cNvPr>
          <p:cNvSpPr/>
          <p:nvPr/>
        </p:nvSpPr>
        <p:spPr>
          <a:xfrm>
            <a:off x="304801" y="1583345"/>
            <a:ext cx="11476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2. En exploitant le modèle du rayon lumineux, schématisez votre réponse.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3BF68-8C44-4EBB-81E6-A888560111E4}"/>
              </a:ext>
            </a:extLst>
          </p:cNvPr>
          <p:cNvSpPr/>
          <p:nvPr/>
        </p:nvSpPr>
        <p:spPr>
          <a:xfrm>
            <a:off x="304799" y="2995060"/>
            <a:ext cx="1147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3. A l’issue de l’expérimentation, et sachant que l’eau comme l’air sont deux milieux transparents et homogènes, que pouvez-vous interpréter de la propagation de la lumière dans ces deux milieux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D672E-2D66-4A05-8F6D-13F1F23C8C88}"/>
              </a:ext>
            </a:extLst>
          </p:cNvPr>
          <p:cNvSpPr/>
          <p:nvPr/>
        </p:nvSpPr>
        <p:spPr>
          <a:xfrm>
            <a:off x="304799" y="5514770"/>
            <a:ext cx="1147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4. Utilisez de nouveau le modèle du rayon lumineux pour présenter cette dernière réponse.</a:t>
            </a:r>
          </a:p>
        </p:txBody>
      </p:sp>
    </p:spTree>
    <p:extLst>
      <p:ext uri="{BB962C8B-B14F-4D97-AF65-F5344CB8AC3E}">
        <p14:creationId xmlns:p14="http://schemas.microsoft.com/office/powerpoint/2010/main" val="16287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36D557-0840-4AD2-B997-172BE9CEDBCF}"/>
              </a:ext>
            </a:extLst>
          </p:cNvPr>
          <p:cNvSpPr/>
          <p:nvPr/>
        </p:nvSpPr>
        <p:spPr>
          <a:xfrm>
            <a:off x="583095" y="704231"/>
            <a:ext cx="1147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5. Après avoir lu le texte de Richard Feynman, proposez une cause à ce phénomène de réfraction.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E026F-4C14-47FE-BDA3-DC009F4A0F89}"/>
              </a:ext>
            </a:extLst>
          </p:cNvPr>
          <p:cNvSpPr/>
          <p:nvPr/>
        </p:nvSpPr>
        <p:spPr>
          <a:xfrm>
            <a:off x="583095" y="2228671"/>
            <a:ext cx="1147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6. Quelle est la vitesse de la lumière dans le vide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209EA-4A72-451B-B3CA-CA661DE65397}"/>
              </a:ext>
            </a:extLst>
          </p:cNvPr>
          <p:cNvSpPr/>
          <p:nvPr/>
        </p:nvSpPr>
        <p:spPr>
          <a:xfrm>
            <a:off x="583095" y="3199113"/>
            <a:ext cx="1147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7. Est-elle plus ou moins rapide dans les autres milieux transparents et homogènes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0DDB31-4EE9-4F96-97E0-39BBE74A7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" y="4884653"/>
            <a:ext cx="10753536" cy="14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32F33B-A6BA-4B50-ADC6-B0C733BDD924}"/>
              </a:ext>
            </a:extLst>
          </p:cNvPr>
          <p:cNvSpPr txBox="1"/>
          <p:nvPr/>
        </p:nvSpPr>
        <p:spPr>
          <a:xfrm>
            <a:off x="675861" y="185530"/>
            <a:ext cx="3233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Conclusions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1A9298-749C-46D9-A074-AC1186250A59}"/>
              </a:ext>
            </a:extLst>
          </p:cNvPr>
          <p:cNvSpPr txBox="1"/>
          <p:nvPr/>
        </p:nvSpPr>
        <p:spPr>
          <a:xfrm>
            <a:off x="675861" y="1364974"/>
            <a:ext cx="10681252" cy="522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latin typeface="Comic Sans MS" panose="030F0702030302020204" pitchFamily="66" charset="0"/>
              </a:rPr>
              <a:t>La valeur de la vitesse de la lumière dans le vide et dans l’air est</a:t>
            </a:r>
            <a:r>
              <a:rPr lang="fr-FR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notée c, sa valeur est 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3,00.10</a:t>
            </a:r>
            <a:r>
              <a:rPr lang="fr-FR" sz="36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m/s</a:t>
            </a:r>
            <a:r>
              <a:rPr lang="fr-FR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36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Dans un milieu transparent, la lumière se propage à une vitesse 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inférieure</a:t>
            </a:r>
            <a:r>
              <a:rPr lang="fr-FR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ou égale à c. Si le milieu est 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homogène</a:t>
            </a:r>
            <a:r>
              <a:rPr lang="fr-FR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elle se propage en 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ligne droite</a:t>
            </a:r>
            <a:r>
              <a:rPr lang="fr-FR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37CC04-6545-4B65-BE02-5267B51BA9A1}"/>
              </a:ext>
            </a:extLst>
          </p:cNvPr>
          <p:cNvSpPr/>
          <p:nvPr/>
        </p:nvSpPr>
        <p:spPr>
          <a:xfrm>
            <a:off x="675861" y="2594113"/>
            <a:ext cx="2637182" cy="6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3248A-B627-46CA-BCF3-4411382142F1}"/>
              </a:ext>
            </a:extLst>
          </p:cNvPr>
          <p:cNvSpPr/>
          <p:nvPr/>
        </p:nvSpPr>
        <p:spPr>
          <a:xfrm>
            <a:off x="3624471" y="4512365"/>
            <a:ext cx="2219738" cy="6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4B6A8E-5684-467D-A178-728C53E52DA6}"/>
              </a:ext>
            </a:extLst>
          </p:cNvPr>
          <p:cNvSpPr/>
          <p:nvPr/>
        </p:nvSpPr>
        <p:spPr>
          <a:xfrm>
            <a:off x="1477619" y="5201478"/>
            <a:ext cx="2246242" cy="6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C0BD14-3A8F-4518-A384-A1296A1B8E9A}"/>
              </a:ext>
            </a:extLst>
          </p:cNvPr>
          <p:cNvSpPr/>
          <p:nvPr/>
        </p:nvSpPr>
        <p:spPr>
          <a:xfrm>
            <a:off x="7838662" y="5201477"/>
            <a:ext cx="2484781" cy="6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7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DD5473-43D6-4946-85E5-D068BF35689B}"/>
              </a:ext>
            </a:extLst>
          </p:cNvPr>
          <p:cNvSpPr txBox="1"/>
          <p:nvPr/>
        </p:nvSpPr>
        <p:spPr>
          <a:xfrm>
            <a:off x="649357" y="516834"/>
            <a:ext cx="10681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702030302020204" pitchFamily="66" charset="0"/>
              </a:rPr>
              <a:t>Un rayon lumineux est renvoyé dans une seule direction lorsqu’il arrive sur la surface d’un miroir: c’est le phénomène de 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réflexion</a:t>
            </a:r>
            <a:r>
              <a:rPr lang="fr-FR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A338B3-F684-49E9-8554-6EB1B171D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82" y="3140765"/>
            <a:ext cx="4998207" cy="29287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99AC6F-F043-43C7-9C56-A67DFBD881DF}"/>
              </a:ext>
            </a:extLst>
          </p:cNvPr>
          <p:cNvSpPr/>
          <p:nvPr/>
        </p:nvSpPr>
        <p:spPr>
          <a:xfrm>
            <a:off x="7036905" y="1672293"/>
            <a:ext cx="2001078" cy="6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0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B7F884-EB65-4D09-B6F5-10082A5F01ED}"/>
              </a:ext>
            </a:extLst>
          </p:cNvPr>
          <p:cNvSpPr/>
          <p:nvPr/>
        </p:nvSpPr>
        <p:spPr>
          <a:xfrm>
            <a:off x="662608" y="928661"/>
            <a:ext cx="108667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3600" dirty="0">
                <a:latin typeface="Comic Sans MS" panose="030F0702030302020204" pitchFamily="66" charset="0"/>
              </a:rPr>
              <a:t>Un rayon lumineux est dévié lorsqu’il passe d’un milieu transparent à un autre: c’est le phénomène de</a:t>
            </a:r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réfraction</a:t>
            </a:r>
            <a:r>
              <a:rPr lang="fr-FR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4BB439-3FFE-485A-AEC1-8D86E71FF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75" y="3251534"/>
            <a:ext cx="5638458" cy="3454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D2363-6D37-4890-B55E-77F34A1A6677}"/>
              </a:ext>
            </a:extLst>
          </p:cNvPr>
          <p:cNvSpPr/>
          <p:nvPr/>
        </p:nvSpPr>
        <p:spPr>
          <a:xfrm>
            <a:off x="1391479" y="2355137"/>
            <a:ext cx="2213112" cy="6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30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B346EB-0221-4128-B659-1F8D91A84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6105"/>
            <a:ext cx="12195314" cy="81302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904BA6-0745-41CD-9722-74355FE0B31C}"/>
              </a:ext>
            </a:extLst>
          </p:cNvPr>
          <p:cNvSpPr txBox="1"/>
          <p:nvPr/>
        </p:nvSpPr>
        <p:spPr>
          <a:xfrm>
            <a:off x="303896" y="888099"/>
            <a:ext cx="4532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Point vocabulaire</a:t>
            </a:r>
          </a:p>
          <a:p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Qui est-ce qui produit, diffuse réfracte et réfléchit la lumière ?</a:t>
            </a:r>
          </a:p>
          <a:p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901998-0D7D-43B2-A288-B14EDF22D424}"/>
              </a:ext>
            </a:extLst>
          </p:cNvPr>
          <p:cNvSpPr txBox="1"/>
          <p:nvPr/>
        </p:nvSpPr>
        <p:spPr>
          <a:xfrm>
            <a:off x="9077739" y="6109251"/>
            <a:ext cx="311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Photo: Olivier </a:t>
            </a:r>
            <a:r>
              <a:rPr lang="fr-FR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Gayrard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BF6B68-8A04-4BA7-9E82-EF77D6EC45DB}"/>
              </a:ext>
            </a:extLst>
          </p:cNvPr>
          <p:cNvSpPr txBox="1"/>
          <p:nvPr/>
        </p:nvSpPr>
        <p:spPr>
          <a:xfrm>
            <a:off x="303896" y="4747088"/>
            <a:ext cx="3159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Collier autour du coup de mon chat pour éviter qu’il ne se fasse écraser par une voiture la nuit.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BC12B3D-E948-44F7-87F1-E31B798DA0B1}"/>
              </a:ext>
            </a:extLst>
          </p:cNvPr>
          <p:cNvCxnSpPr>
            <a:cxnSpLocks/>
          </p:cNvCxnSpPr>
          <p:nvPr/>
        </p:nvCxnSpPr>
        <p:spPr>
          <a:xfrm>
            <a:off x="3463636" y="5347253"/>
            <a:ext cx="1676400" cy="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50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A6F278B-F9DB-436B-A98C-9F0FFB56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626" y="0"/>
            <a:ext cx="457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06FDC2E-CF81-4DEC-B11E-6237D1D7B7DF}"/>
              </a:ext>
            </a:extLst>
          </p:cNvPr>
          <p:cNvSpPr txBox="1"/>
          <p:nvPr/>
        </p:nvSpPr>
        <p:spPr>
          <a:xfrm>
            <a:off x="10111408" y="6611779"/>
            <a:ext cx="2279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 Olivier </a:t>
            </a:r>
            <a:r>
              <a:rPr lang="fr-F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Gayrard</a:t>
            </a:r>
            <a:endParaRPr lang="fr-F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65239-79D6-4D64-B64E-A013B572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09" y="2317497"/>
            <a:ext cx="3074299" cy="45405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D30C7E-E7F2-400F-83E4-100707885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085" y="1614343"/>
            <a:ext cx="2017541" cy="201754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C25CDAF-89BA-439E-9E54-7C08B3B18007}"/>
              </a:ext>
            </a:extLst>
          </p:cNvPr>
          <p:cNvCxnSpPr>
            <a:cxnSpLocks/>
          </p:cNvCxnSpPr>
          <p:nvPr/>
        </p:nvCxnSpPr>
        <p:spPr>
          <a:xfrm>
            <a:off x="3717235" y="2928730"/>
            <a:ext cx="4678620" cy="1659018"/>
          </a:xfrm>
          <a:prstGeom prst="straightConnector1">
            <a:avLst/>
          </a:prstGeom>
          <a:ln w="44450" cmpd="sng">
            <a:solidFill>
              <a:schemeClr val="tx1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613C84F-736B-4103-B93A-EF9592F78DBF}"/>
              </a:ext>
            </a:extLst>
          </p:cNvPr>
          <p:cNvSpPr txBox="1"/>
          <p:nvPr/>
        </p:nvSpPr>
        <p:spPr>
          <a:xfrm>
            <a:off x="457199" y="158423"/>
            <a:ext cx="519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Etape 2b </a:t>
            </a:r>
          </a:p>
          <a:p>
            <a:r>
              <a:rPr lang="fr-FR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Loi de Snell-Descartes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766321-4545-4F79-88F5-6CBE68E93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0000">
            <a:off x="3618285" y="2685777"/>
            <a:ext cx="4781931" cy="17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B89366-3629-43A0-9063-362C973F9700}"/>
              </a:ext>
            </a:extLst>
          </p:cNvPr>
          <p:cNvSpPr txBox="1"/>
          <p:nvPr/>
        </p:nvSpPr>
        <p:spPr>
          <a:xfrm>
            <a:off x="4696691" y="2770910"/>
            <a:ext cx="279861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702030302020204" pitchFamily="66" charset="0"/>
              </a:rPr>
              <a:t>Modèle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E71FE24-426E-4CD5-8B99-7EE7D694C386}"/>
              </a:ext>
            </a:extLst>
          </p:cNvPr>
          <p:cNvSpPr/>
          <p:nvPr/>
        </p:nvSpPr>
        <p:spPr>
          <a:xfrm>
            <a:off x="4066309" y="4849092"/>
            <a:ext cx="4059382" cy="135774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Comic Sans MS" panose="030F0702030302020204" pitchFamily="66" charset="0"/>
              </a:rPr>
              <a:t>Monde observé</a:t>
            </a:r>
          </a:p>
        </p:txBody>
      </p:sp>
      <p:sp>
        <p:nvSpPr>
          <p:cNvPr id="4" name="Flèche : courbe vers la gauche 3">
            <a:extLst>
              <a:ext uri="{FF2B5EF4-FFF2-40B4-BE49-F238E27FC236}">
                <a16:creationId xmlns:a16="http://schemas.microsoft.com/office/drawing/2014/main" id="{C6DB1D57-9C01-4A41-8E0E-044012051BE9}"/>
              </a:ext>
            </a:extLst>
          </p:cNvPr>
          <p:cNvSpPr/>
          <p:nvPr/>
        </p:nvSpPr>
        <p:spPr>
          <a:xfrm rot="10800000">
            <a:off x="2729346" y="3167768"/>
            <a:ext cx="914400" cy="23601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256C850-4066-43CB-96C1-4F8368177B59}"/>
              </a:ext>
            </a:extLst>
          </p:cNvPr>
          <p:cNvSpPr/>
          <p:nvPr/>
        </p:nvSpPr>
        <p:spPr>
          <a:xfrm>
            <a:off x="4066309" y="258313"/>
            <a:ext cx="4059382" cy="1357745"/>
          </a:xfrm>
          <a:prstGeom prst="ellips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Comic Sans MS" panose="030F0702030302020204" pitchFamily="66" charset="0"/>
              </a:rPr>
              <a:t>Monde de la théorie</a:t>
            </a:r>
          </a:p>
        </p:txBody>
      </p:sp>
      <p:sp>
        <p:nvSpPr>
          <p:cNvPr id="6" name="Flèche : courbe vers la gauche 5">
            <a:extLst>
              <a:ext uri="{FF2B5EF4-FFF2-40B4-BE49-F238E27FC236}">
                <a16:creationId xmlns:a16="http://schemas.microsoft.com/office/drawing/2014/main" id="{58F87427-53C4-4F0B-AE27-18AE6789E5A7}"/>
              </a:ext>
            </a:extLst>
          </p:cNvPr>
          <p:cNvSpPr/>
          <p:nvPr/>
        </p:nvSpPr>
        <p:spPr>
          <a:xfrm rot="10800000">
            <a:off x="2729346" y="535404"/>
            <a:ext cx="914400" cy="23601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EAD307-A55C-4E71-9821-89790BC30798}"/>
              </a:ext>
            </a:extLst>
          </p:cNvPr>
          <p:cNvSpPr txBox="1"/>
          <p:nvPr/>
        </p:nvSpPr>
        <p:spPr>
          <a:xfrm>
            <a:off x="720436" y="4031673"/>
            <a:ext cx="15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1.APP</a:t>
            </a:r>
          </a:p>
          <a:p>
            <a:pPr algn="ctr"/>
            <a:r>
              <a:rPr lang="fr-FR" b="1" dirty="0">
                <a:latin typeface="Comic Sans MS" panose="030F0702030302020204" pitchFamily="66" charset="0"/>
              </a:rPr>
              <a:t>Choix de la modélisation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CCB8F4-7041-4AF4-88C0-5BA7851235B5}"/>
              </a:ext>
            </a:extLst>
          </p:cNvPr>
          <p:cNvSpPr txBox="1"/>
          <p:nvPr/>
        </p:nvSpPr>
        <p:spPr>
          <a:xfrm>
            <a:off x="540327" y="1440873"/>
            <a:ext cx="1766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2.ANA REA</a:t>
            </a:r>
          </a:p>
          <a:p>
            <a:pPr algn="ctr"/>
            <a:r>
              <a:rPr lang="fr-FR" b="1" dirty="0">
                <a:latin typeface="Comic Sans MS" panose="030F0702030302020204" pitchFamily="66" charset="0"/>
              </a:rPr>
              <a:t>Manipuler les relations, calculs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56FA11-E5E7-4335-85E5-0709318B8ED7}"/>
              </a:ext>
            </a:extLst>
          </p:cNvPr>
          <p:cNvSpPr txBox="1"/>
          <p:nvPr/>
        </p:nvSpPr>
        <p:spPr>
          <a:xfrm>
            <a:off x="9684327" y="2798619"/>
            <a:ext cx="15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3.VAL</a:t>
            </a:r>
          </a:p>
          <a:p>
            <a:pPr algn="ctr"/>
            <a:r>
              <a:rPr lang="fr-FR" b="1" dirty="0">
                <a:latin typeface="Comic Sans MS" panose="030F0702030302020204" pitchFamily="66" charset="0"/>
              </a:rPr>
              <a:t>Comparer mesures et observations</a:t>
            </a:r>
          </a:p>
        </p:txBody>
      </p:sp>
      <p:sp>
        <p:nvSpPr>
          <p:cNvPr id="10" name="Flèche : courbe vers la gauche 9">
            <a:extLst>
              <a:ext uri="{FF2B5EF4-FFF2-40B4-BE49-F238E27FC236}">
                <a16:creationId xmlns:a16="http://schemas.microsoft.com/office/drawing/2014/main" id="{A2471735-3342-4308-B491-5A8EE569A0A7}"/>
              </a:ext>
            </a:extLst>
          </p:cNvPr>
          <p:cNvSpPr/>
          <p:nvPr/>
        </p:nvSpPr>
        <p:spPr>
          <a:xfrm>
            <a:off x="8721436" y="576968"/>
            <a:ext cx="914400" cy="52557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956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379</Words>
  <Application>Microsoft Office PowerPoint</Application>
  <PresentationFormat>Grand écran</PresentationFormat>
  <Paragraphs>41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45</cp:revision>
  <dcterms:created xsi:type="dcterms:W3CDTF">2017-07-10T06:51:13Z</dcterms:created>
  <dcterms:modified xsi:type="dcterms:W3CDTF">2019-07-10T08:37:10Z</dcterms:modified>
</cp:coreProperties>
</file>