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0" r:id="rId6"/>
    <p:sldId id="261" r:id="rId7"/>
    <p:sldId id="267" r:id="rId8"/>
    <p:sldId id="268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00B230-36C0-493C-9831-8287AC79F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F7E738-F708-4A6A-8FF1-F5E394E34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614873-80A1-4B68-8FF0-1F4D76F9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92AC48-0167-48F5-888F-7E6B3899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1D7203-EC46-4E6F-9327-CC0FD237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52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B725CB-4A4B-47D3-8832-7ABE75635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77D35D7-C02A-4DC4-AA1A-6CF328DF6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FA3BF-986A-4AA4-8696-EEA53FA8B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2EA8FD-C9C9-4513-A56D-491C3A49F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CD846D-C3C9-4393-A2EB-4DF423CE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19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7260AB9-5075-4CFE-95B6-3ABA26938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9E2367-B990-444C-955C-433F9A113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6023A-2A04-4F85-ACBE-74BFD3E98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24E2D7-6A34-46C1-93BA-D976BA2FF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8B5B64-FB4D-4B58-A348-9687DC52E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4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D98D32-50F6-405C-A98F-3ABBA3CB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01FE03-B0C1-42C3-89FC-5A66526C2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9EEDAF-C05D-4654-B4A8-A890D0D92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2F17B6-56CA-47F0-92B8-6AEC5D0DB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B217E1-D588-422A-8A9A-B2043BB4F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5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A047E7-C70A-4493-B273-6CBEDA71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B1CC5D-30E3-4020-9460-7E817C8C5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0F5179-F577-4CC1-B75F-C4ED4C30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1155FA-14E3-4CDE-B740-38B297C12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6A6F36-14FC-4861-B04A-B3123366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36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2A555A-E8A9-4F81-8FAC-E190641B0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38EA83-B07A-4CFF-8239-0B338A91B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268831-0F42-489B-9C38-23D7278F7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365F67-9ECB-44E1-A39F-C5CB868D0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B22112-94B5-4A9F-B76D-711990FA9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680DFF-4A90-47D1-B1F2-5029358EB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13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97F44A-EE81-481A-A8C5-E6044A366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7D61BE-3D92-4ED7-9308-4E9235427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6C76EA-BBDB-4452-8E11-C041B8061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AA1F8B5-F1B4-4FCF-A702-B69E73735C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14C9C5-D74A-4086-B660-06862C3DC8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BEBA9B-7D01-4828-9E5F-ADD3FA3EF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372A07-4413-4EB0-BF59-971AE16A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446E8F-AD9D-4DA0-8D0D-C3A58E647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82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C47CF4-D3A4-41D6-892E-EA424FB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47C1A1-68A7-4D6B-9151-495984C8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11F2E15-AD50-486D-A2F8-F6A5F0EC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A1206C-93A6-49B8-B7CF-77D780D1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56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662909-D473-4692-80E2-422497005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105CAD-5B4F-4829-8757-BC573DEA9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12FB0A-C64B-43B5-9BFB-63D432C3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8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6C0F07-1C78-4AE7-8355-FDCFC9931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91E9B-6703-4BE7-8707-4A312A021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F1DCA7-B11A-4D8C-B62F-B41FF7FC1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745997-3530-4C97-99AB-D6D7AA21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DA9350-67CC-432A-8F79-4E9E15D31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7B6FA9-F855-44DB-BEC0-F60277951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485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955BF-3AEE-4DB6-8E52-08F638B6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FBD4EC-B0CA-4AF5-929D-5E70D025C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F4D2B8-BEC2-47FF-8D3F-EC69DEF61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75EA3C-D1CA-4A5B-A7E6-C3C278822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E51469-F071-42B9-8480-9389B22CD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13A573-925A-40E7-A174-D61FC493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82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332490-2A0B-43BA-8F96-10B85DF7C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E5FA53-2D6B-42B1-ABDF-996E7A807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471A63-6B9B-4FE6-9F05-0EC1DE43D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62450-FA48-419A-9850-F67AF1829D1F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A12D30-F233-4810-A7AB-A2E9B0030D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7B325-E99E-40E7-81A5-A9748172CB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01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6AB85CE-8A84-4C7A-A9A3-ABEDAF67AF9B}"/>
              </a:ext>
            </a:extLst>
          </p:cNvPr>
          <p:cNvSpPr txBox="1"/>
          <p:nvPr/>
        </p:nvSpPr>
        <p:spPr>
          <a:xfrm>
            <a:off x="675861" y="781879"/>
            <a:ext cx="110931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Comic Sans MS" panose="030F0702030302020204" pitchFamily="66" charset="0"/>
              </a:rPr>
              <a:t>Etape 3 : exploiter les lois de l’électricité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07D835-C39F-4E34-9F46-D6DCF28EC821}"/>
              </a:ext>
            </a:extLst>
          </p:cNvPr>
          <p:cNvSpPr txBox="1"/>
          <p:nvPr/>
        </p:nvSpPr>
        <p:spPr>
          <a:xfrm>
            <a:off x="675861" y="2729948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Questionnement n°2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75CD8A-DC59-40E3-AFD2-7A411055AFAB}"/>
              </a:ext>
            </a:extLst>
          </p:cNvPr>
          <p:cNvSpPr txBox="1"/>
          <p:nvPr/>
        </p:nvSpPr>
        <p:spPr>
          <a:xfrm>
            <a:off x="675861" y="4183846"/>
            <a:ext cx="1109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Comment se comporte l’intensité du courant dans les circuits en dérivation ?</a:t>
            </a:r>
          </a:p>
        </p:txBody>
      </p:sp>
    </p:spTree>
    <p:extLst>
      <p:ext uri="{BB962C8B-B14F-4D97-AF65-F5344CB8AC3E}">
        <p14:creationId xmlns:p14="http://schemas.microsoft.com/office/powerpoint/2010/main" val="372336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855DE14-94DB-4F8D-88B8-CB77C1570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806" y="1055909"/>
            <a:ext cx="8704387" cy="474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850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1E57379-AB4B-4919-80B3-3D1AD59D6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520" y="543339"/>
            <a:ext cx="8803710" cy="565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44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161A36A-89C9-429E-884E-30A59C113E89}"/>
              </a:ext>
            </a:extLst>
          </p:cNvPr>
          <p:cNvSpPr txBox="1"/>
          <p:nvPr/>
        </p:nvSpPr>
        <p:spPr>
          <a:xfrm>
            <a:off x="980661" y="1152939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Hypothèse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BC239BC-5399-4534-9080-BB3E6D67B139}"/>
              </a:ext>
            </a:extLst>
          </p:cNvPr>
          <p:cNvSpPr txBox="1"/>
          <p:nvPr/>
        </p:nvSpPr>
        <p:spPr>
          <a:xfrm>
            <a:off x="980660" y="2332383"/>
            <a:ext cx="8004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fr-FR" sz="3600" dirty="0">
                <a:latin typeface="Comic Sans MS" panose="030F0702030302020204" pitchFamily="66" charset="0"/>
              </a:rPr>
              <a:t>Je pense que ….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5F031E-6210-4546-AC74-7986B990CE0E}"/>
              </a:ext>
            </a:extLst>
          </p:cNvPr>
          <p:cNvSpPr/>
          <p:nvPr/>
        </p:nvSpPr>
        <p:spPr>
          <a:xfrm>
            <a:off x="980660" y="3511827"/>
            <a:ext cx="91705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Tx/>
              <a:buChar char="-"/>
            </a:pP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… l’intensité du courant dans les montages en dérivation 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3A7DE3-B270-44D1-A72C-A78BB9E88FB1}"/>
              </a:ext>
            </a:extLst>
          </p:cNvPr>
          <p:cNvSpPr/>
          <p:nvPr/>
        </p:nvSpPr>
        <p:spPr>
          <a:xfrm>
            <a:off x="1073424" y="4942988"/>
            <a:ext cx="10217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lvl="0" indent="-571500">
              <a:buFontTx/>
              <a:buChar char="-"/>
            </a:pP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Reste la même, ou se partage, ou se divise….</a:t>
            </a:r>
          </a:p>
        </p:txBody>
      </p:sp>
    </p:spTree>
    <p:extLst>
      <p:ext uri="{BB962C8B-B14F-4D97-AF65-F5344CB8AC3E}">
        <p14:creationId xmlns:p14="http://schemas.microsoft.com/office/powerpoint/2010/main" val="105797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161A36A-89C9-429E-884E-30A59C113E89}"/>
              </a:ext>
            </a:extLst>
          </p:cNvPr>
          <p:cNvSpPr txBox="1"/>
          <p:nvPr/>
        </p:nvSpPr>
        <p:spPr>
          <a:xfrm>
            <a:off x="980661" y="725594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Protocole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BC239BC-5399-4534-9080-BB3E6D67B139}"/>
              </a:ext>
            </a:extLst>
          </p:cNvPr>
          <p:cNvSpPr txBox="1"/>
          <p:nvPr/>
        </p:nvSpPr>
        <p:spPr>
          <a:xfrm>
            <a:off x="980660" y="1767149"/>
            <a:ext cx="105619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fr-FR" sz="3600" dirty="0">
                <a:latin typeface="Comic Sans MS" panose="030F0702030302020204" pitchFamily="66" charset="0"/>
              </a:rPr>
              <a:t>Réaliser un circuit en dérivation avec 2 branches comportant une ampoule de 0,5 W et un résistor de 100 </a:t>
            </a:r>
            <a:r>
              <a:rPr lang="el-GR" sz="3600" dirty="0">
                <a:latin typeface="Comic Sans MS" panose="030F0702030302020204" pitchFamily="66" charset="0"/>
              </a:rPr>
              <a:t>Ω</a:t>
            </a:r>
            <a:endParaRPr lang="fr-FR" sz="3600" dirty="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5F031E-6210-4546-AC74-7986B990CE0E}"/>
              </a:ext>
            </a:extLst>
          </p:cNvPr>
          <p:cNvSpPr/>
          <p:nvPr/>
        </p:nvSpPr>
        <p:spPr>
          <a:xfrm>
            <a:off x="980660" y="3916699"/>
            <a:ext cx="104162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Tx/>
              <a:buChar char="-"/>
            </a:pP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Mesurer l’intensité du courant dans la branche principale et les branches en dérivation.</a:t>
            </a:r>
          </a:p>
        </p:txBody>
      </p:sp>
    </p:spTree>
    <p:extLst>
      <p:ext uri="{BB962C8B-B14F-4D97-AF65-F5344CB8AC3E}">
        <p14:creationId xmlns:p14="http://schemas.microsoft.com/office/powerpoint/2010/main" val="148301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FF6AF17-2496-49C9-ADBF-59658D2BA334}"/>
              </a:ext>
            </a:extLst>
          </p:cNvPr>
          <p:cNvSpPr txBox="1"/>
          <p:nvPr/>
        </p:nvSpPr>
        <p:spPr>
          <a:xfrm>
            <a:off x="1099930" y="1364975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Schéma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976D014-75E8-4D14-8A6E-A77B738C9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5069" y="988735"/>
            <a:ext cx="4557713" cy="459374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0EC7BEE-2492-4C42-BDEA-D45DCF44C03A}"/>
              </a:ext>
            </a:extLst>
          </p:cNvPr>
          <p:cNvSpPr txBox="1"/>
          <p:nvPr/>
        </p:nvSpPr>
        <p:spPr>
          <a:xfrm>
            <a:off x="1099930" y="2411895"/>
            <a:ext cx="23986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Branche principale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DE6BC8FF-1EFD-48E5-8C5E-AD8E18344A38}"/>
              </a:ext>
            </a:extLst>
          </p:cNvPr>
          <p:cNvCxnSpPr>
            <a:cxnSpLocks/>
          </p:cNvCxnSpPr>
          <p:nvPr/>
        </p:nvCxnSpPr>
        <p:spPr>
          <a:xfrm flipV="1">
            <a:off x="3459851" y="1822914"/>
            <a:ext cx="2040835" cy="94196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416A2CC0-69A6-4DC2-A3DA-750154F2B411}"/>
              </a:ext>
            </a:extLst>
          </p:cNvPr>
          <p:cNvSpPr txBox="1"/>
          <p:nvPr/>
        </p:nvSpPr>
        <p:spPr>
          <a:xfrm>
            <a:off x="1139686" y="3889702"/>
            <a:ext cx="23986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accent6"/>
                </a:solidFill>
                <a:latin typeface="Comic Sans MS" panose="030F0702030302020204" pitchFamily="66" charset="0"/>
              </a:rPr>
              <a:t>Branches en dérivation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168211A7-B3A3-4FCB-9E5A-7F26E7D24791}"/>
              </a:ext>
            </a:extLst>
          </p:cNvPr>
          <p:cNvCxnSpPr/>
          <p:nvPr/>
        </p:nvCxnSpPr>
        <p:spPr>
          <a:xfrm flipV="1">
            <a:off x="3459851" y="3327292"/>
            <a:ext cx="2040835" cy="939198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AE3E8829-B536-478A-B0E7-5A0CA46E1755}"/>
              </a:ext>
            </a:extLst>
          </p:cNvPr>
          <p:cNvCxnSpPr>
            <a:cxnSpLocks/>
          </p:cNvCxnSpPr>
          <p:nvPr/>
        </p:nvCxnSpPr>
        <p:spPr>
          <a:xfrm>
            <a:off x="3459851" y="4266490"/>
            <a:ext cx="2079558" cy="562411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40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664472F-75C6-4CA2-ABAF-3A9B533DFABA}"/>
              </a:ext>
            </a:extLst>
          </p:cNvPr>
          <p:cNvSpPr txBox="1"/>
          <p:nvPr/>
        </p:nvSpPr>
        <p:spPr>
          <a:xfrm>
            <a:off x="1325213" y="208907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Mesures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DBEC157-135B-4479-A41C-4535CEE68BE7}"/>
              </a:ext>
            </a:extLst>
          </p:cNvPr>
          <p:cNvSpPr txBox="1"/>
          <p:nvPr/>
        </p:nvSpPr>
        <p:spPr>
          <a:xfrm>
            <a:off x="1219196" y="1314526"/>
            <a:ext cx="107210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L’intensité vaut dans la branche principale </a:t>
            </a:r>
            <a:r>
              <a:rPr lang="fr-FR" sz="3600" dirty="0" err="1">
                <a:latin typeface="Comic Sans MS" panose="030F0702030302020204" pitchFamily="66" charset="0"/>
              </a:rPr>
              <a:t>Ip</a:t>
            </a:r>
            <a:r>
              <a:rPr lang="fr-FR" sz="3600" dirty="0">
                <a:latin typeface="Comic Sans MS" panose="030F0702030302020204" pitchFamily="66" charset="0"/>
              </a:rPr>
              <a:t> = 45 mA.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A9CA640-CC81-4455-87B8-03B2935711ED}"/>
              </a:ext>
            </a:extLst>
          </p:cNvPr>
          <p:cNvSpPr txBox="1"/>
          <p:nvPr/>
        </p:nvSpPr>
        <p:spPr>
          <a:xfrm>
            <a:off x="1278830" y="2974143"/>
            <a:ext cx="105089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L’intensité vaut dans la branche avec la lampe </a:t>
            </a:r>
            <a:r>
              <a:rPr lang="fr-FR" sz="3600" dirty="0" err="1">
                <a:latin typeface="Comic Sans MS" panose="030F0702030302020204" pitchFamily="66" charset="0"/>
              </a:rPr>
              <a:t>Ilampe</a:t>
            </a:r>
            <a:r>
              <a:rPr lang="fr-FR" sz="3600" dirty="0">
                <a:latin typeface="Comic Sans MS" panose="030F0702030302020204" pitchFamily="66" charset="0"/>
              </a:rPr>
              <a:t> = 30 mA.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6FF8D12-C9E6-41FE-97D6-1DE9544DBE80}"/>
              </a:ext>
            </a:extLst>
          </p:cNvPr>
          <p:cNvSpPr txBox="1"/>
          <p:nvPr/>
        </p:nvSpPr>
        <p:spPr>
          <a:xfrm>
            <a:off x="1325213" y="4633760"/>
            <a:ext cx="104162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L’intensité vaut dans la branche avec le résistor I résistor = 15 mA.</a:t>
            </a:r>
          </a:p>
        </p:txBody>
      </p:sp>
    </p:spTree>
    <p:extLst>
      <p:ext uri="{BB962C8B-B14F-4D97-AF65-F5344CB8AC3E}">
        <p14:creationId xmlns:p14="http://schemas.microsoft.com/office/powerpoint/2010/main" val="82889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9690E9B-8430-4508-AD74-6DEB459E3D2D}"/>
              </a:ext>
            </a:extLst>
          </p:cNvPr>
          <p:cNvSpPr txBox="1"/>
          <p:nvPr/>
        </p:nvSpPr>
        <p:spPr>
          <a:xfrm>
            <a:off x="1099930" y="1364975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Conclusion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955B96B-0FCB-40D5-85D7-C2DD6CED8E1B}"/>
              </a:ext>
            </a:extLst>
          </p:cNvPr>
          <p:cNvSpPr txBox="1"/>
          <p:nvPr/>
        </p:nvSpPr>
        <p:spPr>
          <a:xfrm>
            <a:off x="1099930" y="2454097"/>
            <a:ext cx="95680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Dans un montage en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dérivation</a:t>
            </a:r>
            <a:r>
              <a:rPr lang="fr-FR" sz="3600" dirty="0">
                <a:latin typeface="Comic Sans MS" panose="030F0702030302020204" pitchFamily="66" charset="0"/>
              </a:rPr>
              <a:t>, l’intensité du courant dans la branche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principale </a:t>
            </a:r>
            <a:r>
              <a:rPr lang="fr-FR" sz="3600" dirty="0">
                <a:latin typeface="Comic Sans MS" panose="030F0702030302020204" pitchFamily="66" charset="0"/>
              </a:rPr>
              <a:t>est égale à la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somme</a:t>
            </a:r>
            <a:r>
              <a:rPr lang="fr-FR" sz="3600" dirty="0">
                <a:latin typeface="Comic Sans MS" panose="030F0702030302020204" pitchFamily="66" charset="0"/>
              </a:rPr>
              <a:t> des intensités dans les branches en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dérivation</a:t>
            </a:r>
            <a:r>
              <a:rPr lang="fr-FR" sz="36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651C04-35AD-417F-A14F-4E629D5F0F81}"/>
              </a:ext>
            </a:extLst>
          </p:cNvPr>
          <p:cNvSpPr/>
          <p:nvPr/>
        </p:nvSpPr>
        <p:spPr>
          <a:xfrm>
            <a:off x="5463208" y="2494786"/>
            <a:ext cx="2183296" cy="55321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31157C-6113-4CAC-8C4E-E0AE413218B7}"/>
              </a:ext>
            </a:extLst>
          </p:cNvPr>
          <p:cNvSpPr/>
          <p:nvPr/>
        </p:nvSpPr>
        <p:spPr>
          <a:xfrm>
            <a:off x="6897756" y="3070033"/>
            <a:ext cx="2183296" cy="61593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287E92-3843-4A3D-B77A-954686F085E7}"/>
              </a:ext>
            </a:extLst>
          </p:cNvPr>
          <p:cNvSpPr/>
          <p:nvPr/>
        </p:nvSpPr>
        <p:spPr>
          <a:xfrm>
            <a:off x="3263348" y="3639588"/>
            <a:ext cx="1470991" cy="42406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FA764B-DB51-4AF4-A3CE-1EC7FD7A78C7}"/>
              </a:ext>
            </a:extLst>
          </p:cNvPr>
          <p:cNvSpPr/>
          <p:nvPr/>
        </p:nvSpPr>
        <p:spPr>
          <a:xfrm>
            <a:off x="3912705" y="4209208"/>
            <a:ext cx="2183295" cy="55321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9FF2062-129E-4769-97F3-A91C89EDEE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513" y="662609"/>
            <a:ext cx="9685251" cy="533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15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88E4A69-4D5A-4C2A-9517-21265D3FF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514" y="274568"/>
            <a:ext cx="5685182" cy="604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36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80FC5B7-F936-47F6-B6E6-9E9CA77BF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8238" y="185531"/>
            <a:ext cx="7246838" cy="625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950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158</Words>
  <Application>Microsoft Office PowerPoint</Application>
  <PresentationFormat>Grand écran</PresentationFormat>
  <Paragraphs>19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8</cp:revision>
  <dcterms:created xsi:type="dcterms:W3CDTF">2020-05-11T08:18:30Z</dcterms:created>
  <dcterms:modified xsi:type="dcterms:W3CDTF">2020-05-18T07:48:17Z</dcterms:modified>
</cp:coreProperties>
</file>