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5" r:id="rId2"/>
    <p:sldId id="293" r:id="rId3"/>
    <p:sldId id="294" r:id="rId4"/>
    <p:sldId id="284" r:id="rId5"/>
    <p:sldId id="297" r:id="rId6"/>
    <p:sldId id="302" r:id="rId7"/>
    <p:sldId id="298" r:id="rId8"/>
    <p:sldId id="296" r:id="rId9"/>
    <p:sldId id="287" r:id="rId10"/>
    <p:sldId id="288" r:id="rId11"/>
    <p:sldId id="282" r:id="rId12"/>
    <p:sldId id="289" r:id="rId13"/>
    <p:sldId id="300" r:id="rId14"/>
    <p:sldId id="299" r:id="rId15"/>
    <p:sldId id="290" r:id="rId16"/>
    <p:sldId id="291" r:id="rId17"/>
    <p:sldId id="258" r:id="rId18"/>
    <p:sldId id="259" r:id="rId19"/>
    <p:sldId id="301" r:id="rId20"/>
    <p:sldId id="260" r:id="rId21"/>
    <p:sldId id="262" r:id="rId22"/>
    <p:sldId id="261"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62" autoAdjust="0"/>
    <p:restoredTop sz="94660"/>
  </p:normalViewPr>
  <p:slideViewPr>
    <p:cSldViewPr snapToGrid="0" showGuides="1">
      <p:cViewPr varScale="1">
        <p:scale>
          <a:sx n="79" d="100"/>
          <a:sy n="79" d="100"/>
        </p:scale>
        <p:origin x="675" y="4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1B758D23-DE50-4A8D-BD3C-920999074B54}" type="datetimeFigureOut">
              <a:rPr lang="fr-FR" smtClean="0"/>
              <a:t>05/10/2026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A9F99D0-3AD4-46E2-905C-A800760D5D5F}" type="slidenum">
              <a:rPr lang="fr-FR" smtClean="0"/>
              <a:t>‹N°›</a:t>
            </a:fld>
            <a:endParaRPr lang="fr-FR"/>
          </a:p>
        </p:txBody>
      </p:sp>
    </p:spTree>
    <p:extLst>
      <p:ext uri="{BB962C8B-B14F-4D97-AF65-F5344CB8AC3E}">
        <p14:creationId xmlns:p14="http://schemas.microsoft.com/office/powerpoint/2010/main" val="1697268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B758D23-DE50-4A8D-BD3C-920999074B54}" type="datetimeFigureOut">
              <a:rPr lang="fr-FR" smtClean="0"/>
              <a:t>05/10/2026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A9F99D0-3AD4-46E2-905C-A800760D5D5F}" type="slidenum">
              <a:rPr lang="fr-FR" smtClean="0"/>
              <a:t>‹N°›</a:t>
            </a:fld>
            <a:endParaRPr lang="fr-FR"/>
          </a:p>
        </p:txBody>
      </p:sp>
    </p:spTree>
    <p:extLst>
      <p:ext uri="{BB962C8B-B14F-4D97-AF65-F5344CB8AC3E}">
        <p14:creationId xmlns:p14="http://schemas.microsoft.com/office/powerpoint/2010/main" val="833740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1B758D23-DE50-4A8D-BD3C-920999074B54}" type="datetimeFigureOut">
              <a:rPr lang="fr-FR" smtClean="0"/>
              <a:t>05/10/2026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A9F99D0-3AD4-46E2-905C-A800760D5D5F}" type="slidenum">
              <a:rPr lang="fr-FR" smtClean="0"/>
              <a:t>‹N°›</a:t>
            </a:fld>
            <a:endParaRPr lang="fr-FR"/>
          </a:p>
        </p:txBody>
      </p:sp>
    </p:spTree>
    <p:extLst>
      <p:ext uri="{BB962C8B-B14F-4D97-AF65-F5344CB8AC3E}">
        <p14:creationId xmlns:p14="http://schemas.microsoft.com/office/powerpoint/2010/main" val="2808770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1B758D23-DE50-4A8D-BD3C-920999074B54}" type="datetimeFigureOut">
              <a:rPr lang="fr-FR" smtClean="0"/>
              <a:t>05/10/2026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A9F99D0-3AD4-46E2-905C-A800760D5D5F}" type="slidenum">
              <a:rPr lang="fr-FR" smtClean="0"/>
              <a:t>‹N°›</a:t>
            </a:fld>
            <a:endParaRPr lang="fr-FR"/>
          </a:p>
        </p:txBody>
      </p:sp>
    </p:spTree>
    <p:extLst>
      <p:ext uri="{BB962C8B-B14F-4D97-AF65-F5344CB8AC3E}">
        <p14:creationId xmlns:p14="http://schemas.microsoft.com/office/powerpoint/2010/main" val="3716256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1B758D23-DE50-4A8D-BD3C-920999074B54}" type="datetimeFigureOut">
              <a:rPr lang="fr-FR" smtClean="0"/>
              <a:t>05/10/2026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AA9F99D0-3AD4-46E2-905C-A800760D5D5F}" type="slidenum">
              <a:rPr lang="fr-FR" smtClean="0"/>
              <a:t>‹N°›</a:t>
            </a:fld>
            <a:endParaRPr lang="fr-FR"/>
          </a:p>
        </p:txBody>
      </p:sp>
    </p:spTree>
    <p:extLst>
      <p:ext uri="{BB962C8B-B14F-4D97-AF65-F5344CB8AC3E}">
        <p14:creationId xmlns:p14="http://schemas.microsoft.com/office/powerpoint/2010/main" val="1896536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1B758D23-DE50-4A8D-BD3C-920999074B54}" type="datetimeFigureOut">
              <a:rPr lang="fr-FR" smtClean="0"/>
              <a:t>05/10/2026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AA9F99D0-3AD4-46E2-905C-A800760D5D5F}" type="slidenum">
              <a:rPr lang="fr-FR" smtClean="0"/>
              <a:t>‹N°›</a:t>
            </a:fld>
            <a:endParaRPr lang="fr-FR"/>
          </a:p>
        </p:txBody>
      </p:sp>
    </p:spTree>
    <p:extLst>
      <p:ext uri="{BB962C8B-B14F-4D97-AF65-F5344CB8AC3E}">
        <p14:creationId xmlns:p14="http://schemas.microsoft.com/office/powerpoint/2010/main" val="1698004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B758D23-DE50-4A8D-BD3C-920999074B54}" type="datetimeFigureOut">
              <a:rPr lang="fr-FR" smtClean="0"/>
              <a:t>05/10/2026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AA9F99D0-3AD4-46E2-905C-A800760D5D5F}" type="slidenum">
              <a:rPr lang="fr-FR" smtClean="0"/>
              <a:t>‹N°›</a:t>
            </a:fld>
            <a:endParaRPr lang="fr-FR"/>
          </a:p>
        </p:txBody>
      </p:sp>
    </p:spTree>
    <p:extLst>
      <p:ext uri="{BB962C8B-B14F-4D97-AF65-F5344CB8AC3E}">
        <p14:creationId xmlns:p14="http://schemas.microsoft.com/office/powerpoint/2010/main" val="2390358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1B758D23-DE50-4A8D-BD3C-920999074B54}" type="datetimeFigureOut">
              <a:rPr lang="fr-FR" smtClean="0"/>
              <a:t>05/10/2026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A9F99D0-3AD4-46E2-905C-A800760D5D5F}" type="slidenum">
              <a:rPr lang="fr-FR" smtClean="0"/>
              <a:t>‹N°›</a:t>
            </a:fld>
            <a:endParaRPr lang="fr-FR"/>
          </a:p>
        </p:txBody>
      </p:sp>
    </p:spTree>
    <p:extLst>
      <p:ext uri="{BB962C8B-B14F-4D97-AF65-F5344CB8AC3E}">
        <p14:creationId xmlns:p14="http://schemas.microsoft.com/office/powerpoint/2010/main" val="2016495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1B758D23-DE50-4A8D-BD3C-920999074B54}" type="datetimeFigureOut">
              <a:rPr lang="fr-FR" smtClean="0"/>
              <a:t>05/10/2026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AA9F99D0-3AD4-46E2-905C-A800760D5D5F}" type="slidenum">
              <a:rPr lang="fr-FR" smtClean="0"/>
              <a:t>‹N°›</a:t>
            </a:fld>
            <a:endParaRPr lang="fr-FR"/>
          </a:p>
        </p:txBody>
      </p:sp>
    </p:spTree>
    <p:extLst>
      <p:ext uri="{BB962C8B-B14F-4D97-AF65-F5344CB8AC3E}">
        <p14:creationId xmlns:p14="http://schemas.microsoft.com/office/powerpoint/2010/main" val="1828684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B758D23-DE50-4A8D-BD3C-920999074B54}" type="datetimeFigureOut">
              <a:rPr lang="fr-FR" smtClean="0"/>
              <a:t>05/10/2026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A9F99D0-3AD4-46E2-905C-A800760D5D5F}" type="slidenum">
              <a:rPr lang="fr-FR" smtClean="0"/>
              <a:t>‹N°›</a:t>
            </a:fld>
            <a:endParaRPr lang="fr-FR"/>
          </a:p>
        </p:txBody>
      </p:sp>
    </p:spTree>
    <p:extLst>
      <p:ext uri="{BB962C8B-B14F-4D97-AF65-F5344CB8AC3E}">
        <p14:creationId xmlns:p14="http://schemas.microsoft.com/office/powerpoint/2010/main" val="3157553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B758D23-DE50-4A8D-BD3C-920999074B54}" type="datetimeFigureOut">
              <a:rPr lang="fr-FR" smtClean="0"/>
              <a:t>05/10/2026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A9F99D0-3AD4-46E2-905C-A800760D5D5F}" type="slidenum">
              <a:rPr lang="fr-FR" smtClean="0"/>
              <a:t>‹N°›</a:t>
            </a:fld>
            <a:endParaRPr lang="fr-FR"/>
          </a:p>
        </p:txBody>
      </p:sp>
    </p:spTree>
    <p:extLst>
      <p:ext uri="{BB962C8B-B14F-4D97-AF65-F5344CB8AC3E}">
        <p14:creationId xmlns:p14="http://schemas.microsoft.com/office/powerpoint/2010/main" val="11210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758D23-DE50-4A8D-BD3C-920999074B54}" type="datetimeFigureOut">
              <a:rPr lang="fr-FR" smtClean="0"/>
              <a:t>05/10/2026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9F99D0-3AD4-46E2-905C-A800760D5D5F}" type="slidenum">
              <a:rPr lang="fr-FR" smtClean="0"/>
              <a:t>‹N°›</a:t>
            </a:fld>
            <a:endParaRPr lang="fr-FR"/>
          </a:p>
        </p:txBody>
      </p:sp>
    </p:spTree>
    <p:extLst>
      <p:ext uri="{BB962C8B-B14F-4D97-AF65-F5344CB8AC3E}">
        <p14:creationId xmlns:p14="http://schemas.microsoft.com/office/powerpoint/2010/main" val="59304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96E45AA-E272-4B1A-8371-87660F88C39C}"/>
              </a:ext>
            </a:extLst>
          </p:cNvPr>
          <p:cNvSpPr txBox="1"/>
          <p:nvPr/>
        </p:nvSpPr>
        <p:spPr>
          <a:xfrm>
            <a:off x="795129" y="740252"/>
            <a:ext cx="6599584" cy="1200329"/>
          </a:xfrm>
          <a:prstGeom prst="rect">
            <a:avLst/>
          </a:prstGeom>
          <a:noFill/>
        </p:spPr>
        <p:txBody>
          <a:bodyPr wrap="square" rtlCol="0">
            <a:spAutoFit/>
          </a:bodyPr>
          <a:lstStyle/>
          <a:p>
            <a:pPr algn="ctr"/>
            <a:endParaRPr lang="fr-FR" sz="3600" b="1" dirty="0">
              <a:latin typeface="Comic Sans MS" panose="030F0702030302020204" pitchFamily="66" charset="0"/>
            </a:endParaRPr>
          </a:p>
          <a:p>
            <a:pPr algn="ctr"/>
            <a:r>
              <a:rPr lang="fr-FR" sz="3600" dirty="0">
                <a:latin typeface="Comic Sans MS" panose="030F0702030302020204" pitchFamily="66" charset="0"/>
              </a:rPr>
              <a:t>La combustion du carbone</a:t>
            </a:r>
          </a:p>
        </p:txBody>
      </p:sp>
    </p:spTree>
    <p:extLst>
      <p:ext uri="{BB962C8B-B14F-4D97-AF65-F5344CB8AC3E}">
        <p14:creationId xmlns:p14="http://schemas.microsoft.com/office/powerpoint/2010/main" val="332186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552526C-8619-44F3-83B1-3B7980F4BACF}"/>
              </a:ext>
            </a:extLst>
          </p:cNvPr>
          <p:cNvSpPr txBox="1"/>
          <p:nvPr/>
        </p:nvSpPr>
        <p:spPr>
          <a:xfrm>
            <a:off x="1338468" y="831071"/>
            <a:ext cx="10243931" cy="3970318"/>
          </a:xfrm>
          <a:prstGeom prst="rect">
            <a:avLst/>
          </a:prstGeom>
          <a:noFill/>
        </p:spPr>
        <p:txBody>
          <a:bodyPr wrap="square">
            <a:spAutoFit/>
          </a:bodyPr>
          <a:lstStyle/>
          <a:p>
            <a:r>
              <a:rPr lang="fr-FR" sz="3600" dirty="0">
                <a:latin typeface="Comic Sans MS" panose="030F0702030302020204" pitchFamily="66" charset="0"/>
              </a:rPr>
              <a:t>PROTOCOLE</a:t>
            </a:r>
          </a:p>
          <a:p>
            <a:endParaRPr lang="fr-FR" sz="3600" dirty="0">
              <a:latin typeface="Comic Sans MS" panose="030F0702030302020204" pitchFamily="66" charset="0"/>
            </a:endParaRPr>
          </a:p>
          <a:p>
            <a:r>
              <a:rPr lang="fr-FR" sz="3600" dirty="0">
                <a:latin typeface="Comic Sans MS" panose="030F0702030302020204" pitchFamily="66" charset="0"/>
              </a:rPr>
              <a:t>Matériel </a:t>
            </a:r>
          </a:p>
          <a:p>
            <a:endParaRPr lang="fr-FR" sz="3600" dirty="0">
              <a:latin typeface="Comic Sans MS" panose="030F0702030302020204" pitchFamily="66" charset="0"/>
            </a:endParaRPr>
          </a:p>
          <a:p>
            <a:r>
              <a:rPr lang="fr-FR" sz="3600" dirty="0">
                <a:latin typeface="Comic Sans MS" panose="030F0702030302020204" pitchFamily="66" charset="0"/>
              </a:rPr>
              <a:t>fusain, (carbone), flacon à combustion, eau de chaux, cristallisoir, bouteille de dioxygène, tuyau, briquet, seringue. </a:t>
            </a:r>
            <a:endParaRPr lang="fr-FR" sz="3600" dirty="0"/>
          </a:p>
        </p:txBody>
      </p:sp>
    </p:spTree>
    <p:extLst>
      <p:ext uri="{BB962C8B-B14F-4D97-AF65-F5344CB8AC3E}">
        <p14:creationId xmlns:p14="http://schemas.microsoft.com/office/powerpoint/2010/main" val="1788907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552526C-8619-44F3-83B1-3B7980F4BACF}"/>
              </a:ext>
            </a:extLst>
          </p:cNvPr>
          <p:cNvSpPr txBox="1"/>
          <p:nvPr/>
        </p:nvSpPr>
        <p:spPr>
          <a:xfrm>
            <a:off x="1338468" y="831071"/>
            <a:ext cx="10243931" cy="3416320"/>
          </a:xfrm>
          <a:prstGeom prst="rect">
            <a:avLst/>
          </a:prstGeom>
          <a:noFill/>
        </p:spPr>
        <p:txBody>
          <a:bodyPr wrap="square">
            <a:spAutoFit/>
          </a:bodyPr>
          <a:lstStyle/>
          <a:p>
            <a:r>
              <a:rPr lang="fr-FR" sz="3600" dirty="0">
                <a:latin typeface="Comic Sans MS" panose="030F0702030302020204" pitchFamily="66" charset="0"/>
              </a:rPr>
              <a:t>PROTOCOLE</a:t>
            </a:r>
          </a:p>
          <a:p>
            <a:endParaRPr lang="fr-FR" sz="3600" dirty="0">
              <a:latin typeface="Comic Sans MS" panose="030F0702030302020204" pitchFamily="66" charset="0"/>
            </a:endParaRPr>
          </a:p>
          <a:p>
            <a:r>
              <a:rPr lang="fr-FR" sz="3600" dirty="0">
                <a:latin typeface="Comic Sans MS" panose="030F0702030302020204" pitchFamily="66" charset="0"/>
              </a:rPr>
              <a:t>Sécurité </a:t>
            </a:r>
          </a:p>
          <a:p>
            <a:endParaRPr lang="fr-FR" sz="3600" dirty="0">
              <a:latin typeface="Comic Sans MS" panose="030F0702030302020204" pitchFamily="66" charset="0"/>
            </a:endParaRPr>
          </a:p>
          <a:p>
            <a:r>
              <a:rPr lang="fr-FR" sz="3600" dirty="0">
                <a:latin typeface="Comic Sans MS" panose="030F0702030302020204" pitchFamily="66" charset="0"/>
              </a:rPr>
              <a:t>Le fusain brûle vivement, attention à éloigner tout combustible.</a:t>
            </a:r>
            <a:endParaRPr lang="fr-FR" sz="3600" dirty="0"/>
          </a:p>
        </p:txBody>
      </p:sp>
    </p:spTree>
    <p:extLst>
      <p:ext uri="{BB962C8B-B14F-4D97-AF65-F5344CB8AC3E}">
        <p14:creationId xmlns:p14="http://schemas.microsoft.com/office/powerpoint/2010/main" val="109149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7895" y="209577"/>
            <a:ext cx="10416209" cy="6648423"/>
          </a:xfrm>
          <a:prstGeom prst="rect">
            <a:avLst/>
          </a:prstGeom>
        </p:spPr>
        <p:txBody>
          <a:bodyPr wrap="square">
            <a:spAutoFit/>
          </a:bodyPr>
          <a:lstStyle/>
          <a:p>
            <a:pPr lvl="0">
              <a:lnSpc>
                <a:spcPct val="150000"/>
              </a:lnSpc>
              <a:spcAft>
                <a:spcPts val="0"/>
              </a:spcAft>
              <a:buClr>
                <a:srgbClr val="000000"/>
              </a:buClr>
              <a:buSzPts val="1000"/>
              <a:tabLst>
                <a:tab pos="457200" algn="l"/>
              </a:tabLst>
            </a:pPr>
            <a:r>
              <a:rPr lang="fr-FR" sz="3600" dirty="0">
                <a:latin typeface="Comic Sans MS" panose="030F0702030302020204" pitchFamily="66" charset="0"/>
                <a:ea typeface="Calibri" panose="020F0502020204030204" pitchFamily="34" charset="0"/>
                <a:cs typeface="Times New Roman" panose="02020603050405020304" pitchFamily="18" charset="0"/>
              </a:rPr>
              <a:t>PROTOCOLE</a:t>
            </a:r>
          </a:p>
          <a:p>
            <a:pPr lvl="0">
              <a:lnSpc>
                <a:spcPct val="150000"/>
              </a:lnSpc>
              <a:spcAft>
                <a:spcPts val="0"/>
              </a:spcAft>
              <a:buClr>
                <a:srgbClr val="000000"/>
              </a:buClr>
              <a:buSzPts val="1000"/>
              <a:tabLst>
                <a:tab pos="457200" algn="l"/>
              </a:tabLst>
            </a:pPr>
            <a:r>
              <a:rPr lang="fr-FR" sz="3600" dirty="0">
                <a:latin typeface="Comic Sans MS" panose="030F0702030302020204" pitchFamily="66" charset="0"/>
                <a:ea typeface="Calibri" panose="020F0502020204030204" pitchFamily="34" charset="0"/>
                <a:cs typeface="Times New Roman" panose="02020603050405020304" pitchFamily="18" charset="0"/>
              </a:rPr>
              <a:t>- Remplir un flacon de dioxygène par déplacement d’eau.</a:t>
            </a:r>
          </a:p>
          <a:p>
            <a:pPr lvl="0">
              <a:lnSpc>
                <a:spcPct val="150000"/>
              </a:lnSpc>
              <a:spcAft>
                <a:spcPts val="0"/>
              </a:spcAft>
              <a:buClr>
                <a:srgbClr val="000000"/>
              </a:buClr>
              <a:buSzPts val="1000"/>
              <a:tabLst>
                <a:tab pos="457200" algn="l"/>
              </a:tabLst>
            </a:pPr>
            <a:r>
              <a:rPr lang="fr-FR" sz="3600" dirty="0">
                <a:latin typeface="Comic Sans MS" panose="030F0702030302020204" pitchFamily="66" charset="0"/>
                <a:ea typeface="Calibri" panose="020F0502020204030204" pitchFamily="34" charset="0"/>
                <a:cs typeface="Times New Roman" panose="02020603050405020304" pitchFamily="18" charset="0"/>
              </a:rPr>
              <a:t>- Chauffer le charbon avec la flamme d'un briquet pour obtenir une incandescence (braise).</a:t>
            </a:r>
            <a:endParaRPr lang="fr-FR" sz="3600" dirty="0">
              <a:effectLst/>
              <a:latin typeface="Comic Sans MS" panose="030F0702030302020204" pitchFamily="66" charset="0"/>
              <a:ea typeface="Calibri" panose="020F0502020204030204" pitchFamily="34" charset="0"/>
              <a:cs typeface="Times New Roman" panose="02020603050405020304" pitchFamily="18" charset="0"/>
            </a:endParaRPr>
          </a:p>
          <a:p>
            <a:pPr lvl="0">
              <a:lnSpc>
                <a:spcPct val="150000"/>
              </a:lnSpc>
              <a:spcAft>
                <a:spcPts val="0"/>
              </a:spcAft>
              <a:buClr>
                <a:srgbClr val="000000"/>
              </a:buClr>
              <a:buSzPts val="1000"/>
              <a:tabLst>
                <a:tab pos="457200" algn="l"/>
              </a:tabLst>
            </a:pPr>
            <a:r>
              <a:rPr lang="fr-FR" sz="3600" dirty="0">
                <a:latin typeface="Comic Sans MS" panose="030F0702030302020204" pitchFamily="66" charset="0"/>
                <a:ea typeface="Calibri" panose="020F0502020204030204" pitchFamily="34" charset="0"/>
                <a:cs typeface="Times New Roman" panose="02020603050405020304" pitchFamily="18" charset="0"/>
              </a:rPr>
              <a:t>- Introduire le charbon incandescent dans le flacon de dioxygène.</a:t>
            </a:r>
            <a:endParaRPr lang="fr-FR" sz="3600" dirty="0">
              <a:effectLst/>
              <a:latin typeface="Comic Sans MS" panose="030F07020303020202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94025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6B56E1DE-DE3E-3EAA-9F1F-4E4CA18C76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250" y="1285875"/>
            <a:ext cx="10477500" cy="4286250"/>
          </a:xfrm>
          <a:prstGeom prst="rect">
            <a:avLst/>
          </a:prstGeom>
        </p:spPr>
      </p:pic>
    </p:spTree>
    <p:extLst>
      <p:ext uri="{BB962C8B-B14F-4D97-AF65-F5344CB8AC3E}">
        <p14:creationId xmlns:p14="http://schemas.microsoft.com/office/powerpoint/2010/main" val="1698745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1B706BD-A4C3-9E70-C912-CCABEA1F0E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062" y="1423987"/>
            <a:ext cx="11191875" cy="4010025"/>
          </a:xfrm>
          <a:prstGeom prst="rect">
            <a:avLst/>
          </a:prstGeom>
        </p:spPr>
      </p:pic>
    </p:spTree>
    <p:extLst>
      <p:ext uri="{BB962C8B-B14F-4D97-AF65-F5344CB8AC3E}">
        <p14:creationId xmlns:p14="http://schemas.microsoft.com/office/powerpoint/2010/main" val="3748992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8626" y="935785"/>
            <a:ext cx="10416209" cy="4986430"/>
          </a:xfrm>
          <a:prstGeom prst="rect">
            <a:avLst/>
          </a:prstGeom>
        </p:spPr>
        <p:txBody>
          <a:bodyPr wrap="square">
            <a:spAutoFit/>
          </a:bodyPr>
          <a:lstStyle/>
          <a:p>
            <a:pPr lvl="0">
              <a:lnSpc>
                <a:spcPct val="150000"/>
              </a:lnSpc>
              <a:spcAft>
                <a:spcPts val="0"/>
              </a:spcAft>
              <a:buClr>
                <a:srgbClr val="000000"/>
              </a:buClr>
              <a:buSzPts val="1000"/>
              <a:tabLst>
                <a:tab pos="457200" algn="l"/>
              </a:tabLst>
            </a:pPr>
            <a:r>
              <a:rPr lang="fr-FR" sz="3600" dirty="0">
                <a:latin typeface="Comic Sans MS" panose="030F0702030302020204" pitchFamily="66" charset="0"/>
                <a:ea typeface="Calibri" panose="020F0502020204030204" pitchFamily="34" charset="0"/>
                <a:cs typeface="Times New Roman" panose="02020603050405020304" pitchFamily="18" charset="0"/>
              </a:rPr>
              <a:t>PROTOCOLE</a:t>
            </a:r>
          </a:p>
          <a:p>
            <a:pPr lvl="0">
              <a:lnSpc>
                <a:spcPct val="150000"/>
              </a:lnSpc>
              <a:spcAft>
                <a:spcPts val="0"/>
              </a:spcAft>
              <a:buClr>
                <a:srgbClr val="000000"/>
              </a:buClr>
              <a:buSzPts val="1000"/>
              <a:tabLst>
                <a:tab pos="457200" algn="l"/>
              </a:tabLst>
            </a:pPr>
            <a:endParaRPr lang="fr-FR" sz="3600" dirty="0">
              <a:latin typeface="Comic Sans MS" panose="030F0702030302020204" pitchFamily="66" charset="0"/>
              <a:ea typeface="Calibri" panose="020F0502020204030204" pitchFamily="34" charset="0"/>
              <a:cs typeface="Times New Roman" panose="02020603050405020304" pitchFamily="18" charset="0"/>
            </a:endParaRPr>
          </a:p>
          <a:p>
            <a:pPr lvl="0">
              <a:lnSpc>
                <a:spcPct val="150000"/>
              </a:lnSpc>
              <a:spcAft>
                <a:spcPts val="0"/>
              </a:spcAft>
              <a:buClr>
                <a:srgbClr val="000000"/>
              </a:buClr>
              <a:buSzPts val="1000"/>
              <a:tabLst>
                <a:tab pos="457200" algn="l"/>
              </a:tabLst>
            </a:pPr>
            <a:r>
              <a:rPr lang="fr-FR" sz="3600" dirty="0">
                <a:latin typeface="Comic Sans MS" panose="030F0702030302020204" pitchFamily="66" charset="0"/>
                <a:ea typeface="Calibri" panose="020F0502020204030204" pitchFamily="34" charset="0"/>
                <a:cs typeface="Times New Roman" panose="02020603050405020304" pitchFamily="18" charset="0"/>
              </a:rPr>
              <a:t>- Aspirer le gaz de la combustion avec une seringue.</a:t>
            </a:r>
          </a:p>
          <a:p>
            <a:pPr lvl="0">
              <a:lnSpc>
                <a:spcPct val="150000"/>
              </a:lnSpc>
              <a:spcAft>
                <a:spcPts val="0"/>
              </a:spcAft>
              <a:buClr>
                <a:srgbClr val="000000"/>
              </a:buClr>
              <a:buSzPts val="1000"/>
              <a:tabLst>
                <a:tab pos="457200" algn="l"/>
              </a:tabLst>
            </a:pPr>
            <a:r>
              <a:rPr lang="fr-FR" sz="3600" dirty="0">
                <a:latin typeface="Comic Sans MS" panose="030F0702030302020204" pitchFamily="66" charset="0"/>
                <a:ea typeface="Calibri" panose="020F0502020204030204" pitchFamily="34" charset="0"/>
                <a:cs typeface="Times New Roman" panose="02020603050405020304" pitchFamily="18" charset="0"/>
              </a:rPr>
              <a:t>- Tester ce gaz à l’eau de chaux.</a:t>
            </a:r>
          </a:p>
          <a:p>
            <a:pPr marL="571500" lvl="0" indent="-571500">
              <a:lnSpc>
                <a:spcPct val="150000"/>
              </a:lnSpc>
              <a:spcAft>
                <a:spcPts val="0"/>
              </a:spcAft>
              <a:buClr>
                <a:srgbClr val="000000"/>
              </a:buClr>
              <a:buSzPts val="1000"/>
              <a:buFontTx/>
              <a:buChar char="-"/>
              <a:tabLst>
                <a:tab pos="457200" algn="l"/>
              </a:tabLst>
            </a:pPr>
            <a:endParaRPr lang="fr-FR" sz="3600" dirty="0">
              <a:effectLst/>
              <a:latin typeface="Comic Sans MS" panose="030F07020303020202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97617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F24BB40B-A8D7-4547-8AEB-BC15270C25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6912" y="757237"/>
            <a:ext cx="8258175" cy="5343525"/>
          </a:xfrm>
          <a:prstGeom prst="rect">
            <a:avLst/>
          </a:prstGeom>
        </p:spPr>
      </p:pic>
    </p:spTree>
    <p:extLst>
      <p:ext uri="{BB962C8B-B14F-4D97-AF65-F5344CB8AC3E}">
        <p14:creationId xmlns:p14="http://schemas.microsoft.com/office/powerpoint/2010/main" val="1525102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p:cNvGraphicFramePr>
            <a:graphicFrameLocks noGrp="1"/>
          </p:cNvGraphicFramePr>
          <p:nvPr>
            <p:extLst>
              <p:ext uri="{D42A27DB-BD31-4B8C-83A1-F6EECF244321}">
                <p14:modId xmlns:p14="http://schemas.microsoft.com/office/powerpoint/2010/main" val="3766535602"/>
              </p:ext>
            </p:extLst>
          </p:nvPr>
        </p:nvGraphicFramePr>
        <p:xfrm>
          <a:off x="848139" y="110998"/>
          <a:ext cx="10495722" cy="6309360"/>
        </p:xfrm>
        <a:graphic>
          <a:graphicData uri="http://schemas.openxmlformats.org/drawingml/2006/table">
            <a:tbl>
              <a:tblPr firstRow="1" firstCol="1" bandRow="1"/>
              <a:tblGrid>
                <a:gridCol w="5247861">
                  <a:extLst>
                    <a:ext uri="{9D8B030D-6E8A-4147-A177-3AD203B41FA5}">
                      <a16:colId xmlns:a16="http://schemas.microsoft.com/office/drawing/2014/main" val="1027709934"/>
                    </a:ext>
                  </a:extLst>
                </a:gridCol>
                <a:gridCol w="5247861">
                  <a:extLst>
                    <a:ext uri="{9D8B030D-6E8A-4147-A177-3AD203B41FA5}">
                      <a16:colId xmlns:a16="http://schemas.microsoft.com/office/drawing/2014/main" val="1040859455"/>
                    </a:ext>
                  </a:extLst>
                </a:gridCol>
              </a:tblGrid>
              <a:tr h="1051560">
                <a:tc>
                  <a:txBody>
                    <a:bodyPr/>
                    <a:lstStyle/>
                    <a:p>
                      <a:pPr marL="457200" algn="ctr">
                        <a:lnSpc>
                          <a:spcPct val="115000"/>
                        </a:lnSpc>
                        <a:spcAft>
                          <a:spcPts val="0"/>
                        </a:spcAft>
                      </a:pPr>
                      <a:r>
                        <a:rPr lang="fr-FR" sz="2000" b="1"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 </a:t>
                      </a:r>
                    </a:p>
                    <a:p>
                      <a:pPr marL="457200" algn="ctr">
                        <a:lnSpc>
                          <a:spcPct val="115000"/>
                        </a:lnSpc>
                        <a:spcAft>
                          <a:spcPts val="0"/>
                        </a:spcAft>
                      </a:pPr>
                      <a:r>
                        <a:rPr lang="fr-FR" sz="2000" b="1"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Observations</a:t>
                      </a:r>
                    </a:p>
                    <a:p>
                      <a:pPr marL="457200" algn="ctr">
                        <a:lnSpc>
                          <a:spcPct val="115000"/>
                        </a:lnSpc>
                        <a:spcAft>
                          <a:spcPts val="0"/>
                        </a:spcAft>
                      </a:pPr>
                      <a:r>
                        <a:rPr lang="fr-FR" sz="2000" b="1"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ctr">
                        <a:lnSpc>
                          <a:spcPct val="115000"/>
                        </a:lnSpc>
                        <a:spcAft>
                          <a:spcPts val="0"/>
                        </a:spcAft>
                      </a:pPr>
                      <a:r>
                        <a:rPr lang="fr-FR" sz="2000" b="1"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 </a:t>
                      </a:r>
                    </a:p>
                    <a:p>
                      <a:pPr marL="457200" algn="ctr">
                        <a:lnSpc>
                          <a:spcPct val="115000"/>
                        </a:lnSpc>
                        <a:spcAft>
                          <a:spcPts val="0"/>
                        </a:spcAft>
                      </a:pPr>
                      <a:r>
                        <a:rPr lang="fr-FR" sz="2000" b="1"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Interprétations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1900349"/>
                  </a:ext>
                </a:extLst>
              </a:tr>
              <a:tr h="1051560">
                <a:tc>
                  <a:txBody>
                    <a:bodyPr/>
                    <a:lstStyle/>
                    <a:p>
                      <a:pPr marL="457200">
                        <a:lnSpc>
                          <a:spcPct val="115000"/>
                        </a:lnSpc>
                        <a:spcAft>
                          <a:spcPts val="0"/>
                        </a:spcAft>
                      </a:pPr>
                      <a:r>
                        <a:rPr lang="fr-FR" sz="2000" b="1"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 </a:t>
                      </a:r>
                    </a:p>
                    <a:p>
                      <a:pPr marL="457200">
                        <a:lnSpc>
                          <a:spcPct val="115000"/>
                        </a:lnSpc>
                        <a:spcAft>
                          <a:spcPts val="0"/>
                        </a:spcAft>
                      </a:pPr>
                      <a:r>
                        <a:rPr lang="fr-FR" sz="2000" b="1"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La combustion est vive.</a:t>
                      </a:r>
                    </a:p>
                    <a:p>
                      <a:pPr marL="457200">
                        <a:lnSpc>
                          <a:spcPct val="115000"/>
                        </a:lnSpc>
                        <a:spcAft>
                          <a:spcPts val="0"/>
                        </a:spcAft>
                      </a:pPr>
                      <a:r>
                        <a:rPr lang="fr-FR" sz="2000" b="1"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r>
                        <a:rPr lang="fr-FR" sz="2000" b="1"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 </a:t>
                      </a:r>
                    </a:p>
                    <a:p>
                      <a:pPr marL="457200">
                        <a:lnSpc>
                          <a:spcPct val="115000"/>
                        </a:lnSpc>
                        <a:spcAft>
                          <a:spcPts val="0"/>
                        </a:spcAft>
                      </a:pPr>
                      <a:r>
                        <a:rPr lang="fr-FR" sz="2000" b="1"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C’est une transformation chimique.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9976932"/>
                  </a:ext>
                </a:extLst>
              </a:tr>
              <a:tr h="1402080">
                <a:tc>
                  <a:txBody>
                    <a:bodyPr/>
                    <a:lstStyle/>
                    <a:p>
                      <a:pPr marL="457200">
                        <a:lnSpc>
                          <a:spcPct val="115000"/>
                        </a:lnSpc>
                        <a:spcAft>
                          <a:spcPts val="0"/>
                        </a:spcAft>
                      </a:pPr>
                      <a:r>
                        <a:rPr lang="fr-FR" sz="2000" b="1"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 </a:t>
                      </a:r>
                    </a:p>
                    <a:p>
                      <a:pPr marL="457200">
                        <a:lnSpc>
                          <a:spcPct val="115000"/>
                        </a:lnSpc>
                        <a:spcAft>
                          <a:spcPts val="0"/>
                        </a:spcAft>
                      </a:pPr>
                      <a:r>
                        <a:rPr lang="fr-FR" sz="2000" b="1"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Le morceau de fusain diminue.</a:t>
                      </a:r>
                    </a:p>
                    <a:p>
                      <a:pPr marL="457200">
                        <a:lnSpc>
                          <a:spcPct val="115000"/>
                        </a:lnSpc>
                        <a:spcAft>
                          <a:spcPts val="0"/>
                        </a:spcAft>
                      </a:pPr>
                      <a:r>
                        <a:rPr lang="fr-FR" sz="2000" b="1" i="1" u="none" strike="noStrike"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fr-FR" sz="2000" b="1"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r>
                        <a:rPr lang="fr-FR" sz="2000" b="1"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 </a:t>
                      </a:r>
                    </a:p>
                    <a:p>
                      <a:pPr marL="457200">
                        <a:lnSpc>
                          <a:spcPct val="115000"/>
                        </a:lnSpc>
                        <a:spcAft>
                          <a:spcPts val="0"/>
                        </a:spcAft>
                      </a:pPr>
                      <a:r>
                        <a:rPr lang="fr-FR" sz="2000" b="1"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Du carbone est consommé (réactif).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2723407"/>
                  </a:ext>
                </a:extLst>
              </a:tr>
              <a:tr h="1402080">
                <a:tc>
                  <a:txBody>
                    <a:bodyPr/>
                    <a:lstStyle/>
                    <a:p>
                      <a:pPr marL="457200">
                        <a:lnSpc>
                          <a:spcPct val="115000"/>
                        </a:lnSpc>
                        <a:spcAft>
                          <a:spcPts val="0"/>
                        </a:spcAft>
                      </a:pPr>
                      <a:r>
                        <a:rPr lang="fr-FR" sz="2000" b="1">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 </a:t>
                      </a:r>
                    </a:p>
                    <a:p>
                      <a:pPr marL="457200">
                        <a:lnSpc>
                          <a:spcPct val="115000"/>
                        </a:lnSpc>
                        <a:spcAft>
                          <a:spcPts val="0"/>
                        </a:spcAft>
                      </a:pPr>
                      <a:r>
                        <a:rPr lang="fr-FR" sz="2000" b="1">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La combustion s’arrête, mais il reste du fusain.</a:t>
                      </a:r>
                    </a:p>
                    <a:p>
                      <a:pPr marL="457200">
                        <a:lnSpc>
                          <a:spcPct val="115000"/>
                        </a:lnSpc>
                        <a:spcAft>
                          <a:spcPts val="0"/>
                        </a:spcAft>
                      </a:pPr>
                      <a:r>
                        <a:rPr lang="fr-FR" sz="2000" b="1" i="1" u="none" strike="noStrike">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fr-FR" sz="2000" b="1">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r>
                        <a:rPr lang="fr-FR" sz="2000" b="1"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 </a:t>
                      </a:r>
                    </a:p>
                    <a:p>
                      <a:pPr marL="457200">
                        <a:lnSpc>
                          <a:spcPct val="115000"/>
                        </a:lnSpc>
                        <a:spcAft>
                          <a:spcPts val="0"/>
                        </a:spcAft>
                      </a:pPr>
                      <a:r>
                        <a:rPr lang="fr-FR" sz="2000" b="1"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Tout le dioxygène est consommé (réactif).</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48792545"/>
                  </a:ext>
                </a:extLst>
              </a:tr>
              <a:tr h="1402080">
                <a:tc>
                  <a:txBody>
                    <a:bodyPr/>
                    <a:lstStyle/>
                    <a:p>
                      <a:pPr marL="457200">
                        <a:lnSpc>
                          <a:spcPct val="115000"/>
                        </a:lnSpc>
                        <a:spcAft>
                          <a:spcPts val="0"/>
                        </a:spcAft>
                      </a:pPr>
                      <a:r>
                        <a:rPr lang="fr-FR" sz="2000" b="1"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 </a:t>
                      </a:r>
                    </a:p>
                    <a:p>
                      <a:pPr marL="457200">
                        <a:lnSpc>
                          <a:spcPct val="115000"/>
                        </a:lnSpc>
                        <a:spcAft>
                          <a:spcPts val="0"/>
                        </a:spcAft>
                      </a:pPr>
                      <a:r>
                        <a:rPr lang="fr-FR" sz="2000" b="1"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Le test à l’eau de chaux est positif (trouble).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nSpc>
                          <a:spcPct val="115000"/>
                        </a:lnSpc>
                        <a:spcAft>
                          <a:spcPts val="0"/>
                        </a:spcAft>
                      </a:pPr>
                      <a:r>
                        <a:rPr lang="fr-FR" sz="2000" b="1"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 </a:t>
                      </a:r>
                    </a:p>
                    <a:p>
                      <a:pPr marL="457200">
                        <a:lnSpc>
                          <a:spcPct val="115000"/>
                        </a:lnSpc>
                        <a:spcAft>
                          <a:spcPts val="0"/>
                        </a:spcAft>
                      </a:pPr>
                      <a:r>
                        <a:rPr lang="fr-FR" sz="2000" b="1" dirty="0">
                          <a:solidFill>
                            <a:srgbClr val="00B050"/>
                          </a:solidFill>
                          <a:effectLst/>
                          <a:latin typeface="Comic Sans MS" panose="030F0702030302020204" pitchFamily="66" charset="0"/>
                          <a:ea typeface="Calibri" panose="020F0502020204030204" pitchFamily="34" charset="0"/>
                          <a:cs typeface="Times New Roman" panose="02020603050405020304" pitchFamily="18" charset="0"/>
                        </a:rPr>
                        <a:t>Du dioxyde de carbone est formé pendant la combustion (produit).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2222095"/>
                  </a:ext>
                </a:extLst>
              </a:tr>
            </a:tbl>
          </a:graphicData>
        </a:graphic>
      </p:graphicFrame>
      <p:sp>
        <p:nvSpPr>
          <p:cNvPr id="2" name="Rectangle 1">
            <a:extLst>
              <a:ext uri="{FF2B5EF4-FFF2-40B4-BE49-F238E27FC236}">
                <a16:creationId xmlns:a16="http://schemas.microsoft.com/office/drawing/2014/main" id="{5D6F089B-C468-7E9B-4D95-EB5E429F6398}"/>
              </a:ext>
            </a:extLst>
          </p:cNvPr>
          <p:cNvSpPr/>
          <p:nvPr/>
        </p:nvSpPr>
        <p:spPr>
          <a:xfrm>
            <a:off x="9755619" y="1489685"/>
            <a:ext cx="1059735" cy="4117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39787D33-80D7-5DAA-8861-C49D9C4FFB70}"/>
              </a:ext>
            </a:extLst>
          </p:cNvPr>
          <p:cNvSpPr/>
          <p:nvPr/>
        </p:nvSpPr>
        <p:spPr>
          <a:xfrm>
            <a:off x="8618170" y="2526207"/>
            <a:ext cx="1185894" cy="4117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2EC3B94-D027-BB09-0827-99ADBC5A9472}"/>
              </a:ext>
            </a:extLst>
          </p:cNvPr>
          <p:cNvSpPr/>
          <p:nvPr/>
        </p:nvSpPr>
        <p:spPr>
          <a:xfrm>
            <a:off x="6703581" y="4306562"/>
            <a:ext cx="890178" cy="4117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ADE9E239-680B-A14F-3D3F-A63F3EAD5940}"/>
              </a:ext>
            </a:extLst>
          </p:cNvPr>
          <p:cNvSpPr/>
          <p:nvPr/>
        </p:nvSpPr>
        <p:spPr>
          <a:xfrm>
            <a:off x="6971039" y="5363460"/>
            <a:ext cx="2530243" cy="4117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B996A250-B81B-F590-F191-8F3A74D8C349}"/>
              </a:ext>
            </a:extLst>
          </p:cNvPr>
          <p:cNvSpPr/>
          <p:nvPr/>
        </p:nvSpPr>
        <p:spPr>
          <a:xfrm>
            <a:off x="9501283" y="5729634"/>
            <a:ext cx="920456" cy="4117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0341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œur 5"/>
          <p:cNvSpPr/>
          <p:nvPr/>
        </p:nvSpPr>
        <p:spPr>
          <a:xfrm>
            <a:off x="9475304" y="331303"/>
            <a:ext cx="1630018" cy="1391479"/>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6"/>
          <p:cNvSpPr txBox="1"/>
          <p:nvPr/>
        </p:nvSpPr>
        <p:spPr>
          <a:xfrm>
            <a:off x="523461" y="525054"/>
            <a:ext cx="10959547" cy="6001643"/>
          </a:xfrm>
          <a:prstGeom prst="rect">
            <a:avLst/>
          </a:prstGeom>
          <a:noFill/>
        </p:spPr>
        <p:txBody>
          <a:bodyPr wrap="square" rtlCol="0">
            <a:spAutoFit/>
          </a:bodyPr>
          <a:lstStyle/>
          <a:p>
            <a:r>
              <a:rPr lang="fr-FR" sz="3600" dirty="0">
                <a:solidFill>
                  <a:srgbClr val="00B050"/>
                </a:solidFill>
                <a:latin typeface="Comic Sans MS" panose="030F0702030302020204" pitchFamily="66" charset="0"/>
              </a:rPr>
              <a:t>Une conclusion</a:t>
            </a:r>
          </a:p>
          <a:p>
            <a:endParaRPr lang="fr-FR" sz="3600" dirty="0">
              <a:solidFill>
                <a:srgbClr val="00B050"/>
              </a:solidFill>
              <a:latin typeface="Comic Sans MS" panose="030F0702030302020204" pitchFamily="66" charset="0"/>
            </a:endParaRPr>
          </a:p>
          <a:p>
            <a:r>
              <a:rPr lang="fr-FR" sz="3600" dirty="0">
                <a:solidFill>
                  <a:srgbClr val="00B050"/>
                </a:solidFill>
                <a:latin typeface="Comic Sans MS" panose="030F0702030302020204" pitchFamily="66" charset="0"/>
              </a:rPr>
              <a:t>La combustion du carbone est une transformation chimique car des réactifs disparaissent, et de nouveaux produits apparaissent.</a:t>
            </a:r>
          </a:p>
          <a:p>
            <a:endParaRPr lang="fr-FR" sz="3600" dirty="0">
              <a:solidFill>
                <a:srgbClr val="00B050"/>
              </a:solidFill>
              <a:latin typeface="Comic Sans MS" panose="030F0702030302020204" pitchFamily="66" charset="0"/>
            </a:endParaRPr>
          </a:p>
          <a:p>
            <a:r>
              <a:rPr lang="fr-FR" sz="3600" dirty="0">
                <a:solidFill>
                  <a:srgbClr val="00B050"/>
                </a:solidFill>
                <a:latin typeface="Comic Sans MS" panose="030F0702030302020204" pitchFamily="66" charset="0"/>
              </a:rPr>
              <a:t>   Le bilan s’écrit :</a:t>
            </a:r>
          </a:p>
          <a:p>
            <a:endParaRPr lang="fr-FR" sz="3600" dirty="0">
              <a:solidFill>
                <a:srgbClr val="00B050"/>
              </a:solidFill>
              <a:latin typeface="Comic Sans MS" panose="030F0702030302020204" pitchFamily="66" charset="0"/>
            </a:endParaRPr>
          </a:p>
          <a:p>
            <a:r>
              <a:rPr lang="fr-FR" sz="3600" dirty="0">
                <a:solidFill>
                  <a:srgbClr val="00B050"/>
                </a:solidFill>
                <a:latin typeface="Comic Sans MS" panose="030F0702030302020204" pitchFamily="66" charset="0"/>
              </a:rPr>
              <a:t>Carbone + dioxygène               dioxyde de carbone</a:t>
            </a:r>
          </a:p>
          <a:p>
            <a:endParaRPr lang="fr-FR" sz="3600" dirty="0">
              <a:solidFill>
                <a:srgbClr val="00B050"/>
              </a:solidFill>
              <a:latin typeface="Comic Sans MS" panose="030F0702030302020204" pitchFamily="66" charset="0"/>
            </a:endParaRPr>
          </a:p>
          <a:p>
            <a:r>
              <a:rPr lang="fr-FR" sz="2400" dirty="0">
                <a:solidFill>
                  <a:srgbClr val="00B050"/>
                </a:solidFill>
                <a:latin typeface="Comic Sans MS" panose="030F0702030302020204" pitchFamily="66" charset="0"/>
              </a:rPr>
              <a:t>Les réactifs sont consommés.               Des produits nouveaux sont formés.</a:t>
            </a:r>
          </a:p>
        </p:txBody>
      </p:sp>
      <p:cxnSp>
        <p:nvCxnSpPr>
          <p:cNvPr id="9" name="Connecteur droit avec flèche 8"/>
          <p:cNvCxnSpPr/>
          <p:nvPr/>
        </p:nvCxnSpPr>
        <p:spPr>
          <a:xfrm>
            <a:off x="5155096" y="5155096"/>
            <a:ext cx="1696278" cy="0"/>
          </a:xfrm>
          <a:prstGeom prst="straightConnector1">
            <a:avLst/>
          </a:prstGeom>
          <a:ln w="38100" cap="flat" cmpd="sng" algn="ctr">
            <a:solidFill>
              <a:srgbClr val="00B05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845057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808382" y="437322"/>
            <a:ext cx="10575235" cy="1200329"/>
          </a:xfrm>
          <a:prstGeom prst="rect">
            <a:avLst/>
          </a:prstGeom>
          <a:noFill/>
        </p:spPr>
        <p:txBody>
          <a:bodyPr wrap="square" rtlCol="0">
            <a:spAutoFit/>
          </a:bodyPr>
          <a:lstStyle/>
          <a:p>
            <a:r>
              <a:rPr lang="fr-FR" sz="3600" dirty="0">
                <a:latin typeface="Comic Sans MS" panose="030F0702030302020204" pitchFamily="66" charset="0"/>
              </a:rPr>
              <a:t>Seconde expérimentation </a:t>
            </a:r>
          </a:p>
          <a:p>
            <a:r>
              <a:rPr lang="fr-FR" sz="3600" dirty="0">
                <a:latin typeface="Comic Sans MS" panose="030F0702030302020204" pitchFamily="66" charset="0"/>
              </a:rPr>
              <a:t>La combustion du méthane, (ou du butane).</a:t>
            </a:r>
          </a:p>
        </p:txBody>
      </p:sp>
      <p:sp>
        <p:nvSpPr>
          <p:cNvPr id="3" name="ZoneTexte 2"/>
          <p:cNvSpPr txBox="1"/>
          <p:nvPr/>
        </p:nvSpPr>
        <p:spPr>
          <a:xfrm>
            <a:off x="702365" y="2504660"/>
            <a:ext cx="10681252" cy="1754326"/>
          </a:xfrm>
          <a:prstGeom prst="rect">
            <a:avLst/>
          </a:prstGeom>
          <a:noFill/>
        </p:spPr>
        <p:txBody>
          <a:bodyPr wrap="square" rtlCol="0">
            <a:spAutoFit/>
          </a:bodyPr>
          <a:lstStyle/>
          <a:p>
            <a:pPr lvl="0"/>
            <a:r>
              <a:rPr lang="fr-FR" sz="3600" dirty="0">
                <a:latin typeface="Comic Sans MS" panose="030F0702030302020204" pitchFamily="66" charset="0"/>
              </a:rPr>
              <a:t>Réalisez la combustion du butane dans le dioxygène de l’air et vérifiez la nature des gaz produits.</a:t>
            </a:r>
          </a:p>
        </p:txBody>
      </p:sp>
    </p:spTree>
    <p:extLst>
      <p:ext uri="{BB962C8B-B14F-4D97-AF65-F5344CB8AC3E}">
        <p14:creationId xmlns:p14="http://schemas.microsoft.com/office/powerpoint/2010/main" val="2028883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80">
                                          <p:stCondLst>
                                            <p:cond delay="0"/>
                                          </p:stCondLst>
                                        </p:cTn>
                                        <p:tgtEl>
                                          <p:spTgt spid="2">
                                            <p:txEl>
                                              <p:pRg st="0" end="0"/>
                                            </p:txEl>
                                          </p:spTgt>
                                        </p:tgtEl>
                                      </p:cBhvr>
                                    </p:animEffect>
                                    <p:anim calcmode="lin" valueType="num">
                                      <p:cBhvr>
                                        <p:cTn id="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0" end="0"/>
                                            </p:txEl>
                                          </p:spTgt>
                                        </p:tgtEl>
                                      </p:cBhvr>
                                      <p:to x="100000" y="60000"/>
                                    </p:animScale>
                                    <p:animScale>
                                      <p:cBhvr>
                                        <p:cTn id="14" dur="166" decel="50000">
                                          <p:stCondLst>
                                            <p:cond delay="676"/>
                                          </p:stCondLst>
                                        </p:cTn>
                                        <p:tgtEl>
                                          <p:spTgt spid="2">
                                            <p:txEl>
                                              <p:pRg st="0" end="0"/>
                                            </p:txEl>
                                          </p:spTgt>
                                        </p:tgtEl>
                                      </p:cBhvr>
                                      <p:to x="100000" y="100000"/>
                                    </p:animScale>
                                    <p:animScale>
                                      <p:cBhvr>
                                        <p:cTn id="15" dur="26">
                                          <p:stCondLst>
                                            <p:cond delay="1312"/>
                                          </p:stCondLst>
                                        </p:cTn>
                                        <p:tgtEl>
                                          <p:spTgt spid="2">
                                            <p:txEl>
                                              <p:pRg st="0" end="0"/>
                                            </p:txEl>
                                          </p:spTgt>
                                        </p:tgtEl>
                                      </p:cBhvr>
                                      <p:to x="100000" y="80000"/>
                                    </p:animScale>
                                    <p:animScale>
                                      <p:cBhvr>
                                        <p:cTn id="16" dur="166" decel="50000">
                                          <p:stCondLst>
                                            <p:cond delay="1338"/>
                                          </p:stCondLst>
                                        </p:cTn>
                                        <p:tgtEl>
                                          <p:spTgt spid="2">
                                            <p:txEl>
                                              <p:pRg st="0" end="0"/>
                                            </p:txEl>
                                          </p:spTgt>
                                        </p:tgtEl>
                                      </p:cBhvr>
                                      <p:to x="100000" y="100000"/>
                                    </p:animScale>
                                    <p:animScale>
                                      <p:cBhvr>
                                        <p:cTn id="17" dur="26">
                                          <p:stCondLst>
                                            <p:cond delay="1642"/>
                                          </p:stCondLst>
                                        </p:cTn>
                                        <p:tgtEl>
                                          <p:spTgt spid="2">
                                            <p:txEl>
                                              <p:pRg st="0" end="0"/>
                                            </p:txEl>
                                          </p:spTgt>
                                        </p:tgtEl>
                                      </p:cBhvr>
                                      <p:to x="100000" y="90000"/>
                                    </p:animScale>
                                    <p:animScale>
                                      <p:cBhvr>
                                        <p:cTn id="18" dur="166" decel="50000">
                                          <p:stCondLst>
                                            <p:cond delay="1668"/>
                                          </p:stCondLst>
                                        </p:cTn>
                                        <p:tgtEl>
                                          <p:spTgt spid="2">
                                            <p:txEl>
                                              <p:pRg st="0" end="0"/>
                                            </p:txEl>
                                          </p:spTgt>
                                        </p:tgtEl>
                                      </p:cBhvr>
                                      <p:to x="100000" y="100000"/>
                                    </p:animScale>
                                    <p:animScale>
                                      <p:cBhvr>
                                        <p:cTn id="19" dur="26">
                                          <p:stCondLst>
                                            <p:cond delay="1808"/>
                                          </p:stCondLst>
                                        </p:cTn>
                                        <p:tgtEl>
                                          <p:spTgt spid="2">
                                            <p:txEl>
                                              <p:pRg st="0" end="0"/>
                                            </p:txEl>
                                          </p:spTgt>
                                        </p:tgtEl>
                                      </p:cBhvr>
                                      <p:to x="100000" y="95000"/>
                                    </p:animScale>
                                    <p:animScale>
                                      <p:cBhvr>
                                        <p:cTn id="20" dur="166" decel="50000">
                                          <p:stCondLst>
                                            <p:cond delay="1834"/>
                                          </p:stCondLst>
                                        </p:cTn>
                                        <p:tgtEl>
                                          <p:spTgt spid="2">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animEffect transition="in" filter="wipe(down)">
                                      <p:cBhvr>
                                        <p:cTn id="25" dur="580">
                                          <p:stCondLst>
                                            <p:cond delay="0"/>
                                          </p:stCondLst>
                                        </p:cTn>
                                        <p:tgtEl>
                                          <p:spTgt spid="2">
                                            <p:txEl>
                                              <p:pRg st="1" end="1"/>
                                            </p:txEl>
                                          </p:spTgt>
                                        </p:tgtEl>
                                      </p:cBhvr>
                                    </p:animEffect>
                                    <p:anim calcmode="lin" valueType="num">
                                      <p:cBhvr>
                                        <p:cTn id="26" dur="1822" tmFilter="0,0; 0.14,0.36; 0.43,0.73; 0.71,0.91; 1.0,1.0">
                                          <p:stCondLst>
                                            <p:cond delay="0"/>
                                          </p:stCondLst>
                                        </p:cTn>
                                        <p:tgtEl>
                                          <p:spTgt spid="2">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2">
                                            <p:txEl>
                                              <p:pRg st="1" end="1"/>
                                            </p:txEl>
                                          </p:spTgt>
                                        </p:tgtEl>
                                      </p:cBhvr>
                                      <p:to x="100000" y="60000"/>
                                    </p:animScale>
                                    <p:animScale>
                                      <p:cBhvr>
                                        <p:cTn id="32" dur="166" decel="50000">
                                          <p:stCondLst>
                                            <p:cond delay="676"/>
                                          </p:stCondLst>
                                        </p:cTn>
                                        <p:tgtEl>
                                          <p:spTgt spid="2">
                                            <p:txEl>
                                              <p:pRg st="1" end="1"/>
                                            </p:txEl>
                                          </p:spTgt>
                                        </p:tgtEl>
                                      </p:cBhvr>
                                      <p:to x="100000" y="100000"/>
                                    </p:animScale>
                                    <p:animScale>
                                      <p:cBhvr>
                                        <p:cTn id="33" dur="26">
                                          <p:stCondLst>
                                            <p:cond delay="1312"/>
                                          </p:stCondLst>
                                        </p:cTn>
                                        <p:tgtEl>
                                          <p:spTgt spid="2">
                                            <p:txEl>
                                              <p:pRg st="1" end="1"/>
                                            </p:txEl>
                                          </p:spTgt>
                                        </p:tgtEl>
                                      </p:cBhvr>
                                      <p:to x="100000" y="80000"/>
                                    </p:animScale>
                                    <p:animScale>
                                      <p:cBhvr>
                                        <p:cTn id="34" dur="166" decel="50000">
                                          <p:stCondLst>
                                            <p:cond delay="1338"/>
                                          </p:stCondLst>
                                        </p:cTn>
                                        <p:tgtEl>
                                          <p:spTgt spid="2">
                                            <p:txEl>
                                              <p:pRg st="1" end="1"/>
                                            </p:txEl>
                                          </p:spTgt>
                                        </p:tgtEl>
                                      </p:cBhvr>
                                      <p:to x="100000" y="100000"/>
                                    </p:animScale>
                                    <p:animScale>
                                      <p:cBhvr>
                                        <p:cTn id="35" dur="26">
                                          <p:stCondLst>
                                            <p:cond delay="1642"/>
                                          </p:stCondLst>
                                        </p:cTn>
                                        <p:tgtEl>
                                          <p:spTgt spid="2">
                                            <p:txEl>
                                              <p:pRg st="1" end="1"/>
                                            </p:txEl>
                                          </p:spTgt>
                                        </p:tgtEl>
                                      </p:cBhvr>
                                      <p:to x="100000" y="90000"/>
                                    </p:animScale>
                                    <p:animScale>
                                      <p:cBhvr>
                                        <p:cTn id="36" dur="166" decel="50000">
                                          <p:stCondLst>
                                            <p:cond delay="1668"/>
                                          </p:stCondLst>
                                        </p:cTn>
                                        <p:tgtEl>
                                          <p:spTgt spid="2">
                                            <p:txEl>
                                              <p:pRg st="1" end="1"/>
                                            </p:txEl>
                                          </p:spTgt>
                                        </p:tgtEl>
                                      </p:cBhvr>
                                      <p:to x="100000" y="100000"/>
                                    </p:animScale>
                                    <p:animScale>
                                      <p:cBhvr>
                                        <p:cTn id="37" dur="26">
                                          <p:stCondLst>
                                            <p:cond delay="1808"/>
                                          </p:stCondLst>
                                        </p:cTn>
                                        <p:tgtEl>
                                          <p:spTgt spid="2">
                                            <p:txEl>
                                              <p:pRg st="1" end="1"/>
                                            </p:txEl>
                                          </p:spTgt>
                                        </p:tgtEl>
                                      </p:cBhvr>
                                      <p:to x="100000" y="95000"/>
                                    </p:animScale>
                                    <p:animScale>
                                      <p:cBhvr>
                                        <p:cTn id="38" dur="166" decel="50000">
                                          <p:stCondLst>
                                            <p:cond delay="1834"/>
                                          </p:stCondLst>
                                        </p:cTn>
                                        <p:tgtEl>
                                          <p:spTgt spid="2">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78523" y="803345"/>
            <a:ext cx="6944139" cy="1200329"/>
          </a:xfrm>
          <a:prstGeom prst="rect">
            <a:avLst/>
          </a:prstGeom>
          <a:noFill/>
        </p:spPr>
        <p:txBody>
          <a:bodyPr wrap="square" rtlCol="0">
            <a:spAutoFit/>
          </a:bodyPr>
          <a:lstStyle/>
          <a:p>
            <a:pPr algn="ctr"/>
            <a:endParaRPr lang="fr-FR" sz="3600" dirty="0">
              <a:latin typeface="Comic Sans MS" panose="030F0702030302020204" pitchFamily="66" charset="0"/>
            </a:endParaRPr>
          </a:p>
          <a:p>
            <a:pPr algn="ctr"/>
            <a:r>
              <a:rPr lang="fr-FR" sz="3600" dirty="0">
                <a:latin typeface="Comic Sans MS" panose="030F0702030302020204" pitchFamily="66" charset="0"/>
              </a:rPr>
              <a:t> La combustion du butane.</a:t>
            </a:r>
          </a:p>
        </p:txBody>
      </p:sp>
      <p:sp>
        <p:nvSpPr>
          <p:cNvPr id="6" name="Ellipse 5">
            <a:extLst>
              <a:ext uri="{FF2B5EF4-FFF2-40B4-BE49-F238E27FC236}">
                <a16:creationId xmlns:a16="http://schemas.microsoft.com/office/drawing/2014/main" id="{CFBE225F-FD63-4BC2-8E2B-CBC58F69BF90}"/>
              </a:ext>
            </a:extLst>
          </p:cNvPr>
          <p:cNvSpPr/>
          <p:nvPr/>
        </p:nvSpPr>
        <p:spPr>
          <a:xfrm>
            <a:off x="5327374" y="2656705"/>
            <a:ext cx="636104" cy="649357"/>
          </a:xfrm>
          <a:prstGeom prst="ellipse">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7" name="Ellipse 6">
            <a:extLst>
              <a:ext uri="{FF2B5EF4-FFF2-40B4-BE49-F238E27FC236}">
                <a16:creationId xmlns:a16="http://schemas.microsoft.com/office/drawing/2014/main" id="{DE19874D-7EEE-4149-98A3-52EA6D3E7E1E}"/>
              </a:ext>
            </a:extLst>
          </p:cNvPr>
          <p:cNvSpPr/>
          <p:nvPr/>
        </p:nvSpPr>
        <p:spPr>
          <a:xfrm>
            <a:off x="8441408" y="2425149"/>
            <a:ext cx="636104" cy="795924"/>
          </a:xfrm>
          <a:prstGeom prst="ellipse">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dirty="0"/>
          </a:p>
        </p:txBody>
      </p:sp>
    </p:spTree>
    <p:extLst>
      <p:ext uri="{BB962C8B-B14F-4D97-AF65-F5344CB8AC3E}">
        <p14:creationId xmlns:p14="http://schemas.microsoft.com/office/powerpoint/2010/main" val="4119589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2"/>
                                        </p:tgtEl>
                                        <p:attrNameLst>
                                          <p:attrName>ppt_x</p:attrName>
                                        </p:attrNameLst>
                                      </p:cBhvr>
                                      <p:tavLst>
                                        <p:tav tm="0">
                                          <p:val>
                                            <p:strVal val="ppt_x"/>
                                          </p:val>
                                        </p:tav>
                                        <p:tav tm="100000">
                                          <p:val>
                                            <p:strVal val="ppt_x"/>
                                          </p:val>
                                        </p:tav>
                                      </p:tavLst>
                                    </p:anim>
                                    <p:anim calcmode="lin" valueType="num">
                                      <p:cBhvr additive="base">
                                        <p:cTn id="7" dur="500"/>
                                        <p:tgtEl>
                                          <p:spTgt spid="2"/>
                                        </p:tgtEl>
                                        <p:attrNameLst>
                                          <p:attrName>ppt_y</p:attrName>
                                        </p:attrNameLst>
                                      </p:cBhvr>
                                      <p:tavLst>
                                        <p:tav tm="0">
                                          <p:val>
                                            <p:strVal val="ppt_y"/>
                                          </p:val>
                                        </p:tav>
                                        <p:tav tm="100000">
                                          <p:val>
                                            <p:strVal val="1+ppt_h/2"/>
                                          </p:val>
                                        </p:tav>
                                      </p:tavLst>
                                    </p:anim>
                                    <p:set>
                                      <p:cBhvr>
                                        <p:cTn id="8"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552526C-8619-44F3-83B1-3B7980F4BACF}"/>
              </a:ext>
            </a:extLst>
          </p:cNvPr>
          <p:cNvSpPr txBox="1"/>
          <p:nvPr/>
        </p:nvSpPr>
        <p:spPr>
          <a:xfrm>
            <a:off x="1338468" y="831071"/>
            <a:ext cx="10243931" cy="5078313"/>
          </a:xfrm>
          <a:prstGeom prst="rect">
            <a:avLst/>
          </a:prstGeom>
          <a:noFill/>
        </p:spPr>
        <p:txBody>
          <a:bodyPr wrap="square">
            <a:spAutoFit/>
          </a:bodyPr>
          <a:lstStyle/>
          <a:p>
            <a:r>
              <a:rPr lang="fr-FR" sz="3600" dirty="0">
                <a:latin typeface="Comic Sans MS" panose="030F0702030302020204" pitchFamily="66" charset="0"/>
              </a:rPr>
              <a:t>PROTOCOLE</a:t>
            </a:r>
          </a:p>
          <a:p>
            <a:endParaRPr lang="fr-FR" sz="3600" dirty="0">
              <a:latin typeface="Comic Sans MS" panose="030F0702030302020204" pitchFamily="66" charset="0"/>
            </a:endParaRPr>
          </a:p>
          <a:p>
            <a:r>
              <a:rPr lang="fr-FR" sz="3600" dirty="0">
                <a:latin typeface="Comic Sans MS" panose="030F0702030302020204" pitchFamily="66" charset="0"/>
              </a:rPr>
              <a:t>Matériel </a:t>
            </a:r>
          </a:p>
          <a:p>
            <a:endParaRPr lang="fr-FR" sz="3600" dirty="0">
              <a:latin typeface="Comic Sans MS" panose="030F0702030302020204" pitchFamily="66" charset="0"/>
            </a:endParaRPr>
          </a:p>
          <a:p>
            <a:r>
              <a:rPr lang="fr-FR" sz="3600" dirty="0">
                <a:latin typeface="Comic Sans MS" panose="030F0702030302020204" pitchFamily="66" charset="0"/>
              </a:rPr>
              <a:t>Tube à essai, eau de chaux, briquet.</a:t>
            </a:r>
          </a:p>
          <a:p>
            <a:endParaRPr lang="fr-FR" sz="3600" dirty="0">
              <a:latin typeface="Comic Sans MS" panose="030F0702030302020204" pitchFamily="66" charset="0"/>
            </a:endParaRPr>
          </a:p>
          <a:p>
            <a:pPr marL="571500" indent="-571500">
              <a:buFontTx/>
              <a:buChar char="-"/>
            </a:pPr>
            <a:r>
              <a:rPr lang="fr-FR" sz="3600" dirty="0">
                <a:latin typeface="Comic Sans MS" panose="030F0702030302020204" pitchFamily="66" charset="0"/>
              </a:rPr>
              <a:t>Allumer un briquet au-dessous de l’ouverture d’un tube à essai.</a:t>
            </a:r>
          </a:p>
          <a:p>
            <a:pPr marL="571500" indent="-571500">
              <a:buFontTx/>
              <a:buChar char="-"/>
            </a:pPr>
            <a:r>
              <a:rPr lang="fr-FR" sz="3600" dirty="0">
                <a:latin typeface="Comic Sans MS" panose="030F0702030302020204" pitchFamily="66" charset="0"/>
              </a:rPr>
              <a:t>Verser un peu d’eau de chaux dans le tube.</a:t>
            </a:r>
            <a:endParaRPr lang="fr-FR" sz="3600" dirty="0"/>
          </a:p>
        </p:txBody>
      </p:sp>
    </p:spTree>
    <p:extLst>
      <p:ext uri="{BB962C8B-B14F-4D97-AF65-F5344CB8AC3E}">
        <p14:creationId xmlns:p14="http://schemas.microsoft.com/office/powerpoint/2010/main" val="24421144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3BA16F0-49DA-4251-B7BC-FBBE17942A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0225" y="862012"/>
            <a:ext cx="8591550" cy="5133975"/>
          </a:xfrm>
          <a:prstGeom prst="rect">
            <a:avLst/>
          </a:prstGeom>
        </p:spPr>
      </p:pic>
    </p:spTree>
    <p:extLst>
      <p:ext uri="{BB962C8B-B14F-4D97-AF65-F5344CB8AC3E}">
        <p14:creationId xmlns:p14="http://schemas.microsoft.com/office/powerpoint/2010/main" val="5842411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p:cNvGraphicFramePr>
            <a:graphicFrameLocks noGrp="1"/>
          </p:cNvGraphicFramePr>
          <p:nvPr>
            <p:extLst>
              <p:ext uri="{D42A27DB-BD31-4B8C-83A1-F6EECF244321}">
                <p14:modId xmlns:p14="http://schemas.microsoft.com/office/powerpoint/2010/main" val="3802944927"/>
              </p:ext>
            </p:extLst>
          </p:nvPr>
        </p:nvGraphicFramePr>
        <p:xfrm>
          <a:off x="430695" y="249207"/>
          <a:ext cx="11330609" cy="6359586"/>
        </p:xfrm>
        <a:graphic>
          <a:graphicData uri="http://schemas.openxmlformats.org/drawingml/2006/table">
            <a:tbl>
              <a:tblPr/>
              <a:tblGrid>
                <a:gridCol w="5666863">
                  <a:extLst>
                    <a:ext uri="{9D8B030D-6E8A-4147-A177-3AD203B41FA5}">
                      <a16:colId xmlns:a16="http://schemas.microsoft.com/office/drawing/2014/main" val="295745630"/>
                    </a:ext>
                  </a:extLst>
                </a:gridCol>
                <a:gridCol w="5663746">
                  <a:extLst>
                    <a:ext uri="{9D8B030D-6E8A-4147-A177-3AD203B41FA5}">
                      <a16:colId xmlns:a16="http://schemas.microsoft.com/office/drawing/2014/main" val="1527911178"/>
                    </a:ext>
                  </a:extLst>
                </a:gridCol>
              </a:tblGrid>
              <a:tr h="681162">
                <a:tc>
                  <a:txBody>
                    <a:bodyPr/>
                    <a:lstStyle/>
                    <a:p>
                      <a:pPr algn="ctr">
                        <a:lnSpc>
                          <a:spcPct val="115000"/>
                        </a:lnSpc>
                        <a:spcAft>
                          <a:spcPts val="0"/>
                        </a:spcAft>
                      </a:pPr>
                      <a:r>
                        <a:rPr lang="fr-FR" sz="36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Observations</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360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Interprétations</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2187283"/>
                  </a:ext>
                </a:extLst>
              </a:tr>
              <a:tr h="1892808">
                <a:tc>
                  <a:txBody>
                    <a:bodyPr/>
                    <a:lstStyle/>
                    <a:p>
                      <a:pPr algn="just">
                        <a:lnSpc>
                          <a:spcPct val="115000"/>
                        </a:lnSpc>
                        <a:spcAft>
                          <a:spcPts val="0"/>
                        </a:spcAft>
                      </a:pPr>
                      <a:r>
                        <a:rPr lang="fr-FR" sz="36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Il y a moins de « gaz » dans le briquet et de dioxygène dans l’air.</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fr-FR" sz="36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Le méthane et le dioxygène sont consommés, (réactifs).</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8314263"/>
                  </a:ext>
                </a:extLst>
              </a:tr>
              <a:tr h="1892808">
                <a:tc>
                  <a:txBody>
                    <a:bodyPr/>
                    <a:lstStyle/>
                    <a:p>
                      <a:pPr algn="just">
                        <a:lnSpc>
                          <a:spcPct val="115000"/>
                        </a:lnSpc>
                        <a:spcAft>
                          <a:spcPts val="0"/>
                        </a:spcAft>
                      </a:pPr>
                      <a:r>
                        <a:rPr lang="fr-FR" sz="36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Il se forme de la buée sur les parois du tube.</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fr-FR" sz="36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De l’eau s’est formée (produit).</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4972347"/>
                  </a:ext>
                </a:extLst>
              </a:tr>
              <a:tr h="1892808">
                <a:tc>
                  <a:txBody>
                    <a:bodyPr/>
                    <a:lstStyle/>
                    <a:p>
                      <a:pPr algn="just">
                        <a:lnSpc>
                          <a:spcPct val="115000"/>
                        </a:lnSpc>
                        <a:spcAft>
                          <a:spcPts val="0"/>
                        </a:spcAft>
                      </a:pPr>
                      <a:r>
                        <a:rPr lang="fr-FR" sz="36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L’eau de chaux se trouble.</a:t>
                      </a:r>
                    </a:p>
                    <a:p>
                      <a:pPr algn="just">
                        <a:lnSpc>
                          <a:spcPct val="115000"/>
                        </a:lnSpc>
                        <a:spcAft>
                          <a:spcPts val="0"/>
                        </a:spcAft>
                      </a:pPr>
                      <a:r>
                        <a:rPr lang="fr-FR" sz="36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fr-FR" sz="3600" dirty="0">
                          <a:solidFill>
                            <a:schemeClr val="tx1"/>
                          </a:solidFill>
                          <a:effectLst/>
                          <a:latin typeface="Comic Sans MS" panose="030F0702030302020204" pitchFamily="66" charset="0"/>
                          <a:ea typeface="Times New Roman" panose="02020603050405020304" pitchFamily="18" charset="0"/>
                          <a:cs typeface="Times New Roman" panose="02020603050405020304" pitchFamily="18" charset="0"/>
                        </a:rPr>
                        <a:t>Du dioxyde de carbone s’est formé, (produit).</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3497989"/>
                  </a:ext>
                </a:extLst>
              </a:tr>
            </a:tbl>
          </a:graphicData>
        </a:graphic>
      </p:graphicFrame>
      <p:sp>
        <p:nvSpPr>
          <p:cNvPr id="2" name="Rectangle 1">
            <a:extLst>
              <a:ext uri="{FF2B5EF4-FFF2-40B4-BE49-F238E27FC236}">
                <a16:creationId xmlns:a16="http://schemas.microsoft.com/office/drawing/2014/main" id="{CBD7BF81-09C3-DDA6-3030-B8B388585833}"/>
              </a:ext>
            </a:extLst>
          </p:cNvPr>
          <p:cNvSpPr/>
          <p:nvPr/>
        </p:nvSpPr>
        <p:spPr>
          <a:xfrm>
            <a:off x="7436312" y="1041568"/>
            <a:ext cx="1883301" cy="4117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Rectangle 3">
            <a:extLst>
              <a:ext uri="{FF2B5EF4-FFF2-40B4-BE49-F238E27FC236}">
                <a16:creationId xmlns:a16="http://schemas.microsoft.com/office/drawing/2014/main" id="{FFFFC0E6-C364-E35E-6C91-D737961D0D58}"/>
              </a:ext>
            </a:extLst>
          </p:cNvPr>
          <p:cNvSpPr/>
          <p:nvPr/>
        </p:nvSpPr>
        <p:spPr>
          <a:xfrm>
            <a:off x="6140409" y="1695576"/>
            <a:ext cx="2089191" cy="4117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733673CD-FACE-EC25-A060-AE581598184D}"/>
              </a:ext>
            </a:extLst>
          </p:cNvPr>
          <p:cNvSpPr/>
          <p:nvPr/>
        </p:nvSpPr>
        <p:spPr>
          <a:xfrm>
            <a:off x="8907831" y="2275990"/>
            <a:ext cx="1744021" cy="4117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7C121444-A90B-C155-CB97-2469A809A8BA}"/>
              </a:ext>
            </a:extLst>
          </p:cNvPr>
          <p:cNvSpPr/>
          <p:nvPr/>
        </p:nvSpPr>
        <p:spPr>
          <a:xfrm>
            <a:off x="4208663" y="2906702"/>
            <a:ext cx="1059735" cy="4117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919DD824-E926-7A4D-99AE-CE881AA24AD6}"/>
              </a:ext>
            </a:extLst>
          </p:cNvPr>
          <p:cNvSpPr/>
          <p:nvPr/>
        </p:nvSpPr>
        <p:spPr>
          <a:xfrm>
            <a:off x="7185004" y="2906702"/>
            <a:ext cx="1059735" cy="4117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50EFCFF8-FEA6-81A5-CE9F-C9EF528EBBC9}"/>
              </a:ext>
            </a:extLst>
          </p:cNvPr>
          <p:cNvSpPr/>
          <p:nvPr/>
        </p:nvSpPr>
        <p:spPr>
          <a:xfrm>
            <a:off x="6273633" y="3560710"/>
            <a:ext cx="1562351" cy="4117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ABE513A1-2658-DF45-B4E9-A353AF53FD97}"/>
              </a:ext>
            </a:extLst>
          </p:cNvPr>
          <p:cNvSpPr/>
          <p:nvPr/>
        </p:nvSpPr>
        <p:spPr>
          <a:xfrm>
            <a:off x="829622" y="4826337"/>
            <a:ext cx="2761366" cy="4117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52743E28-ACE7-4DF4-3517-0C164231CB23}"/>
              </a:ext>
            </a:extLst>
          </p:cNvPr>
          <p:cNvSpPr/>
          <p:nvPr/>
        </p:nvSpPr>
        <p:spPr>
          <a:xfrm>
            <a:off x="7054808" y="4826336"/>
            <a:ext cx="4650723" cy="4117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AE98BFD6-AF62-C47A-B7DD-F302897C3ECB}"/>
              </a:ext>
            </a:extLst>
          </p:cNvPr>
          <p:cNvSpPr/>
          <p:nvPr/>
        </p:nvSpPr>
        <p:spPr>
          <a:xfrm>
            <a:off x="8968387" y="5511672"/>
            <a:ext cx="1580519" cy="4117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35584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animBg="1"/>
      <p:bldP spid="9" grpId="0" animBg="1"/>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09600" y="225287"/>
            <a:ext cx="10972800" cy="5693866"/>
          </a:xfrm>
          <a:prstGeom prst="rect">
            <a:avLst/>
          </a:prstGeom>
          <a:noFill/>
        </p:spPr>
        <p:txBody>
          <a:bodyPr wrap="square" rtlCol="0">
            <a:spAutoFit/>
          </a:bodyPr>
          <a:lstStyle/>
          <a:p>
            <a:r>
              <a:rPr lang="fr-FR" sz="3600" dirty="0">
                <a:solidFill>
                  <a:srgbClr val="00B050"/>
                </a:solidFill>
                <a:latin typeface="Comic Sans MS" panose="030F0702030302020204" pitchFamily="66" charset="0"/>
              </a:rPr>
              <a:t>La conclusion.</a:t>
            </a:r>
          </a:p>
          <a:p>
            <a:endParaRPr lang="fr-FR" sz="3600" dirty="0">
              <a:solidFill>
                <a:srgbClr val="00B050"/>
              </a:solidFill>
              <a:latin typeface="Comic Sans MS" panose="030F0702030302020204" pitchFamily="66" charset="0"/>
            </a:endParaRPr>
          </a:p>
          <a:p>
            <a:r>
              <a:rPr lang="fr-FR" sz="3600" dirty="0">
                <a:solidFill>
                  <a:srgbClr val="00B050"/>
                </a:solidFill>
                <a:latin typeface="Comic Sans MS" panose="030F0702030302020204" pitchFamily="66" charset="0"/>
              </a:rPr>
              <a:t>La combustion du méthane est une transformation chimique car des réactifs disparaissent, et de nouveaux produits apparaissent.</a:t>
            </a:r>
          </a:p>
          <a:p>
            <a:r>
              <a:rPr lang="fr-FR" sz="3600" dirty="0">
                <a:solidFill>
                  <a:srgbClr val="00B050"/>
                </a:solidFill>
                <a:latin typeface="Comic Sans MS" panose="030F0702030302020204" pitchFamily="66" charset="0"/>
              </a:rPr>
              <a:t>Le bilan s’écrit :</a:t>
            </a:r>
          </a:p>
          <a:p>
            <a:endParaRPr lang="fr-FR" sz="3600" dirty="0">
              <a:solidFill>
                <a:srgbClr val="00B050"/>
              </a:solidFill>
              <a:latin typeface="Comic Sans MS" panose="030F0702030302020204" pitchFamily="66" charset="0"/>
            </a:endParaRPr>
          </a:p>
          <a:p>
            <a:r>
              <a:rPr lang="fr-FR" sz="3600" dirty="0">
                <a:solidFill>
                  <a:srgbClr val="00B050"/>
                </a:solidFill>
                <a:latin typeface="Comic Sans MS" panose="030F0702030302020204" pitchFamily="66" charset="0"/>
              </a:rPr>
              <a:t> méthane + dioxygène      dioxyde de carbone + eau			</a:t>
            </a:r>
          </a:p>
          <a:p>
            <a:endParaRPr lang="fr-FR" sz="2000" dirty="0">
              <a:solidFill>
                <a:srgbClr val="00B050"/>
              </a:solidFill>
              <a:latin typeface="Comic Sans MS" panose="030F0702030302020204" pitchFamily="66" charset="0"/>
            </a:endParaRPr>
          </a:p>
          <a:p>
            <a:r>
              <a:rPr lang="fr-FR" sz="2000" dirty="0">
                <a:solidFill>
                  <a:srgbClr val="00B050"/>
                </a:solidFill>
                <a:latin typeface="Comic Sans MS" panose="030F0702030302020204" pitchFamily="66" charset="0"/>
              </a:rPr>
              <a:t>        Les réactifs sont consommés.                           Des produits nouveaux sont formés</a:t>
            </a:r>
          </a:p>
        </p:txBody>
      </p:sp>
      <p:cxnSp>
        <p:nvCxnSpPr>
          <p:cNvPr id="3" name="Connecteur droit avec flèche 2"/>
          <p:cNvCxnSpPr/>
          <p:nvPr/>
        </p:nvCxnSpPr>
        <p:spPr>
          <a:xfrm>
            <a:off x="5307627" y="4426226"/>
            <a:ext cx="715617" cy="0"/>
          </a:xfrm>
          <a:prstGeom prst="straightConnector1">
            <a:avLst/>
          </a:prstGeom>
          <a:ln w="38100" cap="flat" cmpd="sng" algn="ctr">
            <a:solidFill>
              <a:srgbClr val="00B05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 name="Cœur 4"/>
          <p:cNvSpPr/>
          <p:nvPr/>
        </p:nvSpPr>
        <p:spPr>
          <a:xfrm>
            <a:off x="9846365" y="0"/>
            <a:ext cx="1630018" cy="1391479"/>
          </a:xfrm>
          <a:prstGeom prst="hear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901389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146853" y="395916"/>
            <a:ext cx="8428382" cy="1200329"/>
          </a:xfrm>
          <a:prstGeom prst="rect">
            <a:avLst/>
          </a:prstGeom>
          <a:noFill/>
        </p:spPr>
        <p:txBody>
          <a:bodyPr wrap="square" rtlCol="0">
            <a:spAutoFit/>
          </a:bodyPr>
          <a:lstStyle/>
          <a:p>
            <a:pPr algn="ctr"/>
            <a:r>
              <a:rPr lang="fr-FR" sz="3600" dirty="0">
                <a:solidFill>
                  <a:srgbClr val="FF0000"/>
                </a:solidFill>
                <a:latin typeface="Comic Sans MS" panose="030F0702030302020204" pitchFamily="66" charset="0"/>
              </a:rPr>
              <a:t>« A votre avis, que faut-il pour qu’un feu se déclenche ? »</a:t>
            </a:r>
          </a:p>
        </p:txBody>
      </p:sp>
      <p:pic>
        <p:nvPicPr>
          <p:cNvPr id="3" name="Image 2" descr="C:\Users\Olivier\Desktop\Triangle_du_feu.svg.png"/>
          <p:cNvPicPr/>
          <p:nvPr/>
        </p:nvPicPr>
        <p:blipFill>
          <a:blip r:embed="rId2" cstate="print"/>
          <a:srcRect/>
          <a:stretch>
            <a:fillRect/>
          </a:stretch>
        </p:blipFill>
        <p:spPr bwMode="auto">
          <a:xfrm>
            <a:off x="3968405" y="2151727"/>
            <a:ext cx="4255190" cy="3173067"/>
          </a:xfrm>
          <a:prstGeom prst="rect">
            <a:avLst/>
          </a:prstGeom>
          <a:noFill/>
          <a:ln w="9525">
            <a:noFill/>
            <a:miter lim="800000"/>
            <a:headEnd/>
            <a:tailEnd/>
          </a:ln>
        </p:spPr>
      </p:pic>
      <p:sp>
        <p:nvSpPr>
          <p:cNvPr id="4" name="ZoneTexte 3"/>
          <p:cNvSpPr txBox="1"/>
          <p:nvPr/>
        </p:nvSpPr>
        <p:spPr>
          <a:xfrm>
            <a:off x="145774" y="2151727"/>
            <a:ext cx="4585251" cy="2062103"/>
          </a:xfrm>
          <a:prstGeom prst="rect">
            <a:avLst/>
          </a:prstGeom>
          <a:noFill/>
        </p:spPr>
        <p:txBody>
          <a:bodyPr wrap="square" rtlCol="0">
            <a:spAutoFit/>
          </a:bodyPr>
          <a:lstStyle/>
          <a:p>
            <a:r>
              <a:rPr lang="fr-FR" sz="3200" b="1" dirty="0">
                <a:latin typeface="Comic Sans MS" panose="030F0702030302020204" pitchFamily="66" charset="0"/>
              </a:rPr>
              <a:t>Comburant</a:t>
            </a:r>
            <a:r>
              <a:rPr lang="fr-FR" sz="3200" dirty="0">
                <a:latin typeface="Comic Sans MS" panose="030F0702030302020204" pitchFamily="66" charset="0"/>
              </a:rPr>
              <a:t>, il permet, puis entretient la combustion. Dioxygène de l’air, …</a:t>
            </a:r>
          </a:p>
        </p:txBody>
      </p:sp>
      <p:sp>
        <p:nvSpPr>
          <p:cNvPr id="7" name="ZoneTexte 6"/>
          <p:cNvSpPr txBox="1"/>
          <p:nvPr/>
        </p:nvSpPr>
        <p:spPr>
          <a:xfrm>
            <a:off x="3710609" y="5324794"/>
            <a:ext cx="4996070" cy="1569660"/>
          </a:xfrm>
          <a:prstGeom prst="rect">
            <a:avLst/>
          </a:prstGeom>
          <a:noFill/>
        </p:spPr>
        <p:txBody>
          <a:bodyPr wrap="square" rtlCol="0">
            <a:spAutoFit/>
          </a:bodyPr>
          <a:lstStyle/>
          <a:p>
            <a:r>
              <a:rPr lang="fr-FR" sz="3200" b="1" dirty="0">
                <a:latin typeface="Comic Sans MS" panose="030F0702030302020204" pitchFamily="66" charset="0"/>
              </a:rPr>
              <a:t>Combustible, </a:t>
            </a:r>
            <a:r>
              <a:rPr lang="fr-FR" sz="3200" dirty="0">
                <a:latin typeface="Comic Sans MS" panose="030F0702030302020204" pitchFamily="66" charset="0"/>
              </a:rPr>
              <a:t>il brûle. Essence, bois, charbon, méthane, …</a:t>
            </a:r>
          </a:p>
        </p:txBody>
      </p:sp>
      <p:sp>
        <p:nvSpPr>
          <p:cNvPr id="8" name="ZoneTexte 7"/>
          <p:cNvSpPr txBox="1"/>
          <p:nvPr/>
        </p:nvSpPr>
        <p:spPr>
          <a:xfrm>
            <a:off x="7951304" y="2151727"/>
            <a:ext cx="4094922" cy="2062103"/>
          </a:xfrm>
          <a:prstGeom prst="rect">
            <a:avLst/>
          </a:prstGeom>
          <a:noFill/>
        </p:spPr>
        <p:txBody>
          <a:bodyPr wrap="square" rtlCol="0">
            <a:spAutoFit/>
          </a:bodyPr>
          <a:lstStyle/>
          <a:p>
            <a:r>
              <a:rPr lang="fr-FR" sz="3200" b="1" dirty="0">
                <a:latin typeface="Comic Sans MS" panose="030F0702030302020204" pitchFamily="66" charset="0"/>
              </a:rPr>
              <a:t>Chaleur</a:t>
            </a:r>
            <a:r>
              <a:rPr lang="fr-FR" sz="3200" dirty="0">
                <a:latin typeface="Comic Sans MS" panose="030F0702030302020204" pitchFamily="66" charset="0"/>
              </a:rPr>
              <a:t>, énergie d’activation. Feu nu, frottement, éclair, …</a:t>
            </a:r>
          </a:p>
        </p:txBody>
      </p:sp>
      <p:sp>
        <p:nvSpPr>
          <p:cNvPr id="9" name="ZoneTexte 8"/>
          <p:cNvSpPr txBox="1"/>
          <p:nvPr/>
        </p:nvSpPr>
        <p:spPr>
          <a:xfrm>
            <a:off x="3313044" y="1422297"/>
            <a:ext cx="7262191" cy="686022"/>
          </a:xfrm>
          <a:prstGeom prst="rect">
            <a:avLst/>
          </a:prstGeom>
          <a:noFill/>
        </p:spPr>
        <p:txBody>
          <a:bodyPr wrap="square" rtlCol="0">
            <a:spAutoFit/>
          </a:bodyPr>
          <a:lstStyle/>
          <a:p>
            <a:pPr>
              <a:lnSpc>
                <a:spcPct val="115000"/>
              </a:lnSpc>
              <a:spcAft>
                <a:spcPts val="0"/>
              </a:spcAft>
            </a:pPr>
            <a:r>
              <a:rPr lang="fr-FR" sz="3600" dirty="0">
                <a:latin typeface="Comic Sans MS" panose="030F0702030302020204" pitchFamily="66" charset="0"/>
              </a:rPr>
              <a:t>Etape 2 : La lampe de Davy</a:t>
            </a:r>
            <a:endParaRPr lang="fr-FR" dirty="0">
              <a:latin typeface="Comic Sans MS" panose="030F07020303020202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98071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9"/>
                                        </p:tgtEl>
                                      </p:cBhvr>
                                    </p:animEffect>
                                    <p:anim calcmode="lin" valueType="num">
                                      <p:cBhvr>
                                        <p:cTn id="7" dur="1000"/>
                                        <p:tgtEl>
                                          <p:spTgt spid="9"/>
                                        </p:tgtEl>
                                        <p:attrNameLst>
                                          <p:attrName>ppt_x</p:attrName>
                                        </p:attrNameLst>
                                      </p:cBhvr>
                                      <p:tavLst>
                                        <p:tav tm="0">
                                          <p:val>
                                            <p:strVal val="ppt_x"/>
                                          </p:val>
                                        </p:tav>
                                        <p:tav tm="100000">
                                          <p:val>
                                            <p:strVal val="ppt_x"/>
                                          </p:val>
                                        </p:tav>
                                      </p:tavLst>
                                    </p:anim>
                                    <p:anim calcmode="lin" valueType="num">
                                      <p:cBhvr>
                                        <p:cTn id="8" dur="1000"/>
                                        <p:tgtEl>
                                          <p:spTgt spid="9"/>
                                        </p:tgtEl>
                                        <p:attrNameLst>
                                          <p:attrName>ppt_y</p:attrName>
                                        </p:attrNameLst>
                                      </p:cBhvr>
                                      <p:tavLst>
                                        <p:tav tm="0">
                                          <p:val>
                                            <p:strVal val="ppt_y"/>
                                          </p:val>
                                        </p:tav>
                                        <p:tav tm="100000">
                                          <p:val>
                                            <p:strVal val="ppt_y+.1"/>
                                          </p:val>
                                        </p:tav>
                                      </p:tavLst>
                                    </p:anim>
                                    <p:set>
                                      <p:cBhvr>
                                        <p:cTn id="9" dur="1" fill="hold">
                                          <p:stCondLst>
                                            <p:cond delay="999"/>
                                          </p:stCondLst>
                                        </p:cTn>
                                        <p:tgtEl>
                                          <p:spTgt spid="9"/>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7" grpId="0"/>
      <p:bldP spid="8"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96349" y="543339"/>
            <a:ext cx="3419060" cy="646331"/>
          </a:xfrm>
          <a:prstGeom prst="rect">
            <a:avLst/>
          </a:prstGeom>
          <a:noFill/>
        </p:spPr>
        <p:txBody>
          <a:bodyPr wrap="square" rtlCol="0">
            <a:spAutoFit/>
          </a:bodyPr>
          <a:lstStyle/>
          <a:p>
            <a:r>
              <a:rPr lang="fr-FR" sz="3600" dirty="0">
                <a:solidFill>
                  <a:srgbClr val="7030A0"/>
                </a:solidFill>
                <a:latin typeface="Comic Sans MS" panose="030F0702030302020204" pitchFamily="66" charset="0"/>
              </a:rPr>
              <a:t>Exercice 1</a:t>
            </a:r>
          </a:p>
        </p:txBody>
      </p:sp>
      <p:pic>
        <p:nvPicPr>
          <p:cNvPr id="3" name="Image 2" descr="G:\DCIM\100CANON\IMG_3370.JPG"/>
          <p:cNvPicPr/>
          <p:nvPr/>
        </p:nvPicPr>
        <p:blipFill>
          <a:blip r:embed="rId2" cstate="print"/>
          <a:srcRect/>
          <a:stretch>
            <a:fillRect/>
          </a:stretch>
        </p:blipFill>
        <p:spPr bwMode="auto">
          <a:xfrm>
            <a:off x="4717774" y="805069"/>
            <a:ext cx="7010400" cy="5247861"/>
          </a:xfrm>
          <a:prstGeom prst="rect">
            <a:avLst/>
          </a:prstGeom>
          <a:noFill/>
          <a:ln w="9525">
            <a:noFill/>
            <a:miter lim="800000"/>
            <a:headEnd/>
            <a:tailEnd/>
          </a:ln>
        </p:spPr>
      </p:pic>
      <p:sp>
        <p:nvSpPr>
          <p:cNvPr id="4" name="ZoneTexte 3"/>
          <p:cNvSpPr txBox="1"/>
          <p:nvPr/>
        </p:nvSpPr>
        <p:spPr>
          <a:xfrm>
            <a:off x="318052" y="1726383"/>
            <a:ext cx="3697357" cy="2862322"/>
          </a:xfrm>
          <a:prstGeom prst="rect">
            <a:avLst/>
          </a:prstGeom>
          <a:noFill/>
        </p:spPr>
        <p:txBody>
          <a:bodyPr wrap="square" rtlCol="0">
            <a:spAutoFit/>
          </a:bodyPr>
          <a:lstStyle/>
          <a:p>
            <a:r>
              <a:rPr lang="fr-FR" sz="3600" dirty="0">
                <a:latin typeface="Comic Sans MS" panose="030F0702030302020204" pitchFamily="66" charset="0"/>
              </a:rPr>
              <a:t>Pourquoi est-il interdit de fumer au fond de la mine de charbon ?</a:t>
            </a:r>
          </a:p>
        </p:txBody>
      </p:sp>
      <p:sp>
        <p:nvSpPr>
          <p:cNvPr id="5" name="ZoneTexte 4"/>
          <p:cNvSpPr txBox="1"/>
          <p:nvPr/>
        </p:nvSpPr>
        <p:spPr>
          <a:xfrm>
            <a:off x="318052" y="4959905"/>
            <a:ext cx="4134678" cy="1323439"/>
          </a:xfrm>
          <a:prstGeom prst="rect">
            <a:avLst/>
          </a:prstGeom>
          <a:noFill/>
        </p:spPr>
        <p:txBody>
          <a:bodyPr wrap="square" rtlCol="0">
            <a:spAutoFit/>
          </a:bodyPr>
          <a:lstStyle/>
          <a:p>
            <a:r>
              <a:rPr lang="fr-FR" sz="2000" i="1" dirty="0">
                <a:latin typeface="Comic Sans MS" panose="030F0702030302020204" pitchFamily="66" charset="0"/>
              </a:rPr>
              <a:t>Consigne. Argumentez en utilisant le vocabulaire spécifique et les connecteurs logiques / mots de liaison.</a:t>
            </a:r>
            <a:endParaRPr lang="fr-FR" sz="2000" i="1" dirty="0"/>
          </a:p>
        </p:txBody>
      </p:sp>
    </p:spTree>
    <p:extLst>
      <p:ext uri="{BB962C8B-B14F-4D97-AF65-F5344CB8AC3E}">
        <p14:creationId xmlns:p14="http://schemas.microsoft.com/office/powerpoint/2010/main" val="22555099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2DBE836-067C-490D-BE95-1CDE8567BB56}"/>
              </a:ext>
            </a:extLst>
          </p:cNvPr>
          <p:cNvPicPr>
            <a:picLocks noChangeAspect="1"/>
          </p:cNvPicPr>
          <p:nvPr/>
        </p:nvPicPr>
        <p:blipFill>
          <a:blip r:embed="rId2"/>
          <a:stretch>
            <a:fillRect/>
          </a:stretch>
        </p:blipFill>
        <p:spPr>
          <a:xfrm>
            <a:off x="-12779" y="840561"/>
            <a:ext cx="12204779" cy="4626790"/>
          </a:xfrm>
          <a:prstGeom prst="rect">
            <a:avLst/>
          </a:prstGeom>
        </p:spPr>
      </p:pic>
    </p:spTree>
    <p:extLst>
      <p:ext uri="{BB962C8B-B14F-4D97-AF65-F5344CB8AC3E}">
        <p14:creationId xmlns:p14="http://schemas.microsoft.com/office/powerpoint/2010/main" val="39322072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887895" y="1166842"/>
            <a:ext cx="10416209" cy="4524315"/>
          </a:xfrm>
          <a:prstGeom prst="rect">
            <a:avLst/>
          </a:prstGeom>
          <a:noFill/>
        </p:spPr>
        <p:txBody>
          <a:bodyPr wrap="square" rtlCol="0">
            <a:spAutoFit/>
          </a:bodyPr>
          <a:lstStyle/>
          <a:p>
            <a:r>
              <a:rPr lang="fr-FR" sz="3600" dirty="0">
                <a:solidFill>
                  <a:srgbClr val="00B050"/>
                </a:solidFill>
                <a:latin typeface="Comic Sans MS" panose="030F0702030302020204" pitchFamily="66" charset="0"/>
              </a:rPr>
              <a:t>Premièrement, dans la mine, il y a beaucoup de poussière de charbon est un combustible. De plus, la flamme pour allumer une cigarette apporte la chaleur nécessaire. Comme le dioxygène de l’air dans la galerie est le dernier élément du triangle du feu, (comburant), ce dernier est fermé. Pour conclure il y a donc un grand risque d’incendie et d’explosion. </a:t>
            </a:r>
          </a:p>
        </p:txBody>
      </p:sp>
    </p:spTree>
    <p:extLst>
      <p:ext uri="{BB962C8B-B14F-4D97-AF65-F5344CB8AC3E}">
        <p14:creationId xmlns:p14="http://schemas.microsoft.com/office/powerpoint/2010/main" val="42029087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596349" y="543339"/>
            <a:ext cx="3419060" cy="646331"/>
          </a:xfrm>
          <a:prstGeom prst="rect">
            <a:avLst/>
          </a:prstGeom>
          <a:noFill/>
        </p:spPr>
        <p:txBody>
          <a:bodyPr wrap="square" rtlCol="0">
            <a:spAutoFit/>
          </a:bodyPr>
          <a:lstStyle/>
          <a:p>
            <a:r>
              <a:rPr lang="fr-FR" sz="3600" dirty="0">
                <a:solidFill>
                  <a:srgbClr val="7030A0"/>
                </a:solidFill>
                <a:latin typeface="Comic Sans MS" panose="030F0702030302020204" pitchFamily="66" charset="0"/>
              </a:rPr>
              <a:t>Exercice 2</a:t>
            </a:r>
          </a:p>
        </p:txBody>
      </p:sp>
      <p:pic>
        <p:nvPicPr>
          <p:cNvPr id="3" name="Image 2" descr="G:\DCIM\100CANON\IMG_3384.JPG"/>
          <p:cNvPicPr/>
          <p:nvPr/>
        </p:nvPicPr>
        <p:blipFill>
          <a:blip r:embed="rId2" cstate="print"/>
          <a:srcRect/>
          <a:stretch>
            <a:fillRect/>
          </a:stretch>
        </p:blipFill>
        <p:spPr bwMode="auto">
          <a:xfrm>
            <a:off x="4015409" y="866504"/>
            <a:ext cx="7858538" cy="5194852"/>
          </a:xfrm>
          <a:prstGeom prst="rect">
            <a:avLst/>
          </a:prstGeom>
          <a:noFill/>
          <a:ln w="9525">
            <a:noFill/>
            <a:miter lim="800000"/>
            <a:headEnd/>
            <a:tailEnd/>
          </a:ln>
        </p:spPr>
      </p:pic>
      <p:sp>
        <p:nvSpPr>
          <p:cNvPr id="5" name="ZoneTexte 4"/>
          <p:cNvSpPr txBox="1"/>
          <p:nvPr/>
        </p:nvSpPr>
        <p:spPr>
          <a:xfrm>
            <a:off x="596349" y="1457740"/>
            <a:ext cx="2796208" cy="3416320"/>
          </a:xfrm>
          <a:prstGeom prst="rect">
            <a:avLst/>
          </a:prstGeom>
          <a:noFill/>
        </p:spPr>
        <p:txBody>
          <a:bodyPr wrap="square" rtlCol="0">
            <a:spAutoFit/>
          </a:bodyPr>
          <a:lstStyle/>
          <a:p>
            <a:r>
              <a:rPr lang="fr-FR" sz="3600" dirty="0">
                <a:latin typeface="Comic Sans MS" panose="030F0702030302020204" pitchFamily="66" charset="0"/>
              </a:rPr>
              <a:t>Quel est le rôle des bacs d’eau posés dans les couloirs de la mine ?</a:t>
            </a:r>
          </a:p>
        </p:txBody>
      </p:sp>
      <p:sp>
        <p:nvSpPr>
          <p:cNvPr id="6" name="ZoneTexte 5"/>
          <p:cNvSpPr txBox="1"/>
          <p:nvPr/>
        </p:nvSpPr>
        <p:spPr>
          <a:xfrm>
            <a:off x="596349" y="4858068"/>
            <a:ext cx="3617843" cy="1631216"/>
          </a:xfrm>
          <a:prstGeom prst="rect">
            <a:avLst/>
          </a:prstGeom>
          <a:noFill/>
        </p:spPr>
        <p:txBody>
          <a:bodyPr wrap="square" rtlCol="0">
            <a:spAutoFit/>
          </a:bodyPr>
          <a:lstStyle/>
          <a:p>
            <a:r>
              <a:rPr lang="fr-FR" sz="2000" i="1" dirty="0">
                <a:latin typeface="Comic Sans MS" panose="030F0702030302020204" pitchFamily="66" charset="0"/>
              </a:rPr>
              <a:t>Consigne. Argumentez en utilisant le vocabulaire spécifique et des conjonctions de coordination.</a:t>
            </a:r>
            <a:endParaRPr lang="fr-FR" sz="2000" i="1" dirty="0"/>
          </a:p>
        </p:txBody>
      </p:sp>
    </p:spTree>
    <p:extLst>
      <p:ext uri="{BB962C8B-B14F-4D97-AF65-F5344CB8AC3E}">
        <p14:creationId xmlns:p14="http://schemas.microsoft.com/office/powerpoint/2010/main" val="4258332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252330" y="1232452"/>
            <a:ext cx="9687339" cy="3970318"/>
          </a:xfrm>
          <a:prstGeom prst="rect">
            <a:avLst/>
          </a:prstGeom>
          <a:noFill/>
        </p:spPr>
        <p:txBody>
          <a:bodyPr wrap="square" rtlCol="0">
            <a:spAutoFit/>
          </a:bodyPr>
          <a:lstStyle/>
          <a:p>
            <a:r>
              <a:rPr lang="fr-FR" sz="3600" dirty="0">
                <a:solidFill>
                  <a:srgbClr val="00B050"/>
                </a:solidFill>
                <a:latin typeface="Comic Sans MS" panose="030F0702030302020204" pitchFamily="66" charset="0"/>
              </a:rPr>
              <a:t>Si il y a un coup de grisou, alors les bacs d’eau sont renversés. Ainsi l’eau est projetée dans les couloirs de la mine, de manière que la chaleur diminue. En définitive, le reste de la galerie et des hommes sont protégés, le triangle du feu étant ouvert. </a:t>
            </a:r>
          </a:p>
        </p:txBody>
      </p:sp>
    </p:spTree>
    <p:extLst>
      <p:ext uri="{BB962C8B-B14F-4D97-AF65-F5344CB8AC3E}">
        <p14:creationId xmlns:p14="http://schemas.microsoft.com/office/powerpoint/2010/main" val="174090166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661</Words>
  <Application>Microsoft Office PowerPoint</Application>
  <PresentationFormat>Grand écran</PresentationFormat>
  <Paragraphs>96</Paragraphs>
  <Slides>22</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22</vt:i4>
      </vt:variant>
    </vt:vector>
  </HeadingPairs>
  <TitlesOfParts>
    <vt:vector size="27" baseType="lpstr">
      <vt:lpstr>Arial</vt:lpstr>
      <vt:lpstr>Calibri</vt:lpstr>
      <vt:lpstr>Calibri Light</vt:lpstr>
      <vt:lpstr>Comic Sans MS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dc:creator>
  <cp:lastModifiedBy>Olivier Gayrard</cp:lastModifiedBy>
  <cp:revision>50</cp:revision>
  <dcterms:created xsi:type="dcterms:W3CDTF">2016-10-08T09:31:37Z</dcterms:created>
  <dcterms:modified xsi:type="dcterms:W3CDTF">2026-10-05T10:02:12Z</dcterms:modified>
</cp:coreProperties>
</file>