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8" r:id="rId4"/>
    <p:sldId id="290" r:id="rId5"/>
    <p:sldId id="303" r:id="rId6"/>
    <p:sldId id="259" r:id="rId7"/>
    <p:sldId id="260" r:id="rId8"/>
    <p:sldId id="261" r:id="rId9"/>
    <p:sldId id="262" r:id="rId10"/>
    <p:sldId id="263" r:id="rId11"/>
    <p:sldId id="295" r:id="rId12"/>
    <p:sldId id="265" r:id="rId13"/>
    <p:sldId id="266" r:id="rId14"/>
    <p:sldId id="296" r:id="rId15"/>
    <p:sldId id="297" r:id="rId16"/>
    <p:sldId id="298" r:id="rId17"/>
    <p:sldId id="299" r:id="rId18"/>
    <p:sldId id="282" r:id="rId19"/>
    <p:sldId id="283" r:id="rId20"/>
    <p:sldId id="284" r:id="rId21"/>
    <p:sldId id="307" r:id="rId22"/>
    <p:sldId id="267" r:id="rId23"/>
    <p:sldId id="285" r:id="rId24"/>
    <p:sldId id="286" r:id="rId25"/>
    <p:sldId id="287" r:id="rId26"/>
    <p:sldId id="289"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305" r:id="rId42"/>
    <p:sldId id="304" r:id="rId43"/>
    <p:sldId id="306" r:id="rId44"/>
    <p:sldId id="294" r:id="rId45"/>
    <p:sldId id="291" r:id="rId46"/>
    <p:sldId id="292" r:id="rId47"/>
    <p:sldId id="264" r:id="rId48"/>
    <p:sldId id="300" r:id="rId49"/>
    <p:sldId id="301" r:id="rId50"/>
    <p:sldId id="302" r:id="rId5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09873F67-AD9F-456B-AA65-6C15DBF3C9A2}" type="datetimeFigureOut">
              <a:rPr lang="fr-FR" smtClean="0"/>
              <a:t>08/12/2021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5A66FC8-282A-46ED-95F2-938E23E7A39B}" type="slidenum">
              <a:rPr lang="fr-FR" smtClean="0"/>
              <a:t>‹N°›</a:t>
            </a:fld>
            <a:endParaRPr lang="fr-FR"/>
          </a:p>
        </p:txBody>
      </p:sp>
    </p:spTree>
    <p:extLst>
      <p:ext uri="{BB962C8B-B14F-4D97-AF65-F5344CB8AC3E}">
        <p14:creationId xmlns:p14="http://schemas.microsoft.com/office/powerpoint/2010/main" val="2694571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9873F67-AD9F-456B-AA65-6C15DBF3C9A2}" type="datetimeFigureOut">
              <a:rPr lang="fr-FR" smtClean="0"/>
              <a:t>08/12/2021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5A66FC8-282A-46ED-95F2-938E23E7A39B}" type="slidenum">
              <a:rPr lang="fr-FR" smtClean="0"/>
              <a:t>‹N°›</a:t>
            </a:fld>
            <a:endParaRPr lang="fr-FR"/>
          </a:p>
        </p:txBody>
      </p:sp>
    </p:spTree>
    <p:extLst>
      <p:ext uri="{BB962C8B-B14F-4D97-AF65-F5344CB8AC3E}">
        <p14:creationId xmlns:p14="http://schemas.microsoft.com/office/powerpoint/2010/main" val="4004994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9873F67-AD9F-456B-AA65-6C15DBF3C9A2}" type="datetimeFigureOut">
              <a:rPr lang="fr-FR" smtClean="0"/>
              <a:t>08/12/2021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5A66FC8-282A-46ED-95F2-938E23E7A39B}" type="slidenum">
              <a:rPr lang="fr-FR" smtClean="0"/>
              <a:t>‹N°›</a:t>
            </a:fld>
            <a:endParaRPr lang="fr-FR"/>
          </a:p>
        </p:txBody>
      </p:sp>
    </p:spTree>
    <p:extLst>
      <p:ext uri="{BB962C8B-B14F-4D97-AF65-F5344CB8AC3E}">
        <p14:creationId xmlns:p14="http://schemas.microsoft.com/office/powerpoint/2010/main" val="4030087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et modifiez le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5F8DB4F1-EF0D-DB4E-A1A7-767FD1474682}" type="datetimeFigureOut">
              <a:rPr lang="fr-FR" smtClean="0"/>
              <a:pPr/>
              <a:t>08/12/2021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D195254-EB16-A047-A88E-BC0C17A9EECE}" type="slidenum">
              <a:rPr lang="fr-FR" smtClean="0"/>
              <a:pPr/>
              <a:t>‹N°›</a:t>
            </a:fld>
            <a:endParaRPr lang="fr-FR"/>
          </a:p>
        </p:txBody>
      </p:sp>
    </p:spTree>
    <p:extLst>
      <p:ext uri="{BB962C8B-B14F-4D97-AF65-F5344CB8AC3E}">
        <p14:creationId xmlns:p14="http://schemas.microsoft.com/office/powerpoint/2010/main" val="196999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F8DB4F1-EF0D-DB4E-A1A7-767FD1474682}" type="datetimeFigureOut">
              <a:rPr lang="fr-FR" smtClean="0"/>
              <a:pPr/>
              <a:t>08/12/2021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D195254-EB16-A047-A88E-BC0C17A9EECE}" type="slidenum">
              <a:rPr lang="fr-FR" smtClean="0"/>
              <a:pPr/>
              <a:t>‹N°›</a:t>
            </a:fld>
            <a:endParaRPr lang="fr-FR"/>
          </a:p>
        </p:txBody>
      </p:sp>
    </p:spTree>
    <p:extLst>
      <p:ext uri="{BB962C8B-B14F-4D97-AF65-F5344CB8AC3E}">
        <p14:creationId xmlns:p14="http://schemas.microsoft.com/office/powerpoint/2010/main" val="686143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5F8DB4F1-EF0D-DB4E-A1A7-767FD1474682}" type="datetimeFigureOut">
              <a:rPr lang="fr-FR" smtClean="0"/>
              <a:pPr/>
              <a:t>08/12/2021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D195254-EB16-A047-A88E-BC0C17A9EECE}" type="slidenum">
              <a:rPr lang="fr-FR" smtClean="0"/>
              <a:pPr/>
              <a:t>‹N°›</a:t>
            </a:fld>
            <a:endParaRPr lang="fr-FR"/>
          </a:p>
        </p:txBody>
      </p:sp>
    </p:spTree>
    <p:extLst>
      <p:ext uri="{BB962C8B-B14F-4D97-AF65-F5344CB8AC3E}">
        <p14:creationId xmlns:p14="http://schemas.microsoft.com/office/powerpoint/2010/main" val="2806463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5F8DB4F1-EF0D-DB4E-A1A7-767FD1474682}" type="datetimeFigureOut">
              <a:rPr lang="fr-FR" smtClean="0"/>
              <a:pPr/>
              <a:t>08/12/2021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D195254-EB16-A047-A88E-BC0C17A9EECE}" type="slidenum">
              <a:rPr lang="fr-FR" smtClean="0"/>
              <a:pPr/>
              <a:t>‹N°›</a:t>
            </a:fld>
            <a:endParaRPr lang="fr-FR"/>
          </a:p>
        </p:txBody>
      </p:sp>
    </p:spTree>
    <p:extLst>
      <p:ext uri="{BB962C8B-B14F-4D97-AF65-F5344CB8AC3E}">
        <p14:creationId xmlns:p14="http://schemas.microsoft.com/office/powerpoint/2010/main" val="3059379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5F8DB4F1-EF0D-DB4E-A1A7-767FD1474682}" type="datetimeFigureOut">
              <a:rPr lang="fr-FR" smtClean="0"/>
              <a:pPr/>
              <a:t>08/12/2021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D195254-EB16-A047-A88E-BC0C17A9EECE}" type="slidenum">
              <a:rPr lang="fr-FR" smtClean="0"/>
              <a:pPr/>
              <a:t>‹N°›</a:t>
            </a:fld>
            <a:endParaRPr lang="fr-FR"/>
          </a:p>
        </p:txBody>
      </p:sp>
    </p:spTree>
    <p:extLst>
      <p:ext uri="{BB962C8B-B14F-4D97-AF65-F5344CB8AC3E}">
        <p14:creationId xmlns:p14="http://schemas.microsoft.com/office/powerpoint/2010/main" val="3439814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5F8DB4F1-EF0D-DB4E-A1A7-767FD1474682}" type="datetimeFigureOut">
              <a:rPr lang="fr-FR" smtClean="0"/>
              <a:pPr/>
              <a:t>08/12/2021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D195254-EB16-A047-A88E-BC0C17A9EECE}" type="slidenum">
              <a:rPr lang="fr-FR" smtClean="0"/>
              <a:pPr/>
              <a:t>‹N°›</a:t>
            </a:fld>
            <a:endParaRPr lang="fr-FR"/>
          </a:p>
        </p:txBody>
      </p:sp>
    </p:spTree>
    <p:extLst>
      <p:ext uri="{BB962C8B-B14F-4D97-AF65-F5344CB8AC3E}">
        <p14:creationId xmlns:p14="http://schemas.microsoft.com/office/powerpoint/2010/main" val="660196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F8DB4F1-EF0D-DB4E-A1A7-767FD1474682}" type="datetimeFigureOut">
              <a:rPr lang="fr-FR" smtClean="0"/>
              <a:pPr/>
              <a:t>08/12/2021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D195254-EB16-A047-A88E-BC0C17A9EECE}" type="slidenum">
              <a:rPr lang="fr-FR" smtClean="0"/>
              <a:pPr/>
              <a:t>‹N°›</a:t>
            </a:fld>
            <a:endParaRPr lang="fr-FR"/>
          </a:p>
        </p:txBody>
      </p:sp>
    </p:spTree>
    <p:extLst>
      <p:ext uri="{BB962C8B-B14F-4D97-AF65-F5344CB8AC3E}">
        <p14:creationId xmlns:p14="http://schemas.microsoft.com/office/powerpoint/2010/main" val="2683445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5F8DB4F1-EF0D-DB4E-A1A7-767FD1474682}" type="datetimeFigureOut">
              <a:rPr lang="fr-FR" smtClean="0"/>
              <a:pPr/>
              <a:t>08/12/2021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D195254-EB16-A047-A88E-BC0C17A9EECE}" type="slidenum">
              <a:rPr lang="fr-FR" smtClean="0"/>
              <a:pPr/>
              <a:t>‹N°›</a:t>
            </a:fld>
            <a:endParaRPr lang="fr-FR"/>
          </a:p>
        </p:txBody>
      </p:sp>
    </p:spTree>
    <p:extLst>
      <p:ext uri="{BB962C8B-B14F-4D97-AF65-F5344CB8AC3E}">
        <p14:creationId xmlns:p14="http://schemas.microsoft.com/office/powerpoint/2010/main" val="2664755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9873F67-AD9F-456B-AA65-6C15DBF3C9A2}" type="datetimeFigureOut">
              <a:rPr lang="fr-FR" smtClean="0"/>
              <a:t>08/12/2021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5A66FC8-282A-46ED-95F2-938E23E7A39B}" type="slidenum">
              <a:rPr lang="fr-FR" smtClean="0"/>
              <a:t>‹N°›</a:t>
            </a:fld>
            <a:endParaRPr lang="fr-FR"/>
          </a:p>
        </p:txBody>
      </p:sp>
    </p:spTree>
    <p:extLst>
      <p:ext uri="{BB962C8B-B14F-4D97-AF65-F5344CB8AC3E}">
        <p14:creationId xmlns:p14="http://schemas.microsoft.com/office/powerpoint/2010/main" val="781519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5F8DB4F1-EF0D-DB4E-A1A7-767FD1474682}" type="datetimeFigureOut">
              <a:rPr lang="fr-FR" smtClean="0"/>
              <a:pPr/>
              <a:t>08/12/2021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D195254-EB16-A047-A88E-BC0C17A9EECE}" type="slidenum">
              <a:rPr lang="fr-FR" smtClean="0"/>
              <a:pPr/>
              <a:t>‹N°›</a:t>
            </a:fld>
            <a:endParaRPr lang="fr-FR"/>
          </a:p>
        </p:txBody>
      </p:sp>
    </p:spTree>
    <p:extLst>
      <p:ext uri="{BB962C8B-B14F-4D97-AF65-F5344CB8AC3E}">
        <p14:creationId xmlns:p14="http://schemas.microsoft.com/office/powerpoint/2010/main" val="3834021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F8DB4F1-EF0D-DB4E-A1A7-767FD1474682}" type="datetimeFigureOut">
              <a:rPr lang="fr-FR" smtClean="0"/>
              <a:pPr/>
              <a:t>08/12/2021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D195254-EB16-A047-A88E-BC0C17A9EECE}" type="slidenum">
              <a:rPr lang="fr-FR" smtClean="0"/>
              <a:pPr/>
              <a:t>‹N°›</a:t>
            </a:fld>
            <a:endParaRPr lang="fr-FR"/>
          </a:p>
        </p:txBody>
      </p:sp>
    </p:spTree>
    <p:extLst>
      <p:ext uri="{BB962C8B-B14F-4D97-AF65-F5344CB8AC3E}">
        <p14:creationId xmlns:p14="http://schemas.microsoft.com/office/powerpoint/2010/main" val="42155146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F8DB4F1-EF0D-DB4E-A1A7-767FD1474682}" type="datetimeFigureOut">
              <a:rPr lang="fr-FR" smtClean="0"/>
              <a:pPr/>
              <a:t>08/12/2021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D195254-EB16-A047-A88E-BC0C17A9EECE}" type="slidenum">
              <a:rPr lang="fr-FR" smtClean="0"/>
              <a:pPr/>
              <a:t>‹N°›</a:t>
            </a:fld>
            <a:endParaRPr lang="fr-FR"/>
          </a:p>
        </p:txBody>
      </p:sp>
    </p:spTree>
    <p:extLst>
      <p:ext uri="{BB962C8B-B14F-4D97-AF65-F5344CB8AC3E}">
        <p14:creationId xmlns:p14="http://schemas.microsoft.com/office/powerpoint/2010/main" val="350242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09873F67-AD9F-456B-AA65-6C15DBF3C9A2}" type="datetimeFigureOut">
              <a:rPr lang="fr-FR" smtClean="0"/>
              <a:t>08/12/2021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5A66FC8-282A-46ED-95F2-938E23E7A39B}" type="slidenum">
              <a:rPr lang="fr-FR" smtClean="0"/>
              <a:t>‹N°›</a:t>
            </a:fld>
            <a:endParaRPr lang="fr-FR"/>
          </a:p>
        </p:txBody>
      </p:sp>
    </p:spTree>
    <p:extLst>
      <p:ext uri="{BB962C8B-B14F-4D97-AF65-F5344CB8AC3E}">
        <p14:creationId xmlns:p14="http://schemas.microsoft.com/office/powerpoint/2010/main" val="968533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9873F67-AD9F-456B-AA65-6C15DBF3C9A2}" type="datetimeFigureOut">
              <a:rPr lang="fr-FR" smtClean="0"/>
              <a:t>08/12/2021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5A66FC8-282A-46ED-95F2-938E23E7A39B}" type="slidenum">
              <a:rPr lang="fr-FR" smtClean="0"/>
              <a:t>‹N°›</a:t>
            </a:fld>
            <a:endParaRPr lang="fr-FR"/>
          </a:p>
        </p:txBody>
      </p:sp>
    </p:spTree>
    <p:extLst>
      <p:ext uri="{BB962C8B-B14F-4D97-AF65-F5344CB8AC3E}">
        <p14:creationId xmlns:p14="http://schemas.microsoft.com/office/powerpoint/2010/main" val="4158893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9873F67-AD9F-456B-AA65-6C15DBF3C9A2}" type="datetimeFigureOut">
              <a:rPr lang="fr-FR" smtClean="0"/>
              <a:t>08/12/2021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5A66FC8-282A-46ED-95F2-938E23E7A39B}" type="slidenum">
              <a:rPr lang="fr-FR" smtClean="0"/>
              <a:t>‹N°›</a:t>
            </a:fld>
            <a:endParaRPr lang="fr-FR"/>
          </a:p>
        </p:txBody>
      </p:sp>
    </p:spTree>
    <p:extLst>
      <p:ext uri="{BB962C8B-B14F-4D97-AF65-F5344CB8AC3E}">
        <p14:creationId xmlns:p14="http://schemas.microsoft.com/office/powerpoint/2010/main" val="2670201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09873F67-AD9F-456B-AA65-6C15DBF3C9A2}" type="datetimeFigureOut">
              <a:rPr lang="fr-FR" smtClean="0"/>
              <a:t>08/12/2021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5A66FC8-282A-46ED-95F2-938E23E7A39B}" type="slidenum">
              <a:rPr lang="fr-FR" smtClean="0"/>
              <a:t>‹N°›</a:t>
            </a:fld>
            <a:endParaRPr lang="fr-FR"/>
          </a:p>
        </p:txBody>
      </p:sp>
    </p:spTree>
    <p:extLst>
      <p:ext uri="{BB962C8B-B14F-4D97-AF65-F5344CB8AC3E}">
        <p14:creationId xmlns:p14="http://schemas.microsoft.com/office/powerpoint/2010/main" val="1543518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9873F67-AD9F-456B-AA65-6C15DBF3C9A2}" type="datetimeFigureOut">
              <a:rPr lang="fr-FR" smtClean="0"/>
              <a:t>08/12/2021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5A66FC8-282A-46ED-95F2-938E23E7A39B}" type="slidenum">
              <a:rPr lang="fr-FR" smtClean="0"/>
              <a:t>‹N°›</a:t>
            </a:fld>
            <a:endParaRPr lang="fr-FR"/>
          </a:p>
        </p:txBody>
      </p:sp>
    </p:spTree>
    <p:extLst>
      <p:ext uri="{BB962C8B-B14F-4D97-AF65-F5344CB8AC3E}">
        <p14:creationId xmlns:p14="http://schemas.microsoft.com/office/powerpoint/2010/main" val="1478133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09873F67-AD9F-456B-AA65-6C15DBF3C9A2}" type="datetimeFigureOut">
              <a:rPr lang="fr-FR" smtClean="0"/>
              <a:t>08/12/2021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5A66FC8-282A-46ED-95F2-938E23E7A39B}" type="slidenum">
              <a:rPr lang="fr-FR" smtClean="0"/>
              <a:t>‹N°›</a:t>
            </a:fld>
            <a:endParaRPr lang="fr-FR"/>
          </a:p>
        </p:txBody>
      </p:sp>
    </p:spTree>
    <p:extLst>
      <p:ext uri="{BB962C8B-B14F-4D97-AF65-F5344CB8AC3E}">
        <p14:creationId xmlns:p14="http://schemas.microsoft.com/office/powerpoint/2010/main" val="2752306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09873F67-AD9F-456B-AA65-6C15DBF3C9A2}" type="datetimeFigureOut">
              <a:rPr lang="fr-FR" smtClean="0"/>
              <a:t>08/12/2021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5A66FC8-282A-46ED-95F2-938E23E7A39B}" type="slidenum">
              <a:rPr lang="fr-FR" smtClean="0"/>
              <a:t>‹N°›</a:t>
            </a:fld>
            <a:endParaRPr lang="fr-FR"/>
          </a:p>
        </p:txBody>
      </p:sp>
    </p:spTree>
    <p:extLst>
      <p:ext uri="{BB962C8B-B14F-4D97-AF65-F5344CB8AC3E}">
        <p14:creationId xmlns:p14="http://schemas.microsoft.com/office/powerpoint/2010/main" val="382388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73F67-AD9F-456B-AA65-6C15DBF3C9A2}" type="datetimeFigureOut">
              <a:rPr lang="fr-FR" smtClean="0"/>
              <a:t>08/12/2021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A66FC8-282A-46ED-95F2-938E23E7A39B}" type="slidenum">
              <a:rPr lang="fr-FR" smtClean="0"/>
              <a:t>‹N°›</a:t>
            </a:fld>
            <a:endParaRPr lang="fr-FR"/>
          </a:p>
        </p:txBody>
      </p:sp>
    </p:spTree>
    <p:extLst>
      <p:ext uri="{BB962C8B-B14F-4D97-AF65-F5344CB8AC3E}">
        <p14:creationId xmlns:p14="http://schemas.microsoft.com/office/powerpoint/2010/main" val="4162126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8DB4F1-EF0D-DB4E-A1A7-767FD1474682}" type="datetimeFigureOut">
              <a:rPr lang="fr-FR" smtClean="0"/>
              <a:pPr/>
              <a:t>08/12/2021</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195254-EB16-A047-A88E-BC0C17A9EECE}" type="slidenum">
              <a:rPr lang="fr-FR" smtClean="0"/>
              <a:pPr/>
              <a:t>‹N°›</a:t>
            </a:fld>
            <a:endParaRPr lang="fr-FR"/>
          </a:p>
        </p:txBody>
      </p:sp>
    </p:spTree>
    <p:extLst>
      <p:ext uri="{BB962C8B-B14F-4D97-AF65-F5344CB8AC3E}">
        <p14:creationId xmlns:p14="http://schemas.microsoft.com/office/powerpoint/2010/main" val="3529954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phys.free.fr/tabper.htm" TargetMode="Externa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hyperlink" Target="http://htwins.net/scale2/"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hyperlink" Target="http://trucsmaths.free.fr/prefixes.htm"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p:nvPr/>
        </p:nvPicPr>
        <p:blipFill>
          <a:blip r:embed="rId2" cstate="print"/>
          <a:srcRect/>
          <a:stretch>
            <a:fillRect/>
          </a:stretch>
        </p:blipFill>
        <p:spPr bwMode="auto">
          <a:xfrm>
            <a:off x="871331" y="872435"/>
            <a:ext cx="2286000" cy="1285875"/>
          </a:xfrm>
          <a:prstGeom prst="rect">
            <a:avLst/>
          </a:prstGeom>
          <a:noFill/>
          <a:ln w="9525">
            <a:noFill/>
            <a:miter lim="800000"/>
            <a:headEnd/>
            <a:tailEnd/>
          </a:ln>
        </p:spPr>
      </p:pic>
      <p:pic>
        <p:nvPicPr>
          <p:cNvPr id="4" name="Image 3"/>
          <p:cNvPicPr/>
          <p:nvPr/>
        </p:nvPicPr>
        <p:blipFill>
          <a:blip r:embed="rId3" cstate="print"/>
          <a:srcRect/>
          <a:stretch>
            <a:fillRect/>
          </a:stretch>
        </p:blipFill>
        <p:spPr bwMode="auto">
          <a:xfrm>
            <a:off x="92765" y="3423686"/>
            <a:ext cx="4876800" cy="1381125"/>
          </a:xfrm>
          <a:prstGeom prst="rect">
            <a:avLst/>
          </a:prstGeom>
          <a:noFill/>
          <a:ln w="9525">
            <a:noFill/>
            <a:miter lim="800000"/>
            <a:headEnd/>
            <a:tailEnd/>
          </a:ln>
        </p:spPr>
      </p:pic>
      <p:graphicFrame>
        <p:nvGraphicFramePr>
          <p:cNvPr id="5" name="Tableau 4"/>
          <p:cNvGraphicFramePr>
            <a:graphicFrameLocks noGrp="1"/>
          </p:cNvGraphicFramePr>
          <p:nvPr>
            <p:extLst>
              <p:ext uri="{D42A27DB-BD31-4B8C-83A1-F6EECF244321}">
                <p14:modId xmlns:p14="http://schemas.microsoft.com/office/powerpoint/2010/main" val="630546064"/>
              </p:ext>
            </p:extLst>
          </p:nvPr>
        </p:nvGraphicFramePr>
        <p:xfrm>
          <a:off x="5511151" y="408609"/>
          <a:ext cx="6455562" cy="6218598"/>
        </p:xfrm>
        <a:graphic>
          <a:graphicData uri="http://schemas.openxmlformats.org/drawingml/2006/table">
            <a:tbl>
              <a:tblPr firstRow="1" firstCol="1" bandRow="1">
                <a:tableStyleId>{5C22544A-7EE6-4342-B048-85BDC9FD1C3A}</a:tableStyleId>
              </a:tblPr>
              <a:tblGrid>
                <a:gridCol w="3741717">
                  <a:extLst>
                    <a:ext uri="{9D8B030D-6E8A-4147-A177-3AD203B41FA5}">
                      <a16:colId xmlns:a16="http://schemas.microsoft.com/office/drawing/2014/main" val="3474322942"/>
                    </a:ext>
                  </a:extLst>
                </a:gridCol>
                <a:gridCol w="1766575">
                  <a:extLst>
                    <a:ext uri="{9D8B030D-6E8A-4147-A177-3AD203B41FA5}">
                      <a16:colId xmlns:a16="http://schemas.microsoft.com/office/drawing/2014/main" val="239901630"/>
                    </a:ext>
                  </a:extLst>
                </a:gridCol>
                <a:gridCol w="473635">
                  <a:extLst>
                    <a:ext uri="{9D8B030D-6E8A-4147-A177-3AD203B41FA5}">
                      <a16:colId xmlns:a16="http://schemas.microsoft.com/office/drawing/2014/main" val="129008319"/>
                    </a:ext>
                  </a:extLst>
                </a:gridCol>
                <a:gridCol w="473635">
                  <a:extLst>
                    <a:ext uri="{9D8B030D-6E8A-4147-A177-3AD203B41FA5}">
                      <a16:colId xmlns:a16="http://schemas.microsoft.com/office/drawing/2014/main" val="151379255"/>
                    </a:ext>
                  </a:extLst>
                </a:gridCol>
              </a:tblGrid>
              <a:tr h="702641">
                <a:tc gridSpan="2">
                  <a:txBody>
                    <a:bodyPr/>
                    <a:lstStyle/>
                    <a:p>
                      <a:pPr algn="l">
                        <a:lnSpc>
                          <a:spcPct val="115000"/>
                        </a:lnSpc>
                        <a:spcAft>
                          <a:spcPts val="0"/>
                        </a:spcAft>
                      </a:pPr>
                      <a:r>
                        <a:rPr lang="fr-FR" sz="1600" dirty="0">
                          <a:effectLst/>
                          <a:latin typeface="Comic Sans MS" panose="030F0702030302020204" pitchFamily="66" charset="0"/>
                        </a:rPr>
                        <a:t>Etapes</a:t>
                      </a:r>
                    </a:p>
                    <a:p>
                      <a:pPr algn="l">
                        <a:lnSpc>
                          <a:spcPct val="115000"/>
                        </a:lnSpc>
                        <a:spcAft>
                          <a:spcPts val="0"/>
                        </a:spcAft>
                      </a:pPr>
                      <a:r>
                        <a:rPr lang="fr-FR" sz="1600" dirty="0">
                          <a:effectLst/>
                          <a:latin typeface="Comic Sans MS" panose="030F0702030302020204" pitchFamily="66" charset="0"/>
                        </a:rPr>
                        <a:t> </a:t>
                      </a:r>
                      <a:endParaRPr lang="fr-FR" sz="16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tc>
                  <a:txBody>
                    <a:bodyPr/>
                    <a:lstStyle/>
                    <a:p>
                      <a:pPr algn="ctr">
                        <a:lnSpc>
                          <a:spcPct val="115000"/>
                        </a:lnSpc>
                        <a:spcAft>
                          <a:spcPts val="0"/>
                        </a:spcAft>
                      </a:pPr>
                      <a:r>
                        <a:rPr lang="fr-FR" sz="1600">
                          <a:effectLst/>
                          <a:latin typeface="Comic Sans MS" panose="030F0702030302020204" pitchFamily="66" charset="0"/>
                        </a:rPr>
                        <a:t>1</a:t>
                      </a:r>
                      <a:endParaRPr lang="fr-FR"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a:effectLst/>
                          <a:latin typeface="Comic Sans MS" panose="030F0702030302020204" pitchFamily="66" charset="0"/>
                        </a:rPr>
                        <a:t>2</a:t>
                      </a:r>
                      <a:endParaRPr lang="fr-FR"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7671924"/>
                  </a:ext>
                </a:extLst>
              </a:tr>
              <a:tr h="702641">
                <a:tc>
                  <a:txBody>
                    <a:bodyPr/>
                    <a:lstStyle/>
                    <a:p>
                      <a:pPr algn="l">
                        <a:lnSpc>
                          <a:spcPct val="115000"/>
                        </a:lnSpc>
                        <a:spcAft>
                          <a:spcPts val="0"/>
                        </a:spcAft>
                      </a:pPr>
                      <a:r>
                        <a:rPr lang="fr-FR" sz="1600">
                          <a:effectLst/>
                          <a:latin typeface="Comic Sans MS" panose="030F0702030302020204" pitchFamily="66" charset="0"/>
                        </a:rPr>
                        <a:t>Pratiquer des démarches scientifiques</a:t>
                      </a:r>
                      <a:endParaRPr lang="fr-FR"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fr-FR" sz="1600">
                          <a:effectLst/>
                          <a:latin typeface="Comic Sans MS" panose="030F0702030302020204" pitchFamily="66" charset="0"/>
                        </a:rPr>
                        <a:t>Domaine du socle : 4</a:t>
                      </a:r>
                    </a:p>
                    <a:p>
                      <a:pPr algn="l">
                        <a:lnSpc>
                          <a:spcPct val="115000"/>
                        </a:lnSpc>
                        <a:spcAft>
                          <a:spcPts val="0"/>
                        </a:spcAft>
                      </a:pPr>
                      <a:r>
                        <a:rPr lang="fr-FR" sz="1600" u="none" strike="noStrike">
                          <a:effectLst/>
                          <a:latin typeface="Comic Sans MS" panose="030F0702030302020204" pitchFamily="66" charset="0"/>
                        </a:rPr>
                        <a:t> </a:t>
                      </a:r>
                      <a:endParaRPr lang="fr-FR"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a:effectLst/>
                          <a:latin typeface="Comic Sans MS" panose="030F0702030302020204" pitchFamily="66" charset="0"/>
                        </a:rPr>
                        <a:t> </a:t>
                      </a:r>
                    </a:p>
                    <a:p>
                      <a:pPr algn="ctr">
                        <a:lnSpc>
                          <a:spcPct val="115000"/>
                        </a:lnSpc>
                        <a:spcAft>
                          <a:spcPts val="0"/>
                        </a:spcAft>
                      </a:pPr>
                      <a:r>
                        <a:rPr lang="fr-FR" sz="1600">
                          <a:effectLst/>
                          <a:latin typeface="Comic Sans MS" panose="030F0702030302020204" pitchFamily="66" charset="0"/>
                        </a:rPr>
                        <a:t> </a:t>
                      </a:r>
                      <a:endParaRPr lang="fr-FR"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fr-FR" sz="1600">
                          <a:effectLst/>
                          <a:latin typeface="Comic Sans MS" panose="030F0702030302020204" pitchFamily="66" charset="0"/>
                        </a:rPr>
                        <a:t> </a:t>
                      </a:r>
                      <a:endParaRPr lang="fr-FR"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3326909"/>
                  </a:ext>
                </a:extLst>
              </a:tr>
              <a:tr h="702641">
                <a:tc>
                  <a:txBody>
                    <a:bodyPr/>
                    <a:lstStyle/>
                    <a:p>
                      <a:pPr algn="l">
                        <a:lnSpc>
                          <a:spcPct val="115000"/>
                        </a:lnSpc>
                        <a:spcAft>
                          <a:spcPts val="0"/>
                        </a:spcAft>
                      </a:pPr>
                      <a:r>
                        <a:rPr lang="fr-FR" sz="1600">
                          <a:effectLst/>
                          <a:latin typeface="Comic Sans MS" panose="030F0702030302020204" pitchFamily="66" charset="0"/>
                        </a:rPr>
                        <a:t>Concevoir, créer, réaliser </a:t>
                      </a:r>
                    </a:p>
                    <a:p>
                      <a:pPr algn="l">
                        <a:lnSpc>
                          <a:spcPct val="115000"/>
                        </a:lnSpc>
                        <a:spcAft>
                          <a:spcPts val="0"/>
                        </a:spcAft>
                      </a:pPr>
                      <a:r>
                        <a:rPr lang="fr-FR" sz="1600" u="none" strike="noStrike">
                          <a:effectLst/>
                          <a:latin typeface="Comic Sans MS" panose="030F0702030302020204" pitchFamily="66" charset="0"/>
                        </a:rPr>
                        <a:t> </a:t>
                      </a:r>
                      <a:endParaRPr lang="fr-FR"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fr-FR" sz="1600">
                          <a:effectLst/>
                          <a:latin typeface="Comic Sans MS" panose="030F0702030302020204" pitchFamily="66" charset="0"/>
                        </a:rPr>
                        <a:t>Domaine du socle : 4</a:t>
                      </a:r>
                      <a:endParaRPr lang="fr-FR"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l"/>
                      <a:endParaRPr lang="fr-FR" sz="1600">
                        <a:effectLst/>
                        <a:latin typeface="Comic Sans MS" panose="030F0702030302020204" pitchFamily="66" charset="0"/>
                        <a:cs typeface="Times New Roman" panose="02020603050405020304" pitchFamily="18" charset="0"/>
                      </a:endParaRPr>
                    </a:p>
                  </a:txBody>
                  <a:tcPr marL="68580" marR="68580" marT="0" marB="0"/>
                </a:tc>
                <a:tc>
                  <a:txBody>
                    <a:bodyPr/>
                    <a:lstStyle/>
                    <a:p>
                      <a:pPr algn="l"/>
                      <a:endParaRPr lang="fr-FR" sz="1600">
                        <a:effectLst/>
                        <a:latin typeface="Comic Sans MS" panose="030F0702030302020204" pitchFamily="66" charset="0"/>
                        <a:cs typeface="Times New Roman" panose="02020603050405020304" pitchFamily="18" charset="0"/>
                      </a:endParaRPr>
                    </a:p>
                  </a:txBody>
                  <a:tcPr marL="68580" marR="68580" marT="0" marB="0"/>
                </a:tc>
                <a:extLst>
                  <a:ext uri="{0D108BD9-81ED-4DB2-BD59-A6C34878D82A}">
                    <a16:rowId xmlns:a16="http://schemas.microsoft.com/office/drawing/2014/main" val="3962413888"/>
                  </a:ext>
                </a:extLst>
              </a:tr>
              <a:tr h="702641">
                <a:tc>
                  <a:txBody>
                    <a:bodyPr/>
                    <a:lstStyle/>
                    <a:p>
                      <a:pPr algn="l">
                        <a:lnSpc>
                          <a:spcPct val="115000"/>
                        </a:lnSpc>
                        <a:spcAft>
                          <a:spcPts val="0"/>
                        </a:spcAft>
                      </a:pPr>
                      <a:r>
                        <a:rPr lang="fr-FR" sz="1600" dirty="0">
                          <a:effectLst/>
                          <a:latin typeface="Comic Sans MS" panose="030F0702030302020204" pitchFamily="66" charset="0"/>
                        </a:rPr>
                        <a:t>S’approprier des outils et des méthodes </a:t>
                      </a:r>
                    </a:p>
                    <a:p>
                      <a:pPr algn="l">
                        <a:lnSpc>
                          <a:spcPct val="115000"/>
                        </a:lnSpc>
                        <a:spcAft>
                          <a:spcPts val="0"/>
                        </a:spcAft>
                      </a:pPr>
                      <a:r>
                        <a:rPr lang="fr-FR" sz="1600" u="none" strike="noStrike" dirty="0">
                          <a:effectLst/>
                          <a:latin typeface="Comic Sans MS" panose="030F0702030302020204" pitchFamily="66" charset="0"/>
                        </a:rPr>
                        <a:t> </a:t>
                      </a:r>
                      <a:endParaRPr lang="fr-FR" sz="16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fr-FR" sz="1600">
                          <a:effectLst/>
                          <a:latin typeface="Comic Sans MS" panose="030F0702030302020204" pitchFamily="66" charset="0"/>
                        </a:rPr>
                        <a:t>Domaine du socle : 2</a:t>
                      </a:r>
                      <a:endParaRPr lang="fr-FR"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a:effectLst/>
                          <a:latin typeface="Comic Sans MS" panose="030F0702030302020204" pitchFamily="66" charset="0"/>
                        </a:rPr>
                        <a:t> </a:t>
                      </a:r>
                      <a:endParaRPr lang="fr-FR"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a:effectLst/>
                          <a:latin typeface="Comic Sans MS" panose="030F0702030302020204" pitchFamily="66" charset="0"/>
                        </a:rPr>
                        <a:t> </a:t>
                      </a:r>
                      <a:endParaRPr lang="fr-FR"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8199580"/>
                  </a:ext>
                </a:extLst>
              </a:tr>
              <a:tr h="702641">
                <a:tc>
                  <a:txBody>
                    <a:bodyPr/>
                    <a:lstStyle/>
                    <a:p>
                      <a:pPr algn="l">
                        <a:lnSpc>
                          <a:spcPct val="115000"/>
                        </a:lnSpc>
                        <a:spcAft>
                          <a:spcPts val="0"/>
                        </a:spcAft>
                      </a:pPr>
                      <a:r>
                        <a:rPr lang="fr-FR" sz="1600">
                          <a:effectLst/>
                          <a:latin typeface="Comic Sans MS" panose="030F0702030302020204" pitchFamily="66" charset="0"/>
                        </a:rPr>
                        <a:t>Pratiquer des langages </a:t>
                      </a:r>
                    </a:p>
                    <a:p>
                      <a:pPr algn="l">
                        <a:lnSpc>
                          <a:spcPct val="115000"/>
                        </a:lnSpc>
                        <a:spcAft>
                          <a:spcPts val="0"/>
                        </a:spcAft>
                      </a:pPr>
                      <a:r>
                        <a:rPr lang="fr-FR" sz="1600" u="none" strike="noStrike">
                          <a:effectLst/>
                          <a:latin typeface="Comic Sans MS" panose="030F0702030302020204" pitchFamily="66" charset="0"/>
                        </a:rPr>
                        <a:t> </a:t>
                      </a:r>
                      <a:endParaRPr lang="fr-FR"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fr-FR" sz="1600">
                          <a:effectLst/>
                          <a:latin typeface="Comic Sans MS" panose="030F0702030302020204" pitchFamily="66" charset="0"/>
                        </a:rPr>
                        <a:t>Domaine du socle : 1</a:t>
                      </a:r>
                      <a:endParaRPr lang="fr-FR"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a:effectLst/>
                          <a:latin typeface="Comic Sans MS" panose="030F0702030302020204" pitchFamily="66" charset="0"/>
                        </a:rPr>
                        <a:t>*</a:t>
                      </a:r>
                      <a:endParaRPr lang="fr-FR"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l"/>
                      <a:endParaRPr lang="fr-FR" sz="1600">
                        <a:effectLst/>
                        <a:latin typeface="Comic Sans MS" panose="030F0702030302020204" pitchFamily="66" charset="0"/>
                        <a:cs typeface="Times New Roman" panose="02020603050405020304" pitchFamily="18" charset="0"/>
                      </a:endParaRPr>
                    </a:p>
                  </a:txBody>
                  <a:tcPr marL="68580" marR="68580" marT="0" marB="0"/>
                </a:tc>
                <a:extLst>
                  <a:ext uri="{0D108BD9-81ED-4DB2-BD59-A6C34878D82A}">
                    <a16:rowId xmlns:a16="http://schemas.microsoft.com/office/drawing/2014/main" val="1081145698"/>
                  </a:ext>
                </a:extLst>
              </a:tr>
              <a:tr h="702641">
                <a:tc>
                  <a:txBody>
                    <a:bodyPr/>
                    <a:lstStyle/>
                    <a:p>
                      <a:pPr algn="l">
                        <a:lnSpc>
                          <a:spcPct val="115000"/>
                        </a:lnSpc>
                        <a:spcAft>
                          <a:spcPts val="0"/>
                        </a:spcAft>
                      </a:pPr>
                      <a:r>
                        <a:rPr lang="fr-FR" sz="1600">
                          <a:effectLst/>
                          <a:latin typeface="Comic Sans MS" panose="030F0702030302020204" pitchFamily="66" charset="0"/>
                        </a:rPr>
                        <a:t>Mobiliser des outils numériques </a:t>
                      </a:r>
                      <a:endParaRPr lang="fr-FR"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fr-FR" sz="1600">
                          <a:effectLst/>
                          <a:latin typeface="Comic Sans MS" panose="030F0702030302020204" pitchFamily="66" charset="0"/>
                        </a:rPr>
                        <a:t>Domaine du socle : 2</a:t>
                      </a:r>
                    </a:p>
                    <a:p>
                      <a:pPr algn="l">
                        <a:lnSpc>
                          <a:spcPct val="115000"/>
                        </a:lnSpc>
                        <a:spcAft>
                          <a:spcPts val="0"/>
                        </a:spcAft>
                      </a:pPr>
                      <a:r>
                        <a:rPr lang="fr-FR" sz="1600" u="none" strike="noStrike">
                          <a:effectLst/>
                          <a:latin typeface="Comic Sans MS" panose="030F0702030302020204" pitchFamily="66" charset="0"/>
                        </a:rPr>
                        <a:t> </a:t>
                      </a:r>
                      <a:endParaRPr lang="fr-FR"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a:effectLst/>
                          <a:latin typeface="Comic Sans MS" panose="030F0702030302020204" pitchFamily="66" charset="0"/>
                        </a:rPr>
                        <a:t> </a:t>
                      </a:r>
                      <a:endParaRPr lang="fr-FR"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a:effectLst/>
                          <a:latin typeface="Comic Sans MS" panose="030F0702030302020204" pitchFamily="66" charset="0"/>
                        </a:rPr>
                        <a:t>*</a:t>
                      </a:r>
                      <a:endParaRPr lang="fr-FR"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1278117"/>
                  </a:ext>
                </a:extLst>
              </a:tr>
              <a:tr h="702641">
                <a:tc>
                  <a:txBody>
                    <a:bodyPr/>
                    <a:lstStyle/>
                    <a:p>
                      <a:pPr algn="l">
                        <a:lnSpc>
                          <a:spcPct val="115000"/>
                        </a:lnSpc>
                        <a:spcAft>
                          <a:spcPts val="0"/>
                        </a:spcAft>
                      </a:pPr>
                      <a:r>
                        <a:rPr lang="fr-FR" sz="1600">
                          <a:effectLst/>
                          <a:latin typeface="Comic Sans MS" panose="030F0702030302020204" pitchFamily="66" charset="0"/>
                        </a:rPr>
                        <a:t>Adopter un comportement éthique et responsable </a:t>
                      </a:r>
                    </a:p>
                    <a:p>
                      <a:pPr algn="l">
                        <a:lnSpc>
                          <a:spcPct val="115000"/>
                        </a:lnSpc>
                        <a:spcAft>
                          <a:spcPts val="0"/>
                        </a:spcAft>
                      </a:pPr>
                      <a:r>
                        <a:rPr lang="fr-FR" sz="1600" u="none" strike="noStrike">
                          <a:effectLst/>
                          <a:latin typeface="Comic Sans MS" panose="030F0702030302020204" pitchFamily="66" charset="0"/>
                        </a:rPr>
                        <a:t> </a:t>
                      </a:r>
                      <a:endParaRPr lang="fr-FR"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fr-FR" sz="1600">
                          <a:effectLst/>
                          <a:latin typeface="Comic Sans MS" panose="030F0702030302020204" pitchFamily="66" charset="0"/>
                        </a:rPr>
                        <a:t>Domaine du socle : 3</a:t>
                      </a:r>
                      <a:endParaRPr lang="fr-FR"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a:effectLst/>
                          <a:latin typeface="Comic Sans MS" panose="030F0702030302020204" pitchFamily="66" charset="0"/>
                        </a:rPr>
                        <a:t> </a:t>
                      </a:r>
                      <a:endParaRPr lang="fr-FR"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a:effectLst/>
                          <a:latin typeface="Comic Sans MS" panose="030F0702030302020204" pitchFamily="66" charset="0"/>
                        </a:rPr>
                        <a:t> </a:t>
                      </a:r>
                      <a:endParaRPr lang="fr-FR"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0760928"/>
                  </a:ext>
                </a:extLst>
              </a:tr>
              <a:tr h="702641">
                <a:tc>
                  <a:txBody>
                    <a:bodyPr/>
                    <a:lstStyle/>
                    <a:p>
                      <a:pPr algn="l">
                        <a:lnSpc>
                          <a:spcPct val="115000"/>
                        </a:lnSpc>
                        <a:spcAft>
                          <a:spcPts val="0"/>
                        </a:spcAft>
                      </a:pPr>
                      <a:r>
                        <a:rPr lang="fr-FR" sz="1600" dirty="0">
                          <a:effectLst/>
                          <a:latin typeface="Comic Sans MS" panose="030F0702030302020204" pitchFamily="66" charset="0"/>
                        </a:rPr>
                        <a:t>Se situer dans l’espace et dans le temps</a:t>
                      </a:r>
                    </a:p>
                    <a:p>
                      <a:pPr algn="l">
                        <a:lnSpc>
                          <a:spcPct val="115000"/>
                        </a:lnSpc>
                        <a:spcAft>
                          <a:spcPts val="0"/>
                        </a:spcAft>
                      </a:pPr>
                      <a:r>
                        <a:rPr lang="fr-FR" sz="1600" u="none" strike="noStrike" dirty="0">
                          <a:effectLst/>
                          <a:latin typeface="Comic Sans MS" panose="030F0702030302020204" pitchFamily="66" charset="0"/>
                        </a:rPr>
                        <a:t> </a:t>
                      </a:r>
                      <a:endParaRPr lang="fr-FR" sz="16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fr-FR" sz="1600">
                          <a:effectLst/>
                          <a:latin typeface="Comic Sans MS" panose="030F0702030302020204" pitchFamily="66" charset="0"/>
                        </a:rPr>
                        <a:t>Domaine du socle : 5</a:t>
                      </a:r>
                      <a:endParaRPr lang="fr-FR"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a:effectLst/>
                          <a:latin typeface="Comic Sans MS" panose="030F0702030302020204" pitchFamily="66" charset="0"/>
                        </a:rPr>
                        <a:t>*</a:t>
                      </a:r>
                      <a:endParaRPr lang="fr-FR"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dirty="0">
                          <a:effectLst/>
                          <a:latin typeface="Comic Sans MS" panose="030F0702030302020204" pitchFamily="66" charset="0"/>
                        </a:rPr>
                        <a:t>*</a:t>
                      </a:r>
                      <a:endParaRPr lang="fr-FR" sz="16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5056357"/>
                  </a:ext>
                </a:extLst>
              </a:tr>
            </a:tbl>
          </a:graphicData>
        </a:graphic>
      </p:graphicFrame>
    </p:spTree>
    <p:extLst>
      <p:ext uri="{BB962C8B-B14F-4D97-AF65-F5344CB8AC3E}">
        <p14:creationId xmlns:p14="http://schemas.microsoft.com/office/powerpoint/2010/main" val="407154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180522" y="145775"/>
            <a:ext cx="5720742" cy="6695442"/>
          </a:xfrm>
          <a:prstGeom prst="rect">
            <a:avLst/>
          </a:prstGeom>
        </p:spPr>
      </p:pic>
    </p:spTree>
    <p:extLst>
      <p:ext uri="{BB962C8B-B14F-4D97-AF65-F5344CB8AC3E}">
        <p14:creationId xmlns:p14="http://schemas.microsoft.com/office/powerpoint/2010/main" val="1432368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ésultat de recherche d'images pour &quot;dessin glaçon dans un verr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8165" y="1656935"/>
            <a:ext cx="4617148" cy="3458404"/>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6400800" y="1354811"/>
            <a:ext cx="5155096" cy="4062651"/>
          </a:xfrm>
          <a:prstGeom prst="rect">
            <a:avLst/>
          </a:prstGeom>
          <a:noFill/>
        </p:spPr>
        <p:txBody>
          <a:bodyPr wrap="square" rtlCol="0">
            <a:spAutoFit/>
          </a:bodyPr>
          <a:lstStyle/>
          <a:p>
            <a:r>
              <a:rPr lang="fr-FR" sz="4000" dirty="0">
                <a:latin typeface="Comic Sans MS" panose="030F0702030302020204" pitchFamily="66" charset="0"/>
              </a:rPr>
              <a:t>Modélise les molécules d’eau par des boules.</a:t>
            </a:r>
          </a:p>
          <a:p>
            <a:endParaRPr lang="fr-FR" sz="4000" dirty="0">
              <a:latin typeface="Comic Sans MS" panose="030F0702030302020204" pitchFamily="66" charset="0"/>
            </a:endParaRPr>
          </a:p>
          <a:p>
            <a:r>
              <a:rPr lang="fr-FR" sz="4000" dirty="0">
                <a:latin typeface="Comic Sans MS" panose="030F0702030302020204" pitchFamily="66" charset="0"/>
              </a:rPr>
              <a:t>Schématise le contenu de ce verre.</a:t>
            </a:r>
          </a:p>
          <a:p>
            <a:r>
              <a:rPr lang="fr-FR" dirty="0"/>
              <a:t> </a:t>
            </a:r>
          </a:p>
        </p:txBody>
      </p:sp>
      <p:sp>
        <p:nvSpPr>
          <p:cNvPr id="3" name="ZoneTexte 2"/>
          <p:cNvSpPr txBox="1"/>
          <p:nvPr/>
        </p:nvSpPr>
        <p:spPr>
          <a:xfrm>
            <a:off x="1218165" y="437322"/>
            <a:ext cx="3670852" cy="707886"/>
          </a:xfrm>
          <a:prstGeom prst="rect">
            <a:avLst/>
          </a:prstGeom>
          <a:noFill/>
        </p:spPr>
        <p:txBody>
          <a:bodyPr wrap="square" rtlCol="0">
            <a:spAutoFit/>
          </a:bodyPr>
          <a:lstStyle/>
          <a:p>
            <a:r>
              <a:rPr lang="fr-FR" sz="4000" dirty="0">
                <a:solidFill>
                  <a:srgbClr val="0070C0"/>
                </a:solidFill>
                <a:latin typeface="Comic Sans MS" panose="030F0702030302020204" pitchFamily="66" charset="0"/>
              </a:rPr>
              <a:t>Exercice n°1</a:t>
            </a:r>
          </a:p>
        </p:txBody>
      </p:sp>
    </p:spTree>
    <p:extLst>
      <p:ext uri="{BB962C8B-B14F-4D97-AF65-F5344CB8AC3E}">
        <p14:creationId xmlns:p14="http://schemas.microsoft.com/office/powerpoint/2010/main" val="1941844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79443" y="1762539"/>
            <a:ext cx="9965635" cy="3785652"/>
          </a:xfrm>
          <a:prstGeom prst="rect">
            <a:avLst/>
          </a:prstGeom>
          <a:noFill/>
        </p:spPr>
        <p:txBody>
          <a:bodyPr wrap="square" rtlCol="0">
            <a:spAutoFit/>
          </a:bodyPr>
          <a:lstStyle/>
          <a:p>
            <a:r>
              <a:rPr lang="fr-FR" sz="4000" dirty="0">
                <a:latin typeface="Comic Sans MS" panose="030F0702030302020204" pitchFamily="66" charset="0"/>
              </a:rPr>
              <a:t>Vide ou pas?</a:t>
            </a:r>
          </a:p>
          <a:p>
            <a:endParaRPr lang="fr-FR" sz="4000" dirty="0">
              <a:latin typeface="Comic Sans MS" panose="030F0702030302020204" pitchFamily="66" charset="0"/>
            </a:endParaRPr>
          </a:p>
          <a:p>
            <a:r>
              <a:rPr lang="fr-FR" sz="4000" dirty="0">
                <a:latin typeface="Comic Sans MS" panose="030F0702030302020204" pitchFamily="66" charset="0"/>
              </a:rPr>
              <a:t>Explique à l’aide du modèle moléculaire pourquoi un verre « vide » qu’on retourne dans l’eau ne se remplit pas complètement.</a:t>
            </a:r>
          </a:p>
        </p:txBody>
      </p:sp>
      <p:sp>
        <p:nvSpPr>
          <p:cNvPr id="4" name="ZoneTexte 3"/>
          <p:cNvSpPr txBox="1"/>
          <p:nvPr/>
        </p:nvSpPr>
        <p:spPr>
          <a:xfrm>
            <a:off x="1179443" y="477078"/>
            <a:ext cx="3670852" cy="707886"/>
          </a:xfrm>
          <a:prstGeom prst="rect">
            <a:avLst/>
          </a:prstGeom>
          <a:noFill/>
        </p:spPr>
        <p:txBody>
          <a:bodyPr wrap="square" rtlCol="0">
            <a:spAutoFit/>
          </a:bodyPr>
          <a:lstStyle/>
          <a:p>
            <a:r>
              <a:rPr lang="fr-FR" sz="4000" dirty="0">
                <a:solidFill>
                  <a:srgbClr val="0070C0"/>
                </a:solidFill>
                <a:latin typeface="Comic Sans MS" panose="030F0702030302020204" pitchFamily="66" charset="0"/>
              </a:rPr>
              <a:t>Exercice n°2</a:t>
            </a:r>
          </a:p>
        </p:txBody>
      </p:sp>
    </p:spTree>
    <p:extLst>
      <p:ext uri="{BB962C8B-B14F-4D97-AF65-F5344CB8AC3E}">
        <p14:creationId xmlns:p14="http://schemas.microsoft.com/office/powerpoint/2010/main" val="1315719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012282" y="691973"/>
            <a:ext cx="4500622" cy="5315010"/>
          </a:xfrm>
          <a:prstGeom prst="rect">
            <a:avLst/>
          </a:prstGeom>
        </p:spPr>
      </p:pic>
      <p:pic>
        <p:nvPicPr>
          <p:cNvPr id="3" name="Image 2"/>
          <p:cNvPicPr>
            <a:picLocks noChangeAspect="1"/>
          </p:cNvPicPr>
          <p:nvPr/>
        </p:nvPicPr>
        <p:blipFill>
          <a:blip r:embed="rId3"/>
          <a:stretch>
            <a:fillRect/>
          </a:stretch>
        </p:blipFill>
        <p:spPr>
          <a:xfrm>
            <a:off x="6094719" y="3019267"/>
            <a:ext cx="1486805" cy="660422"/>
          </a:xfrm>
          <a:prstGeom prst="rect">
            <a:avLst/>
          </a:prstGeom>
        </p:spPr>
      </p:pic>
      <p:pic>
        <p:nvPicPr>
          <p:cNvPr id="4" name="Image 3"/>
          <p:cNvPicPr>
            <a:picLocks noChangeAspect="1"/>
          </p:cNvPicPr>
          <p:nvPr/>
        </p:nvPicPr>
        <p:blipFill>
          <a:blip r:embed="rId4"/>
          <a:stretch>
            <a:fillRect/>
          </a:stretch>
        </p:blipFill>
        <p:spPr>
          <a:xfrm>
            <a:off x="7581524" y="1150023"/>
            <a:ext cx="4385189" cy="5059332"/>
          </a:xfrm>
          <a:prstGeom prst="rect">
            <a:avLst/>
          </a:prstGeom>
        </p:spPr>
      </p:pic>
      <p:sp>
        <p:nvSpPr>
          <p:cNvPr id="5" name="ZoneTexte 4"/>
          <p:cNvSpPr txBox="1"/>
          <p:nvPr/>
        </p:nvSpPr>
        <p:spPr>
          <a:xfrm>
            <a:off x="6240493" y="489601"/>
            <a:ext cx="3670852" cy="707886"/>
          </a:xfrm>
          <a:prstGeom prst="rect">
            <a:avLst/>
          </a:prstGeom>
          <a:noFill/>
        </p:spPr>
        <p:txBody>
          <a:bodyPr wrap="square" rtlCol="0">
            <a:spAutoFit/>
          </a:bodyPr>
          <a:lstStyle/>
          <a:p>
            <a:r>
              <a:rPr lang="fr-FR" sz="4000" dirty="0">
                <a:solidFill>
                  <a:srgbClr val="0070C0"/>
                </a:solidFill>
                <a:latin typeface="Comic Sans MS" panose="030F0702030302020204" pitchFamily="66" charset="0"/>
              </a:rPr>
              <a:t>Exercice n°3</a:t>
            </a:r>
          </a:p>
        </p:txBody>
      </p:sp>
    </p:spTree>
    <p:extLst>
      <p:ext uri="{BB962C8B-B14F-4D97-AF65-F5344CB8AC3E}">
        <p14:creationId xmlns:p14="http://schemas.microsoft.com/office/powerpoint/2010/main" val="245028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974553" y="1368122"/>
            <a:ext cx="5036434" cy="3892991"/>
          </a:xfrm>
          <a:prstGeom prst="rect">
            <a:avLst/>
          </a:prstGeom>
        </p:spPr>
      </p:pic>
      <p:pic>
        <p:nvPicPr>
          <p:cNvPr id="5" name="Image 4"/>
          <p:cNvPicPr>
            <a:picLocks noChangeAspect="1"/>
          </p:cNvPicPr>
          <p:nvPr/>
        </p:nvPicPr>
        <p:blipFill>
          <a:blip r:embed="rId3"/>
          <a:stretch>
            <a:fillRect/>
          </a:stretch>
        </p:blipFill>
        <p:spPr>
          <a:xfrm>
            <a:off x="7346689" y="1277407"/>
            <a:ext cx="2976754" cy="4074419"/>
          </a:xfrm>
          <a:prstGeom prst="rect">
            <a:avLst/>
          </a:prstGeom>
        </p:spPr>
      </p:pic>
      <p:sp>
        <p:nvSpPr>
          <p:cNvPr id="6" name="Rectangle 5"/>
          <p:cNvSpPr/>
          <p:nvPr/>
        </p:nvSpPr>
        <p:spPr>
          <a:xfrm>
            <a:off x="4599282" y="660236"/>
            <a:ext cx="3312266" cy="707886"/>
          </a:xfrm>
          <a:prstGeom prst="rect">
            <a:avLst/>
          </a:prstGeom>
        </p:spPr>
        <p:txBody>
          <a:bodyPr wrap="square">
            <a:spAutoFit/>
          </a:bodyPr>
          <a:lstStyle/>
          <a:p>
            <a:pPr lvl="0"/>
            <a:r>
              <a:rPr lang="fr-FR" sz="4000" dirty="0">
                <a:solidFill>
                  <a:srgbClr val="0070C0"/>
                </a:solidFill>
                <a:latin typeface="Comic Sans MS" panose="030F0702030302020204" pitchFamily="66" charset="0"/>
              </a:rPr>
              <a:t>Exercice n°4</a:t>
            </a:r>
          </a:p>
        </p:txBody>
      </p:sp>
    </p:spTree>
    <p:extLst>
      <p:ext uri="{BB962C8B-B14F-4D97-AF65-F5344CB8AC3E}">
        <p14:creationId xmlns:p14="http://schemas.microsoft.com/office/powerpoint/2010/main" val="195040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820279" y="1709530"/>
            <a:ext cx="9462240" cy="3272808"/>
          </a:xfrm>
          <a:prstGeom prst="rect">
            <a:avLst/>
          </a:prstGeom>
        </p:spPr>
      </p:pic>
      <p:sp>
        <p:nvSpPr>
          <p:cNvPr id="3" name="Rectangle 2"/>
          <p:cNvSpPr/>
          <p:nvPr/>
        </p:nvSpPr>
        <p:spPr>
          <a:xfrm>
            <a:off x="5222133" y="689666"/>
            <a:ext cx="3231975" cy="707886"/>
          </a:xfrm>
          <a:prstGeom prst="rect">
            <a:avLst/>
          </a:prstGeom>
        </p:spPr>
        <p:txBody>
          <a:bodyPr wrap="none">
            <a:spAutoFit/>
          </a:bodyPr>
          <a:lstStyle/>
          <a:p>
            <a:pPr lvl="0"/>
            <a:r>
              <a:rPr lang="fr-FR" sz="4000" dirty="0">
                <a:solidFill>
                  <a:srgbClr val="0070C0"/>
                </a:solidFill>
                <a:latin typeface="Comic Sans MS" panose="030F0702030302020204" pitchFamily="66" charset="0"/>
              </a:rPr>
              <a:t>Exercice n°5</a:t>
            </a:r>
          </a:p>
        </p:txBody>
      </p:sp>
      <p:sp>
        <p:nvSpPr>
          <p:cNvPr id="4" name="ZoneTexte 3">
            <a:extLst>
              <a:ext uri="{FF2B5EF4-FFF2-40B4-BE49-F238E27FC236}">
                <a16:creationId xmlns:a16="http://schemas.microsoft.com/office/drawing/2014/main" id="{EEBA5184-1F45-4498-96FD-4C8DBFB577AE}"/>
              </a:ext>
            </a:extLst>
          </p:cNvPr>
          <p:cNvSpPr txBox="1"/>
          <p:nvPr/>
        </p:nvSpPr>
        <p:spPr>
          <a:xfrm>
            <a:off x="4108173" y="4227444"/>
            <a:ext cx="516835" cy="369332"/>
          </a:xfrm>
          <a:prstGeom prst="rect">
            <a:avLst/>
          </a:prstGeom>
          <a:noFill/>
        </p:spPr>
        <p:txBody>
          <a:bodyPr wrap="square" rtlCol="0">
            <a:spAutoFit/>
          </a:bodyPr>
          <a:lstStyle/>
          <a:p>
            <a:r>
              <a:rPr lang="fr-FR" dirty="0"/>
              <a:t>20</a:t>
            </a:r>
          </a:p>
        </p:txBody>
      </p:sp>
      <p:sp>
        <p:nvSpPr>
          <p:cNvPr id="5" name="ZoneTexte 4">
            <a:extLst>
              <a:ext uri="{FF2B5EF4-FFF2-40B4-BE49-F238E27FC236}">
                <a16:creationId xmlns:a16="http://schemas.microsoft.com/office/drawing/2014/main" id="{3EC6EAE2-7DA3-4149-864E-8858E64D9BB6}"/>
              </a:ext>
            </a:extLst>
          </p:cNvPr>
          <p:cNvSpPr txBox="1"/>
          <p:nvPr/>
        </p:nvSpPr>
        <p:spPr>
          <a:xfrm>
            <a:off x="8700052" y="4227444"/>
            <a:ext cx="516835" cy="369332"/>
          </a:xfrm>
          <a:prstGeom prst="rect">
            <a:avLst/>
          </a:prstGeom>
          <a:noFill/>
        </p:spPr>
        <p:txBody>
          <a:bodyPr wrap="square" rtlCol="0">
            <a:spAutoFit/>
          </a:bodyPr>
          <a:lstStyle/>
          <a:p>
            <a:r>
              <a:rPr lang="fr-FR" dirty="0"/>
              <a:t>20</a:t>
            </a:r>
          </a:p>
        </p:txBody>
      </p:sp>
      <p:sp>
        <p:nvSpPr>
          <p:cNvPr id="7" name="Forme libre : forme 6">
            <a:extLst>
              <a:ext uri="{FF2B5EF4-FFF2-40B4-BE49-F238E27FC236}">
                <a16:creationId xmlns:a16="http://schemas.microsoft.com/office/drawing/2014/main" id="{33D9C99A-034C-477A-B4F9-A9D5452534E9}"/>
              </a:ext>
            </a:extLst>
          </p:cNvPr>
          <p:cNvSpPr/>
          <p:nvPr/>
        </p:nvSpPr>
        <p:spPr>
          <a:xfrm>
            <a:off x="3260035" y="3816212"/>
            <a:ext cx="516835" cy="195579"/>
          </a:xfrm>
          <a:custGeom>
            <a:avLst/>
            <a:gdLst>
              <a:gd name="connsiteX0" fmla="*/ 0 w 516835"/>
              <a:gd name="connsiteY0" fmla="*/ 172692 h 195579"/>
              <a:gd name="connsiteX1" fmla="*/ 66261 w 516835"/>
              <a:gd name="connsiteY1" fmla="*/ 159440 h 195579"/>
              <a:gd name="connsiteX2" fmla="*/ 132522 w 516835"/>
              <a:gd name="connsiteY2" fmla="*/ 93179 h 195579"/>
              <a:gd name="connsiteX3" fmla="*/ 212035 w 516835"/>
              <a:gd name="connsiteY3" fmla="*/ 79927 h 195579"/>
              <a:gd name="connsiteX4" fmla="*/ 384313 w 516835"/>
              <a:gd name="connsiteY4" fmla="*/ 66675 h 195579"/>
              <a:gd name="connsiteX5" fmla="*/ 437322 w 516835"/>
              <a:gd name="connsiteY5" fmla="*/ 414 h 195579"/>
              <a:gd name="connsiteX6" fmla="*/ 477078 w 516835"/>
              <a:gd name="connsiteY6" fmla="*/ 13666 h 195579"/>
              <a:gd name="connsiteX7" fmla="*/ 503582 w 516835"/>
              <a:gd name="connsiteY7" fmla="*/ 93179 h 195579"/>
              <a:gd name="connsiteX8" fmla="*/ 516835 w 516835"/>
              <a:gd name="connsiteY8" fmla="*/ 132936 h 195579"/>
              <a:gd name="connsiteX9" fmla="*/ 79513 w 516835"/>
              <a:gd name="connsiteY9" fmla="*/ 159440 h 195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835" h="195579">
                <a:moveTo>
                  <a:pt x="0" y="172692"/>
                </a:moveTo>
                <a:cubicBezTo>
                  <a:pt x="22087" y="168275"/>
                  <a:pt x="46946" y="171029"/>
                  <a:pt x="66261" y="159440"/>
                </a:cubicBezTo>
                <a:cubicBezTo>
                  <a:pt x="93045" y="143369"/>
                  <a:pt x="132522" y="93179"/>
                  <a:pt x="132522" y="93179"/>
                </a:cubicBezTo>
                <a:cubicBezTo>
                  <a:pt x="299710" y="134976"/>
                  <a:pt x="102638" y="101806"/>
                  <a:pt x="212035" y="79927"/>
                </a:cubicBezTo>
                <a:cubicBezTo>
                  <a:pt x="268512" y="68632"/>
                  <a:pt x="326887" y="71092"/>
                  <a:pt x="384313" y="66675"/>
                </a:cubicBezTo>
                <a:cubicBezTo>
                  <a:pt x="388123" y="60961"/>
                  <a:pt x="422794" y="3319"/>
                  <a:pt x="437322" y="414"/>
                </a:cubicBezTo>
                <a:cubicBezTo>
                  <a:pt x="451020" y="-2325"/>
                  <a:pt x="463826" y="9249"/>
                  <a:pt x="477078" y="13666"/>
                </a:cubicBezTo>
                <a:lnTo>
                  <a:pt x="503582" y="93179"/>
                </a:lnTo>
                <a:lnTo>
                  <a:pt x="516835" y="132936"/>
                </a:lnTo>
                <a:cubicBezTo>
                  <a:pt x="393498" y="256269"/>
                  <a:pt x="502824" y="159440"/>
                  <a:pt x="79513" y="15944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2780836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14306" y="1964151"/>
            <a:ext cx="7851617" cy="2978909"/>
          </a:xfrm>
          <a:prstGeom prst="rect">
            <a:avLst/>
          </a:prstGeom>
        </p:spPr>
      </p:pic>
      <p:pic>
        <p:nvPicPr>
          <p:cNvPr id="3" name="Image 2"/>
          <p:cNvPicPr>
            <a:picLocks noChangeAspect="1"/>
          </p:cNvPicPr>
          <p:nvPr/>
        </p:nvPicPr>
        <p:blipFill>
          <a:blip r:embed="rId3"/>
          <a:stretch>
            <a:fillRect/>
          </a:stretch>
        </p:blipFill>
        <p:spPr>
          <a:xfrm>
            <a:off x="8858477" y="2663206"/>
            <a:ext cx="2233592" cy="1956309"/>
          </a:xfrm>
          <a:prstGeom prst="rect">
            <a:avLst/>
          </a:prstGeom>
        </p:spPr>
      </p:pic>
    </p:spTree>
    <p:extLst>
      <p:ext uri="{BB962C8B-B14F-4D97-AF65-F5344CB8AC3E}">
        <p14:creationId xmlns:p14="http://schemas.microsoft.com/office/powerpoint/2010/main" val="397428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29694" y="583095"/>
            <a:ext cx="4320208" cy="5632311"/>
          </a:xfrm>
          <a:prstGeom prst="rect">
            <a:avLst/>
          </a:prstGeom>
          <a:noFill/>
        </p:spPr>
        <p:txBody>
          <a:bodyPr wrap="square" rtlCol="0">
            <a:spAutoFit/>
          </a:bodyPr>
          <a:lstStyle/>
          <a:p>
            <a:r>
              <a:rPr lang="fr-FR" sz="3600" dirty="0">
                <a:latin typeface="Comic Sans MS" panose="030F0702030302020204" pitchFamily="66" charset="0"/>
                <a:ea typeface="Calibri" panose="020F0502020204030204" pitchFamily="34" charset="0"/>
                <a:cs typeface="Times New Roman" panose="02020603050405020304" pitchFamily="18" charset="0"/>
              </a:rPr>
              <a:t>La représentation des molécules par des boules restera suffisante dès lors qu’il faudra interpréter des changements d’états  physiques, comme la fusion de la glace.</a:t>
            </a:r>
            <a:endParaRPr lang="fr-FR" sz="3600"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8685" y="1089280"/>
            <a:ext cx="6159920" cy="4619940"/>
          </a:xfrm>
          <a:prstGeom prst="rect">
            <a:avLst/>
          </a:prstGeom>
        </p:spPr>
      </p:pic>
    </p:spTree>
    <p:extLst>
      <p:ext uri="{BB962C8B-B14F-4D97-AF65-F5344CB8AC3E}">
        <p14:creationId xmlns:p14="http://schemas.microsoft.com/office/powerpoint/2010/main" val="36093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3428" y="967409"/>
            <a:ext cx="2743200" cy="4524315"/>
          </a:xfrm>
          <a:prstGeom prst="rect">
            <a:avLst/>
          </a:prstGeom>
          <a:noFill/>
        </p:spPr>
        <p:txBody>
          <a:bodyPr wrap="square" rtlCol="0">
            <a:spAutoFit/>
          </a:bodyPr>
          <a:lstStyle/>
          <a:p>
            <a:r>
              <a:rPr lang="fr-FR" sz="3600" dirty="0">
                <a:latin typeface="Comic Sans MS" panose="030F0702030302020204" pitchFamily="66" charset="0"/>
                <a:ea typeface="Calibri" panose="020F0502020204030204" pitchFamily="34" charset="0"/>
                <a:cs typeface="Times New Roman" panose="02020603050405020304" pitchFamily="18" charset="0"/>
              </a:rPr>
              <a:t>Mais ce modèle permet-il de rendre compte des transformations chimiques ? </a:t>
            </a:r>
            <a:endParaRPr lang="fr-FR" sz="3600" dirty="0"/>
          </a:p>
        </p:txBody>
      </p:sp>
      <p:pic>
        <p:nvPicPr>
          <p:cNvPr id="3" name="Image 2"/>
          <p:cNvPicPr>
            <a:picLocks noChangeAspect="1"/>
          </p:cNvPicPr>
          <p:nvPr/>
        </p:nvPicPr>
        <p:blipFill>
          <a:blip r:embed="rId2"/>
          <a:stretch>
            <a:fillRect/>
          </a:stretch>
        </p:blipFill>
        <p:spPr>
          <a:xfrm>
            <a:off x="4870174" y="934398"/>
            <a:ext cx="6062870" cy="4557326"/>
          </a:xfrm>
          <a:prstGeom prst="rect">
            <a:avLst/>
          </a:prstGeom>
        </p:spPr>
      </p:pic>
    </p:spTree>
    <p:extLst>
      <p:ext uri="{BB962C8B-B14F-4D97-AF65-F5344CB8AC3E}">
        <p14:creationId xmlns:p14="http://schemas.microsoft.com/office/powerpoint/2010/main" val="40707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63756" y="1630018"/>
            <a:ext cx="9223513" cy="2308324"/>
          </a:xfrm>
          <a:prstGeom prst="rect">
            <a:avLst/>
          </a:prstGeom>
          <a:noFill/>
        </p:spPr>
        <p:txBody>
          <a:bodyPr wrap="square" rtlCol="0">
            <a:spAutoFit/>
          </a:bodyPr>
          <a:lstStyle/>
          <a:p>
            <a:r>
              <a:rPr lang="fr-FR" sz="3600" dirty="0">
                <a:latin typeface="Comic Sans MS" panose="030F0702030302020204" pitchFamily="66" charset="0"/>
                <a:ea typeface="Calibri" panose="020F0502020204030204" pitchFamily="34" charset="0"/>
                <a:cs typeface="Times New Roman" panose="02020603050405020304" pitchFamily="18" charset="0"/>
              </a:rPr>
              <a:t>Non, car au cours des transformations chimiques, de nouveaux produits apparaissent. Donc de nouvelles molécules apparaissent aussi !</a:t>
            </a:r>
            <a:endParaRPr lang="fr-FR" sz="3600" dirty="0"/>
          </a:p>
        </p:txBody>
      </p:sp>
      <p:sp>
        <p:nvSpPr>
          <p:cNvPr id="3" name="ZoneTexte 2"/>
          <p:cNvSpPr txBox="1"/>
          <p:nvPr/>
        </p:nvSpPr>
        <p:spPr>
          <a:xfrm>
            <a:off x="1563756" y="4267200"/>
            <a:ext cx="8706679" cy="1366528"/>
          </a:xfrm>
          <a:prstGeom prst="rect">
            <a:avLst/>
          </a:prstGeom>
          <a:noFill/>
        </p:spPr>
        <p:txBody>
          <a:bodyPr wrap="square" rtlCol="0">
            <a:spAutoFit/>
          </a:bodyPr>
          <a:lstStyle/>
          <a:p>
            <a:pPr algn="ctr">
              <a:lnSpc>
                <a:spcPct val="115000"/>
              </a:lnSpc>
              <a:spcAft>
                <a:spcPts val="1000"/>
              </a:spcAft>
            </a:pPr>
            <a:r>
              <a:rPr lang="fr-FR" sz="3600" b="1" u="sng">
                <a:solidFill>
                  <a:srgbClr val="FF0000"/>
                </a:solidFill>
                <a:latin typeface="Comic Sans MS" panose="030F0702030302020204" pitchFamily="66" charset="0"/>
                <a:ea typeface="Calibri" panose="020F0502020204030204" pitchFamily="34" charset="0"/>
                <a:cs typeface="Times New Roman" panose="02020603050405020304" pitchFamily="18" charset="0"/>
              </a:rPr>
              <a:t>Il est à présent nécessaire de faire évoluer notre modèle</a:t>
            </a:r>
            <a:endParaRPr lang="fr-FR" sz="3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874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374118749"/>
              </p:ext>
            </p:extLst>
          </p:nvPr>
        </p:nvGraphicFramePr>
        <p:xfrm>
          <a:off x="-3" y="0"/>
          <a:ext cx="12192002" cy="6858566"/>
        </p:xfrm>
        <a:graphic>
          <a:graphicData uri="http://schemas.openxmlformats.org/drawingml/2006/table">
            <a:tbl>
              <a:tblPr firstRow="1" firstCol="1" bandRow="1">
                <a:tableStyleId>{5C22544A-7EE6-4342-B048-85BDC9FD1C3A}</a:tableStyleId>
              </a:tblPr>
              <a:tblGrid>
                <a:gridCol w="6096001">
                  <a:extLst>
                    <a:ext uri="{9D8B030D-6E8A-4147-A177-3AD203B41FA5}">
                      <a16:colId xmlns:a16="http://schemas.microsoft.com/office/drawing/2014/main" val="3274696467"/>
                    </a:ext>
                  </a:extLst>
                </a:gridCol>
                <a:gridCol w="6096001">
                  <a:extLst>
                    <a:ext uri="{9D8B030D-6E8A-4147-A177-3AD203B41FA5}">
                      <a16:colId xmlns:a16="http://schemas.microsoft.com/office/drawing/2014/main" val="3229404588"/>
                    </a:ext>
                  </a:extLst>
                </a:gridCol>
              </a:tblGrid>
              <a:tr h="1108514">
                <a:tc gridSpan="2">
                  <a:txBody>
                    <a:bodyPr/>
                    <a:lstStyle/>
                    <a:p>
                      <a:pPr algn="ctr">
                        <a:lnSpc>
                          <a:spcPct val="115000"/>
                        </a:lnSpc>
                        <a:spcAft>
                          <a:spcPts val="0"/>
                        </a:spcAft>
                      </a:pPr>
                      <a:r>
                        <a:rPr lang="fr-FR" sz="4000">
                          <a:effectLst/>
                        </a:rPr>
                        <a:t>Deuxième parcours : « Un milieu entre rien et tout ».</a:t>
                      </a:r>
                      <a:endParaRPr lang="fr-FR"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3025637431"/>
                  </a:ext>
                </a:extLst>
              </a:tr>
              <a:tr h="3463486">
                <a:tc>
                  <a:txBody>
                    <a:bodyPr/>
                    <a:lstStyle/>
                    <a:p>
                      <a:pPr algn="ctr">
                        <a:lnSpc>
                          <a:spcPct val="115000"/>
                        </a:lnSpc>
                        <a:spcAft>
                          <a:spcPts val="0"/>
                        </a:spcAft>
                      </a:pPr>
                      <a:r>
                        <a:rPr lang="fr-FR" sz="4000">
                          <a:effectLst/>
                        </a:rPr>
                        <a:t>Etape 1 : De l’infiniment petit…</a:t>
                      </a:r>
                      <a:endParaRPr lang="fr-FR"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4000">
                          <a:effectLst/>
                        </a:rPr>
                        <a:t>Interpréter les changements d’état au niveau microscopique.</a:t>
                      </a:r>
                    </a:p>
                    <a:p>
                      <a:pPr algn="ctr">
                        <a:lnSpc>
                          <a:spcPct val="115000"/>
                        </a:lnSpc>
                        <a:spcAft>
                          <a:spcPts val="0"/>
                        </a:spcAft>
                      </a:pPr>
                      <a:r>
                        <a:rPr lang="fr-FR" sz="4000">
                          <a:effectLst/>
                        </a:rPr>
                        <a:t>Notions de molécules atomes.</a:t>
                      </a:r>
                      <a:endParaRPr lang="fr-FR"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75561452"/>
                  </a:ext>
                </a:extLst>
              </a:tr>
              <a:tr h="2286000">
                <a:tc>
                  <a:txBody>
                    <a:bodyPr/>
                    <a:lstStyle/>
                    <a:p>
                      <a:pPr algn="ctr">
                        <a:lnSpc>
                          <a:spcPct val="115000"/>
                        </a:lnSpc>
                        <a:spcAft>
                          <a:spcPts val="0"/>
                        </a:spcAft>
                      </a:pPr>
                      <a:r>
                        <a:rPr lang="fr-FR" sz="4000">
                          <a:effectLst/>
                        </a:rPr>
                        <a:t>Etape 2 : … à l’infiniment grand.</a:t>
                      </a:r>
                    </a:p>
                    <a:p>
                      <a:pPr algn="ctr">
                        <a:lnSpc>
                          <a:spcPct val="115000"/>
                        </a:lnSpc>
                        <a:spcAft>
                          <a:spcPts val="0"/>
                        </a:spcAft>
                      </a:pPr>
                      <a:r>
                        <a:rPr lang="fr-FR" sz="4000">
                          <a:effectLst/>
                        </a:rPr>
                        <a:t> </a:t>
                      </a:r>
                      <a:endParaRPr lang="fr-FR"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4000" dirty="0">
                          <a:effectLst/>
                        </a:rPr>
                        <a:t>Ordre de grandeur des distances astronomiques.</a:t>
                      </a:r>
                      <a:endParaRPr lang="fr-FR"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2840859"/>
                  </a:ext>
                </a:extLst>
              </a:tr>
            </a:tbl>
          </a:graphicData>
        </a:graphic>
      </p:graphicFrame>
    </p:spTree>
    <p:extLst>
      <p:ext uri="{BB962C8B-B14F-4D97-AF65-F5344CB8AC3E}">
        <p14:creationId xmlns:p14="http://schemas.microsoft.com/office/powerpoint/2010/main" val="300324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AA4C3AE-7516-4372-A53B-4D6EDEFBCF59}"/>
              </a:ext>
            </a:extLst>
          </p:cNvPr>
          <p:cNvSpPr txBox="1"/>
          <p:nvPr/>
        </p:nvSpPr>
        <p:spPr>
          <a:xfrm>
            <a:off x="1073426" y="1630018"/>
            <a:ext cx="9713843" cy="3970318"/>
          </a:xfrm>
          <a:prstGeom prst="rect">
            <a:avLst/>
          </a:prstGeom>
          <a:noFill/>
        </p:spPr>
        <p:txBody>
          <a:bodyPr wrap="square" rtlCol="0">
            <a:spAutoFit/>
          </a:bodyPr>
          <a:lstStyle/>
          <a:p>
            <a:r>
              <a:rPr lang="fr-FR" sz="3600" dirty="0">
                <a:latin typeface="Comic Sans MS" panose="030F0702030302020204" pitchFamily="66" charset="0"/>
                <a:cs typeface="Times New Roman" panose="02020603050405020304" pitchFamily="18" charset="0"/>
              </a:rPr>
              <a:t>Le modèle des molécules « boules » est suffisant pour interpréter les transformations physiques, mais ne permet pas de rendre compte des transformations chimiques.</a:t>
            </a:r>
          </a:p>
          <a:p>
            <a:endParaRPr lang="fr-FR" sz="3600" dirty="0">
              <a:latin typeface="Comic Sans MS" panose="030F0702030302020204" pitchFamily="66" charset="0"/>
              <a:cs typeface="Times New Roman" panose="02020603050405020304" pitchFamily="18" charset="0"/>
            </a:endParaRPr>
          </a:p>
          <a:p>
            <a:r>
              <a:rPr lang="fr-FR" sz="3600" dirty="0">
                <a:latin typeface="Comic Sans MS" panose="030F0702030302020204" pitchFamily="66" charset="0"/>
                <a:cs typeface="Times New Roman" panose="02020603050405020304" pitchFamily="18" charset="0"/>
              </a:rPr>
              <a:t>Notre </a:t>
            </a:r>
            <a:r>
              <a:rPr lang="fr-FR" sz="3600" dirty="0">
                <a:solidFill>
                  <a:srgbClr val="FF0000"/>
                </a:solidFill>
                <a:latin typeface="Comic Sans MS" panose="030F0702030302020204" pitchFamily="66" charset="0"/>
                <a:cs typeface="Times New Roman" panose="02020603050405020304" pitchFamily="18" charset="0"/>
              </a:rPr>
              <a:t>modèle</a:t>
            </a:r>
            <a:r>
              <a:rPr lang="fr-FR" sz="3600" dirty="0">
                <a:latin typeface="Comic Sans MS" panose="030F0702030302020204" pitchFamily="66" charset="0"/>
                <a:cs typeface="Times New Roman" panose="02020603050405020304" pitchFamily="18" charset="0"/>
              </a:rPr>
              <a:t> doit donc </a:t>
            </a:r>
            <a:r>
              <a:rPr lang="fr-FR" sz="3600" dirty="0">
                <a:solidFill>
                  <a:srgbClr val="FF0000"/>
                </a:solidFill>
                <a:latin typeface="Comic Sans MS" panose="030F0702030302020204" pitchFamily="66" charset="0"/>
                <a:cs typeface="Times New Roman" panose="02020603050405020304" pitchFamily="18" charset="0"/>
              </a:rPr>
              <a:t>évoluer</a:t>
            </a:r>
            <a:r>
              <a:rPr lang="fr-FR" sz="3600" dirty="0">
                <a:latin typeface="Comic Sans MS" panose="030F0702030302020204" pitchFamily="66" charset="0"/>
                <a:cs typeface="Times New Roman" panose="02020603050405020304" pitchFamily="18" charset="0"/>
              </a:rPr>
              <a:t>.</a:t>
            </a:r>
            <a:endParaRPr lang="fr-FR" sz="3600" dirty="0"/>
          </a:p>
        </p:txBody>
      </p:sp>
      <p:sp>
        <p:nvSpPr>
          <p:cNvPr id="3" name="Rectangle 2">
            <a:extLst>
              <a:ext uri="{FF2B5EF4-FFF2-40B4-BE49-F238E27FC236}">
                <a16:creationId xmlns:a16="http://schemas.microsoft.com/office/drawing/2014/main" id="{22E5E078-914D-4FA6-992D-F3AC169BF582}"/>
              </a:ext>
            </a:extLst>
          </p:cNvPr>
          <p:cNvSpPr/>
          <p:nvPr/>
        </p:nvSpPr>
        <p:spPr>
          <a:xfrm>
            <a:off x="6712226" y="1669089"/>
            <a:ext cx="1603513" cy="54333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8F2855DE-97D1-41B8-8068-AEBBD524C2E0}"/>
              </a:ext>
            </a:extLst>
          </p:cNvPr>
          <p:cNvSpPr/>
          <p:nvPr/>
        </p:nvSpPr>
        <p:spPr>
          <a:xfrm>
            <a:off x="4631635" y="2835242"/>
            <a:ext cx="2179981" cy="54333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47CBD364-C36D-4547-B199-09C5F612232B}"/>
              </a:ext>
            </a:extLst>
          </p:cNvPr>
          <p:cNvSpPr/>
          <p:nvPr/>
        </p:nvSpPr>
        <p:spPr>
          <a:xfrm>
            <a:off x="1119808" y="3895777"/>
            <a:ext cx="2087217" cy="54333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474CC67C-1527-4514-B862-2A9C22FCFF3C}"/>
              </a:ext>
            </a:extLst>
          </p:cNvPr>
          <p:cNvSpPr/>
          <p:nvPr/>
        </p:nvSpPr>
        <p:spPr>
          <a:xfrm>
            <a:off x="2498036" y="4956311"/>
            <a:ext cx="1603513" cy="54333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716C2AA-19BD-470D-9E37-75F6AD3EA7F8}"/>
              </a:ext>
            </a:extLst>
          </p:cNvPr>
          <p:cNvSpPr/>
          <p:nvPr/>
        </p:nvSpPr>
        <p:spPr>
          <a:xfrm>
            <a:off x="6235149" y="4956311"/>
            <a:ext cx="1603513" cy="54333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3357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579817" y="410817"/>
            <a:ext cx="6908740" cy="5930249"/>
          </a:xfrm>
          <a:prstGeom prst="rect">
            <a:avLst/>
          </a:prstGeom>
        </p:spPr>
      </p:pic>
      <p:sp>
        <p:nvSpPr>
          <p:cNvPr id="3" name="ZoneTexte 2"/>
          <p:cNvSpPr txBox="1"/>
          <p:nvPr/>
        </p:nvSpPr>
        <p:spPr>
          <a:xfrm>
            <a:off x="9965635" y="410817"/>
            <a:ext cx="2014330" cy="2062103"/>
          </a:xfrm>
          <a:prstGeom prst="rect">
            <a:avLst/>
          </a:prstGeom>
          <a:noFill/>
        </p:spPr>
        <p:txBody>
          <a:bodyPr wrap="square" rtlCol="0">
            <a:spAutoFit/>
          </a:bodyPr>
          <a:lstStyle/>
          <a:p>
            <a:pPr algn="ctr"/>
            <a:r>
              <a:rPr lang="fr-FR" sz="3200" dirty="0">
                <a:latin typeface="Comic Sans MS" panose="030F0702030302020204" pitchFamily="66" charset="0"/>
              </a:rPr>
              <a:t>Modèles d’une molécule d’aspirine</a:t>
            </a:r>
          </a:p>
        </p:txBody>
      </p:sp>
      <p:pic>
        <p:nvPicPr>
          <p:cNvPr id="4" name="Image 3"/>
          <p:cNvPicPr>
            <a:picLocks noChangeAspect="1"/>
          </p:cNvPicPr>
          <p:nvPr/>
        </p:nvPicPr>
        <p:blipFill>
          <a:blip r:embed="rId3"/>
          <a:stretch>
            <a:fillRect/>
          </a:stretch>
        </p:blipFill>
        <p:spPr>
          <a:xfrm>
            <a:off x="240128" y="4044505"/>
            <a:ext cx="2339689" cy="2296561"/>
          </a:xfrm>
          <a:prstGeom prst="rect">
            <a:avLst/>
          </a:prstGeom>
        </p:spPr>
      </p:pic>
    </p:spTree>
    <p:extLst>
      <p:ext uri="{BB962C8B-B14F-4D97-AF65-F5344CB8AC3E}">
        <p14:creationId xmlns:p14="http://schemas.microsoft.com/office/powerpoint/2010/main" val="500337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30016" y="291547"/>
            <a:ext cx="9859617" cy="6186309"/>
          </a:xfrm>
          <a:prstGeom prst="rect">
            <a:avLst/>
          </a:prstGeom>
          <a:noFill/>
        </p:spPr>
        <p:txBody>
          <a:bodyPr wrap="square" rtlCol="0">
            <a:spAutoFit/>
          </a:bodyPr>
          <a:lstStyle/>
          <a:p>
            <a:r>
              <a:rPr lang="fr-FR" sz="3600" dirty="0">
                <a:latin typeface="Comic Sans MS" panose="030F0702030302020204" pitchFamily="66" charset="0"/>
              </a:rPr>
              <a:t>Les molécules sont constituées d’atomes liés entre eux.</a:t>
            </a:r>
          </a:p>
          <a:p>
            <a:endParaRPr lang="fr-FR" sz="3600" dirty="0">
              <a:latin typeface="Comic Sans MS" panose="030F0702030302020204" pitchFamily="66" charset="0"/>
            </a:endParaRPr>
          </a:p>
          <a:p>
            <a:r>
              <a:rPr lang="fr-FR" sz="3600" dirty="0">
                <a:latin typeface="Comic Sans MS" panose="030F0702030302020204" pitchFamily="66" charset="0"/>
              </a:rPr>
              <a:t>Chaque atome est modélisé par une boule de couleur déterminée.</a:t>
            </a:r>
          </a:p>
          <a:p>
            <a:endParaRPr lang="fr-FR" sz="3600" dirty="0">
              <a:latin typeface="Comic Sans MS" panose="030F0702030302020204" pitchFamily="66" charset="0"/>
            </a:endParaRPr>
          </a:p>
          <a:p>
            <a:r>
              <a:rPr lang="fr-FR" sz="3600" dirty="0">
                <a:latin typeface="Comic Sans MS" panose="030F0702030302020204" pitchFamily="66" charset="0"/>
              </a:rPr>
              <a:t>Les atomes sont représentés par des symboles.</a:t>
            </a:r>
          </a:p>
          <a:p>
            <a:endParaRPr lang="fr-FR" sz="3600" dirty="0">
              <a:latin typeface="Comic Sans MS" panose="030F0702030302020204" pitchFamily="66" charset="0"/>
            </a:endParaRPr>
          </a:p>
          <a:p>
            <a:r>
              <a:rPr lang="fr-FR" sz="3600" dirty="0">
                <a:latin typeface="Comic Sans MS" panose="030F0702030302020204" pitchFamily="66" charset="0"/>
              </a:rPr>
              <a:t>Les molécules sont représentées par des formules.</a:t>
            </a:r>
          </a:p>
        </p:txBody>
      </p:sp>
      <p:sp>
        <p:nvSpPr>
          <p:cNvPr id="3" name="Cœur 2"/>
          <p:cNvSpPr/>
          <p:nvPr/>
        </p:nvSpPr>
        <p:spPr>
          <a:xfrm>
            <a:off x="291548" y="1113182"/>
            <a:ext cx="1338468" cy="1192696"/>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185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34594" y="814771"/>
            <a:ext cx="10987855" cy="5201953"/>
          </a:xfrm>
          <a:prstGeom prst="rect">
            <a:avLst/>
          </a:prstGeom>
        </p:spPr>
      </p:pic>
      <p:sp>
        <p:nvSpPr>
          <p:cNvPr id="2" name="Rectangle 1">
            <a:extLst>
              <a:ext uri="{FF2B5EF4-FFF2-40B4-BE49-F238E27FC236}">
                <a16:creationId xmlns:a16="http://schemas.microsoft.com/office/drawing/2014/main" id="{E499BB48-726E-4045-A9AB-D22840C7F96A}"/>
              </a:ext>
            </a:extLst>
          </p:cNvPr>
          <p:cNvSpPr/>
          <p:nvPr/>
        </p:nvSpPr>
        <p:spPr>
          <a:xfrm>
            <a:off x="5950226" y="2199861"/>
            <a:ext cx="662609" cy="55659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4" name="Rectangle 3">
            <a:extLst>
              <a:ext uri="{FF2B5EF4-FFF2-40B4-BE49-F238E27FC236}">
                <a16:creationId xmlns:a16="http://schemas.microsoft.com/office/drawing/2014/main" id="{DC8BEEA9-C772-4D82-965F-8489EC161C8E}"/>
              </a:ext>
            </a:extLst>
          </p:cNvPr>
          <p:cNvSpPr/>
          <p:nvPr/>
        </p:nvSpPr>
        <p:spPr>
          <a:xfrm>
            <a:off x="9614452" y="2352260"/>
            <a:ext cx="662609" cy="55659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5" name="Rectangle 4">
            <a:extLst>
              <a:ext uri="{FF2B5EF4-FFF2-40B4-BE49-F238E27FC236}">
                <a16:creationId xmlns:a16="http://schemas.microsoft.com/office/drawing/2014/main" id="{E1E53FDC-7BDE-429C-92C2-2DFAF73A2977}"/>
              </a:ext>
            </a:extLst>
          </p:cNvPr>
          <p:cNvSpPr/>
          <p:nvPr/>
        </p:nvSpPr>
        <p:spPr>
          <a:xfrm>
            <a:off x="6082747" y="3544958"/>
            <a:ext cx="662609" cy="55659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Rectangle 5">
            <a:extLst>
              <a:ext uri="{FF2B5EF4-FFF2-40B4-BE49-F238E27FC236}">
                <a16:creationId xmlns:a16="http://schemas.microsoft.com/office/drawing/2014/main" id="{E0BE75C6-F612-443F-B086-96E1FEE2F630}"/>
              </a:ext>
            </a:extLst>
          </p:cNvPr>
          <p:cNvSpPr/>
          <p:nvPr/>
        </p:nvSpPr>
        <p:spPr>
          <a:xfrm>
            <a:off x="9746974" y="3670854"/>
            <a:ext cx="662609" cy="55659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7" name="Rectangle 6">
            <a:extLst>
              <a:ext uri="{FF2B5EF4-FFF2-40B4-BE49-F238E27FC236}">
                <a16:creationId xmlns:a16="http://schemas.microsoft.com/office/drawing/2014/main" id="{0EF55D8E-ECFD-4F8E-8480-B549E99765BD}"/>
              </a:ext>
            </a:extLst>
          </p:cNvPr>
          <p:cNvSpPr/>
          <p:nvPr/>
        </p:nvSpPr>
        <p:spPr>
          <a:xfrm>
            <a:off x="5897216" y="4853726"/>
            <a:ext cx="662609" cy="55659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8" name="Rectangle 7">
            <a:extLst>
              <a:ext uri="{FF2B5EF4-FFF2-40B4-BE49-F238E27FC236}">
                <a16:creationId xmlns:a16="http://schemas.microsoft.com/office/drawing/2014/main" id="{BC27D820-6336-42AA-9A9D-6874746F1E61}"/>
              </a:ext>
            </a:extLst>
          </p:cNvPr>
          <p:cNvSpPr/>
          <p:nvPr/>
        </p:nvSpPr>
        <p:spPr>
          <a:xfrm>
            <a:off x="9614451" y="4880230"/>
            <a:ext cx="662609" cy="55659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271876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srcRect/>
          <a:stretch>
            <a:fillRect/>
          </a:stretch>
        </p:blipFill>
        <p:spPr bwMode="auto">
          <a:xfrm>
            <a:off x="781878" y="1139687"/>
            <a:ext cx="10561983" cy="4717774"/>
          </a:xfrm>
          <a:prstGeom prst="rect">
            <a:avLst/>
          </a:prstGeom>
          <a:noFill/>
          <a:ln w="9525">
            <a:noFill/>
            <a:miter lim="800000"/>
            <a:headEnd/>
            <a:tailEnd/>
          </a:ln>
        </p:spPr>
      </p:pic>
    </p:spTree>
    <p:extLst>
      <p:ext uri="{BB962C8B-B14F-4D97-AF65-F5344CB8AC3E}">
        <p14:creationId xmlns:p14="http://schemas.microsoft.com/office/powerpoint/2010/main" val="706548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2200275" y="342900"/>
            <a:ext cx="7791450" cy="6172200"/>
          </a:xfrm>
          <a:prstGeom prst="rect">
            <a:avLst/>
          </a:prstGeom>
        </p:spPr>
      </p:pic>
      <p:sp>
        <p:nvSpPr>
          <p:cNvPr id="4" name="ZoneTexte 3"/>
          <p:cNvSpPr txBox="1"/>
          <p:nvPr/>
        </p:nvSpPr>
        <p:spPr>
          <a:xfrm>
            <a:off x="4465982" y="1152939"/>
            <a:ext cx="1378226" cy="707886"/>
          </a:xfrm>
          <a:prstGeom prst="rect">
            <a:avLst/>
          </a:prstGeom>
          <a:noFill/>
        </p:spPr>
        <p:txBody>
          <a:bodyPr wrap="square" rtlCol="0">
            <a:spAutoFit/>
          </a:bodyPr>
          <a:lstStyle/>
          <a:p>
            <a:pPr algn="ctr"/>
            <a:r>
              <a:rPr lang="fr-FR" sz="4000" dirty="0">
                <a:latin typeface="Comic Sans MS" panose="030F0702030302020204" pitchFamily="66" charset="0"/>
              </a:rPr>
              <a:t>H</a:t>
            </a:r>
            <a:r>
              <a:rPr lang="fr-FR" sz="2400" dirty="0">
                <a:latin typeface="Comic Sans MS" panose="030F0702030302020204" pitchFamily="66" charset="0"/>
              </a:rPr>
              <a:t>2</a:t>
            </a:r>
            <a:r>
              <a:rPr lang="fr-FR" sz="4000" dirty="0">
                <a:latin typeface="Comic Sans MS" panose="030F0702030302020204" pitchFamily="66" charset="0"/>
              </a:rPr>
              <a:t>O</a:t>
            </a:r>
          </a:p>
        </p:txBody>
      </p:sp>
      <p:sp>
        <p:nvSpPr>
          <p:cNvPr id="6" name="ZoneTexte 5"/>
          <p:cNvSpPr txBox="1"/>
          <p:nvPr/>
        </p:nvSpPr>
        <p:spPr>
          <a:xfrm>
            <a:off x="4465982" y="2316921"/>
            <a:ext cx="1378226" cy="707886"/>
          </a:xfrm>
          <a:prstGeom prst="rect">
            <a:avLst/>
          </a:prstGeom>
          <a:noFill/>
        </p:spPr>
        <p:txBody>
          <a:bodyPr wrap="square" rtlCol="0">
            <a:spAutoFit/>
          </a:bodyPr>
          <a:lstStyle/>
          <a:p>
            <a:pPr algn="ctr"/>
            <a:r>
              <a:rPr lang="fr-FR" sz="4000" dirty="0">
                <a:latin typeface="Comic Sans MS" panose="030F0702030302020204" pitchFamily="66" charset="0"/>
              </a:rPr>
              <a:t>O</a:t>
            </a:r>
            <a:r>
              <a:rPr lang="fr-FR" sz="2400" dirty="0">
                <a:latin typeface="Comic Sans MS" panose="030F0702030302020204" pitchFamily="66" charset="0"/>
              </a:rPr>
              <a:t>2</a:t>
            </a:r>
          </a:p>
        </p:txBody>
      </p:sp>
      <p:sp>
        <p:nvSpPr>
          <p:cNvPr id="7" name="ZoneTexte 6"/>
          <p:cNvSpPr txBox="1"/>
          <p:nvPr/>
        </p:nvSpPr>
        <p:spPr>
          <a:xfrm>
            <a:off x="4465982" y="3708124"/>
            <a:ext cx="1378226" cy="707886"/>
          </a:xfrm>
          <a:prstGeom prst="rect">
            <a:avLst/>
          </a:prstGeom>
          <a:noFill/>
        </p:spPr>
        <p:txBody>
          <a:bodyPr wrap="square" rtlCol="0">
            <a:spAutoFit/>
          </a:bodyPr>
          <a:lstStyle/>
          <a:p>
            <a:pPr algn="ctr"/>
            <a:r>
              <a:rPr lang="fr-FR" sz="4000" dirty="0">
                <a:latin typeface="Comic Sans MS" panose="030F0702030302020204" pitchFamily="66" charset="0"/>
              </a:rPr>
              <a:t>CO</a:t>
            </a:r>
            <a:r>
              <a:rPr lang="fr-FR" sz="2400" dirty="0">
                <a:latin typeface="Comic Sans MS" panose="030F0702030302020204" pitchFamily="66" charset="0"/>
              </a:rPr>
              <a:t>2</a:t>
            </a:r>
            <a:endParaRPr lang="fr-FR" sz="4000" dirty="0">
              <a:latin typeface="Comic Sans MS" panose="030F0702030302020204" pitchFamily="66" charset="0"/>
            </a:endParaRPr>
          </a:p>
        </p:txBody>
      </p:sp>
      <p:sp>
        <p:nvSpPr>
          <p:cNvPr id="8" name="ZoneTexte 7"/>
          <p:cNvSpPr txBox="1"/>
          <p:nvPr/>
        </p:nvSpPr>
        <p:spPr>
          <a:xfrm>
            <a:off x="4465982" y="5267739"/>
            <a:ext cx="1378226" cy="707886"/>
          </a:xfrm>
          <a:prstGeom prst="rect">
            <a:avLst/>
          </a:prstGeom>
          <a:noFill/>
        </p:spPr>
        <p:txBody>
          <a:bodyPr wrap="square" rtlCol="0">
            <a:spAutoFit/>
          </a:bodyPr>
          <a:lstStyle/>
          <a:p>
            <a:pPr algn="ctr"/>
            <a:r>
              <a:rPr lang="fr-FR" sz="4000" dirty="0">
                <a:latin typeface="Comic Sans MS" panose="030F0702030302020204" pitchFamily="66" charset="0"/>
              </a:rPr>
              <a:t>CH</a:t>
            </a:r>
            <a:r>
              <a:rPr lang="fr-FR" sz="2400" dirty="0">
                <a:latin typeface="Comic Sans MS" panose="030F0702030302020204" pitchFamily="66" charset="0"/>
              </a:rPr>
              <a:t>4</a:t>
            </a:r>
            <a:endParaRPr lang="fr-FR" sz="4000" dirty="0">
              <a:latin typeface="Comic Sans MS" panose="030F0702030302020204" pitchFamily="66" charset="0"/>
            </a:endParaRPr>
          </a:p>
        </p:txBody>
      </p:sp>
      <p:sp>
        <p:nvSpPr>
          <p:cNvPr id="9" name="Rectangle 8">
            <a:extLst>
              <a:ext uri="{FF2B5EF4-FFF2-40B4-BE49-F238E27FC236}">
                <a16:creationId xmlns:a16="http://schemas.microsoft.com/office/drawing/2014/main" id="{2EDD5A77-977D-4144-A600-BF20CD959B02}"/>
              </a:ext>
            </a:extLst>
          </p:cNvPr>
          <p:cNvSpPr/>
          <p:nvPr/>
        </p:nvSpPr>
        <p:spPr>
          <a:xfrm>
            <a:off x="4280452" y="1000952"/>
            <a:ext cx="1683026" cy="100012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0" name="Rectangle 9">
            <a:extLst>
              <a:ext uri="{FF2B5EF4-FFF2-40B4-BE49-F238E27FC236}">
                <a16:creationId xmlns:a16="http://schemas.microsoft.com/office/drawing/2014/main" id="{2A6151E6-851E-4617-8150-23D900E9F551}"/>
              </a:ext>
            </a:extLst>
          </p:cNvPr>
          <p:cNvSpPr/>
          <p:nvPr/>
        </p:nvSpPr>
        <p:spPr>
          <a:xfrm>
            <a:off x="6228524" y="1000952"/>
            <a:ext cx="1683026" cy="100012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1" name="Rectangle 10">
            <a:extLst>
              <a:ext uri="{FF2B5EF4-FFF2-40B4-BE49-F238E27FC236}">
                <a16:creationId xmlns:a16="http://schemas.microsoft.com/office/drawing/2014/main" id="{3E2AB5ED-9917-4B4B-8886-9031C3524173}"/>
              </a:ext>
            </a:extLst>
          </p:cNvPr>
          <p:cNvSpPr/>
          <p:nvPr/>
        </p:nvSpPr>
        <p:spPr>
          <a:xfrm>
            <a:off x="8176596" y="1000952"/>
            <a:ext cx="1683026" cy="100012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2" name="Rectangle 11">
            <a:extLst>
              <a:ext uri="{FF2B5EF4-FFF2-40B4-BE49-F238E27FC236}">
                <a16:creationId xmlns:a16="http://schemas.microsoft.com/office/drawing/2014/main" id="{01545322-FAE1-43E1-A5EB-F3E0E1C9CE65}"/>
              </a:ext>
            </a:extLst>
          </p:cNvPr>
          <p:cNvSpPr/>
          <p:nvPr/>
        </p:nvSpPr>
        <p:spPr>
          <a:xfrm>
            <a:off x="4293704" y="2205730"/>
            <a:ext cx="1683026" cy="100012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3" name="Rectangle 12">
            <a:extLst>
              <a:ext uri="{FF2B5EF4-FFF2-40B4-BE49-F238E27FC236}">
                <a16:creationId xmlns:a16="http://schemas.microsoft.com/office/drawing/2014/main" id="{92075867-6F33-4B41-9B82-EFFAD25774EC}"/>
              </a:ext>
            </a:extLst>
          </p:cNvPr>
          <p:cNvSpPr/>
          <p:nvPr/>
        </p:nvSpPr>
        <p:spPr>
          <a:xfrm>
            <a:off x="6301201" y="2145679"/>
            <a:ext cx="1683026" cy="100012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4" name="Rectangle 13">
            <a:extLst>
              <a:ext uri="{FF2B5EF4-FFF2-40B4-BE49-F238E27FC236}">
                <a16:creationId xmlns:a16="http://schemas.microsoft.com/office/drawing/2014/main" id="{A392048B-1000-4F9D-92A4-F85367249631}"/>
              </a:ext>
            </a:extLst>
          </p:cNvPr>
          <p:cNvSpPr/>
          <p:nvPr/>
        </p:nvSpPr>
        <p:spPr>
          <a:xfrm>
            <a:off x="8176596" y="2170801"/>
            <a:ext cx="1683026" cy="100012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42832A3E-E3CB-4556-A384-16967379CBD9}"/>
              </a:ext>
            </a:extLst>
          </p:cNvPr>
          <p:cNvSpPr/>
          <p:nvPr/>
        </p:nvSpPr>
        <p:spPr>
          <a:xfrm>
            <a:off x="4313582" y="3429000"/>
            <a:ext cx="1683026" cy="100012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6" name="Rectangle 15">
            <a:extLst>
              <a:ext uri="{FF2B5EF4-FFF2-40B4-BE49-F238E27FC236}">
                <a16:creationId xmlns:a16="http://schemas.microsoft.com/office/drawing/2014/main" id="{8ADC55D9-C81A-4058-8308-5B9995E927F3}"/>
              </a:ext>
            </a:extLst>
          </p:cNvPr>
          <p:cNvSpPr/>
          <p:nvPr/>
        </p:nvSpPr>
        <p:spPr>
          <a:xfrm>
            <a:off x="6195394" y="3345864"/>
            <a:ext cx="1683026" cy="121288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7" name="Rectangle 16">
            <a:extLst>
              <a:ext uri="{FF2B5EF4-FFF2-40B4-BE49-F238E27FC236}">
                <a16:creationId xmlns:a16="http://schemas.microsoft.com/office/drawing/2014/main" id="{F7E70580-A73C-4BC0-BB1B-59041C79E89E}"/>
              </a:ext>
            </a:extLst>
          </p:cNvPr>
          <p:cNvSpPr/>
          <p:nvPr/>
        </p:nvSpPr>
        <p:spPr>
          <a:xfrm>
            <a:off x="8077206" y="3452243"/>
            <a:ext cx="1683026" cy="100012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8" name="Rectangle 17">
            <a:extLst>
              <a:ext uri="{FF2B5EF4-FFF2-40B4-BE49-F238E27FC236}">
                <a16:creationId xmlns:a16="http://schemas.microsoft.com/office/drawing/2014/main" id="{611D3521-714E-4585-B810-62DFE8E7FFA5}"/>
              </a:ext>
            </a:extLst>
          </p:cNvPr>
          <p:cNvSpPr/>
          <p:nvPr/>
        </p:nvSpPr>
        <p:spPr>
          <a:xfrm>
            <a:off x="4287078" y="5068686"/>
            <a:ext cx="1683026" cy="100012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9" name="Rectangle 18">
            <a:extLst>
              <a:ext uri="{FF2B5EF4-FFF2-40B4-BE49-F238E27FC236}">
                <a16:creationId xmlns:a16="http://schemas.microsoft.com/office/drawing/2014/main" id="{70CD1CEB-FDF2-45E7-ABE9-558B64DD5E5E}"/>
              </a:ext>
            </a:extLst>
          </p:cNvPr>
          <p:cNvSpPr/>
          <p:nvPr/>
        </p:nvSpPr>
        <p:spPr>
          <a:xfrm>
            <a:off x="6105836" y="4856921"/>
            <a:ext cx="1772584" cy="153062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0" name="Rectangle 19">
            <a:extLst>
              <a:ext uri="{FF2B5EF4-FFF2-40B4-BE49-F238E27FC236}">
                <a16:creationId xmlns:a16="http://schemas.microsoft.com/office/drawing/2014/main" id="{12866BCE-5E06-4B48-AACE-262F4D811836}"/>
              </a:ext>
            </a:extLst>
          </p:cNvPr>
          <p:cNvSpPr/>
          <p:nvPr/>
        </p:nvSpPr>
        <p:spPr>
          <a:xfrm>
            <a:off x="8192639" y="4983671"/>
            <a:ext cx="1683026" cy="100012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8512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77476" y="1740014"/>
            <a:ext cx="2221656" cy="1200329"/>
          </a:xfrm>
          <a:prstGeom prst="rect">
            <a:avLst/>
          </a:prstGeom>
        </p:spPr>
        <p:txBody>
          <a:bodyPr wrap="square">
            <a:spAutoFit/>
          </a:bodyPr>
          <a:lstStyle/>
          <a:p>
            <a:r>
              <a:rPr lang="fr-FR" sz="7200" kern="0" dirty="0">
                <a:solidFill>
                  <a:sysClr val="windowText" lastClr="000000"/>
                </a:solidFill>
              </a:rPr>
              <a:t>Cu </a:t>
            </a:r>
          </a:p>
        </p:txBody>
      </p:sp>
      <p:sp>
        <p:nvSpPr>
          <p:cNvPr id="6" name="ZoneTexte 5"/>
          <p:cNvSpPr txBox="1"/>
          <p:nvPr/>
        </p:nvSpPr>
        <p:spPr>
          <a:xfrm>
            <a:off x="2901270" y="4026196"/>
            <a:ext cx="7076032" cy="830997"/>
          </a:xfrm>
          <a:prstGeom prst="rect">
            <a:avLst/>
          </a:prstGeom>
          <a:noFill/>
        </p:spPr>
        <p:txBody>
          <a:bodyPr wrap="square" rtlCol="0">
            <a:spAutoFit/>
          </a:bodyPr>
          <a:lstStyle/>
          <a:p>
            <a:r>
              <a:rPr lang="fr-FR" sz="4800" kern="0" dirty="0">
                <a:solidFill>
                  <a:sysClr val="windowText" lastClr="000000"/>
                </a:solidFill>
              </a:rPr>
              <a:t>Atome, molécule?</a:t>
            </a:r>
          </a:p>
        </p:txBody>
      </p:sp>
    </p:spTree>
    <p:extLst>
      <p:ext uri="{BB962C8B-B14F-4D97-AF65-F5344CB8AC3E}">
        <p14:creationId xmlns:p14="http://schemas.microsoft.com/office/powerpoint/2010/main" val="3333570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77476" y="757589"/>
            <a:ext cx="2221656" cy="1200329"/>
          </a:xfrm>
          <a:prstGeom prst="rect">
            <a:avLst/>
          </a:prstGeom>
        </p:spPr>
        <p:txBody>
          <a:bodyPr wrap="square">
            <a:spAutoFit/>
          </a:bodyPr>
          <a:lstStyle/>
          <a:p>
            <a:r>
              <a:rPr lang="fr-FR" sz="7200" kern="0" dirty="0">
                <a:solidFill>
                  <a:sysClr val="windowText" lastClr="000000"/>
                </a:solidFill>
              </a:rPr>
              <a:t>Cu </a:t>
            </a:r>
          </a:p>
        </p:txBody>
      </p:sp>
      <p:sp>
        <p:nvSpPr>
          <p:cNvPr id="6" name="ZoneTexte 5"/>
          <p:cNvSpPr txBox="1"/>
          <p:nvPr/>
        </p:nvSpPr>
        <p:spPr>
          <a:xfrm>
            <a:off x="3105393" y="2893250"/>
            <a:ext cx="2597844" cy="1569660"/>
          </a:xfrm>
          <a:prstGeom prst="rect">
            <a:avLst/>
          </a:prstGeom>
          <a:noFill/>
        </p:spPr>
        <p:txBody>
          <a:bodyPr wrap="square" rtlCol="0">
            <a:spAutoFit/>
          </a:bodyPr>
          <a:lstStyle/>
          <a:p>
            <a:r>
              <a:rPr lang="fr-FR" sz="4800" kern="0" dirty="0">
                <a:solidFill>
                  <a:sysClr val="windowText" lastClr="000000"/>
                </a:solidFill>
              </a:rPr>
              <a:t>Atome de cuivre </a:t>
            </a:r>
          </a:p>
        </p:txBody>
      </p:sp>
      <p:sp>
        <p:nvSpPr>
          <p:cNvPr id="5" name="Ellipse 4"/>
          <p:cNvSpPr/>
          <p:nvPr/>
        </p:nvSpPr>
        <p:spPr>
          <a:xfrm>
            <a:off x="6883930" y="2556096"/>
            <a:ext cx="1476905" cy="1505307"/>
          </a:xfrm>
          <a:prstGeom prst="ellipse">
            <a:avLst/>
          </a:prstGeom>
          <a:solidFill>
            <a:schemeClr val="accent6">
              <a:lumMod val="75000"/>
            </a:schemeClr>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kern="0">
              <a:solidFill>
                <a:sysClr val="windowText" lastClr="000000"/>
              </a:solidFill>
            </a:endParaRPr>
          </a:p>
        </p:txBody>
      </p:sp>
    </p:spTree>
    <p:extLst>
      <p:ext uri="{BB962C8B-B14F-4D97-AF65-F5344CB8AC3E}">
        <p14:creationId xmlns:p14="http://schemas.microsoft.com/office/powerpoint/2010/main" val="524194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77476" y="1139849"/>
            <a:ext cx="2221656" cy="1200329"/>
          </a:xfrm>
          <a:prstGeom prst="rect">
            <a:avLst/>
          </a:prstGeom>
        </p:spPr>
        <p:txBody>
          <a:bodyPr wrap="square">
            <a:spAutoFit/>
          </a:bodyPr>
          <a:lstStyle/>
          <a:p>
            <a:r>
              <a:rPr lang="fr-FR" sz="7200" kern="0" dirty="0">
                <a:solidFill>
                  <a:sysClr val="windowText" lastClr="000000"/>
                </a:solidFill>
              </a:rPr>
              <a:t>O</a:t>
            </a:r>
          </a:p>
        </p:txBody>
      </p:sp>
      <p:sp>
        <p:nvSpPr>
          <p:cNvPr id="6" name="ZoneTexte 5"/>
          <p:cNvSpPr txBox="1"/>
          <p:nvPr/>
        </p:nvSpPr>
        <p:spPr>
          <a:xfrm>
            <a:off x="2499103" y="3195199"/>
            <a:ext cx="7076032" cy="830997"/>
          </a:xfrm>
          <a:prstGeom prst="rect">
            <a:avLst/>
          </a:prstGeom>
          <a:noFill/>
        </p:spPr>
        <p:txBody>
          <a:bodyPr wrap="square" rtlCol="0">
            <a:spAutoFit/>
          </a:bodyPr>
          <a:lstStyle/>
          <a:p>
            <a:r>
              <a:rPr lang="fr-FR" sz="4800" kern="0" dirty="0">
                <a:solidFill>
                  <a:sysClr val="windowText" lastClr="000000"/>
                </a:solidFill>
              </a:rPr>
              <a:t>Atome, molécule?</a:t>
            </a:r>
          </a:p>
        </p:txBody>
      </p:sp>
    </p:spTree>
    <p:extLst>
      <p:ext uri="{BB962C8B-B14F-4D97-AF65-F5344CB8AC3E}">
        <p14:creationId xmlns:p14="http://schemas.microsoft.com/office/powerpoint/2010/main" val="1645867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02092" y="1139849"/>
            <a:ext cx="2221656" cy="1200329"/>
          </a:xfrm>
          <a:prstGeom prst="rect">
            <a:avLst/>
          </a:prstGeom>
        </p:spPr>
        <p:txBody>
          <a:bodyPr wrap="square">
            <a:spAutoFit/>
          </a:bodyPr>
          <a:lstStyle/>
          <a:p>
            <a:r>
              <a:rPr lang="fr-FR" sz="7200" kern="0" dirty="0">
                <a:solidFill>
                  <a:sysClr val="windowText" lastClr="000000"/>
                </a:solidFill>
              </a:rPr>
              <a:t>O</a:t>
            </a:r>
          </a:p>
        </p:txBody>
      </p:sp>
      <p:sp>
        <p:nvSpPr>
          <p:cNvPr id="6" name="ZoneTexte 5"/>
          <p:cNvSpPr txBox="1"/>
          <p:nvPr/>
        </p:nvSpPr>
        <p:spPr>
          <a:xfrm>
            <a:off x="2317750" y="3195198"/>
            <a:ext cx="2859726" cy="1569660"/>
          </a:xfrm>
          <a:prstGeom prst="rect">
            <a:avLst/>
          </a:prstGeom>
          <a:noFill/>
        </p:spPr>
        <p:txBody>
          <a:bodyPr wrap="square" rtlCol="0">
            <a:spAutoFit/>
          </a:bodyPr>
          <a:lstStyle/>
          <a:p>
            <a:r>
              <a:rPr lang="fr-FR" sz="4800" kern="0" dirty="0">
                <a:solidFill>
                  <a:sysClr val="windowText" lastClr="000000"/>
                </a:solidFill>
              </a:rPr>
              <a:t>Atome</a:t>
            </a:r>
          </a:p>
          <a:p>
            <a:r>
              <a:rPr lang="fr-FR" sz="4800" kern="0" dirty="0">
                <a:solidFill>
                  <a:sysClr val="windowText" lastClr="000000"/>
                </a:solidFill>
              </a:rPr>
              <a:t>d’oxygène</a:t>
            </a:r>
          </a:p>
        </p:txBody>
      </p:sp>
      <p:pic>
        <p:nvPicPr>
          <p:cNvPr id="5" name="Image 4"/>
          <p:cNvPicPr>
            <a:picLocks noChangeAspect="1"/>
          </p:cNvPicPr>
          <p:nvPr/>
        </p:nvPicPr>
        <p:blipFill>
          <a:blip r:embed="rId2"/>
          <a:stretch>
            <a:fillRect/>
          </a:stretch>
        </p:blipFill>
        <p:spPr>
          <a:xfrm>
            <a:off x="7388332" y="2941928"/>
            <a:ext cx="1352531" cy="1352531"/>
          </a:xfrm>
          <a:prstGeom prst="rect">
            <a:avLst/>
          </a:prstGeom>
        </p:spPr>
      </p:pic>
    </p:spTree>
    <p:extLst>
      <p:ext uri="{BB962C8B-B14F-4D97-AF65-F5344CB8AC3E}">
        <p14:creationId xmlns:p14="http://schemas.microsoft.com/office/powerpoint/2010/main" val="3922649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610679" y="1198217"/>
            <a:ext cx="7500730" cy="5625548"/>
          </a:xfrm>
          <a:prstGeom prst="rect">
            <a:avLst/>
          </a:prstGeom>
        </p:spPr>
      </p:pic>
      <p:sp>
        <p:nvSpPr>
          <p:cNvPr id="4" name="ZoneTexte 3"/>
          <p:cNvSpPr txBox="1"/>
          <p:nvPr/>
        </p:nvSpPr>
        <p:spPr>
          <a:xfrm>
            <a:off x="278296" y="490331"/>
            <a:ext cx="8547652" cy="707886"/>
          </a:xfrm>
          <a:prstGeom prst="rect">
            <a:avLst/>
          </a:prstGeom>
          <a:noFill/>
        </p:spPr>
        <p:txBody>
          <a:bodyPr wrap="square" rtlCol="0">
            <a:spAutoFit/>
          </a:bodyPr>
          <a:lstStyle/>
          <a:p>
            <a:r>
              <a:rPr lang="fr-FR" sz="4000"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Etape 1 : De l’infiniment petit…</a:t>
            </a:r>
            <a:endParaRPr lang="fr-FR" sz="4000" b="1" dirty="0">
              <a:solidFill>
                <a:srgbClr val="FF0000"/>
              </a:solidFill>
            </a:endParaRPr>
          </a:p>
        </p:txBody>
      </p:sp>
      <p:sp>
        <p:nvSpPr>
          <p:cNvPr id="2" name="ZoneTexte 1"/>
          <p:cNvSpPr txBox="1"/>
          <p:nvPr/>
        </p:nvSpPr>
        <p:spPr>
          <a:xfrm>
            <a:off x="0" y="2517913"/>
            <a:ext cx="2610679" cy="2308324"/>
          </a:xfrm>
          <a:prstGeom prst="rect">
            <a:avLst/>
          </a:prstGeom>
          <a:noFill/>
        </p:spPr>
        <p:txBody>
          <a:bodyPr wrap="square" rtlCol="0">
            <a:spAutoFit/>
          </a:bodyPr>
          <a:lstStyle/>
          <a:p>
            <a:pPr algn="ctr"/>
            <a:r>
              <a:rPr lang="fr-FR" sz="3600" dirty="0">
                <a:latin typeface="Comic Sans MS" panose="030F0702030302020204" pitchFamily="66" charset="0"/>
              </a:rPr>
              <a:t>Regardons une dune de sable de loin…</a:t>
            </a:r>
          </a:p>
        </p:txBody>
      </p:sp>
    </p:spTree>
    <p:extLst>
      <p:ext uri="{BB962C8B-B14F-4D97-AF65-F5344CB8AC3E}">
        <p14:creationId xmlns:p14="http://schemas.microsoft.com/office/powerpoint/2010/main" val="267062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77476" y="1001005"/>
            <a:ext cx="2221656" cy="1200329"/>
          </a:xfrm>
          <a:prstGeom prst="rect">
            <a:avLst/>
          </a:prstGeom>
        </p:spPr>
        <p:txBody>
          <a:bodyPr wrap="square">
            <a:spAutoFit/>
          </a:bodyPr>
          <a:lstStyle/>
          <a:p>
            <a:r>
              <a:rPr lang="fr-FR" sz="7200" kern="0" dirty="0">
                <a:solidFill>
                  <a:sysClr val="windowText" lastClr="000000"/>
                </a:solidFill>
              </a:rPr>
              <a:t>H</a:t>
            </a:r>
            <a:r>
              <a:rPr lang="fr-FR" sz="7200" kern="0" baseline="-25000" dirty="0">
                <a:solidFill>
                  <a:sysClr val="windowText" lastClr="000000"/>
                </a:solidFill>
              </a:rPr>
              <a:t>2</a:t>
            </a:r>
            <a:r>
              <a:rPr lang="fr-FR" sz="7200" kern="0" dirty="0">
                <a:solidFill>
                  <a:sysClr val="windowText" lastClr="000000"/>
                </a:solidFill>
              </a:rPr>
              <a:t>O </a:t>
            </a:r>
          </a:p>
        </p:txBody>
      </p:sp>
      <p:sp>
        <p:nvSpPr>
          <p:cNvPr id="6" name="ZoneTexte 5"/>
          <p:cNvSpPr txBox="1"/>
          <p:nvPr/>
        </p:nvSpPr>
        <p:spPr>
          <a:xfrm>
            <a:off x="3060020" y="3195199"/>
            <a:ext cx="7076032" cy="830997"/>
          </a:xfrm>
          <a:prstGeom prst="rect">
            <a:avLst/>
          </a:prstGeom>
          <a:noFill/>
        </p:spPr>
        <p:txBody>
          <a:bodyPr wrap="square" rtlCol="0">
            <a:spAutoFit/>
          </a:bodyPr>
          <a:lstStyle/>
          <a:p>
            <a:r>
              <a:rPr lang="fr-FR" sz="4800" kern="0" dirty="0">
                <a:solidFill>
                  <a:sysClr val="windowText" lastClr="000000"/>
                </a:solidFill>
              </a:rPr>
              <a:t>Atome, molécule?</a:t>
            </a:r>
          </a:p>
        </p:txBody>
      </p:sp>
    </p:spTree>
    <p:extLst>
      <p:ext uri="{BB962C8B-B14F-4D97-AF65-F5344CB8AC3E}">
        <p14:creationId xmlns:p14="http://schemas.microsoft.com/office/powerpoint/2010/main" val="2280217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77476" y="990422"/>
            <a:ext cx="2221656" cy="1200329"/>
          </a:xfrm>
          <a:prstGeom prst="rect">
            <a:avLst/>
          </a:prstGeom>
        </p:spPr>
        <p:txBody>
          <a:bodyPr wrap="square">
            <a:spAutoFit/>
          </a:bodyPr>
          <a:lstStyle/>
          <a:p>
            <a:r>
              <a:rPr lang="fr-FR" sz="7200" kern="0" dirty="0">
                <a:solidFill>
                  <a:sysClr val="windowText" lastClr="000000"/>
                </a:solidFill>
              </a:rPr>
              <a:t>H</a:t>
            </a:r>
            <a:r>
              <a:rPr lang="fr-FR" sz="7200" kern="0" baseline="-25000" dirty="0">
                <a:solidFill>
                  <a:sysClr val="windowText" lastClr="000000"/>
                </a:solidFill>
              </a:rPr>
              <a:t>2</a:t>
            </a:r>
            <a:r>
              <a:rPr lang="fr-FR" sz="7200" kern="0" dirty="0">
                <a:solidFill>
                  <a:sysClr val="windowText" lastClr="000000"/>
                </a:solidFill>
              </a:rPr>
              <a:t>O </a:t>
            </a:r>
          </a:p>
        </p:txBody>
      </p:sp>
      <p:sp>
        <p:nvSpPr>
          <p:cNvPr id="6" name="ZoneTexte 5"/>
          <p:cNvSpPr txBox="1"/>
          <p:nvPr/>
        </p:nvSpPr>
        <p:spPr>
          <a:xfrm>
            <a:off x="2901270" y="3370586"/>
            <a:ext cx="2861752" cy="1569660"/>
          </a:xfrm>
          <a:prstGeom prst="rect">
            <a:avLst/>
          </a:prstGeom>
          <a:noFill/>
        </p:spPr>
        <p:txBody>
          <a:bodyPr wrap="square" rtlCol="0">
            <a:spAutoFit/>
          </a:bodyPr>
          <a:lstStyle/>
          <a:p>
            <a:r>
              <a:rPr lang="fr-FR" sz="4800" kern="0" dirty="0">
                <a:solidFill>
                  <a:sysClr val="windowText" lastClr="000000"/>
                </a:solidFill>
              </a:rPr>
              <a:t>Molécule</a:t>
            </a:r>
          </a:p>
          <a:p>
            <a:r>
              <a:rPr lang="fr-FR" sz="4800" kern="0" dirty="0">
                <a:solidFill>
                  <a:sysClr val="windowText" lastClr="000000"/>
                </a:solidFill>
              </a:rPr>
              <a:t>d’eau</a:t>
            </a:r>
          </a:p>
        </p:txBody>
      </p:sp>
      <p:pic>
        <p:nvPicPr>
          <p:cNvPr id="5" name="Image 4"/>
          <p:cNvPicPr>
            <a:picLocks noChangeAspect="1"/>
          </p:cNvPicPr>
          <p:nvPr/>
        </p:nvPicPr>
        <p:blipFill>
          <a:blip r:embed="rId2"/>
          <a:stretch>
            <a:fillRect/>
          </a:stretch>
        </p:blipFill>
        <p:spPr>
          <a:xfrm>
            <a:off x="6987606" y="3106307"/>
            <a:ext cx="1751980" cy="1503119"/>
          </a:xfrm>
          <a:prstGeom prst="rect">
            <a:avLst/>
          </a:prstGeom>
        </p:spPr>
      </p:pic>
    </p:spTree>
    <p:extLst>
      <p:ext uri="{BB962C8B-B14F-4D97-AF65-F5344CB8AC3E}">
        <p14:creationId xmlns:p14="http://schemas.microsoft.com/office/powerpoint/2010/main" val="1068940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56726" y="1561922"/>
            <a:ext cx="3320941" cy="1200329"/>
          </a:xfrm>
          <a:prstGeom prst="rect">
            <a:avLst/>
          </a:prstGeom>
        </p:spPr>
        <p:txBody>
          <a:bodyPr wrap="square">
            <a:spAutoFit/>
          </a:bodyPr>
          <a:lstStyle/>
          <a:p>
            <a:r>
              <a:rPr lang="fr-FR" sz="7200" kern="0" dirty="0">
                <a:solidFill>
                  <a:sysClr val="windowText" lastClr="000000"/>
                </a:solidFill>
              </a:rPr>
              <a:t>C</a:t>
            </a:r>
            <a:r>
              <a:rPr lang="fr-FR" sz="7200" kern="0" baseline="-25000" dirty="0">
                <a:solidFill>
                  <a:sysClr val="windowText" lastClr="000000"/>
                </a:solidFill>
              </a:rPr>
              <a:t>6</a:t>
            </a:r>
            <a:r>
              <a:rPr lang="fr-FR" sz="7200" kern="0" dirty="0">
                <a:solidFill>
                  <a:sysClr val="windowText" lastClr="000000"/>
                </a:solidFill>
              </a:rPr>
              <a:t>H</a:t>
            </a:r>
            <a:r>
              <a:rPr lang="fr-FR" sz="7200" kern="0" baseline="-25000" dirty="0">
                <a:solidFill>
                  <a:sysClr val="windowText" lastClr="000000"/>
                </a:solidFill>
              </a:rPr>
              <a:t>12</a:t>
            </a:r>
            <a:r>
              <a:rPr lang="fr-FR" sz="7200" kern="0" dirty="0">
                <a:solidFill>
                  <a:sysClr val="windowText" lastClr="000000"/>
                </a:solidFill>
              </a:rPr>
              <a:t>O</a:t>
            </a:r>
            <a:r>
              <a:rPr lang="fr-FR" sz="7200" kern="0" baseline="-25000" dirty="0">
                <a:solidFill>
                  <a:sysClr val="windowText" lastClr="000000"/>
                </a:solidFill>
              </a:rPr>
              <a:t>6</a:t>
            </a:r>
            <a:r>
              <a:rPr lang="fr-FR" sz="7200" kern="0" dirty="0">
                <a:solidFill>
                  <a:sysClr val="windowText" lastClr="000000"/>
                </a:solidFill>
              </a:rPr>
              <a:t> </a:t>
            </a:r>
          </a:p>
        </p:txBody>
      </p:sp>
      <p:sp>
        <p:nvSpPr>
          <p:cNvPr id="6" name="ZoneTexte 5"/>
          <p:cNvSpPr txBox="1"/>
          <p:nvPr/>
        </p:nvSpPr>
        <p:spPr>
          <a:xfrm>
            <a:off x="2657853" y="3444671"/>
            <a:ext cx="7076032" cy="830997"/>
          </a:xfrm>
          <a:prstGeom prst="rect">
            <a:avLst/>
          </a:prstGeom>
          <a:noFill/>
        </p:spPr>
        <p:txBody>
          <a:bodyPr wrap="square" rtlCol="0">
            <a:spAutoFit/>
          </a:bodyPr>
          <a:lstStyle/>
          <a:p>
            <a:r>
              <a:rPr lang="fr-FR" sz="4800" kern="0" dirty="0">
                <a:solidFill>
                  <a:sysClr val="windowText" lastClr="000000"/>
                </a:solidFill>
              </a:rPr>
              <a:t>Atome, molécule?</a:t>
            </a:r>
          </a:p>
        </p:txBody>
      </p:sp>
    </p:spTree>
    <p:extLst>
      <p:ext uri="{BB962C8B-B14F-4D97-AF65-F5344CB8AC3E}">
        <p14:creationId xmlns:p14="http://schemas.microsoft.com/office/powerpoint/2010/main" val="3264904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16559" y="1139849"/>
            <a:ext cx="3320941" cy="1200329"/>
          </a:xfrm>
          <a:prstGeom prst="rect">
            <a:avLst/>
          </a:prstGeom>
        </p:spPr>
        <p:txBody>
          <a:bodyPr wrap="square">
            <a:spAutoFit/>
          </a:bodyPr>
          <a:lstStyle/>
          <a:p>
            <a:r>
              <a:rPr lang="fr-FR" sz="7200" kern="0" dirty="0">
                <a:solidFill>
                  <a:sysClr val="windowText" lastClr="000000"/>
                </a:solidFill>
              </a:rPr>
              <a:t>C</a:t>
            </a:r>
            <a:r>
              <a:rPr lang="fr-FR" sz="7200" kern="0" baseline="-25000" dirty="0">
                <a:solidFill>
                  <a:sysClr val="windowText" lastClr="000000"/>
                </a:solidFill>
              </a:rPr>
              <a:t>6</a:t>
            </a:r>
            <a:r>
              <a:rPr lang="fr-FR" sz="7200" kern="0" dirty="0">
                <a:solidFill>
                  <a:sysClr val="windowText" lastClr="000000"/>
                </a:solidFill>
              </a:rPr>
              <a:t>H</a:t>
            </a:r>
            <a:r>
              <a:rPr lang="fr-FR" sz="7200" kern="0" baseline="-25000" dirty="0">
                <a:solidFill>
                  <a:sysClr val="windowText" lastClr="000000"/>
                </a:solidFill>
              </a:rPr>
              <a:t>12</a:t>
            </a:r>
            <a:r>
              <a:rPr lang="fr-FR" sz="7200" kern="0" dirty="0">
                <a:solidFill>
                  <a:sysClr val="windowText" lastClr="000000"/>
                </a:solidFill>
              </a:rPr>
              <a:t>O</a:t>
            </a:r>
            <a:r>
              <a:rPr lang="fr-FR" sz="7200" kern="0" baseline="-25000" dirty="0">
                <a:solidFill>
                  <a:sysClr val="windowText" lastClr="000000"/>
                </a:solidFill>
              </a:rPr>
              <a:t>6</a:t>
            </a:r>
            <a:r>
              <a:rPr lang="fr-FR" sz="7200" kern="0" dirty="0">
                <a:solidFill>
                  <a:sysClr val="windowText" lastClr="000000"/>
                </a:solidFill>
              </a:rPr>
              <a:t> </a:t>
            </a:r>
          </a:p>
        </p:txBody>
      </p:sp>
      <p:sp>
        <p:nvSpPr>
          <p:cNvPr id="6" name="ZoneTexte 5"/>
          <p:cNvSpPr txBox="1"/>
          <p:nvPr/>
        </p:nvSpPr>
        <p:spPr>
          <a:xfrm>
            <a:off x="2901270" y="3381170"/>
            <a:ext cx="2940730" cy="1569660"/>
          </a:xfrm>
          <a:prstGeom prst="rect">
            <a:avLst/>
          </a:prstGeom>
          <a:noFill/>
        </p:spPr>
        <p:txBody>
          <a:bodyPr wrap="square" rtlCol="0">
            <a:spAutoFit/>
          </a:bodyPr>
          <a:lstStyle/>
          <a:p>
            <a:r>
              <a:rPr lang="fr-FR" sz="4800" kern="0" dirty="0">
                <a:solidFill>
                  <a:sysClr val="windowText" lastClr="000000"/>
                </a:solidFill>
              </a:rPr>
              <a:t>Molécule de sucre</a:t>
            </a:r>
          </a:p>
        </p:txBody>
      </p:sp>
    </p:spTree>
    <p:extLst>
      <p:ext uri="{BB962C8B-B14F-4D97-AF65-F5344CB8AC3E}">
        <p14:creationId xmlns:p14="http://schemas.microsoft.com/office/powerpoint/2010/main" val="2064122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04893" y="1001005"/>
            <a:ext cx="3320941" cy="1200329"/>
          </a:xfrm>
          <a:prstGeom prst="rect">
            <a:avLst/>
          </a:prstGeom>
        </p:spPr>
        <p:txBody>
          <a:bodyPr wrap="square">
            <a:spAutoFit/>
          </a:bodyPr>
          <a:lstStyle/>
          <a:p>
            <a:r>
              <a:rPr lang="fr-FR" sz="7200" kern="0" dirty="0">
                <a:solidFill>
                  <a:sysClr val="windowText" lastClr="000000"/>
                </a:solidFill>
              </a:rPr>
              <a:t>C</a:t>
            </a:r>
            <a:r>
              <a:rPr lang="fr-FR" sz="7200" kern="0" baseline="-25000" dirty="0">
                <a:solidFill>
                  <a:sysClr val="windowText" lastClr="000000"/>
                </a:solidFill>
              </a:rPr>
              <a:t>6</a:t>
            </a:r>
            <a:r>
              <a:rPr lang="fr-FR" sz="7200" kern="0" dirty="0">
                <a:solidFill>
                  <a:sysClr val="windowText" lastClr="000000"/>
                </a:solidFill>
              </a:rPr>
              <a:t>H</a:t>
            </a:r>
            <a:r>
              <a:rPr lang="fr-FR" sz="7200" kern="0" baseline="-25000" dirty="0">
                <a:solidFill>
                  <a:sysClr val="windowText" lastClr="000000"/>
                </a:solidFill>
              </a:rPr>
              <a:t>12</a:t>
            </a:r>
            <a:r>
              <a:rPr lang="fr-FR" sz="7200" kern="0" dirty="0">
                <a:solidFill>
                  <a:sysClr val="windowText" lastClr="000000"/>
                </a:solidFill>
              </a:rPr>
              <a:t>O</a:t>
            </a:r>
            <a:r>
              <a:rPr lang="fr-FR" sz="7200" kern="0" baseline="-25000" dirty="0">
                <a:solidFill>
                  <a:sysClr val="windowText" lastClr="000000"/>
                </a:solidFill>
              </a:rPr>
              <a:t>6</a:t>
            </a:r>
            <a:r>
              <a:rPr lang="fr-FR" sz="7200" kern="0" dirty="0">
                <a:solidFill>
                  <a:sysClr val="windowText" lastClr="000000"/>
                </a:solidFill>
              </a:rPr>
              <a:t> </a:t>
            </a:r>
          </a:p>
        </p:txBody>
      </p:sp>
      <p:sp>
        <p:nvSpPr>
          <p:cNvPr id="7" name="ZoneTexte 6"/>
          <p:cNvSpPr txBox="1"/>
          <p:nvPr/>
        </p:nvSpPr>
        <p:spPr>
          <a:xfrm>
            <a:off x="3492500" y="2731923"/>
            <a:ext cx="4032250" cy="1384995"/>
          </a:xfrm>
          <a:prstGeom prst="rect">
            <a:avLst/>
          </a:prstGeom>
          <a:noFill/>
        </p:spPr>
        <p:txBody>
          <a:bodyPr wrap="square" rtlCol="0">
            <a:spAutoFit/>
          </a:bodyPr>
          <a:lstStyle/>
          <a:p>
            <a:r>
              <a:rPr lang="fr-FR" sz="2800" kern="0" dirty="0">
                <a:solidFill>
                  <a:sysClr val="windowText" lastClr="000000"/>
                </a:solidFill>
              </a:rPr>
              <a:t>6 atomes de carbone, 12 atomes d’hydrogène et 6 atomes d’oxygène</a:t>
            </a:r>
          </a:p>
        </p:txBody>
      </p:sp>
    </p:spTree>
    <p:extLst>
      <p:ext uri="{BB962C8B-B14F-4D97-AF65-F5344CB8AC3E}">
        <p14:creationId xmlns:p14="http://schemas.microsoft.com/office/powerpoint/2010/main" val="1216652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8860" y="1001005"/>
            <a:ext cx="3320941" cy="1200329"/>
          </a:xfrm>
          <a:prstGeom prst="rect">
            <a:avLst/>
          </a:prstGeom>
        </p:spPr>
        <p:txBody>
          <a:bodyPr wrap="square">
            <a:spAutoFit/>
          </a:bodyPr>
          <a:lstStyle/>
          <a:p>
            <a:r>
              <a:rPr lang="fr-FR" sz="7200" kern="0" dirty="0">
                <a:solidFill>
                  <a:sysClr val="windowText" lastClr="000000"/>
                </a:solidFill>
              </a:rPr>
              <a:t>C</a:t>
            </a:r>
            <a:r>
              <a:rPr lang="fr-FR" sz="7200" kern="0" baseline="-25000" dirty="0">
                <a:solidFill>
                  <a:sysClr val="windowText" lastClr="000000"/>
                </a:solidFill>
              </a:rPr>
              <a:t>6</a:t>
            </a:r>
            <a:r>
              <a:rPr lang="fr-FR" sz="7200" kern="0" dirty="0">
                <a:solidFill>
                  <a:sysClr val="windowText" lastClr="000000"/>
                </a:solidFill>
              </a:rPr>
              <a:t>H</a:t>
            </a:r>
            <a:r>
              <a:rPr lang="fr-FR" sz="7200" kern="0" baseline="-25000" dirty="0">
                <a:solidFill>
                  <a:sysClr val="windowText" lastClr="000000"/>
                </a:solidFill>
              </a:rPr>
              <a:t>12</a:t>
            </a:r>
            <a:r>
              <a:rPr lang="fr-FR" sz="7200" kern="0" dirty="0">
                <a:solidFill>
                  <a:sysClr val="windowText" lastClr="000000"/>
                </a:solidFill>
              </a:rPr>
              <a:t>O</a:t>
            </a:r>
            <a:r>
              <a:rPr lang="fr-FR" sz="7200" kern="0" baseline="-25000" dirty="0">
                <a:solidFill>
                  <a:sysClr val="windowText" lastClr="000000"/>
                </a:solidFill>
              </a:rPr>
              <a:t>6</a:t>
            </a:r>
            <a:r>
              <a:rPr lang="fr-FR" sz="7200" kern="0" dirty="0">
                <a:solidFill>
                  <a:sysClr val="windowText" lastClr="000000"/>
                </a:solidFill>
              </a:rPr>
              <a:t> </a:t>
            </a:r>
          </a:p>
        </p:txBody>
      </p:sp>
      <p:pic>
        <p:nvPicPr>
          <p:cNvPr id="5" name="Image 4"/>
          <p:cNvPicPr>
            <a:picLocks noChangeAspect="1"/>
          </p:cNvPicPr>
          <p:nvPr/>
        </p:nvPicPr>
        <p:blipFill>
          <a:blip r:embed="rId2"/>
          <a:stretch>
            <a:fillRect/>
          </a:stretch>
        </p:blipFill>
        <p:spPr>
          <a:xfrm>
            <a:off x="7162800" y="2201334"/>
            <a:ext cx="2931590" cy="3291125"/>
          </a:xfrm>
          <a:prstGeom prst="rect">
            <a:avLst/>
          </a:prstGeom>
        </p:spPr>
      </p:pic>
      <p:sp>
        <p:nvSpPr>
          <p:cNvPr id="7" name="ZoneTexte 6"/>
          <p:cNvSpPr txBox="1"/>
          <p:nvPr/>
        </p:nvSpPr>
        <p:spPr>
          <a:xfrm>
            <a:off x="2391834" y="2940343"/>
            <a:ext cx="4032250" cy="1384995"/>
          </a:xfrm>
          <a:prstGeom prst="rect">
            <a:avLst/>
          </a:prstGeom>
          <a:noFill/>
        </p:spPr>
        <p:txBody>
          <a:bodyPr wrap="square" rtlCol="0">
            <a:spAutoFit/>
          </a:bodyPr>
          <a:lstStyle/>
          <a:p>
            <a:r>
              <a:rPr lang="fr-FR" sz="2800" kern="0" dirty="0">
                <a:solidFill>
                  <a:sysClr val="windowText" lastClr="000000"/>
                </a:solidFill>
              </a:rPr>
              <a:t>6 atomes de carbone, 12 atomes d’hydrogène et 6 atomes d’oxygène</a:t>
            </a:r>
          </a:p>
        </p:txBody>
      </p:sp>
    </p:spTree>
    <p:extLst>
      <p:ext uri="{BB962C8B-B14F-4D97-AF65-F5344CB8AC3E}">
        <p14:creationId xmlns:p14="http://schemas.microsoft.com/office/powerpoint/2010/main" val="30690288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16720" y="2165172"/>
            <a:ext cx="6360582" cy="1200329"/>
          </a:xfrm>
          <a:prstGeom prst="rect">
            <a:avLst/>
          </a:prstGeom>
        </p:spPr>
        <p:txBody>
          <a:bodyPr wrap="square">
            <a:spAutoFit/>
          </a:bodyPr>
          <a:lstStyle/>
          <a:p>
            <a:r>
              <a:rPr lang="fr-FR" sz="7200" kern="0" dirty="0">
                <a:solidFill>
                  <a:sysClr val="windowText" lastClr="000000"/>
                </a:solidFill>
              </a:rPr>
              <a:t>CO    </a:t>
            </a:r>
            <a:r>
              <a:rPr lang="fr-FR" sz="7200" kern="0" dirty="0">
                <a:solidFill>
                  <a:sysClr val="windowText" lastClr="000000"/>
                </a:solidFill>
                <a:sym typeface="Symbol"/>
              </a:rPr>
              <a:t>=</a:t>
            </a:r>
            <a:r>
              <a:rPr lang="fr-FR" sz="7200" kern="0" dirty="0">
                <a:solidFill>
                  <a:sysClr val="windowText" lastClr="000000"/>
                </a:solidFill>
              </a:rPr>
              <a:t>   Co ?? </a:t>
            </a:r>
          </a:p>
        </p:txBody>
      </p:sp>
      <p:sp>
        <p:nvSpPr>
          <p:cNvPr id="5" name="ZoneTexte 4"/>
          <p:cNvSpPr txBox="1"/>
          <p:nvPr/>
        </p:nvSpPr>
        <p:spPr>
          <a:xfrm>
            <a:off x="2254251" y="890085"/>
            <a:ext cx="6805083" cy="584776"/>
          </a:xfrm>
          <a:prstGeom prst="rect">
            <a:avLst/>
          </a:prstGeom>
          <a:noFill/>
        </p:spPr>
        <p:txBody>
          <a:bodyPr wrap="square" rtlCol="0">
            <a:spAutoFit/>
          </a:bodyPr>
          <a:lstStyle/>
          <a:p>
            <a:r>
              <a:rPr lang="fr-FR" sz="3200" kern="0" dirty="0">
                <a:solidFill>
                  <a:sysClr val="windowText" lastClr="000000"/>
                </a:solidFill>
              </a:rPr>
              <a:t>Attention à la grandeur des lettres !!</a:t>
            </a:r>
          </a:p>
        </p:txBody>
      </p:sp>
    </p:spTree>
    <p:extLst>
      <p:ext uri="{BB962C8B-B14F-4D97-AF65-F5344CB8AC3E}">
        <p14:creationId xmlns:p14="http://schemas.microsoft.com/office/powerpoint/2010/main" val="26932102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40470" y="1565007"/>
            <a:ext cx="6360582" cy="1200329"/>
          </a:xfrm>
          <a:prstGeom prst="rect">
            <a:avLst/>
          </a:prstGeom>
        </p:spPr>
        <p:txBody>
          <a:bodyPr wrap="square">
            <a:spAutoFit/>
          </a:bodyPr>
          <a:lstStyle/>
          <a:p>
            <a:r>
              <a:rPr lang="fr-FR" sz="7200" kern="0" dirty="0">
                <a:solidFill>
                  <a:sysClr val="windowText" lastClr="000000"/>
                </a:solidFill>
              </a:rPr>
              <a:t>CO    ≠   Co ?? </a:t>
            </a:r>
          </a:p>
        </p:txBody>
      </p:sp>
      <p:sp>
        <p:nvSpPr>
          <p:cNvPr id="5" name="ZoneTexte 4"/>
          <p:cNvSpPr txBox="1"/>
          <p:nvPr/>
        </p:nvSpPr>
        <p:spPr>
          <a:xfrm>
            <a:off x="2084918" y="597697"/>
            <a:ext cx="6805083" cy="584776"/>
          </a:xfrm>
          <a:prstGeom prst="rect">
            <a:avLst/>
          </a:prstGeom>
          <a:noFill/>
        </p:spPr>
        <p:txBody>
          <a:bodyPr wrap="square" rtlCol="0">
            <a:spAutoFit/>
          </a:bodyPr>
          <a:lstStyle/>
          <a:p>
            <a:r>
              <a:rPr lang="fr-FR" sz="3200" kern="0" dirty="0">
                <a:solidFill>
                  <a:sysClr val="windowText" lastClr="000000"/>
                </a:solidFill>
              </a:rPr>
              <a:t>Attention à la grandeur des lettres !!</a:t>
            </a:r>
          </a:p>
        </p:txBody>
      </p:sp>
      <p:sp>
        <p:nvSpPr>
          <p:cNvPr id="6" name="ZoneTexte 5"/>
          <p:cNvSpPr txBox="1"/>
          <p:nvPr/>
        </p:nvSpPr>
        <p:spPr>
          <a:xfrm>
            <a:off x="1756834" y="3046394"/>
            <a:ext cx="3450167" cy="954107"/>
          </a:xfrm>
          <a:prstGeom prst="rect">
            <a:avLst/>
          </a:prstGeom>
          <a:noFill/>
        </p:spPr>
        <p:txBody>
          <a:bodyPr wrap="square" rtlCol="0">
            <a:spAutoFit/>
          </a:bodyPr>
          <a:lstStyle/>
          <a:p>
            <a:r>
              <a:rPr lang="fr-FR" sz="2800" kern="0" dirty="0">
                <a:solidFill>
                  <a:sysClr val="windowText" lastClr="000000"/>
                </a:solidFill>
              </a:rPr>
              <a:t>1 atome de carbone</a:t>
            </a:r>
          </a:p>
          <a:p>
            <a:r>
              <a:rPr lang="fr-FR" sz="2800" kern="0" dirty="0">
                <a:solidFill>
                  <a:sysClr val="windowText" lastClr="000000"/>
                </a:solidFill>
              </a:rPr>
              <a:t>1 atome d’oxygène</a:t>
            </a:r>
          </a:p>
        </p:txBody>
      </p:sp>
      <p:sp>
        <p:nvSpPr>
          <p:cNvPr id="7" name="ZoneTexte 6"/>
          <p:cNvSpPr txBox="1"/>
          <p:nvPr/>
        </p:nvSpPr>
        <p:spPr>
          <a:xfrm>
            <a:off x="6527136" y="3236089"/>
            <a:ext cx="3450167" cy="523220"/>
          </a:xfrm>
          <a:prstGeom prst="rect">
            <a:avLst/>
          </a:prstGeom>
          <a:noFill/>
        </p:spPr>
        <p:txBody>
          <a:bodyPr wrap="square" rtlCol="0">
            <a:spAutoFit/>
          </a:bodyPr>
          <a:lstStyle/>
          <a:p>
            <a:r>
              <a:rPr lang="fr-FR" sz="2800" kern="0" dirty="0">
                <a:solidFill>
                  <a:sysClr val="windowText" lastClr="000000"/>
                </a:solidFill>
              </a:rPr>
              <a:t>1 atome de cobalt</a:t>
            </a:r>
          </a:p>
        </p:txBody>
      </p:sp>
    </p:spTree>
    <p:extLst>
      <p:ext uri="{BB962C8B-B14F-4D97-AF65-F5344CB8AC3E}">
        <p14:creationId xmlns:p14="http://schemas.microsoft.com/office/powerpoint/2010/main" val="18899470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46844" y="1244422"/>
            <a:ext cx="6360582" cy="1200329"/>
          </a:xfrm>
          <a:prstGeom prst="rect">
            <a:avLst/>
          </a:prstGeom>
        </p:spPr>
        <p:txBody>
          <a:bodyPr wrap="square">
            <a:spAutoFit/>
          </a:bodyPr>
          <a:lstStyle/>
          <a:p>
            <a:r>
              <a:rPr lang="fr-FR" sz="7200" kern="0" dirty="0">
                <a:solidFill>
                  <a:sysClr val="windowText" lastClr="000000"/>
                </a:solidFill>
              </a:rPr>
              <a:t>CO    </a:t>
            </a:r>
            <a:r>
              <a:rPr lang="fr-FR" sz="7200" kern="0" dirty="0">
                <a:solidFill>
                  <a:sysClr val="windowText" lastClr="000000"/>
                </a:solidFill>
                <a:sym typeface="Symbol"/>
              </a:rPr>
              <a:t>≠</a:t>
            </a:r>
            <a:r>
              <a:rPr lang="fr-FR" sz="7200" kern="0" dirty="0">
                <a:solidFill>
                  <a:sysClr val="windowText" lastClr="000000"/>
                </a:solidFill>
              </a:rPr>
              <a:t>   Co ?? </a:t>
            </a:r>
          </a:p>
        </p:txBody>
      </p:sp>
      <p:sp>
        <p:nvSpPr>
          <p:cNvPr id="5" name="ZoneTexte 4"/>
          <p:cNvSpPr txBox="1"/>
          <p:nvPr/>
        </p:nvSpPr>
        <p:spPr>
          <a:xfrm>
            <a:off x="2254251" y="305309"/>
            <a:ext cx="6805083" cy="584776"/>
          </a:xfrm>
          <a:prstGeom prst="rect">
            <a:avLst/>
          </a:prstGeom>
          <a:noFill/>
        </p:spPr>
        <p:txBody>
          <a:bodyPr wrap="square" rtlCol="0">
            <a:spAutoFit/>
          </a:bodyPr>
          <a:lstStyle/>
          <a:p>
            <a:r>
              <a:rPr lang="fr-FR" sz="3200" kern="0" dirty="0">
                <a:solidFill>
                  <a:sysClr val="windowText" lastClr="000000"/>
                </a:solidFill>
              </a:rPr>
              <a:t>Attention à la grandeur des lettres !!</a:t>
            </a:r>
          </a:p>
        </p:txBody>
      </p:sp>
      <p:sp>
        <p:nvSpPr>
          <p:cNvPr id="6" name="ZoneTexte 5"/>
          <p:cNvSpPr txBox="1"/>
          <p:nvPr/>
        </p:nvSpPr>
        <p:spPr>
          <a:xfrm>
            <a:off x="1756835" y="2591311"/>
            <a:ext cx="3450167" cy="954107"/>
          </a:xfrm>
          <a:prstGeom prst="rect">
            <a:avLst/>
          </a:prstGeom>
          <a:noFill/>
        </p:spPr>
        <p:txBody>
          <a:bodyPr wrap="square" rtlCol="0">
            <a:spAutoFit/>
          </a:bodyPr>
          <a:lstStyle/>
          <a:p>
            <a:r>
              <a:rPr lang="fr-FR" sz="2800" kern="0" dirty="0">
                <a:solidFill>
                  <a:sysClr val="windowText" lastClr="000000"/>
                </a:solidFill>
              </a:rPr>
              <a:t>1 atome de carbone</a:t>
            </a:r>
          </a:p>
          <a:p>
            <a:r>
              <a:rPr lang="fr-FR" sz="2800" kern="0" dirty="0">
                <a:solidFill>
                  <a:sysClr val="windowText" lastClr="000000"/>
                </a:solidFill>
              </a:rPr>
              <a:t>1 atome d’oxygène</a:t>
            </a:r>
          </a:p>
        </p:txBody>
      </p:sp>
      <p:sp>
        <p:nvSpPr>
          <p:cNvPr id="7" name="ZoneTexte 6"/>
          <p:cNvSpPr txBox="1"/>
          <p:nvPr/>
        </p:nvSpPr>
        <p:spPr>
          <a:xfrm>
            <a:off x="6812886" y="2591310"/>
            <a:ext cx="3450167" cy="523220"/>
          </a:xfrm>
          <a:prstGeom prst="rect">
            <a:avLst/>
          </a:prstGeom>
          <a:noFill/>
        </p:spPr>
        <p:txBody>
          <a:bodyPr wrap="square" rtlCol="0">
            <a:spAutoFit/>
          </a:bodyPr>
          <a:lstStyle/>
          <a:p>
            <a:r>
              <a:rPr lang="fr-FR" sz="2800" kern="0" dirty="0">
                <a:solidFill>
                  <a:sysClr val="windowText" lastClr="000000"/>
                </a:solidFill>
              </a:rPr>
              <a:t>1 atome de cobalt</a:t>
            </a:r>
          </a:p>
        </p:txBody>
      </p:sp>
      <p:sp>
        <p:nvSpPr>
          <p:cNvPr id="10" name="Ellipse 9"/>
          <p:cNvSpPr/>
          <p:nvPr/>
        </p:nvSpPr>
        <p:spPr>
          <a:xfrm>
            <a:off x="7785850" y="3545418"/>
            <a:ext cx="1770851" cy="1724759"/>
          </a:xfrm>
          <a:prstGeom prst="ellipse">
            <a:avLst/>
          </a:prstGeom>
          <a:solidFill>
            <a:srgbClr val="376092"/>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kern="0">
              <a:solidFill>
                <a:sysClr val="windowText" lastClr="000000"/>
              </a:solidFill>
            </a:endParaRPr>
          </a:p>
        </p:txBody>
      </p:sp>
      <p:pic>
        <p:nvPicPr>
          <p:cNvPr id="11" name="Image 10"/>
          <p:cNvPicPr>
            <a:picLocks noChangeAspect="1"/>
          </p:cNvPicPr>
          <p:nvPr/>
        </p:nvPicPr>
        <p:blipFill>
          <a:blip r:embed="rId2"/>
          <a:stretch>
            <a:fillRect/>
          </a:stretch>
        </p:blipFill>
        <p:spPr>
          <a:xfrm>
            <a:off x="2527017" y="4009041"/>
            <a:ext cx="1639654" cy="1292804"/>
          </a:xfrm>
          <a:prstGeom prst="rect">
            <a:avLst/>
          </a:prstGeom>
        </p:spPr>
      </p:pic>
    </p:spTree>
    <p:extLst>
      <p:ext uri="{BB962C8B-B14F-4D97-AF65-F5344CB8AC3E}">
        <p14:creationId xmlns:p14="http://schemas.microsoft.com/office/powerpoint/2010/main" val="2616777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16720" y="1233839"/>
            <a:ext cx="6360582" cy="1200329"/>
          </a:xfrm>
          <a:prstGeom prst="rect">
            <a:avLst/>
          </a:prstGeom>
        </p:spPr>
        <p:txBody>
          <a:bodyPr wrap="square">
            <a:spAutoFit/>
          </a:bodyPr>
          <a:lstStyle/>
          <a:p>
            <a:r>
              <a:rPr lang="fr-FR" sz="7200" kern="0" dirty="0">
                <a:solidFill>
                  <a:sysClr val="windowText" lastClr="000000"/>
                </a:solidFill>
              </a:rPr>
              <a:t>CO    </a:t>
            </a:r>
            <a:r>
              <a:rPr lang="fr-FR" sz="7200" kern="0" dirty="0">
                <a:solidFill>
                  <a:sysClr val="windowText" lastClr="000000"/>
                </a:solidFill>
                <a:sym typeface="Symbol"/>
              </a:rPr>
              <a:t>≠</a:t>
            </a:r>
            <a:r>
              <a:rPr lang="fr-FR" sz="7200" kern="0" dirty="0">
                <a:solidFill>
                  <a:sysClr val="windowText" lastClr="000000"/>
                </a:solidFill>
              </a:rPr>
              <a:t>   Co</a:t>
            </a:r>
          </a:p>
        </p:txBody>
      </p:sp>
      <p:sp>
        <p:nvSpPr>
          <p:cNvPr id="5" name="ZoneTexte 4"/>
          <p:cNvSpPr txBox="1"/>
          <p:nvPr/>
        </p:nvSpPr>
        <p:spPr>
          <a:xfrm>
            <a:off x="2254252" y="305309"/>
            <a:ext cx="6805083" cy="584776"/>
          </a:xfrm>
          <a:prstGeom prst="rect">
            <a:avLst/>
          </a:prstGeom>
          <a:noFill/>
        </p:spPr>
        <p:txBody>
          <a:bodyPr wrap="square" rtlCol="0">
            <a:spAutoFit/>
          </a:bodyPr>
          <a:lstStyle/>
          <a:p>
            <a:r>
              <a:rPr lang="fr-FR" sz="3200" kern="0" dirty="0">
                <a:solidFill>
                  <a:sysClr val="windowText" lastClr="000000"/>
                </a:solidFill>
              </a:rPr>
              <a:t>Attention à la grandeur des lettres !!</a:t>
            </a:r>
          </a:p>
        </p:txBody>
      </p:sp>
      <p:sp>
        <p:nvSpPr>
          <p:cNvPr id="8" name="Ellipse 7"/>
          <p:cNvSpPr/>
          <p:nvPr/>
        </p:nvSpPr>
        <p:spPr>
          <a:xfrm>
            <a:off x="7670390" y="2284283"/>
            <a:ext cx="1770851" cy="1724759"/>
          </a:xfrm>
          <a:prstGeom prst="ellipse">
            <a:avLst/>
          </a:prstGeom>
          <a:solidFill>
            <a:srgbClr val="376092"/>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kern="0">
              <a:solidFill>
                <a:sysClr val="windowText" lastClr="000000"/>
              </a:solidFill>
            </a:endParaRPr>
          </a:p>
        </p:txBody>
      </p:sp>
      <p:sp>
        <p:nvSpPr>
          <p:cNvPr id="7" name="ZoneTexte 6"/>
          <p:cNvSpPr txBox="1"/>
          <p:nvPr/>
        </p:nvSpPr>
        <p:spPr>
          <a:xfrm>
            <a:off x="2084917" y="4156557"/>
            <a:ext cx="2952750" cy="1569660"/>
          </a:xfrm>
          <a:prstGeom prst="rect">
            <a:avLst/>
          </a:prstGeom>
          <a:noFill/>
        </p:spPr>
        <p:txBody>
          <a:bodyPr wrap="square" rtlCol="0">
            <a:spAutoFit/>
          </a:bodyPr>
          <a:lstStyle/>
          <a:p>
            <a:r>
              <a:rPr lang="fr-FR" sz="3200" kern="0" dirty="0">
                <a:solidFill>
                  <a:sysClr val="windowText" lastClr="000000"/>
                </a:solidFill>
              </a:rPr>
              <a:t>Molécule de monoxyde de carbone</a:t>
            </a:r>
          </a:p>
        </p:txBody>
      </p:sp>
      <p:sp>
        <p:nvSpPr>
          <p:cNvPr id="9" name="ZoneTexte 8"/>
          <p:cNvSpPr txBox="1"/>
          <p:nvPr/>
        </p:nvSpPr>
        <p:spPr>
          <a:xfrm>
            <a:off x="7460722" y="4489173"/>
            <a:ext cx="2516580" cy="1077218"/>
          </a:xfrm>
          <a:prstGeom prst="rect">
            <a:avLst/>
          </a:prstGeom>
          <a:noFill/>
        </p:spPr>
        <p:txBody>
          <a:bodyPr wrap="square" rtlCol="0">
            <a:spAutoFit/>
          </a:bodyPr>
          <a:lstStyle/>
          <a:p>
            <a:r>
              <a:rPr lang="fr-FR" sz="3200" kern="0" dirty="0">
                <a:solidFill>
                  <a:sysClr val="windowText" lastClr="000000"/>
                </a:solidFill>
              </a:rPr>
              <a:t>Atome de cobalt</a:t>
            </a:r>
          </a:p>
        </p:txBody>
      </p:sp>
      <p:pic>
        <p:nvPicPr>
          <p:cNvPr id="10" name="Image 9"/>
          <p:cNvPicPr>
            <a:picLocks noChangeAspect="1"/>
          </p:cNvPicPr>
          <p:nvPr/>
        </p:nvPicPr>
        <p:blipFill>
          <a:blip r:embed="rId2"/>
          <a:stretch>
            <a:fillRect/>
          </a:stretch>
        </p:blipFill>
        <p:spPr>
          <a:xfrm>
            <a:off x="2457450" y="2716237"/>
            <a:ext cx="1639654" cy="1292804"/>
          </a:xfrm>
          <a:prstGeom prst="rect">
            <a:avLst/>
          </a:prstGeom>
        </p:spPr>
      </p:pic>
    </p:spTree>
    <p:extLst>
      <p:ext uri="{BB962C8B-B14F-4D97-AF65-F5344CB8AC3E}">
        <p14:creationId xmlns:p14="http://schemas.microsoft.com/office/powerpoint/2010/main" val="2166734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448396" y="887895"/>
            <a:ext cx="7927585" cy="5280991"/>
          </a:xfrm>
          <a:prstGeom prst="rect">
            <a:avLst/>
          </a:prstGeom>
        </p:spPr>
      </p:pic>
      <p:sp>
        <p:nvSpPr>
          <p:cNvPr id="3" name="ZoneTexte 2"/>
          <p:cNvSpPr txBox="1"/>
          <p:nvPr/>
        </p:nvSpPr>
        <p:spPr>
          <a:xfrm>
            <a:off x="384314" y="1126435"/>
            <a:ext cx="2743200" cy="4524315"/>
          </a:xfrm>
          <a:prstGeom prst="rect">
            <a:avLst/>
          </a:prstGeom>
          <a:noFill/>
        </p:spPr>
        <p:txBody>
          <a:bodyPr wrap="square" rtlCol="0">
            <a:spAutoFit/>
          </a:bodyPr>
          <a:lstStyle/>
          <a:p>
            <a:pPr algn="ctr"/>
            <a:r>
              <a:rPr lang="fr-FR" sz="3600" dirty="0">
                <a:latin typeface="Comic Sans MS" panose="030F0702030302020204" pitchFamily="66" charset="0"/>
              </a:rPr>
              <a:t>… puis de près. </a:t>
            </a:r>
          </a:p>
          <a:p>
            <a:pPr algn="ctr"/>
            <a:endParaRPr lang="fr-FR" sz="3600" dirty="0">
              <a:latin typeface="Comic Sans MS" panose="030F0702030302020204" pitchFamily="66" charset="0"/>
            </a:endParaRPr>
          </a:p>
          <a:p>
            <a:pPr algn="ctr"/>
            <a:r>
              <a:rPr lang="fr-FR" sz="3600" dirty="0">
                <a:latin typeface="Comic Sans MS" panose="030F0702030302020204" pitchFamily="66" charset="0"/>
              </a:rPr>
              <a:t>Quelle idée émerge de cette observation?</a:t>
            </a:r>
          </a:p>
        </p:txBody>
      </p:sp>
    </p:spTree>
    <p:extLst>
      <p:ext uri="{BB962C8B-B14F-4D97-AF65-F5344CB8AC3E}">
        <p14:creationId xmlns:p14="http://schemas.microsoft.com/office/powerpoint/2010/main" val="116170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75E7328-7720-4E0E-8E63-EEFF99853A1D}"/>
              </a:ext>
            </a:extLst>
          </p:cNvPr>
          <p:cNvSpPr txBox="1"/>
          <p:nvPr/>
        </p:nvSpPr>
        <p:spPr>
          <a:xfrm>
            <a:off x="408709" y="374073"/>
            <a:ext cx="11374582" cy="707886"/>
          </a:xfrm>
          <a:prstGeom prst="rect">
            <a:avLst/>
          </a:prstGeom>
          <a:noFill/>
        </p:spPr>
        <p:txBody>
          <a:bodyPr wrap="square" rtlCol="0">
            <a:spAutoFit/>
          </a:bodyPr>
          <a:lstStyle/>
          <a:p>
            <a:r>
              <a:rPr lang="fr-FR" sz="4000" dirty="0">
                <a:latin typeface="Comic Sans MS" panose="030F0702030302020204" pitchFamily="66" charset="0"/>
              </a:rPr>
              <a:t>LE TABLEAU PERIODIQUE DES ELEMENTS </a:t>
            </a:r>
          </a:p>
        </p:txBody>
      </p:sp>
      <p:sp>
        <p:nvSpPr>
          <p:cNvPr id="3" name="ZoneTexte 2">
            <a:extLst>
              <a:ext uri="{FF2B5EF4-FFF2-40B4-BE49-F238E27FC236}">
                <a16:creationId xmlns:a16="http://schemas.microsoft.com/office/drawing/2014/main" id="{B306813E-75A7-42F6-9A41-A02AF5C899AE}"/>
              </a:ext>
            </a:extLst>
          </p:cNvPr>
          <p:cNvSpPr txBox="1"/>
          <p:nvPr/>
        </p:nvSpPr>
        <p:spPr>
          <a:xfrm>
            <a:off x="768927" y="1405614"/>
            <a:ext cx="10654146" cy="5078313"/>
          </a:xfrm>
          <a:prstGeom prst="rect">
            <a:avLst/>
          </a:prstGeom>
          <a:noFill/>
        </p:spPr>
        <p:txBody>
          <a:bodyPr wrap="square" rtlCol="0">
            <a:spAutoFit/>
          </a:bodyPr>
          <a:lstStyle/>
          <a:p>
            <a:r>
              <a:rPr lang="fr-FR" sz="3600" dirty="0">
                <a:latin typeface="Comic Sans MS" panose="030F0702030302020204" pitchFamily="66" charset="0"/>
              </a:rPr>
              <a:t>On connait aujourd’hui une centaine d’éléments chimiques différents. Dimitri Mendeleïev (1834-1907) a proposé en 1869 un tableau appelé classification périodique des éléments. Il les a classés suivant leur réactivité chimique. Il a volontairement laissé des cases vides, qui ont été complétées au fil de la découverte de nouveaux éléments. </a:t>
            </a:r>
            <a:r>
              <a:rPr lang="fr-FR" sz="3600">
                <a:latin typeface="Comic Sans MS" panose="030F0702030302020204" pitchFamily="66" charset="0"/>
              </a:rPr>
              <a:t>La classification actuelle, constituée de 7 lignes et 18 colonnes, est universelle.</a:t>
            </a:r>
            <a:endParaRPr lang="fr-FR" sz="3600" dirty="0">
              <a:latin typeface="Comic Sans MS" panose="030F0702030302020204" pitchFamily="66" charset="0"/>
            </a:endParaRPr>
          </a:p>
        </p:txBody>
      </p:sp>
    </p:spTree>
    <p:extLst>
      <p:ext uri="{BB962C8B-B14F-4D97-AF65-F5344CB8AC3E}">
        <p14:creationId xmlns:p14="http://schemas.microsoft.com/office/powerpoint/2010/main" val="20746318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hlinkClick r:id="rId2"/>
            <a:extLst>
              <a:ext uri="{FF2B5EF4-FFF2-40B4-BE49-F238E27FC236}">
                <a16:creationId xmlns:a16="http://schemas.microsoft.com/office/drawing/2014/main" id="{C3DF5D6D-17D9-49F1-BD86-F27D40FBE028}"/>
              </a:ext>
            </a:extLst>
          </p:cNvPr>
          <p:cNvPicPr>
            <a:picLocks noChangeAspect="1"/>
          </p:cNvPicPr>
          <p:nvPr/>
        </p:nvPicPr>
        <p:blipFill>
          <a:blip r:embed="rId3"/>
          <a:stretch>
            <a:fillRect/>
          </a:stretch>
        </p:blipFill>
        <p:spPr>
          <a:xfrm>
            <a:off x="2457450" y="1404937"/>
            <a:ext cx="7277100" cy="4048125"/>
          </a:xfrm>
          <a:prstGeom prst="rect">
            <a:avLst/>
          </a:prstGeom>
        </p:spPr>
      </p:pic>
    </p:spTree>
    <p:extLst>
      <p:ext uri="{BB962C8B-B14F-4D97-AF65-F5344CB8AC3E}">
        <p14:creationId xmlns:p14="http://schemas.microsoft.com/office/powerpoint/2010/main" val="13607994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D88D95BA-926F-4C28-BE47-2A2F8852C2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2020" y="1398658"/>
            <a:ext cx="2926081" cy="3165487"/>
          </a:xfrm>
          <a:prstGeom prst="rect">
            <a:avLst/>
          </a:prstGeom>
        </p:spPr>
      </p:pic>
      <p:sp>
        <p:nvSpPr>
          <p:cNvPr id="3" name="Rectangle 2">
            <a:extLst>
              <a:ext uri="{FF2B5EF4-FFF2-40B4-BE49-F238E27FC236}">
                <a16:creationId xmlns:a16="http://schemas.microsoft.com/office/drawing/2014/main" id="{7D0F7E00-5854-4551-BFA3-A258E44E7BF8}"/>
              </a:ext>
            </a:extLst>
          </p:cNvPr>
          <p:cNvSpPr/>
          <p:nvPr/>
        </p:nvSpPr>
        <p:spPr>
          <a:xfrm>
            <a:off x="9232415" y="4813011"/>
            <a:ext cx="2225289" cy="646331"/>
          </a:xfrm>
          <a:prstGeom prst="rect">
            <a:avLst/>
          </a:prstGeom>
        </p:spPr>
        <p:txBody>
          <a:bodyPr wrap="none">
            <a:spAutoFit/>
          </a:bodyPr>
          <a:lstStyle/>
          <a:p>
            <a:r>
              <a:rPr lang="fr-FR" dirty="0" err="1">
                <a:latin typeface="Comic Sans MS" panose="030F0702030302020204" pitchFamily="66" charset="0"/>
              </a:rPr>
              <a:t>Dmitri</a:t>
            </a:r>
            <a:r>
              <a:rPr lang="fr-FR" dirty="0">
                <a:latin typeface="Comic Sans MS" panose="030F0702030302020204" pitchFamily="66" charset="0"/>
              </a:rPr>
              <a:t> Ivanovitch</a:t>
            </a:r>
          </a:p>
          <a:p>
            <a:r>
              <a:rPr lang="fr-FR" dirty="0">
                <a:latin typeface="Comic Sans MS" panose="030F0702030302020204" pitchFamily="66" charset="0"/>
              </a:rPr>
              <a:t> Mendeleïev (1897)</a:t>
            </a:r>
          </a:p>
        </p:txBody>
      </p:sp>
      <p:sp>
        <p:nvSpPr>
          <p:cNvPr id="5" name="ZoneTexte 4">
            <a:extLst>
              <a:ext uri="{FF2B5EF4-FFF2-40B4-BE49-F238E27FC236}">
                <a16:creationId xmlns:a16="http://schemas.microsoft.com/office/drawing/2014/main" id="{964F4D3F-CE32-4287-A347-1CEDB1599A3E}"/>
              </a:ext>
            </a:extLst>
          </p:cNvPr>
          <p:cNvSpPr txBox="1"/>
          <p:nvPr/>
        </p:nvSpPr>
        <p:spPr>
          <a:xfrm>
            <a:off x="934804" y="345712"/>
            <a:ext cx="3670852" cy="707886"/>
          </a:xfrm>
          <a:prstGeom prst="rect">
            <a:avLst/>
          </a:prstGeom>
          <a:noFill/>
        </p:spPr>
        <p:txBody>
          <a:bodyPr wrap="square" rtlCol="0">
            <a:spAutoFit/>
          </a:bodyPr>
          <a:lstStyle/>
          <a:p>
            <a:r>
              <a:rPr lang="fr-FR" sz="4000" dirty="0">
                <a:solidFill>
                  <a:srgbClr val="0070C0"/>
                </a:solidFill>
                <a:latin typeface="Comic Sans MS" panose="030F0702030302020204" pitchFamily="66" charset="0"/>
              </a:rPr>
              <a:t>Exercice n°1</a:t>
            </a:r>
          </a:p>
        </p:txBody>
      </p:sp>
      <p:sp>
        <p:nvSpPr>
          <p:cNvPr id="6" name="ZoneTexte 5">
            <a:extLst>
              <a:ext uri="{FF2B5EF4-FFF2-40B4-BE49-F238E27FC236}">
                <a16:creationId xmlns:a16="http://schemas.microsoft.com/office/drawing/2014/main" id="{292129FD-99C3-4AB6-BEFE-45663A7A9217}"/>
              </a:ext>
            </a:extLst>
          </p:cNvPr>
          <p:cNvSpPr txBox="1"/>
          <p:nvPr/>
        </p:nvSpPr>
        <p:spPr>
          <a:xfrm>
            <a:off x="418410" y="1274618"/>
            <a:ext cx="7880463" cy="5355312"/>
          </a:xfrm>
          <a:prstGeom prst="rect">
            <a:avLst/>
          </a:prstGeom>
          <a:noFill/>
        </p:spPr>
        <p:txBody>
          <a:bodyPr wrap="square" rtlCol="0">
            <a:spAutoFit/>
          </a:bodyPr>
          <a:lstStyle/>
          <a:p>
            <a:r>
              <a:rPr lang="fr-FR" sz="3600" dirty="0">
                <a:latin typeface="Comic Sans MS" panose="030F0702030302020204" pitchFamily="66" charset="0"/>
              </a:rPr>
              <a:t>1. Recherchez l’origine des symboles N, Au.</a:t>
            </a:r>
          </a:p>
          <a:p>
            <a:r>
              <a:rPr lang="fr-FR" sz="3600" dirty="0">
                <a:latin typeface="Comic Sans MS" panose="030F0702030302020204" pitchFamily="66" charset="0"/>
              </a:rPr>
              <a:t>2. Recherchez la date, le lieu et le nom du découvreur du néon (Ne).</a:t>
            </a:r>
          </a:p>
          <a:p>
            <a:r>
              <a:rPr lang="fr-FR" sz="3600" dirty="0">
                <a:latin typeface="Comic Sans MS" panose="030F0702030302020204" pitchFamily="66" charset="0"/>
              </a:rPr>
              <a:t>3. Recherchez les températures de fusion et d’ébullition du fer (Fe).</a:t>
            </a:r>
          </a:p>
          <a:p>
            <a:r>
              <a:rPr lang="fr-FR" sz="3600" dirty="0">
                <a:latin typeface="Comic Sans MS" panose="030F0702030302020204" pitchFamily="66" charset="0"/>
              </a:rPr>
              <a:t>4. Recherchez plusieurs usages (objets, produits, …), où intervient l’élément sodium (Na).</a:t>
            </a:r>
          </a:p>
          <a:p>
            <a:endParaRPr lang="fr-FR" dirty="0"/>
          </a:p>
        </p:txBody>
      </p:sp>
    </p:spTree>
    <p:extLst>
      <p:ext uri="{BB962C8B-B14F-4D97-AF65-F5344CB8AC3E}">
        <p14:creationId xmlns:p14="http://schemas.microsoft.com/office/powerpoint/2010/main" val="22478450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98041" y="2160105"/>
            <a:ext cx="10084904" cy="2862322"/>
          </a:xfrm>
          <a:prstGeom prst="rect">
            <a:avLst/>
          </a:prstGeom>
          <a:noFill/>
        </p:spPr>
        <p:txBody>
          <a:bodyPr wrap="square" rtlCol="0">
            <a:spAutoFit/>
          </a:bodyPr>
          <a:lstStyle/>
          <a:p>
            <a:r>
              <a:rPr lang="fr-FR" sz="3600" dirty="0">
                <a:latin typeface="Comic Sans MS" panose="030F0702030302020204" pitchFamily="66" charset="0"/>
              </a:rPr>
              <a:t>On donne ci-dessous des symboles d’atomes et des formules de molécules. </a:t>
            </a:r>
          </a:p>
          <a:p>
            <a:r>
              <a:rPr lang="fr-FR" sz="3600" dirty="0">
                <a:latin typeface="Comic Sans MS" panose="030F0702030302020204" pitchFamily="66" charset="0"/>
              </a:rPr>
              <a:t>Classez-les.</a:t>
            </a:r>
          </a:p>
          <a:p>
            <a:endParaRPr lang="fr-FR" sz="3600" dirty="0">
              <a:latin typeface="Comic Sans MS" panose="030F0702030302020204" pitchFamily="66" charset="0"/>
            </a:endParaRPr>
          </a:p>
          <a:p>
            <a:r>
              <a:rPr lang="fr-FR" sz="3600" dirty="0">
                <a:latin typeface="Comic Sans MS" panose="030F0702030302020204" pitchFamily="66" charset="0"/>
              </a:rPr>
              <a:t>C; H</a:t>
            </a:r>
            <a:r>
              <a:rPr lang="fr-FR" sz="2400" dirty="0">
                <a:latin typeface="Comic Sans MS" panose="030F0702030302020204" pitchFamily="66" charset="0"/>
              </a:rPr>
              <a:t>2</a:t>
            </a:r>
            <a:r>
              <a:rPr lang="fr-FR" sz="3600" dirty="0">
                <a:latin typeface="Comic Sans MS" panose="030F0702030302020204" pitchFamily="66" charset="0"/>
              </a:rPr>
              <a:t>S; CO; N</a:t>
            </a:r>
            <a:r>
              <a:rPr lang="fr-FR" sz="2400" dirty="0">
                <a:latin typeface="Comic Sans MS" panose="030F0702030302020204" pitchFamily="66" charset="0"/>
              </a:rPr>
              <a:t>2</a:t>
            </a:r>
            <a:r>
              <a:rPr lang="fr-FR" sz="3600" dirty="0">
                <a:latin typeface="Comic Sans MS" panose="030F0702030302020204" pitchFamily="66" charset="0"/>
              </a:rPr>
              <a:t>; N (azote); P (phosphore); O</a:t>
            </a:r>
            <a:r>
              <a:rPr lang="fr-FR" sz="2400" dirty="0">
                <a:latin typeface="Comic Sans MS" panose="030F0702030302020204" pitchFamily="66" charset="0"/>
              </a:rPr>
              <a:t>2</a:t>
            </a:r>
          </a:p>
        </p:txBody>
      </p:sp>
      <p:sp>
        <p:nvSpPr>
          <p:cNvPr id="3" name="ZoneTexte 2"/>
          <p:cNvSpPr txBox="1"/>
          <p:nvPr/>
        </p:nvSpPr>
        <p:spPr>
          <a:xfrm>
            <a:off x="1198041" y="966679"/>
            <a:ext cx="3670852" cy="707886"/>
          </a:xfrm>
          <a:prstGeom prst="rect">
            <a:avLst/>
          </a:prstGeom>
          <a:noFill/>
        </p:spPr>
        <p:txBody>
          <a:bodyPr wrap="square" rtlCol="0">
            <a:spAutoFit/>
          </a:bodyPr>
          <a:lstStyle/>
          <a:p>
            <a:r>
              <a:rPr lang="fr-FR" sz="4000" dirty="0">
                <a:solidFill>
                  <a:srgbClr val="0070C0"/>
                </a:solidFill>
                <a:latin typeface="Comic Sans MS" panose="030F0702030302020204" pitchFamily="66" charset="0"/>
              </a:rPr>
              <a:t>Exercice n°2</a:t>
            </a:r>
          </a:p>
        </p:txBody>
      </p:sp>
    </p:spTree>
    <p:extLst>
      <p:ext uri="{BB962C8B-B14F-4D97-AF65-F5344CB8AC3E}">
        <p14:creationId xmlns:p14="http://schemas.microsoft.com/office/powerpoint/2010/main" val="8498610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34888" y="1948070"/>
            <a:ext cx="10999304" cy="2862322"/>
          </a:xfrm>
          <a:prstGeom prst="rect">
            <a:avLst/>
          </a:prstGeom>
          <a:noFill/>
        </p:spPr>
        <p:txBody>
          <a:bodyPr wrap="square" rtlCol="0">
            <a:spAutoFit/>
          </a:bodyPr>
          <a:lstStyle/>
          <a:p>
            <a:r>
              <a:rPr lang="fr-FR" sz="3600" dirty="0">
                <a:latin typeface="Comic Sans MS" panose="030F0702030302020204" pitchFamily="66" charset="0"/>
              </a:rPr>
              <a:t>Le fructose que l’on trouve dans les fruits, est formé de molécules qui contiennent toutes 6 atomes de carbone, 12 atomes d’hydrogène et 6 atomes d’oxygène. Ecrivez la formule d’une molécule de fructose. </a:t>
            </a:r>
          </a:p>
        </p:txBody>
      </p:sp>
      <p:sp>
        <p:nvSpPr>
          <p:cNvPr id="3" name="ZoneTexte 2"/>
          <p:cNvSpPr txBox="1"/>
          <p:nvPr/>
        </p:nvSpPr>
        <p:spPr>
          <a:xfrm>
            <a:off x="1056561" y="754645"/>
            <a:ext cx="3670852" cy="707886"/>
          </a:xfrm>
          <a:prstGeom prst="rect">
            <a:avLst/>
          </a:prstGeom>
          <a:noFill/>
        </p:spPr>
        <p:txBody>
          <a:bodyPr wrap="square" rtlCol="0">
            <a:spAutoFit/>
          </a:bodyPr>
          <a:lstStyle/>
          <a:p>
            <a:r>
              <a:rPr lang="fr-FR" sz="4000" dirty="0">
                <a:solidFill>
                  <a:srgbClr val="0070C0"/>
                </a:solidFill>
                <a:latin typeface="Comic Sans MS" panose="030F0702030302020204" pitchFamily="66" charset="0"/>
              </a:rPr>
              <a:t>Exercice n°3</a:t>
            </a:r>
          </a:p>
        </p:txBody>
      </p:sp>
    </p:spTree>
    <p:extLst>
      <p:ext uri="{BB962C8B-B14F-4D97-AF65-F5344CB8AC3E}">
        <p14:creationId xmlns:p14="http://schemas.microsoft.com/office/powerpoint/2010/main" val="26895125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50573" y="1828800"/>
            <a:ext cx="11582399" cy="4524315"/>
          </a:xfrm>
          <a:prstGeom prst="rect">
            <a:avLst/>
          </a:prstGeom>
          <a:noFill/>
        </p:spPr>
        <p:txBody>
          <a:bodyPr wrap="square" rtlCol="0">
            <a:spAutoFit/>
          </a:bodyPr>
          <a:lstStyle/>
          <a:p>
            <a:pPr lvl="0"/>
            <a:r>
              <a:rPr lang="fr-FR" sz="3600" dirty="0">
                <a:solidFill>
                  <a:prstClr val="black"/>
                </a:solidFill>
                <a:latin typeface="Comic Sans MS" panose="030F0702030302020204" pitchFamily="66" charset="0"/>
              </a:rPr>
              <a:t>Voici les noms de produits chimiques contenus dans des boissons et la formule de leurs molécules.</a:t>
            </a:r>
          </a:p>
          <a:p>
            <a:pPr lvl="0"/>
            <a:endParaRPr lang="fr-FR" sz="3600" dirty="0">
              <a:solidFill>
                <a:prstClr val="black"/>
              </a:solidFill>
              <a:latin typeface="Comic Sans MS" panose="030F0702030302020204" pitchFamily="66" charset="0"/>
            </a:endParaRPr>
          </a:p>
          <a:p>
            <a:pPr lvl="0"/>
            <a:r>
              <a:rPr lang="fr-FR" sz="3600" dirty="0">
                <a:solidFill>
                  <a:prstClr val="black"/>
                </a:solidFill>
                <a:latin typeface="Comic Sans MS" panose="030F0702030302020204" pitchFamily="66" charset="0"/>
              </a:rPr>
              <a:t>Acide </a:t>
            </a:r>
            <a:r>
              <a:rPr lang="fr-FR" sz="3600" dirty="0" err="1">
                <a:solidFill>
                  <a:prstClr val="black"/>
                </a:solidFill>
                <a:latin typeface="Comic Sans MS" panose="030F0702030302020204" pitchFamily="66" charset="0"/>
              </a:rPr>
              <a:t>orthophosphorique</a:t>
            </a:r>
            <a:r>
              <a:rPr lang="fr-FR" sz="3600" dirty="0">
                <a:solidFill>
                  <a:prstClr val="black"/>
                </a:solidFill>
                <a:latin typeface="Comic Sans MS" panose="030F0702030302020204" pitchFamily="66" charset="0"/>
              </a:rPr>
              <a:t>, dans le Coca-Cola,  H</a:t>
            </a:r>
            <a:r>
              <a:rPr lang="fr-FR" dirty="0">
                <a:solidFill>
                  <a:prstClr val="black"/>
                </a:solidFill>
                <a:latin typeface="Comic Sans MS" panose="030F0702030302020204" pitchFamily="66" charset="0"/>
              </a:rPr>
              <a:t>3</a:t>
            </a:r>
            <a:r>
              <a:rPr lang="fr-FR" sz="3600" dirty="0">
                <a:solidFill>
                  <a:prstClr val="black"/>
                </a:solidFill>
                <a:latin typeface="Comic Sans MS" panose="030F0702030302020204" pitchFamily="66" charset="0"/>
              </a:rPr>
              <a:t>PO</a:t>
            </a:r>
            <a:r>
              <a:rPr lang="fr-FR" dirty="0">
                <a:solidFill>
                  <a:prstClr val="black"/>
                </a:solidFill>
                <a:latin typeface="Comic Sans MS" panose="030F0702030302020204" pitchFamily="66" charset="0"/>
              </a:rPr>
              <a:t>4</a:t>
            </a:r>
            <a:r>
              <a:rPr lang="fr-FR" sz="3600" dirty="0">
                <a:solidFill>
                  <a:prstClr val="black"/>
                </a:solidFill>
                <a:latin typeface="Comic Sans MS" panose="030F0702030302020204" pitchFamily="66" charset="0"/>
              </a:rPr>
              <a:t>.</a:t>
            </a:r>
          </a:p>
          <a:p>
            <a:pPr lvl="0"/>
            <a:r>
              <a:rPr lang="fr-FR" sz="3600" dirty="0">
                <a:solidFill>
                  <a:prstClr val="black"/>
                </a:solidFill>
                <a:latin typeface="Comic Sans MS" panose="030F0702030302020204" pitchFamily="66" charset="0"/>
              </a:rPr>
              <a:t>Caféine, dans le café, C</a:t>
            </a:r>
            <a:r>
              <a:rPr lang="fr-FR" sz="2000" dirty="0">
                <a:solidFill>
                  <a:prstClr val="black"/>
                </a:solidFill>
                <a:latin typeface="Comic Sans MS" panose="030F0702030302020204" pitchFamily="66" charset="0"/>
              </a:rPr>
              <a:t>8</a:t>
            </a:r>
            <a:r>
              <a:rPr lang="fr-FR" sz="3600" dirty="0">
                <a:solidFill>
                  <a:prstClr val="black"/>
                </a:solidFill>
                <a:latin typeface="Comic Sans MS" panose="030F0702030302020204" pitchFamily="66" charset="0"/>
              </a:rPr>
              <a:t>H</a:t>
            </a:r>
            <a:r>
              <a:rPr lang="fr-FR" sz="2000" dirty="0">
                <a:solidFill>
                  <a:prstClr val="black"/>
                </a:solidFill>
                <a:latin typeface="Comic Sans MS" panose="030F0702030302020204" pitchFamily="66" charset="0"/>
              </a:rPr>
              <a:t>10</a:t>
            </a:r>
            <a:r>
              <a:rPr lang="fr-FR" sz="3600" dirty="0">
                <a:solidFill>
                  <a:prstClr val="black"/>
                </a:solidFill>
                <a:latin typeface="Comic Sans MS" panose="030F0702030302020204" pitchFamily="66" charset="0"/>
              </a:rPr>
              <a:t>N</a:t>
            </a:r>
            <a:r>
              <a:rPr lang="fr-FR" sz="2000" dirty="0">
                <a:solidFill>
                  <a:prstClr val="black"/>
                </a:solidFill>
                <a:latin typeface="Comic Sans MS" panose="030F0702030302020204" pitchFamily="66" charset="0"/>
              </a:rPr>
              <a:t>4</a:t>
            </a:r>
            <a:r>
              <a:rPr lang="fr-FR" sz="3600" dirty="0">
                <a:solidFill>
                  <a:prstClr val="black"/>
                </a:solidFill>
                <a:latin typeface="Comic Sans MS" panose="030F0702030302020204" pitchFamily="66" charset="0"/>
              </a:rPr>
              <a:t>O</a:t>
            </a:r>
            <a:r>
              <a:rPr lang="fr-FR" sz="2000" dirty="0">
                <a:solidFill>
                  <a:prstClr val="black"/>
                </a:solidFill>
                <a:latin typeface="Comic Sans MS" panose="030F0702030302020204" pitchFamily="66" charset="0"/>
              </a:rPr>
              <a:t>2</a:t>
            </a:r>
            <a:r>
              <a:rPr lang="fr-FR" sz="3600" dirty="0">
                <a:solidFill>
                  <a:prstClr val="black"/>
                </a:solidFill>
                <a:latin typeface="Comic Sans MS" panose="030F0702030302020204" pitchFamily="66" charset="0"/>
              </a:rPr>
              <a:t>.</a:t>
            </a:r>
          </a:p>
          <a:p>
            <a:pPr lvl="0"/>
            <a:endParaRPr lang="fr-FR" sz="3600" dirty="0">
              <a:solidFill>
                <a:prstClr val="black"/>
              </a:solidFill>
              <a:latin typeface="Comic Sans MS" panose="030F0702030302020204" pitchFamily="66" charset="0"/>
            </a:endParaRPr>
          </a:p>
          <a:p>
            <a:pPr lvl="0"/>
            <a:r>
              <a:rPr lang="fr-FR" sz="3600" dirty="0">
                <a:solidFill>
                  <a:prstClr val="black"/>
                </a:solidFill>
                <a:latin typeface="Comic Sans MS" panose="030F0702030302020204" pitchFamily="66" charset="0"/>
              </a:rPr>
              <a:t>Ecrivez la composition de chaque molécule en indiquant la nature et le nombre de chaque atome.</a:t>
            </a:r>
            <a:endParaRPr lang="fr-FR" dirty="0">
              <a:latin typeface="Comic Sans MS" panose="030F0702030302020204" pitchFamily="66" charset="0"/>
            </a:endParaRPr>
          </a:p>
        </p:txBody>
      </p:sp>
      <p:sp>
        <p:nvSpPr>
          <p:cNvPr id="3" name="ZoneTexte 2"/>
          <p:cNvSpPr txBox="1"/>
          <p:nvPr/>
        </p:nvSpPr>
        <p:spPr>
          <a:xfrm>
            <a:off x="450573" y="688383"/>
            <a:ext cx="3670852" cy="707886"/>
          </a:xfrm>
          <a:prstGeom prst="rect">
            <a:avLst/>
          </a:prstGeom>
          <a:noFill/>
        </p:spPr>
        <p:txBody>
          <a:bodyPr wrap="square" rtlCol="0">
            <a:spAutoFit/>
          </a:bodyPr>
          <a:lstStyle/>
          <a:p>
            <a:r>
              <a:rPr lang="fr-FR" sz="4000" dirty="0">
                <a:solidFill>
                  <a:srgbClr val="0070C0"/>
                </a:solidFill>
                <a:latin typeface="Comic Sans MS" panose="030F0702030302020204" pitchFamily="66" charset="0"/>
              </a:rPr>
              <a:t>Exercice n°4</a:t>
            </a:r>
          </a:p>
        </p:txBody>
      </p:sp>
    </p:spTree>
    <p:extLst>
      <p:ext uri="{BB962C8B-B14F-4D97-AF65-F5344CB8AC3E}">
        <p14:creationId xmlns:p14="http://schemas.microsoft.com/office/powerpoint/2010/main" val="41763517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16835" y="702365"/>
            <a:ext cx="9183756" cy="800219"/>
          </a:xfrm>
          <a:prstGeom prst="rect">
            <a:avLst/>
          </a:prstGeom>
          <a:noFill/>
        </p:spPr>
        <p:txBody>
          <a:bodyPr wrap="square" rtlCol="0">
            <a:spAutoFit/>
          </a:bodyPr>
          <a:lstStyle/>
          <a:p>
            <a:pPr>
              <a:lnSpc>
                <a:spcPct val="115000"/>
              </a:lnSpc>
              <a:spcAft>
                <a:spcPts val="1000"/>
              </a:spcAft>
            </a:pPr>
            <a:r>
              <a:rPr lang="fr-FR" sz="400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Etape 2 : … à l’infiniment grand.</a:t>
            </a:r>
            <a:endParaRPr lang="fr-FR" sz="4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 2" descr="C:\Users\Olivier\Desktop\Captu.jpg"/>
          <p:cNvPicPr/>
          <p:nvPr/>
        </p:nvPicPr>
        <p:blipFill>
          <a:blip r:embed="rId2" cstate="print"/>
          <a:srcRect/>
          <a:stretch>
            <a:fillRect/>
          </a:stretch>
        </p:blipFill>
        <p:spPr bwMode="auto">
          <a:xfrm>
            <a:off x="2557670" y="1921565"/>
            <a:ext cx="7142921" cy="4068417"/>
          </a:xfrm>
          <a:prstGeom prst="rect">
            <a:avLst/>
          </a:prstGeom>
          <a:noFill/>
          <a:ln w="9525">
            <a:noFill/>
            <a:miter lim="800000"/>
            <a:headEnd/>
            <a:tailEnd/>
          </a:ln>
        </p:spPr>
      </p:pic>
    </p:spTree>
    <p:extLst>
      <p:ext uri="{BB962C8B-B14F-4D97-AF65-F5344CB8AC3E}">
        <p14:creationId xmlns:p14="http://schemas.microsoft.com/office/powerpoint/2010/main" val="206697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8340" y="692394"/>
            <a:ext cx="2993127" cy="391517"/>
          </a:xfrm>
          <a:prstGeom prst="rect">
            <a:avLst/>
          </a:prstGeom>
        </p:spPr>
        <p:txBody>
          <a:bodyPr wrap="none">
            <a:spAutoFit/>
          </a:bodyPr>
          <a:lstStyle/>
          <a:p>
            <a:pPr>
              <a:lnSpc>
                <a:spcPct val="115000"/>
              </a:lnSpc>
              <a:spcAft>
                <a:spcPts val="1000"/>
              </a:spcAft>
            </a:pPr>
            <a:r>
              <a:rPr lang="fr-FR" dirty="0">
                <a:latin typeface="Comic Sans MS" panose="030F0702030302020204" pitchFamily="66" charset="0"/>
                <a:ea typeface="Calibri" panose="020F0502020204030204" pitchFamily="34" charset="0"/>
                <a:cs typeface="Times New Roman" panose="02020603050405020304" pitchFamily="18" charset="0"/>
                <a:hlinkClick r:id="rId2"/>
              </a:rPr>
              <a:t>http://htwins.net/scale2/</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 2"/>
          <p:cNvPicPr>
            <a:picLocks noChangeAspect="1"/>
          </p:cNvPicPr>
          <p:nvPr/>
        </p:nvPicPr>
        <p:blipFill>
          <a:blip r:embed="rId3"/>
          <a:stretch>
            <a:fillRect/>
          </a:stretch>
        </p:blipFill>
        <p:spPr>
          <a:xfrm>
            <a:off x="1495062" y="1294642"/>
            <a:ext cx="9201875" cy="4586766"/>
          </a:xfrm>
          <a:prstGeom prst="rect">
            <a:avLst/>
          </a:prstGeom>
        </p:spPr>
      </p:pic>
    </p:spTree>
    <p:extLst>
      <p:ext uri="{BB962C8B-B14F-4D97-AF65-F5344CB8AC3E}">
        <p14:creationId xmlns:p14="http://schemas.microsoft.com/office/powerpoint/2010/main" val="32675597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557" y="0"/>
            <a:ext cx="11396869" cy="6808018"/>
          </a:xfrm>
          <a:prstGeom prst="rect">
            <a:avLst/>
          </a:prstGeom>
        </p:spPr>
        <p:txBody>
          <a:bodyPr wrap="square">
            <a:spAutoFit/>
          </a:bodyPr>
          <a:lstStyle/>
          <a:p>
            <a:pPr>
              <a:lnSpc>
                <a:spcPct val="115000"/>
              </a:lnSpc>
              <a:spcAft>
                <a:spcPts val="1000"/>
              </a:spcAft>
            </a:pPr>
            <a:r>
              <a:rPr lang="fr-FR" sz="2400"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fr-FR" sz="2400" dirty="0">
                <a:latin typeface="Comic Sans MS" panose="030F0702030302020204" pitchFamily="66" charset="0"/>
                <a:ea typeface="Calibri" panose="020F0502020204030204" pitchFamily="34" charset="0"/>
                <a:cs typeface="Times New Roman" panose="02020603050405020304" pitchFamily="18" charset="0"/>
              </a:rPr>
              <a:t>1. Construisez une frise des ordres de grandeur des distances astronomiques. Le point de départ de votre frise sera 10</a:t>
            </a:r>
            <a:r>
              <a:rPr lang="fr-FR" sz="2400" baseline="30000" dirty="0">
                <a:latin typeface="Comic Sans MS" panose="030F0702030302020204" pitchFamily="66" charset="0"/>
                <a:ea typeface="Calibri" panose="020F0502020204030204" pitchFamily="34" charset="0"/>
                <a:cs typeface="Times New Roman" panose="02020603050405020304" pitchFamily="18" charset="0"/>
              </a:rPr>
              <a:t>0 </a:t>
            </a:r>
            <a:r>
              <a:rPr lang="fr-FR" sz="2400" dirty="0">
                <a:latin typeface="Comic Sans MS" panose="030F0702030302020204" pitchFamily="66" charset="0"/>
                <a:ea typeface="Calibri" panose="020F0502020204030204" pitchFamily="34" charset="0"/>
                <a:cs typeface="Times New Roman" panose="02020603050405020304" pitchFamily="18" charset="0"/>
              </a:rPr>
              <a:t>mètre soit 1 mètre, et l’autre extrémité sera 10</a:t>
            </a:r>
            <a:r>
              <a:rPr lang="fr-FR" sz="2400" baseline="30000" dirty="0">
                <a:latin typeface="Comic Sans MS" panose="030F0702030302020204" pitchFamily="66" charset="0"/>
                <a:ea typeface="Calibri" panose="020F0502020204030204" pitchFamily="34" charset="0"/>
                <a:cs typeface="Times New Roman" panose="02020603050405020304" pitchFamily="18" charset="0"/>
              </a:rPr>
              <a:t>23 </a:t>
            </a:r>
            <a:r>
              <a:rPr lang="fr-FR" sz="2400" dirty="0">
                <a:latin typeface="Comic Sans MS" panose="030F0702030302020204" pitchFamily="66" charset="0"/>
                <a:ea typeface="Calibri" panose="020F0502020204030204" pitchFamily="34" charset="0"/>
                <a:cs typeface="Times New Roman" panose="02020603050405020304" pitchFamily="18" charset="0"/>
              </a:rPr>
              <a:t>mètres.</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2400" dirty="0">
                <a:latin typeface="Comic Sans MS" panose="030F0702030302020204" pitchFamily="66" charset="0"/>
                <a:ea typeface="Calibri" panose="020F0502020204030204" pitchFamily="34" charset="0"/>
                <a:cs typeface="Times New Roman" panose="02020603050405020304" pitchFamily="18" charset="0"/>
              </a:rPr>
              <a:t>2. La page blanche (canson), sera tenue en format paysage, la flèche portant les ordres de grandeur sera graduée tous les centimètres de la façon suivante : 10</a:t>
            </a:r>
            <a:r>
              <a:rPr lang="fr-FR" sz="2400" baseline="30000" dirty="0">
                <a:latin typeface="Comic Sans MS" panose="030F0702030302020204" pitchFamily="66" charset="0"/>
                <a:ea typeface="Calibri" panose="020F0502020204030204" pitchFamily="34" charset="0"/>
                <a:cs typeface="Times New Roman" panose="02020603050405020304" pitchFamily="18" charset="0"/>
              </a:rPr>
              <a:t>0 </a:t>
            </a:r>
            <a:r>
              <a:rPr lang="fr-FR" sz="2400" dirty="0">
                <a:latin typeface="Comic Sans MS" panose="030F0702030302020204" pitchFamily="66" charset="0"/>
                <a:ea typeface="Calibri" panose="020F0502020204030204" pitchFamily="34" charset="0"/>
                <a:cs typeface="Times New Roman" panose="02020603050405020304" pitchFamily="18" charset="0"/>
              </a:rPr>
              <a:t>m, 10</a:t>
            </a:r>
            <a:r>
              <a:rPr lang="fr-FR" sz="2400" baseline="30000" dirty="0">
                <a:latin typeface="Comic Sans MS" panose="030F0702030302020204" pitchFamily="66" charset="0"/>
                <a:ea typeface="Calibri" panose="020F0502020204030204" pitchFamily="34" charset="0"/>
                <a:cs typeface="Times New Roman" panose="02020603050405020304" pitchFamily="18" charset="0"/>
              </a:rPr>
              <a:t>1 </a:t>
            </a:r>
            <a:r>
              <a:rPr lang="fr-FR" sz="2400" dirty="0">
                <a:latin typeface="Comic Sans MS" panose="030F0702030302020204" pitchFamily="66" charset="0"/>
                <a:ea typeface="Calibri" panose="020F0502020204030204" pitchFamily="34" charset="0"/>
                <a:cs typeface="Times New Roman" panose="02020603050405020304" pitchFamily="18" charset="0"/>
              </a:rPr>
              <a:t>m, 10</a:t>
            </a:r>
            <a:r>
              <a:rPr lang="fr-FR" sz="2400" baseline="30000" dirty="0">
                <a:latin typeface="Comic Sans MS" panose="030F0702030302020204" pitchFamily="66" charset="0"/>
                <a:ea typeface="Calibri" panose="020F0502020204030204" pitchFamily="34" charset="0"/>
                <a:cs typeface="Times New Roman" panose="02020603050405020304" pitchFamily="18" charset="0"/>
              </a:rPr>
              <a:t>2 </a:t>
            </a:r>
            <a:r>
              <a:rPr lang="fr-FR" sz="2400" dirty="0">
                <a:latin typeface="Comic Sans MS" panose="030F0702030302020204" pitchFamily="66" charset="0"/>
                <a:ea typeface="Calibri" panose="020F0502020204030204" pitchFamily="34" charset="0"/>
                <a:cs typeface="Times New Roman" panose="02020603050405020304" pitchFamily="18" charset="0"/>
              </a:rPr>
              <a:t>m, …. Indiquez les noms, symboles et origine des préfixes quand c’est possible. (Voir lien).</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2400" dirty="0">
                <a:latin typeface="Comic Sans MS" panose="030F0702030302020204" pitchFamily="66" charset="0"/>
                <a:ea typeface="Calibri" panose="020F0502020204030204" pitchFamily="34" charset="0"/>
                <a:cs typeface="Times New Roman" panose="02020603050405020304" pitchFamily="18" charset="0"/>
              </a:rPr>
              <a:t>3. Complétez avec les noms de quelques objets de votre choix, caractéristiques de l’ordre de grandeur.</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2400" dirty="0">
                <a:latin typeface="Comic Sans MS" panose="030F0702030302020204" pitchFamily="66" charset="0"/>
                <a:ea typeface="Calibri" panose="020F0502020204030204" pitchFamily="34" charset="0"/>
                <a:cs typeface="Times New Roman" panose="02020603050405020304" pitchFamily="18" charset="0"/>
              </a:rPr>
              <a:t>4. Agrémentez votre frise de dessins ou d’images. </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2400" dirty="0">
                <a:latin typeface="Comic Sans MS" panose="030F0702030302020204" pitchFamily="66" charset="0"/>
                <a:ea typeface="Calibri" panose="020F0502020204030204" pitchFamily="34" charset="0"/>
                <a:cs typeface="Times New Roman" panose="02020603050405020304" pitchFamily="18" charset="0"/>
              </a:rPr>
              <a:t>5. Pourquoi est-il plus intéressant de choisir les puissances de dix, plutôt que les nombres ? La réponse est à rédiger au dos de votre frise.</a:t>
            </a:r>
          </a:p>
          <a:p>
            <a:pPr>
              <a:lnSpc>
                <a:spcPct val="115000"/>
              </a:lnSpc>
              <a:spcAft>
                <a:spcPts val="10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ZoneTexte 2"/>
          <p:cNvSpPr txBox="1"/>
          <p:nvPr/>
        </p:nvSpPr>
        <p:spPr>
          <a:xfrm>
            <a:off x="7341704" y="6202017"/>
            <a:ext cx="4399722" cy="369332"/>
          </a:xfrm>
          <a:prstGeom prst="rect">
            <a:avLst/>
          </a:prstGeom>
          <a:noFill/>
        </p:spPr>
        <p:txBody>
          <a:bodyPr wrap="square" rtlCol="0">
            <a:spAutoFit/>
          </a:bodyPr>
          <a:lstStyle/>
          <a:p>
            <a:r>
              <a:rPr lang="fr-FR" b="1" dirty="0">
                <a:latin typeface="Comic Sans MS" panose="030F0702030302020204" pitchFamily="66" charset="0"/>
                <a:hlinkClick r:id="rId2"/>
              </a:rPr>
              <a:t>Préfixes du système décimal</a:t>
            </a:r>
            <a:endParaRPr lang="fr-FR" dirty="0"/>
          </a:p>
        </p:txBody>
      </p:sp>
    </p:spTree>
    <p:extLst>
      <p:ext uri="{BB962C8B-B14F-4D97-AF65-F5344CB8AC3E}">
        <p14:creationId xmlns:p14="http://schemas.microsoft.com/office/powerpoint/2010/main" val="40593141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298098709"/>
              </p:ext>
            </p:extLst>
          </p:nvPr>
        </p:nvGraphicFramePr>
        <p:xfrm>
          <a:off x="1404730" y="1934815"/>
          <a:ext cx="9316279" cy="4570165"/>
        </p:xfrm>
        <a:graphic>
          <a:graphicData uri="http://schemas.openxmlformats.org/drawingml/2006/table">
            <a:tbl>
              <a:tblPr firstRow="1" firstCol="1" bandRow="1"/>
              <a:tblGrid>
                <a:gridCol w="8891539">
                  <a:extLst>
                    <a:ext uri="{9D8B030D-6E8A-4147-A177-3AD203B41FA5}">
                      <a16:colId xmlns:a16="http://schemas.microsoft.com/office/drawing/2014/main" val="4262585258"/>
                    </a:ext>
                  </a:extLst>
                </a:gridCol>
                <a:gridCol w="424740">
                  <a:extLst>
                    <a:ext uri="{9D8B030D-6E8A-4147-A177-3AD203B41FA5}">
                      <a16:colId xmlns:a16="http://schemas.microsoft.com/office/drawing/2014/main" val="287843584"/>
                    </a:ext>
                  </a:extLst>
                </a:gridCol>
              </a:tblGrid>
              <a:tr h="707667">
                <a:tc>
                  <a:txBody>
                    <a:bodyPr/>
                    <a:lstStyle/>
                    <a:p>
                      <a:pPr>
                        <a:lnSpc>
                          <a:spcPct val="115000"/>
                        </a:lnSpc>
                        <a:spcAft>
                          <a:spcPts val="0"/>
                        </a:spcAft>
                      </a:pPr>
                      <a:r>
                        <a:rPr lang="fr-FR" sz="3600" dirty="0">
                          <a:effectLst/>
                          <a:latin typeface="Comic Sans MS" panose="030F0702030302020204" pitchFamily="66" charset="0"/>
                          <a:ea typeface="Calibri" panose="020F0502020204030204" pitchFamily="34" charset="0"/>
                          <a:cs typeface="Times New Roman" panose="02020603050405020304" pitchFamily="18" charset="0"/>
                        </a:rPr>
                        <a:t>Organisation de l’espace, aéré et agréable à regarder</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3600">
                          <a:effectLst/>
                          <a:latin typeface="Comic Sans MS" panose="030F0702030302020204" pitchFamily="66" charset="0"/>
                          <a:ea typeface="Calibri" panose="020F0502020204030204" pitchFamily="34" charset="0"/>
                          <a:cs typeface="Times New Roman" panose="02020603050405020304" pitchFamily="18" charset="0"/>
                        </a:rPr>
                        <a:t>1</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8033628"/>
                  </a:ext>
                </a:extLst>
              </a:tr>
              <a:tr h="707667">
                <a:tc>
                  <a:txBody>
                    <a:bodyPr/>
                    <a:lstStyle/>
                    <a:p>
                      <a:pPr>
                        <a:lnSpc>
                          <a:spcPct val="115000"/>
                        </a:lnSpc>
                        <a:spcAft>
                          <a:spcPts val="0"/>
                        </a:spcAft>
                      </a:pPr>
                      <a:r>
                        <a:rPr lang="fr-FR" sz="3600">
                          <a:effectLst/>
                          <a:latin typeface="Comic Sans MS" panose="030F0702030302020204" pitchFamily="66" charset="0"/>
                          <a:ea typeface="Calibri" panose="020F0502020204030204" pitchFamily="34" charset="0"/>
                          <a:cs typeface="Times New Roman" panose="02020603050405020304" pitchFamily="18" charset="0"/>
                        </a:rPr>
                        <a:t>Respect des consignes des questions 1, 2 et 3</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3600">
                          <a:effectLst/>
                          <a:latin typeface="Comic Sans MS" panose="030F0702030302020204" pitchFamily="66" charset="0"/>
                          <a:ea typeface="Calibri" panose="020F0502020204030204" pitchFamily="34" charset="0"/>
                          <a:cs typeface="Times New Roman" panose="02020603050405020304" pitchFamily="18" charset="0"/>
                        </a:rPr>
                        <a:t>3</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1874703"/>
                  </a:ext>
                </a:extLst>
              </a:tr>
              <a:tr h="707667">
                <a:tc>
                  <a:txBody>
                    <a:bodyPr/>
                    <a:lstStyle/>
                    <a:p>
                      <a:pPr>
                        <a:lnSpc>
                          <a:spcPct val="115000"/>
                        </a:lnSpc>
                        <a:spcAft>
                          <a:spcPts val="0"/>
                        </a:spcAft>
                      </a:pPr>
                      <a:r>
                        <a:rPr lang="fr-FR" sz="3600">
                          <a:effectLst/>
                          <a:latin typeface="Comic Sans MS" panose="030F0702030302020204" pitchFamily="66" charset="0"/>
                          <a:ea typeface="Calibri" panose="020F0502020204030204" pitchFamily="34" charset="0"/>
                          <a:cs typeface="Times New Roman" panose="02020603050405020304" pitchFamily="18" charset="0"/>
                        </a:rPr>
                        <a:t>Présence d’un titre</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3600">
                          <a:effectLst/>
                          <a:latin typeface="Comic Sans MS" panose="030F0702030302020204" pitchFamily="66" charset="0"/>
                          <a:ea typeface="Calibri" panose="020F0502020204030204" pitchFamily="34" charset="0"/>
                          <a:cs typeface="Times New Roman" panose="02020603050405020304" pitchFamily="18" charset="0"/>
                        </a:rPr>
                        <a:t>1</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676035"/>
                  </a:ext>
                </a:extLst>
              </a:tr>
              <a:tr h="707667">
                <a:tc>
                  <a:txBody>
                    <a:bodyPr/>
                    <a:lstStyle/>
                    <a:p>
                      <a:pPr>
                        <a:lnSpc>
                          <a:spcPct val="115000"/>
                        </a:lnSpc>
                        <a:spcAft>
                          <a:spcPts val="0"/>
                        </a:spcAft>
                      </a:pPr>
                      <a:r>
                        <a:rPr lang="fr-FR" sz="3600">
                          <a:effectLst/>
                          <a:latin typeface="Comic Sans MS" panose="030F0702030302020204" pitchFamily="66" charset="0"/>
                          <a:ea typeface="Calibri" panose="020F0502020204030204" pitchFamily="34" charset="0"/>
                          <a:cs typeface="Times New Roman" panose="02020603050405020304" pitchFamily="18" charset="0"/>
                        </a:rPr>
                        <a:t>Présence d’images ou de dessins </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3600">
                          <a:effectLst/>
                          <a:latin typeface="Comic Sans MS" panose="030F0702030302020204" pitchFamily="66" charset="0"/>
                          <a:ea typeface="Calibri" panose="020F0502020204030204" pitchFamily="34" charset="0"/>
                          <a:cs typeface="Times New Roman" panose="02020603050405020304" pitchFamily="18" charset="0"/>
                        </a:rPr>
                        <a:t>3</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5218161"/>
                  </a:ext>
                </a:extLst>
              </a:tr>
              <a:tr h="707667">
                <a:tc>
                  <a:txBody>
                    <a:bodyPr/>
                    <a:lstStyle/>
                    <a:p>
                      <a:pPr>
                        <a:lnSpc>
                          <a:spcPct val="115000"/>
                        </a:lnSpc>
                        <a:spcAft>
                          <a:spcPts val="0"/>
                        </a:spcAft>
                      </a:pPr>
                      <a:r>
                        <a:rPr lang="fr-FR" sz="3600">
                          <a:effectLst/>
                          <a:latin typeface="Comic Sans MS" panose="030F0702030302020204" pitchFamily="66" charset="0"/>
                          <a:ea typeface="Calibri" panose="020F0502020204030204" pitchFamily="34" charset="0"/>
                          <a:cs typeface="Times New Roman" panose="02020603050405020304" pitchFamily="18" charset="0"/>
                        </a:rPr>
                        <a:t>Réponse argumentée à la question n°5</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3600" dirty="0">
                          <a:effectLst/>
                          <a:latin typeface="Comic Sans MS" panose="030F0702030302020204" pitchFamily="66" charset="0"/>
                          <a:ea typeface="Calibri" panose="020F0502020204030204" pitchFamily="34" charset="0"/>
                          <a:cs typeface="Times New Roman" panose="02020603050405020304" pitchFamily="18" charset="0"/>
                        </a:rPr>
                        <a:t>2</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2804572"/>
                  </a:ext>
                </a:extLst>
              </a:tr>
            </a:tbl>
          </a:graphicData>
        </a:graphic>
      </p:graphicFrame>
      <p:sp>
        <p:nvSpPr>
          <p:cNvPr id="3" name="Rectangle 2"/>
          <p:cNvSpPr/>
          <p:nvPr/>
        </p:nvSpPr>
        <p:spPr>
          <a:xfrm>
            <a:off x="1404730" y="705646"/>
            <a:ext cx="7319632" cy="690767"/>
          </a:xfrm>
          <a:prstGeom prst="rect">
            <a:avLst/>
          </a:prstGeom>
        </p:spPr>
        <p:txBody>
          <a:bodyPr wrap="none">
            <a:spAutoFit/>
          </a:bodyPr>
          <a:lstStyle/>
          <a:p>
            <a:pPr>
              <a:lnSpc>
                <a:spcPct val="115000"/>
              </a:lnSpc>
              <a:spcAft>
                <a:spcPts val="1000"/>
              </a:spcAft>
            </a:pPr>
            <a:r>
              <a:rPr lang="fr-FR" sz="3600" dirty="0">
                <a:latin typeface="Comic Sans MS" panose="030F0702030302020204" pitchFamily="66" charset="0"/>
                <a:ea typeface="Calibri" panose="020F0502020204030204" pitchFamily="34" charset="0"/>
                <a:cs typeface="Times New Roman" panose="02020603050405020304" pitchFamily="18" charset="0"/>
              </a:rPr>
              <a:t>Barème de l’évaluation de la frise</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6447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596348" y="371061"/>
            <a:ext cx="11145078" cy="6055247"/>
          </a:xfrm>
          <a:prstGeom prst="rect">
            <a:avLst/>
          </a:prstGeom>
          <a:noFill/>
        </p:spPr>
        <p:txBody>
          <a:bodyPr wrap="square" rtlCol="0">
            <a:spAutoFit/>
          </a:bodyPr>
          <a:lstStyle/>
          <a:p>
            <a:pPr>
              <a:lnSpc>
                <a:spcPct val="115000"/>
              </a:lnSpc>
              <a:spcAft>
                <a:spcPts val="1000"/>
              </a:spcAft>
            </a:pPr>
            <a:r>
              <a:rPr lang="fr-FR" sz="3200" dirty="0">
                <a:latin typeface="Comic Sans MS" panose="030F0702030302020204" pitchFamily="66" charset="0"/>
                <a:ea typeface="Calibri" panose="020F0502020204030204" pitchFamily="34" charset="0"/>
                <a:cs typeface="Times New Roman" panose="02020603050405020304" pitchFamily="18" charset="0"/>
              </a:rPr>
              <a:t>L’atomisme naît au Ve siècle avant notre ère, à  Abdère, en Thrace avec Leucippe (vers 460 – 370 av JC) et Démocrite (vers 460 – 370 av JC). Leur pensée est tout à fait originale : tout repose sur la notion d’atome (dont le sens n’est évidemment pas celui qu’on lui attribue aujourd’hui). Etymologiquement, ce terme désigne une particule insécable, résultat ultime de la division des éléments, qui ne sont que des corps composés. Une fois le stade atomique atteint, la division n’est donc plus possible. </a:t>
            </a:r>
            <a:br>
              <a:rPr lang="fr-FR" dirty="0">
                <a:latin typeface="Comic Sans MS" panose="030F0702030302020204" pitchFamily="66" charset="0"/>
                <a:ea typeface="Calibri" panose="020F0502020204030204" pitchFamily="34" charset="0"/>
                <a:cs typeface="Times New Roman" panose="02020603050405020304" pitchFamily="18" charset="0"/>
              </a:rPr>
            </a:br>
            <a:endParaRPr lang="fr-FR" dirty="0"/>
          </a:p>
        </p:txBody>
      </p:sp>
    </p:spTree>
    <p:extLst>
      <p:ext uri="{BB962C8B-B14F-4D97-AF65-F5344CB8AC3E}">
        <p14:creationId xmlns:p14="http://schemas.microsoft.com/office/powerpoint/2010/main" val="44200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38539" y="450574"/>
            <a:ext cx="11701670" cy="5721053"/>
          </a:xfrm>
          <a:prstGeom prst="rect">
            <a:avLst/>
          </a:prstGeom>
          <a:noFill/>
        </p:spPr>
        <p:txBody>
          <a:bodyPr wrap="square" rtlCol="0">
            <a:spAutoFit/>
          </a:bodyPr>
          <a:lstStyle/>
          <a:p>
            <a:pPr lvl="0">
              <a:lnSpc>
                <a:spcPct val="115000"/>
              </a:lnSpc>
              <a:spcAft>
                <a:spcPts val="1000"/>
              </a:spcAft>
            </a:pPr>
            <a:r>
              <a:rPr lang="fr-FR" sz="32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L’Univers est constitué d’atomes qui se heurte, s’agrègent et se dissocient au sein d’un espace vide. Pour les atomistes, même les Dieux sont formés d’atomes. Epicure, (341 – 270 av JC), qui a établi son école à Athènes, poursuit cette théorie de l’atome. Il affirme que les atomes se trouvent en nombre fini. Dans le ciel, ils se meuvent éternellement. Les états de la matière sont expliqués par les relations entre les atomes. Ceux qui sont crochus s’associent pour former des solides. En revanche, perdant leurs aspérités, ils formeront des liquides.</a:t>
            </a:r>
            <a:endParaRPr lang="fr-FR"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0575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77078" y="1233691"/>
            <a:ext cx="11131826" cy="1636345"/>
          </a:xfrm>
          <a:prstGeom prst="rect">
            <a:avLst/>
          </a:prstGeom>
          <a:noFill/>
        </p:spPr>
        <p:txBody>
          <a:bodyPr wrap="square" rtlCol="0">
            <a:spAutoFit/>
          </a:bodyPr>
          <a:lstStyle/>
          <a:p>
            <a:pPr>
              <a:lnSpc>
                <a:spcPct val="115000"/>
              </a:lnSpc>
              <a:spcAft>
                <a:spcPts val="1000"/>
              </a:spcAft>
            </a:pPr>
            <a:endParaRPr lang="fr-FR" sz="4000" dirty="0">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15000"/>
              </a:lnSpc>
              <a:spcAft>
                <a:spcPts val="1000"/>
              </a:spcAft>
            </a:pPr>
            <a:r>
              <a:rPr lang="fr-FR" sz="4000" dirty="0">
                <a:latin typeface="Comic Sans MS" panose="030F0702030302020204" pitchFamily="66" charset="0"/>
                <a:ea typeface="Calibri" panose="020F0502020204030204" pitchFamily="34" charset="0"/>
                <a:cs typeface="Times New Roman" panose="02020603050405020304" pitchFamily="18" charset="0"/>
              </a:rPr>
              <a:t>1. Que signifie « particule insécable » ?</a:t>
            </a:r>
            <a:endParaRPr lang="fr-FR" sz="40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3" name="ZoneTexte 2"/>
          <p:cNvSpPr txBox="1"/>
          <p:nvPr/>
        </p:nvSpPr>
        <p:spPr>
          <a:xfrm>
            <a:off x="477078" y="4908264"/>
            <a:ext cx="10999304" cy="757195"/>
          </a:xfrm>
          <a:prstGeom prst="rect">
            <a:avLst/>
          </a:prstGeom>
          <a:noFill/>
        </p:spPr>
        <p:txBody>
          <a:bodyPr wrap="square" rtlCol="0">
            <a:spAutoFit/>
          </a:bodyPr>
          <a:lstStyle/>
          <a:p>
            <a:pPr lvl="0">
              <a:lnSpc>
                <a:spcPct val="115000"/>
              </a:lnSpc>
              <a:spcAft>
                <a:spcPts val="1000"/>
              </a:spcAft>
            </a:pPr>
            <a:r>
              <a:rPr lang="fr-FR" sz="40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2. Que trouve-t-on entre les atomes ?</a:t>
            </a:r>
            <a:endParaRPr lang="fr-FR"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p:cNvSpPr txBox="1"/>
          <p:nvPr/>
        </p:nvSpPr>
        <p:spPr>
          <a:xfrm>
            <a:off x="4605130" y="481690"/>
            <a:ext cx="2743200" cy="752001"/>
          </a:xfrm>
          <a:prstGeom prst="rect">
            <a:avLst/>
          </a:prstGeom>
          <a:noFill/>
        </p:spPr>
        <p:txBody>
          <a:bodyPr wrap="square" rtlCol="0">
            <a:spAutoFit/>
          </a:bodyPr>
          <a:lstStyle/>
          <a:p>
            <a:pPr lvl="0">
              <a:lnSpc>
                <a:spcPct val="115000"/>
              </a:lnSpc>
              <a:spcAft>
                <a:spcPts val="1000"/>
              </a:spcAft>
            </a:pPr>
            <a:r>
              <a:rPr lang="fr-FR" sz="40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Questions</a:t>
            </a:r>
          </a:p>
        </p:txBody>
      </p:sp>
      <p:sp>
        <p:nvSpPr>
          <p:cNvPr id="6" name="ZoneTexte 5"/>
          <p:cNvSpPr txBox="1"/>
          <p:nvPr/>
        </p:nvSpPr>
        <p:spPr>
          <a:xfrm>
            <a:off x="543339" y="2870036"/>
            <a:ext cx="11065565" cy="1938992"/>
          </a:xfrm>
          <a:prstGeom prst="rect">
            <a:avLst/>
          </a:prstGeom>
          <a:noFill/>
        </p:spPr>
        <p:txBody>
          <a:bodyPr wrap="square" rtlCol="0">
            <a:spAutoFit/>
          </a:bodyPr>
          <a:lstStyle/>
          <a:p>
            <a:pPr>
              <a:spcAft>
                <a:spcPts val="0"/>
              </a:spcAft>
            </a:pPr>
            <a:r>
              <a:rPr lang="fr-FR" sz="4000" dirty="0">
                <a:solidFill>
                  <a:srgbClr val="00B050"/>
                </a:solidFill>
                <a:latin typeface="Comic Sans MS" panose="030F0702030302020204" pitchFamily="66" charset="0"/>
                <a:ea typeface="Times New Roman" panose="02020603050405020304" pitchFamily="18" charset="0"/>
              </a:rPr>
              <a:t>Insécable signifie qui ne peut pas être divisé. Atome vient du grec, α</a:t>
            </a:r>
            <a:r>
              <a:rPr lang="fr-FR" sz="4000" dirty="0" err="1">
                <a:solidFill>
                  <a:srgbClr val="00B050"/>
                </a:solidFill>
                <a:latin typeface="Comic Sans MS" panose="030F0702030302020204" pitchFamily="66" charset="0"/>
                <a:ea typeface="Times New Roman" panose="02020603050405020304" pitchFamily="18" charset="0"/>
              </a:rPr>
              <a:t>τόμος</a:t>
            </a:r>
            <a:r>
              <a:rPr lang="fr-FR" sz="4000" dirty="0">
                <a:solidFill>
                  <a:srgbClr val="00B050"/>
                </a:solidFill>
                <a:latin typeface="Comic Sans MS" panose="030F0702030302020204" pitchFamily="66" charset="0"/>
                <a:ea typeface="Times New Roman" panose="02020603050405020304" pitchFamily="18" charset="0"/>
              </a:rPr>
              <a:t>, qui signifie d’ailleurs insécable.</a:t>
            </a:r>
            <a:endParaRPr lang="fr-FR" sz="4000" dirty="0">
              <a:solidFill>
                <a:srgbClr val="00B050"/>
              </a:solidFill>
              <a:latin typeface="Times New Roman" panose="02020603050405020304" pitchFamily="18" charset="0"/>
              <a:ea typeface="Times New Roman" panose="02020603050405020304" pitchFamily="18" charset="0"/>
            </a:endParaRPr>
          </a:p>
        </p:txBody>
      </p:sp>
      <p:sp>
        <p:nvSpPr>
          <p:cNvPr id="7" name="ZoneTexte 6"/>
          <p:cNvSpPr txBox="1"/>
          <p:nvPr/>
        </p:nvSpPr>
        <p:spPr>
          <a:xfrm>
            <a:off x="543338" y="5764696"/>
            <a:ext cx="11211339" cy="707886"/>
          </a:xfrm>
          <a:prstGeom prst="rect">
            <a:avLst/>
          </a:prstGeom>
          <a:noFill/>
        </p:spPr>
        <p:txBody>
          <a:bodyPr wrap="square" rtlCol="0">
            <a:spAutoFit/>
          </a:bodyPr>
          <a:lstStyle/>
          <a:p>
            <a:r>
              <a:rPr lang="fr-FR" sz="400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Les atomes sont séparés par du vide.</a:t>
            </a:r>
            <a:endParaRPr lang="fr-FR" sz="4000" dirty="0">
              <a:solidFill>
                <a:srgbClr val="00B050"/>
              </a:solidFill>
            </a:endParaRPr>
          </a:p>
        </p:txBody>
      </p:sp>
    </p:spTree>
    <p:extLst>
      <p:ext uri="{BB962C8B-B14F-4D97-AF65-F5344CB8AC3E}">
        <p14:creationId xmlns:p14="http://schemas.microsoft.com/office/powerpoint/2010/main" val="425955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srcRect/>
          <a:stretch>
            <a:fillRect/>
          </a:stretch>
        </p:blipFill>
        <p:spPr bwMode="auto">
          <a:xfrm>
            <a:off x="661779" y="2281859"/>
            <a:ext cx="10377281" cy="2144368"/>
          </a:xfrm>
          <a:prstGeom prst="rect">
            <a:avLst/>
          </a:prstGeom>
          <a:noFill/>
          <a:ln w="9525">
            <a:noFill/>
            <a:miter lim="800000"/>
            <a:headEnd/>
            <a:tailEnd/>
          </a:ln>
        </p:spPr>
      </p:pic>
      <p:sp>
        <p:nvSpPr>
          <p:cNvPr id="4" name="ZoneTexte 3"/>
          <p:cNvSpPr txBox="1"/>
          <p:nvPr/>
        </p:nvSpPr>
        <p:spPr>
          <a:xfrm>
            <a:off x="503582" y="331303"/>
            <a:ext cx="11131826" cy="1465081"/>
          </a:xfrm>
          <a:prstGeom prst="rect">
            <a:avLst/>
          </a:prstGeom>
          <a:noFill/>
        </p:spPr>
        <p:txBody>
          <a:bodyPr wrap="square" rtlCol="0">
            <a:spAutoFit/>
          </a:bodyPr>
          <a:lstStyle/>
          <a:p>
            <a:pPr lvl="0">
              <a:lnSpc>
                <a:spcPct val="115000"/>
              </a:lnSpc>
              <a:spcAft>
                <a:spcPts val="1000"/>
              </a:spcAft>
            </a:pPr>
            <a:r>
              <a:rPr lang="fr-FR" sz="40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3. Il convient de représenter les molécules d’eau par des boules indéformables.  </a:t>
            </a:r>
            <a:endParaRPr lang="fr-FR"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p:cNvSpPr txBox="1"/>
          <p:nvPr/>
        </p:nvSpPr>
        <p:spPr>
          <a:xfrm>
            <a:off x="636104" y="4717774"/>
            <a:ext cx="10402956" cy="2062103"/>
          </a:xfrm>
          <a:prstGeom prst="rect">
            <a:avLst/>
          </a:prstGeom>
          <a:noFill/>
        </p:spPr>
        <p:txBody>
          <a:bodyPr wrap="square" rtlCol="0">
            <a:spAutoFit/>
          </a:bodyPr>
          <a:lstStyle/>
          <a:p>
            <a:pPr marL="1143000" lvl="2" indent="-228600">
              <a:spcAft>
                <a:spcPts val="0"/>
              </a:spcAft>
              <a:buFont typeface="Symbol" panose="05050102010706020507" pitchFamily="18" charset="2"/>
              <a:buChar char=""/>
              <a:tabLst>
                <a:tab pos="800100" algn="l"/>
              </a:tabLst>
            </a:pPr>
            <a:r>
              <a:rPr lang="fr-FR" sz="3200" dirty="0">
                <a:latin typeface="Comic Sans MS" panose="030F0702030302020204" pitchFamily="66" charset="0"/>
                <a:ea typeface="Times New Roman" panose="02020603050405020304" pitchFamily="18" charset="0"/>
                <a:cs typeface="Times New Roman" panose="02020603050405020304" pitchFamily="18" charset="0"/>
              </a:rPr>
              <a:t>Que représentent les boules ?</a:t>
            </a:r>
          </a:p>
          <a:p>
            <a:pPr marL="1143000" lvl="2" indent="-228600">
              <a:spcAft>
                <a:spcPts val="0"/>
              </a:spcAft>
              <a:buFont typeface="Symbol" panose="05050102010706020507" pitchFamily="18" charset="2"/>
              <a:buChar char=""/>
              <a:tabLst>
                <a:tab pos="800100" algn="l"/>
              </a:tabLst>
            </a:pPr>
            <a:r>
              <a:rPr lang="fr-FR" sz="3200" dirty="0">
                <a:latin typeface="Comic Sans MS" panose="030F0702030302020204" pitchFamily="66" charset="0"/>
                <a:ea typeface="Times New Roman" panose="02020603050405020304" pitchFamily="18" charset="0"/>
                <a:cs typeface="Times New Roman" panose="02020603050405020304" pitchFamily="18" charset="0"/>
              </a:rPr>
              <a:t>Attribue à chaque état physique le bon schéma.</a:t>
            </a:r>
          </a:p>
          <a:p>
            <a:pPr marL="1143000" lvl="2" indent="-228600">
              <a:spcAft>
                <a:spcPts val="0"/>
              </a:spcAft>
              <a:buFont typeface="Symbol" panose="05050102010706020507" pitchFamily="18" charset="2"/>
              <a:buChar char=""/>
              <a:tabLst>
                <a:tab pos="800100" algn="l"/>
              </a:tabLst>
            </a:pPr>
            <a:r>
              <a:rPr lang="fr-FR" sz="3200" dirty="0">
                <a:latin typeface="Comic Sans MS" panose="030F0702030302020204" pitchFamily="66" charset="0"/>
                <a:ea typeface="Times New Roman" panose="02020603050405020304" pitchFamily="18" charset="0"/>
                <a:cs typeface="Times New Roman" panose="02020603050405020304" pitchFamily="18" charset="0"/>
              </a:rPr>
              <a:t>Justifie tes réponses en expliquant quelle propriété des molécules tu as utilisée.</a:t>
            </a:r>
          </a:p>
        </p:txBody>
      </p:sp>
    </p:spTree>
    <p:extLst>
      <p:ext uri="{BB962C8B-B14F-4D97-AF65-F5344CB8AC3E}">
        <p14:creationId xmlns:p14="http://schemas.microsoft.com/office/powerpoint/2010/main" val="239017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391478" y="111872"/>
            <a:ext cx="8878958" cy="1836307"/>
          </a:xfrm>
          <a:prstGeom prst="rect">
            <a:avLst/>
          </a:prstGeom>
        </p:spPr>
      </p:pic>
      <p:sp>
        <p:nvSpPr>
          <p:cNvPr id="2" name="ZoneTexte 1"/>
          <p:cNvSpPr txBox="1"/>
          <p:nvPr/>
        </p:nvSpPr>
        <p:spPr>
          <a:xfrm>
            <a:off x="384313" y="1841242"/>
            <a:ext cx="11410121" cy="5016758"/>
          </a:xfrm>
          <a:prstGeom prst="rect">
            <a:avLst/>
          </a:prstGeom>
          <a:noFill/>
        </p:spPr>
        <p:txBody>
          <a:bodyPr wrap="square" rtlCol="0">
            <a:spAutoFit/>
          </a:bodyPr>
          <a:lstStyle/>
          <a:p>
            <a:pPr marL="1143000" lvl="2" indent="-228600">
              <a:spcAft>
                <a:spcPts val="0"/>
              </a:spcAft>
              <a:buFont typeface="Symbol" panose="05050102010706020507" pitchFamily="18" charset="2"/>
              <a:buChar char=""/>
            </a:pPr>
            <a:r>
              <a:rPr lang="fr-FR" sz="4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Ce sont des molécules d’eau.</a:t>
            </a:r>
          </a:p>
          <a:p>
            <a:pPr marL="1143000" lvl="2" indent="-228600">
              <a:spcAft>
                <a:spcPts val="0"/>
              </a:spcAft>
              <a:buFont typeface="Symbol" panose="05050102010706020507" pitchFamily="18" charset="2"/>
              <a:buChar char=""/>
            </a:pPr>
            <a:r>
              <a:rPr lang="fr-FR" sz="4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Schémas A, B, et C, respectivement état liquide, solide et gazeux.</a:t>
            </a:r>
          </a:p>
          <a:p>
            <a:pPr marL="1143000" lvl="2" indent="-228600">
              <a:spcAft>
                <a:spcPts val="0"/>
              </a:spcAft>
              <a:buFont typeface="Symbol" panose="05050102010706020507" pitchFamily="18" charset="2"/>
              <a:buChar char=""/>
            </a:pPr>
            <a:r>
              <a:rPr lang="fr-FR" sz="4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Schémas A : état compact et désordonné : les molécules peuvent glisser les unes contre les autres. </a:t>
            </a:r>
          </a:p>
          <a:p>
            <a:pPr marL="1143000" lvl="2" indent="-228600">
              <a:spcAft>
                <a:spcPts val="0"/>
              </a:spcAft>
              <a:buFont typeface="Symbol" panose="05050102010706020507" pitchFamily="18" charset="2"/>
              <a:buChar char=""/>
            </a:pPr>
            <a:r>
              <a:rPr lang="fr-FR" sz="4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Schémas B : état compact et ordonné.</a:t>
            </a:r>
          </a:p>
          <a:p>
            <a:pPr marL="1143000" lvl="2" indent="-228600">
              <a:spcAft>
                <a:spcPts val="0"/>
              </a:spcAft>
              <a:buFont typeface="Symbol" panose="05050102010706020507" pitchFamily="18" charset="2"/>
              <a:buChar char=""/>
            </a:pPr>
            <a:r>
              <a:rPr lang="fr-FR" sz="4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Schémas C : état dispersé et désordonné.</a:t>
            </a:r>
          </a:p>
        </p:txBody>
      </p:sp>
    </p:spTree>
    <p:extLst>
      <p:ext uri="{BB962C8B-B14F-4D97-AF65-F5344CB8AC3E}">
        <p14:creationId xmlns:p14="http://schemas.microsoft.com/office/powerpoint/2010/main" val="410056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369</TotalTime>
  <Words>1357</Words>
  <Application>Microsoft Office PowerPoint</Application>
  <PresentationFormat>Grand écran</PresentationFormat>
  <Paragraphs>180</Paragraphs>
  <Slides>49</Slides>
  <Notes>0</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49</vt:i4>
      </vt:variant>
    </vt:vector>
  </HeadingPairs>
  <TitlesOfParts>
    <vt:vector size="57" baseType="lpstr">
      <vt:lpstr>Arial</vt:lpstr>
      <vt:lpstr>Calibri</vt:lpstr>
      <vt:lpstr>Calibri Light</vt:lpstr>
      <vt:lpstr>Comic Sans MS</vt:lpstr>
      <vt:lpstr>Symbol</vt:lpstr>
      <vt:lpstr>Times New Roman</vt:lpstr>
      <vt:lpstr>Thème Office</vt:lpstr>
      <vt:lpstr>1_Thème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dc:creator>
  <cp:lastModifiedBy>Olivier</cp:lastModifiedBy>
  <cp:revision>35</cp:revision>
  <dcterms:created xsi:type="dcterms:W3CDTF">2016-09-07T13:01:09Z</dcterms:created>
  <dcterms:modified xsi:type="dcterms:W3CDTF">2021-12-08T09:34:58Z</dcterms:modified>
</cp:coreProperties>
</file>