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72" r:id="rId4"/>
    <p:sldId id="265" r:id="rId5"/>
    <p:sldId id="26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52C3EC-6C4F-205E-4158-BCCA4EC85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CB742B-3E87-1480-CC60-B07C09EF3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8E8152-D861-4555-7A00-BB6C7B94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9E604F-A8B1-32BF-2CBF-4ADBACD8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1353A8-6E74-6EA1-2CD1-B869CEF1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47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7144FD-FE58-1A54-9185-123A07DA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8C303F-EC3A-44E1-A27A-368F26684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69D13D-709A-5E16-017C-452745DD7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5B06F5-814C-2605-163C-E88958A23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28C8A7-4ECB-AF25-01AB-02F01894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40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7C2916-C536-3B6F-B544-5D517519B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D94F1F-9758-37A7-DA64-F391D614E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11A759-A460-1F30-2862-0E704F9CE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908589-E9A8-9200-ECFF-E87B112C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EC488A-1A53-8D6E-0BF9-AE35FD46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19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172990-CFF1-4A6E-ED83-7A2F597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030D0C-B039-05F3-AEE3-9FB59EEE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F4A6F3-9B21-7258-9865-8E14845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20AC0F-4846-A75F-02FB-8BE9976E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CF45F-271E-B047-5CAB-A86B19E7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82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EF812-FD41-67BD-F3EF-3646E4C02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DC2660-9F65-27FA-89AC-2318A7240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D8CEA8-5968-17B8-D3DD-50F036681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411716-01D0-ECCC-8608-0D725783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7122A-39F8-7A43-EAFB-CBFE4287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04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92FD6-706E-CDC4-0EFD-AF1B51E3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B4CB17-D2CA-7A66-5494-C2A14AFFC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0CEE55-F596-7E21-230C-70A442FA5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2C2949-369F-FA14-5EAD-09E08725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F1E77A-7A6A-41DB-CD94-0A23D99F1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3DB50F-91EF-5AC9-67A1-A727BAF4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22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BB2AF5-9E75-4218-A783-2BBB9EC0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BF90F8-1043-6167-F78C-314EFF27C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F0AB3F-5771-AD27-7D31-9383A3145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2B428E4-9BC9-4E3D-17DF-B8FBC2BF9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3077DE-03E0-CB2C-E311-2FA870D0D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7CE7D7-C1FA-FACE-C9FC-8C564F0F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1D5E891-CB82-6313-6304-E38D8AFA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6FFA08-ACED-BCAC-2EB1-76654637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6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B98D80-0AE1-D54B-3ED6-96A33FA26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2F1D19-8DB1-C94B-806A-2F4AC550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3EC99A-0FB8-DACE-3658-20C17A39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747BD0-DD9D-63AC-A705-7AD4B6D05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46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C4883F-70F7-E8CF-907B-4F8AE857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EB5788-0B03-7F0E-AF88-C4635A1B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C2998E-E5CC-ACEC-FE0E-78E74D6D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30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4AA05-3099-5CB3-0730-7FCBAB1A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4B5DC-5EEE-2F0A-87E8-B3780CCE5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7261A2-F667-1BD5-320A-6E1AC8BDF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9A0CC3-A98F-4ECF-7B4E-DFF09C8F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DE2798-08FF-FADE-54BE-A5712194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B633FD-3A01-55DD-7615-C429002F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83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F6603-AEC9-7121-5E12-077CF87A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44516F-629B-4472-1242-B20489145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455D30-DB65-6B6C-5852-4EB8D014D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FF277F-3A0E-F065-2CB7-55C83920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712B3D-2BE9-B017-E4D4-6B3247CD0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054C15-42B4-F849-CD40-C601B97A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27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7ED32B-DC1F-79F5-435F-DC5FB495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B5FCF1-6E63-53D9-1D67-E99C82D8E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711F7B-7329-5CF3-D870-65A6E6823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7E18-73CA-4C7E-9268-990C34B895BF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FCBCDA-503A-A52D-376C-D1077119B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64F66E-E89A-DB13-D84D-260821672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DB680-CF90-4268-B339-5C1CEC088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9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41106A3-4A49-754D-71CB-4BDFA7765219}"/>
              </a:ext>
            </a:extLst>
          </p:cNvPr>
          <p:cNvSpPr txBox="1"/>
          <p:nvPr/>
        </p:nvSpPr>
        <p:spPr>
          <a:xfrm>
            <a:off x="1602622" y="1145452"/>
            <a:ext cx="898675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L’énergie</a:t>
            </a:r>
          </a:p>
          <a:p>
            <a:endParaRPr lang="fr-FR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fr-FR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Vocabulaire et schématisation </a:t>
            </a:r>
          </a:p>
          <a:p>
            <a:r>
              <a:rPr lang="fr-FR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des chaînes énergétiques</a:t>
            </a:r>
            <a:endParaRPr lang="fr-FR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26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17442" y="424070"/>
            <a:ext cx="950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Réalisation d’une chaine énergétique</a:t>
            </a:r>
          </a:p>
        </p:txBody>
      </p:sp>
      <p:sp>
        <p:nvSpPr>
          <p:cNvPr id="4" name="Rectangle 3"/>
          <p:cNvSpPr/>
          <p:nvPr/>
        </p:nvSpPr>
        <p:spPr>
          <a:xfrm>
            <a:off x="417442" y="1659285"/>
            <a:ext cx="111318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Dans les </a:t>
            </a:r>
            <a:r>
              <a:rPr lang="fr-FR" sz="2800" b="1" dirty="0">
                <a:latin typeface="Comic Sans MS" panose="030F0702030302020204" pitchFamily="66" charset="0"/>
              </a:rPr>
              <a:t>rectangles</a:t>
            </a:r>
            <a:r>
              <a:rPr lang="fr-FR" sz="2800" dirty="0">
                <a:latin typeface="Comic Sans MS" panose="030F0702030302020204" pitchFamily="66" charset="0"/>
              </a:rPr>
              <a:t> je mets le nom des </a:t>
            </a:r>
            <a:r>
              <a:rPr lang="fr-FR" sz="2800" b="1" dirty="0">
                <a:latin typeface="Comic Sans MS" panose="030F0702030302020204" pitchFamily="66" charset="0"/>
              </a:rPr>
              <a:t>réservoirs d'énergie</a:t>
            </a:r>
            <a:r>
              <a:rPr lang="fr-FR" sz="2800" dirty="0">
                <a:latin typeface="Comic Sans MS" panose="030F0702030302020204" pitchFamily="66" charset="0"/>
              </a:rPr>
              <a:t> : il peut stocker de l'énergie. </a:t>
            </a:r>
          </a:p>
          <a:p>
            <a:r>
              <a:rPr lang="fr-FR" sz="2800" dirty="0">
                <a:latin typeface="Comic Sans MS" panose="030F0702030302020204" pitchFamily="66" charset="0"/>
              </a:rPr>
              <a:t>Exemple : Bois / Vent / Eau / Uranium. </a:t>
            </a:r>
          </a:p>
          <a:p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dirty="0">
                <a:latin typeface="Comic Sans MS" panose="030F0702030302020204" pitchFamily="66" charset="0"/>
              </a:rPr>
              <a:t>Et je mets aussi dans le </a:t>
            </a:r>
            <a:r>
              <a:rPr lang="fr-FR" sz="2800" b="1" dirty="0">
                <a:latin typeface="Comic Sans MS" panose="030F0702030302020204" pitchFamily="66" charset="0"/>
              </a:rPr>
              <a:t>rectangle</a:t>
            </a:r>
            <a:r>
              <a:rPr lang="fr-FR" sz="2800" dirty="0">
                <a:latin typeface="Comic Sans MS" panose="030F0702030302020204" pitchFamily="66" charset="0"/>
              </a:rPr>
              <a:t> le nom de la </a:t>
            </a:r>
            <a:r>
              <a:rPr lang="fr-FR" sz="2800" b="1" dirty="0">
                <a:latin typeface="Comic Sans MS" panose="030F0702030302020204" pitchFamily="66" charset="0"/>
              </a:rPr>
              <a:t>forme d'énergie stockée.</a:t>
            </a:r>
            <a:br>
              <a:rPr lang="fr-FR" sz="2800" dirty="0">
                <a:latin typeface="Comic Sans MS" panose="030F0702030302020204" pitchFamily="66" charset="0"/>
              </a:rPr>
            </a:br>
            <a:r>
              <a:rPr lang="fr-FR" sz="2800" dirty="0">
                <a:latin typeface="Comic Sans MS" panose="030F0702030302020204" pitchFamily="66" charset="0"/>
              </a:rPr>
              <a:t>Exemple : Mécanique / Thermique / Chimique / Nucléaire</a:t>
            </a:r>
            <a:br>
              <a:rPr lang="fr-FR" sz="2800" dirty="0">
                <a:latin typeface="Comic Sans MS" panose="030F0702030302020204" pitchFamily="66" charset="0"/>
              </a:rPr>
            </a:br>
            <a:endParaRPr lang="fr-FR" sz="2800" dirty="0"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9B1357-633C-240E-A7BC-AE394DE7C1DF}"/>
              </a:ext>
            </a:extLst>
          </p:cNvPr>
          <p:cNvSpPr/>
          <p:nvPr/>
        </p:nvSpPr>
        <p:spPr>
          <a:xfrm>
            <a:off x="2001078" y="1550504"/>
            <a:ext cx="1789044" cy="646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74BEDE-6B4F-9D59-D98A-119791B70435}"/>
              </a:ext>
            </a:extLst>
          </p:cNvPr>
          <p:cNvSpPr/>
          <p:nvPr/>
        </p:nvSpPr>
        <p:spPr>
          <a:xfrm>
            <a:off x="7030278" y="1659285"/>
            <a:ext cx="1789044" cy="646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9CBCB2-6BB4-3251-A48B-20AAFD1C2706}"/>
              </a:ext>
            </a:extLst>
          </p:cNvPr>
          <p:cNvSpPr/>
          <p:nvPr/>
        </p:nvSpPr>
        <p:spPr>
          <a:xfrm>
            <a:off x="2153476" y="2571334"/>
            <a:ext cx="4750905" cy="646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35CC92-2CF1-31C8-745F-60F193F98F4F}"/>
              </a:ext>
            </a:extLst>
          </p:cNvPr>
          <p:cNvSpPr/>
          <p:nvPr/>
        </p:nvSpPr>
        <p:spPr>
          <a:xfrm>
            <a:off x="4528929" y="3429000"/>
            <a:ext cx="1567071" cy="646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F648CE-2604-505F-71A0-38463A8CB614}"/>
              </a:ext>
            </a:extLst>
          </p:cNvPr>
          <p:cNvSpPr/>
          <p:nvPr/>
        </p:nvSpPr>
        <p:spPr>
          <a:xfrm>
            <a:off x="2153477" y="3880273"/>
            <a:ext cx="1789044" cy="3968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D8BD2A-546A-872A-A1B7-72980420D56F}"/>
              </a:ext>
            </a:extLst>
          </p:cNvPr>
          <p:cNvSpPr/>
          <p:nvPr/>
        </p:nvSpPr>
        <p:spPr>
          <a:xfrm>
            <a:off x="2153476" y="4321502"/>
            <a:ext cx="7765773" cy="6463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25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7B64A2B-D880-014A-FFFD-1F6080BC841B}"/>
              </a:ext>
            </a:extLst>
          </p:cNvPr>
          <p:cNvSpPr txBox="1"/>
          <p:nvPr/>
        </p:nvSpPr>
        <p:spPr>
          <a:xfrm>
            <a:off x="762000" y="1659285"/>
            <a:ext cx="10668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Dans les </a:t>
            </a:r>
            <a:r>
              <a:rPr lang="fr-FR" sz="2800" b="1" dirty="0">
                <a:latin typeface="Comic Sans MS" panose="030F0702030302020204" pitchFamily="66" charset="0"/>
              </a:rPr>
              <a:t>ronds</a:t>
            </a:r>
            <a:r>
              <a:rPr lang="fr-FR" sz="2800" dirty="0">
                <a:latin typeface="Comic Sans MS" panose="030F0702030302020204" pitchFamily="66" charset="0"/>
              </a:rPr>
              <a:t> je mets le nom des </a:t>
            </a:r>
            <a:r>
              <a:rPr lang="fr-FR" sz="2800" b="1" dirty="0">
                <a:latin typeface="Comic Sans MS" panose="030F0702030302020204" pitchFamily="66" charset="0"/>
              </a:rPr>
              <a:t>convertisseurs d'énergie</a:t>
            </a:r>
            <a:r>
              <a:rPr lang="fr-FR" sz="2800" dirty="0">
                <a:latin typeface="Comic Sans MS" panose="030F0702030302020204" pitchFamily="66" charset="0"/>
              </a:rPr>
              <a:t> : ils ne peuvent pas stocker de l'énergie.</a:t>
            </a:r>
            <a:br>
              <a:rPr lang="fr-FR" sz="2800" dirty="0">
                <a:latin typeface="Comic Sans MS" panose="030F0702030302020204" pitchFamily="66" charset="0"/>
              </a:rPr>
            </a:br>
            <a:r>
              <a:rPr lang="fr-FR" sz="2800" dirty="0">
                <a:latin typeface="Comic Sans MS" panose="030F0702030302020204" pitchFamily="66" charset="0"/>
              </a:rPr>
              <a:t>Exemple : Lampe / Résistor.</a:t>
            </a:r>
            <a:br>
              <a:rPr lang="fr-FR" sz="2800" dirty="0">
                <a:latin typeface="Comic Sans MS" panose="030F0702030302020204" pitchFamily="66" charset="0"/>
              </a:rPr>
            </a:br>
            <a:endParaRPr lang="fr-FR" sz="2800" dirty="0">
              <a:latin typeface="Comic Sans MS" panose="030F0702030302020204" pitchFamily="66" charset="0"/>
            </a:endParaRPr>
          </a:p>
          <a:p>
            <a:r>
              <a:rPr lang="fr-FR" sz="2800" dirty="0">
                <a:latin typeface="Comic Sans MS" panose="030F0702030302020204" pitchFamily="66" charset="0"/>
              </a:rPr>
              <a:t>Au dessus de la </a:t>
            </a:r>
            <a:r>
              <a:rPr lang="fr-FR" sz="2800" b="1" dirty="0">
                <a:latin typeface="Comic Sans MS" panose="030F0702030302020204" pitchFamily="66" charset="0"/>
              </a:rPr>
              <a:t>flèche</a:t>
            </a:r>
            <a:r>
              <a:rPr lang="fr-FR" sz="2800" dirty="0">
                <a:latin typeface="Comic Sans MS" panose="030F0702030302020204" pitchFamily="66" charset="0"/>
              </a:rPr>
              <a:t>, je mets le nom du </a:t>
            </a:r>
            <a:r>
              <a:rPr lang="fr-FR" sz="2800" b="1" dirty="0">
                <a:latin typeface="Comic Sans MS" panose="030F0702030302020204" pitchFamily="66" charset="0"/>
              </a:rPr>
              <a:t>mode de transfert d'énergie</a:t>
            </a:r>
            <a:r>
              <a:rPr lang="fr-FR" sz="2800" dirty="0">
                <a:latin typeface="Comic Sans MS" panose="030F0702030302020204" pitchFamily="66" charset="0"/>
              </a:rPr>
              <a:t>.</a:t>
            </a:r>
            <a:br>
              <a:rPr lang="fr-FR" sz="2800" dirty="0">
                <a:latin typeface="Comic Sans MS" panose="030F0702030302020204" pitchFamily="66" charset="0"/>
              </a:rPr>
            </a:br>
            <a:r>
              <a:rPr lang="fr-FR" sz="2800" dirty="0">
                <a:latin typeface="Comic Sans MS" panose="030F0702030302020204" pitchFamily="66" charset="0"/>
              </a:rPr>
              <a:t>Exemple : Transfert thermique / électrique / mécanique / rayonnement.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3E7464-F6ED-B447-25C7-B1C669477870}"/>
              </a:ext>
            </a:extLst>
          </p:cNvPr>
          <p:cNvSpPr/>
          <p:nvPr/>
        </p:nvSpPr>
        <p:spPr>
          <a:xfrm>
            <a:off x="2292625" y="1659285"/>
            <a:ext cx="993914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969144-74B4-90D5-6D2F-C1E986BA1FDC}"/>
              </a:ext>
            </a:extLst>
          </p:cNvPr>
          <p:cNvSpPr/>
          <p:nvPr/>
        </p:nvSpPr>
        <p:spPr>
          <a:xfrm>
            <a:off x="6526695" y="1659284"/>
            <a:ext cx="2511288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ABAE70-47A6-0B96-FC43-13036ECB1197}"/>
              </a:ext>
            </a:extLst>
          </p:cNvPr>
          <p:cNvSpPr/>
          <p:nvPr/>
        </p:nvSpPr>
        <p:spPr>
          <a:xfrm>
            <a:off x="2484781" y="2527302"/>
            <a:ext cx="2948610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43845D-EA03-1684-77FD-3ACE0356EEA3}"/>
              </a:ext>
            </a:extLst>
          </p:cNvPr>
          <p:cNvSpPr/>
          <p:nvPr/>
        </p:nvSpPr>
        <p:spPr>
          <a:xfrm>
            <a:off x="3462129" y="3395319"/>
            <a:ext cx="1162880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CF1A56-A0EF-6C94-2543-34CDC5EA93F7}"/>
              </a:ext>
            </a:extLst>
          </p:cNvPr>
          <p:cNvSpPr/>
          <p:nvPr/>
        </p:nvSpPr>
        <p:spPr>
          <a:xfrm>
            <a:off x="9336155" y="3429000"/>
            <a:ext cx="1716158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20F538-E89E-DD4B-E8E7-E534BAB8BDAB}"/>
              </a:ext>
            </a:extLst>
          </p:cNvPr>
          <p:cNvSpPr/>
          <p:nvPr/>
        </p:nvSpPr>
        <p:spPr>
          <a:xfrm>
            <a:off x="2468214" y="4263336"/>
            <a:ext cx="8054011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2F2C46-2735-7437-0D32-62CA1A92E47A}"/>
              </a:ext>
            </a:extLst>
          </p:cNvPr>
          <p:cNvSpPr/>
          <p:nvPr/>
        </p:nvSpPr>
        <p:spPr>
          <a:xfrm>
            <a:off x="762000" y="4724400"/>
            <a:ext cx="2312504" cy="474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39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D5A0455-3FC1-B015-1BE0-4F9BD731F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47" y="2054087"/>
            <a:ext cx="11649706" cy="182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2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E8D6388-957A-4615-C464-6FB2F3D3EB09}"/>
              </a:ext>
            </a:extLst>
          </p:cNvPr>
          <p:cNvSpPr txBox="1"/>
          <p:nvPr/>
        </p:nvSpPr>
        <p:spPr>
          <a:xfrm>
            <a:off x="848139" y="1179444"/>
            <a:ext cx="94885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latin typeface="Comic Sans MS" panose="030F0702030302020204" pitchFamily="66" charset="0"/>
              </a:rPr>
              <a:t>Exemple 1 : Pour m’éclairer j’alimente une ampoule avec une pile.</a:t>
            </a:r>
          </a:p>
          <a:p>
            <a:endParaRPr lang="fr-FR" sz="2800" b="1" dirty="0">
              <a:latin typeface="Comic Sans MS" panose="030F0702030302020204" pitchFamily="66" charset="0"/>
            </a:endParaRPr>
          </a:p>
          <a:p>
            <a:r>
              <a:rPr lang="fr-FR" sz="2800" b="1" dirty="0">
                <a:latin typeface="Comic Sans MS" panose="030F0702030302020204" pitchFamily="66" charset="0"/>
              </a:rPr>
              <a:t>Exemple 2 : Je souffle sur la mini éolienne ; les DEL brillent. </a:t>
            </a:r>
          </a:p>
          <a:p>
            <a:endParaRPr lang="fr-FR" sz="2800" b="1" dirty="0">
              <a:latin typeface="Comic Sans MS" panose="030F0702030302020204" pitchFamily="66" charset="0"/>
            </a:endParaRPr>
          </a:p>
          <a:p>
            <a:r>
              <a:rPr lang="fr-FR" sz="2800" b="1" dirty="0">
                <a:latin typeface="Comic Sans MS" panose="030F0702030302020204" pitchFamily="66" charset="0"/>
              </a:rPr>
              <a:t>Exemple 3 : Je fais chauffer un résistor avec une cellule photovoltaïque.</a:t>
            </a:r>
          </a:p>
          <a:p>
            <a:endParaRPr lang="fr-FR" sz="2800" b="1" dirty="0">
              <a:latin typeface="Comic Sans MS" panose="030F0702030302020204" pitchFamily="66" charset="0"/>
            </a:endParaRPr>
          </a:p>
          <a:p>
            <a:endParaRPr lang="fr-F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5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158</Words>
  <Application>Microsoft Office PowerPoint</Application>
  <PresentationFormat>Grand écran</PresentationFormat>
  <Paragraphs>16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2022-06-10T12:43:11Z</dcterms:created>
  <dcterms:modified xsi:type="dcterms:W3CDTF">2024-05-21T07:38:40Z</dcterms:modified>
</cp:coreProperties>
</file>