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E8DCC0-59C8-4D85-A385-A02E762F3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3675116-B97F-4992-B67A-73DB7D9EC9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D3A8FC-4504-4B4F-B7AE-682B6F30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A61079-AD4B-4EFF-916F-03047F34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714E8C-7521-4D0B-80E8-F4C92B5B6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765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E261F-9D61-47C3-9B0A-EF86B8E3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753B7D-16CA-453A-8C8E-A51294B31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9C58A1-5FA4-4BFB-8932-00934C053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6710DD-08BE-4745-86A4-1E4731C6B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3A77AA-BF7C-492F-98DF-078953022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2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305E3A-D9E3-4B77-8406-C5D562706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C8FAE8-7C3A-4D9E-8628-4C738B79E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BF96B00-D371-4358-8916-D74E86F48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5B47E-160E-410C-81BD-B893BDC98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44BE38-FDBD-4A70-8475-298C9F842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476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138BA0-FD14-4E6C-9281-969FBB6C5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F5F4A2-B83E-4486-9E79-787696D36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2C6C3A-317E-4632-9E8C-CD13716C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3680D7-E929-4BF9-84BF-3938A9525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F72B67B-7665-4CA0-A2C7-C1039F14B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48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AD5AA-230C-4A00-9F05-7B3317835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70EDFD-9B65-4F0C-A525-C24B9F188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15AA67-0A79-429A-89D7-D158B777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CC9463-7B05-4523-854D-BB1D08F7F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BD86407-A477-495A-ABB8-B07E1D213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978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9BFE30-1FC0-417B-82D7-D7CBF1F37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3AE17A-72F5-4B10-9FCD-4BF0020DC6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6F9E02-AF15-4216-83BA-40FB82BF8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FCBFD3-2CB4-4198-91BD-B8E52B44D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7219E9-BEAE-466D-931E-DBCBC351A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267698-B8C5-470B-BFE7-301061CFD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458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93559A-D782-4444-857A-986063AA5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BF26C5-8B1A-4930-A3E0-BBF4C682A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1E19BA-D711-4B09-B593-8E3BBBF70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B1A2538-DF93-4269-BBFC-038E2ADE51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84AC813-43BB-4CD9-92BB-AC099A97F2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2329165-1E6D-466A-99FF-E048FA195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1A91DA9-B835-4816-B144-B3686DA5B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27D2D85-CD58-4918-9C0C-93ED25C7C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7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EF0CB-9B82-40E5-BCC0-42521A790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8E61D24-7F94-4E50-96CE-9CD41FD8A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BEDFD1F-416F-4904-9861-53350E88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783A2A-1966-47CE-B578-A197C994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46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6E4F0A-1C3C-4FC4-ACE1-68C0D8514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A6CD1BB-B60E-4D07-A139-763A986C1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C852D3-FAD1-458C-8948-8EA8D740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530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C18D7-96C4-48BE-92BF-29D2D2318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93F54D-49A3-467D-BF58-BAABC5881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0A0C04-FB60-4694-92E0-D84E1BE36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80FF15-FE76-4CC9-930D-4C0F943B2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438915-858F-4FD0-BC0C-D0488CAB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A704DE-5488-4DC1-B272-60A37830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253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C009A5-1D40-487E-AD27-C25E44A4D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B3D6E00-80EB-4CA9-9EF1-9234E41CF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0CF9EC-BE69-430C-9763-0EC2D7927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2E5772-6A74-420C-9C07-6DCBD50B9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F59B5C-1227-4067-8741-3D12EC4F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EA44C1-D828-4137-9FC1-7D3ACB2CD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148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4ED6BD0-D566-4892-B2F9-BDAED9655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39114D-2B0F-464A-BE2F-6C70F401F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788AEF-4D34-4322-859E-75EFF857E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CEFCE-A91B-43BF-86F8-EB77101B8B3C}" type="datetimeFigureOut">
              <a:rPr lang="fr-FR" smtClean="0"/>
              <a:t>24/10/2021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A7D3BE-796A-4F6E-8D2B-DF10D3FE12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0F1927-8E54-43B2-9225-3B53C571E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06536-1373-4B09-B8A2-91C3A23E2F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36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F3A95FC3-408E-45DF-BBF6-54B47A0D1C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0" y="-1076771"/>
            <a:ext cx="742950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823782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3B49F4B-844E-477D-83B8-E8C641EC8EC1}"/>
              </a:ext>
            </a:extLst>
          </p:cNvPr>
          <p:cNvSpPr txBox="1"/>
          <p:nvPr/>
        </p:nvSpPr>
        <p:spPr>
          <a:xfrm>
            <a:off x="1020417" y="914399"/>
            <a:ext cx="1052222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Comic Sans MS" panose="030F0702030302020204" pitchFamily="66" charset="0"/>
              </a:rPr>
              <a:t>Groupe 1 </a:t>
            </a:r>
          </a:p>
          <a:p>
            <a:r>
              <a:rPr lang="fr-FR" sz="4000" dirty="0">
                <a:latin typeface="Comic Sans MS" panose="030F0702030302020204" pitchFamily="66" charset="0"/>
              </a:rPr>
              <a:t>Préparation des solutions </a:t>
            </a:r>
          </a:p>
          <a:p>
            <a:endParaRPr lang="fr-FR" sz="4000" dirty="0"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Peser les fioles jaugées vides.</a:t>
            </a: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Peser 5,0 ; 7,0 ; 9,0 ; 11,0 et 13,0 g de sucre.</a:t>
            </a: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Dissoudre le sucre dans 100,0 </a:t>
            </a:r>
            <a:r>
              <a:rPr lang="fr-FR" sz="4000" dirty="0" err="1">
                <a:latin typeface="Comic Sans MS" panose="030F0702030302020204" pitchFamily="66" charset="0"/>
              </a:rPr>
              <a:t>mL</a:t>
            </a:r>
            <a:r>
              <a:rPr lang="fr-FR" sz="4000" dirty="0">
                <a:latin typeface="Comic Sans MS" panose="030F0702030302020204" pitchFamily="66" charset="0"/>
              </a:rPr>
              <a:t> d’eau.</a:t>
            </a: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Calculer les concentrations en masse de sucre Cm.</a:t>
            </a:r>
          </a:p>
        </p:txBody>
      </p:sp>
    </p:spTree>
    <p:extLst>
      <p:ext uri="{BB962C8B-B14F-4D97-AF65-F5344CB8AC3E}">
        <p14:creationId xmlns:p14="http://schemas.microsoft.com/office/powerpoint/2010/main" val="1941155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10C60C2-3FC2-49F8-A559-DFF6FA1EA84F}"/>
              </a:ext>
            </a:extLst>
          </p:cNvPr>
          <p:cNvSpPr txBox="1"/>
          <p:nvPr/>
        </p:nvSpPr>
        <p:spPr>
          <a:xfrm>
            <a:off x="1020417" y="914399"/>
            <a:ext cx="1052222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Comic Sans MS" panose="030F0702030302020204" pitchFamily="66" charset="0"/>
              </a:rPr>
              <a:t>Groupe 2</a:t>
            </a:r>
          </a:p>
          <a:p>
            <a:r>
              <a:rPr lang="fr-FR" sz="4000" dirty="0">
                <a:latin typeface="Comic Sans MS" panose="030F0702030302020204" pitchFamily="66" charset="0"/>
              </a:rPr>
              <a:t>Calcul des masses volumiques</a:t>
            </a:r>
          </a:p>
          <a:p>
            <a:endParaRPr lang="fr-FR" sz="4000" dirty="0">
              <a:latin typeface="Comic Sans MS" panose="030F0702030302020204" pitchFamily="66" charset="0"/>
            </a:endParaRP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Peser les fioles jaugées pleines.</a:t>
            </a: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En déduire la masse des solutions.</a:t>
            </a:r>
          </a:p>
          <a:p>
            <a:pPr marL="457200" indent="-4572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Calculer les masses volumiques </a:t>
            </a:r>
            <a:r>
              <a:rPr lang="el-GR" sz="4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ρ</a:t>
            </a:r>
            <a:r>
              <a:rPr lang="fr-FR" sz="40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334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A1B5C76-028E-4A9D-BEC7-968CBD425BFF}"/>
              </a:ext>
            </a:extLst>
          </p:cNvPr>
          <p:cNvSpPr txBox="1"/>
          <p:nvPr/>
        </p:nvSpPr>
        <p:spPr>
          <a:xfrm>
            <a:off x="185531" y="450573"/>
            <a:ext cx="1190045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latin typeface="Comic Sans MS" panose="030F0702030302020204" pitchFamily="66" charset="0"/>
              </a:rPr>
              <a:t>Groupe 3</a:t>
            </a:r>
          </a:p>
          <a:p>
            <a:endParaRPr lang="fr-FR" sz="4000" dirty="0">
              <a:latin typeface="Comic Sans MS" panose="030F0702030302020204" pitchFamily="66" charset="0"/>
            </a:endParaRPr>
          </a:p>
          <a:p>
            <a:pPr marL="571500" indent="-5715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Tracer la courbe d’étalonnage donnant la masse volumique </a:t>
            </a:r>
            <a:r>
              <a:rPr lang="el-GR" sz="40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ρ</a:t>
            </a:r>
            <a:r>
              <a:rPr lang="fr-FR" sz="4000" dirty="0">
                <a:latin typeface="Comic Sans MS" panose="030F0702030302020204" pitchFamily="66" charset="0"/>
              </a:rPr>
              <a:t> en fonction de la concentration en masse Cm.</a:t>
            </a:r>
          </a:p>
          <a:p>
            <a:pPr marL="571500" indent="-5715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Mesurer la masse volumique du jus de pomme.</a:t>
            </a:r>
          </a:p>
          <a:p>
            <a:pPr marL="571500" indent="-571500">
              <a:buFontTx/>
              <a:buChar char="-"/>
            </a:pPr>
            <a:r>
              <a:rPr lang="fr-FR" sz="4000" dirty="0">
                <a:latin typeface="Comic Sans MS" panose="030F0702030302020204" pitchFamily="66" charset="0"/>
              </a:rPr>
              <a:t>Reporter cette valeur sur la courbe d’étalonnage et lire la valeur de la concentration en masse de sucre du jus de pomme.</a:t>
            </a:r>
          </a:p>
          <a:p>
            <a:pPr marL="571500" indent="-571500">
              <a:buFontTx/>
              <a:buChar char="-"/>
            </a:pPr>
            <a:endParaRPr lang="fr-FR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358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84ACD294-ED60-4389-85C9-148709A0CA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858668"/>
              </p:ext>
            </p:extLst>
          </p:nvPr>
        </p:nvGraphicFramePr>
        <p:xfrm>
          <a:off x="609600" y="719666"/>
          <a:ext cx="1118041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403">
                  <a:extLst>
                    <a:ext uri="{9D8B030D-6E8A-4147-A177-3AD203B41FA5}">
                      <a16:colId xmlns:a16="http://schemas.microsoft.com/office/drawing/2014/main" val="1563965206"/>
                    </a:ext>
                  </a:extLst>
                </a:gridCol>
                <a:gridCol w="1863403">
                  <a:extLst>
                    <a:ext uri="{9D8B030D-6E8A-4147-A177-3AD203B41FA5}">
                      <a16:colId xmlns:a16="http://schemas.microsoft.com/office/drawing/2014/main" val="3832380604"/>
                    </a:ext>
                  </a:extLst>
                </a:gridCol>
                <a:gridCol w="1863403">
                  <a:extLst>
                    <a:ext uri="{9D8B030D-6E8A-4147-A177-3AD203B41FA5}">
                      <a16:colId xmlns:a16="http://schemas.microsoft.com/office/drawing/2014/main" val="2909628150"/>
                    </a:ext>
                  </a:extLst>
                </a:gridCol>
                <a:gridCol w="1863403">
                  <a:extLst>
                    <a:ext uri="{9D8B030D-6E8A-4147-A177-3AD203B41FA5}">
                      <a16:colId xmlns:a16="http://schemas.microsoft.com/office/drawing/2014/main" val="3825591202"/>
                    </a:ext>
                  </a:extLst>
                </a:gridCol>
                <a:gridCol w="1863403">
                  <a:extLst>
                    <a:ext uri="{9D8B030D-6E8A-4147-A177-3AD203B41FA5}">
                      <a16:colId xmlns:a16="http://schemas.microsoft.com/office/drawing/2014/main" val="2343229269"/>
                    </a:ext>
                  </a:extLst>
                </a:gridCol>
                <a:gridCol w="1863403">
                  <a:extLst>
                    <a:ext uri="{9D8B030D-6E8A-4147-A177-3AD203B41FA5}">
                      <a16:colId xmlns:a16="http://schemas.microsoft.com/office/drawing/2014/main" val="7518010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4000" dirty="0">
                          <a:latin typeface="Comic Sans MS" panose="030F0702030302020204" pitchFamily="66" charset="0"/>
                          <a:ea typeface="Segoe UI Symbol" panose="020B0502040204020203" pitchFamily="34" charset="0"/>
                        </a:rPr>
                        <a:t>ρ</a:t>
                      </a:r>
                      <a:r>
                        <a:rPr lang="fr-FR" sz="4000" dirty="0">
                          <a:latin typeface="Comic Sans MS" panose="030F0702030302020204" pitchFamily="66" charset="0"/>
                          <a:ea typeface="Segoe UI Symbol" panose="020B0502040204020203" pitchFamily="34" charset="0"/>
                        </a:rPr>
                        <a:t> g/L</a:t>
                      </a:r>
                      <a:endParaRPr lang="fr-FR" sz="4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592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4000" dirty="0">
                          <a:latin typeface="Comic Sans MS" panose="030F0702030302020204" pitchFamily="66" charset="0"/>
                        </a:rPr>
                        <a:t>Cm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91497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87748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127</Words>
  <Application>Microsoft Office PowerPoint</Application>
  <PresentationFormat>Grand écran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Segoe UI Symbol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2021-10-24T15:21:03Z</dcterms:created>
  <dcterms:modified xsi:type="dcterms:W3CDTF">2021-10-24T15:37:41Z</dcterms:modified>
</cp:coreProperties>
</file>