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0" r:id="rId3"/>
    <p:sldId id="299" r:id="rId4"/>
    <p:sldId id="290" r:id="rId5"/>
    <p:sldId id="291" r:id="rId6"/>
    <p:sldId id="258" r:id="rId7"/>
    <p:sldId id="259" r:id="rId8"/>
    <p:sldId id="260"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79" d="100"/>
          <a:sy n="79" d="100"/>
        </p:scale>
        <p:origin x="67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697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315755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121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83374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B758D23-DE50-4A8D-BD3C-920999074B54}" type="datetimeFigureOut">
              <a:rPr lang="fr-FR" smtClean="0"/>
              <a:t>19/11/2025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280877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B758D23-DE50-4A8D-BD3C-920999074B54}" type="datetimeFigureOut">
              <a:rPr lang="fr-FR" smtClean="0"/>
              <a:t>19/11/2025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371625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B758D23-DE50-4A8D-BD3C-920999074B54}" type="datetimeFigureOut">
              <a:rPr lang="fr-FR" smtClean="0"/>
              <a:t>19/11/2025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89653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B758D23-DE50-4A8D-BD3C-920999074B54}" type="datetimeFigureOut">
              <a:rPr lang="fr-FR" smtClean="0"/>
              <a:t>19/11/2025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69800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758D23-DE50-4A8D-BD3C-920999074B54}" type="datetimeFigureOut">
              <a:rPr lang="fr-FR" smtClean="0"/>
              <a:t>19/11/2025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239035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B758D23-DE50-4A8D-BD3C-920999074B54}" type="datetimeFigureOut">
              <a:rPr lang="fr-FR" smtClean="0"/>
              <a:t>19/11/2025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201649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B758D23-DE50-4A8D-BD3C-920999074B54}" type="datetimeFigureOut">
              <a:rPr lang="fr-FR" smtClean="0"/>
              <a:t>19/11/2025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9F99D0-3AD4-46E2-905C-A800760D5D5F}" type="slidenum">
              <a:rPr lang="fr-FR" smtClean="0"/>
              <a:t>‹N°›</a:t>
            </a:fld>
            <a:endParaRPr lang="fr-FR"/>
          </a:p>
        </p:txBody>
      </p:sp>
    </p:spTree>
    <p:extLst>
      <p:ext uri="{BB962C8B-B14F-4D97-AF65-F5344CB8AC3E}">
        <p14:creationId xmlns:p14="http://schemas.microsoft.com/office/powerpoint/2010/main" val="182868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58D23-DE50-4A8D-BD3C-920999074B54}" type="datetimeFigureOut">
              <a:rPr lang="fr-FR" smtClean="0"/>
              <a:t>19/11/2025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F99D0-3AD4-46E2-905C-A800760D5D5F}" type="slidenum">
              <a:rPr lang="fr-FR" smtClean="0"/>
              <a:t>‹N°›</a:t>
            </a:fld>
            <a:endParaRPr lang="fr-FR"/>
          </a:p>
        </p:txBody>
      </p:sp>
    </p:spTree>
    <p:extLst>
      <p:ext uri="{BB962C8B-B14F-4D97-AF65-F5344CB8AC3E}">
        <p14:creationId xmlns:p14="http://schemas.microsoft.com/office/powerpoint/2010/main" val="5930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9C32E3-7A8F-43A8-5F3F-FAA97E99F7E1}"/>
              </a:ext>
            </a:extLst>
          </p:cNvPr>
          <p:cNvSpPr txBox="1"/>
          <p:nvPr/>
        </p:nvSpPr>
        <p:spPr>
          <a:xfrm>
            <a:off x="2004413" y="1053679"/>
            <a:ext cx="5244175" cy="1261884"/>
          </a:xfrm>
          <a:prstGeom prst="rect">
            <a:avLst/>
          </a:prstGeom>
          <a:noFill/>
        </p:spPr>
        <p:txBody>
          <a:bodyPr wrap="square" rtlCol="0">
            <a:spAutoFit/>
          </a:bodyPr>
          <a:lstStyle/>
          <a:p>
            <a:r>
              <a:rPr lang="fr-FR" sz="3200" dirty="0"/>
              <a:t>PARCOURS COUP de GRISOU</a:t>
            </a:r>
          </a:p>
          <a:p>
            <a:endParaRPr lang="fr-FR" sz="3200" dirty="0"/>
          </a:p>
          <a:p>
            <a:r>
              <a:rPr lang="fr-FR" sz="1200" dirty="0"/>
              <a:t>Titre à trouver</a:t>
            </a:r>
          </a:p>
        </p:txBody>
      </p:sp>
    </p:spTree>
    <p:extLst>
      <p:ext uri="{BB962C8B-B14F-4D97-AF65-F5344CB8AC3E}">
        <p14:creationId xmlns:p14="http://schemas.microsoft.com/office/powerpoint/2010/main" val="166277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0173" y="1166842"/>
            <a:ext cx="5287618" cy="4524315"/>
          </a:xfrm>
          <a:prstGeom prst="rect">
            <a:avLst/>
          </a:prstGeom>
          <a:noFill/>
        </p:spPr>
        <p:txBody>
          <a:bodyPr wrap="square" rtlCol="0">
            <a:spAutoFit/>
          </a:bodyPr>
          <a:lstStyle/>
          <a:p>
            <a:r>
              <a:rPr lang="fr-FR" sz="3600" dirty="0">
                <a:latin typeface="Comic Sans MS" panose="030F0702030302020204" pitchFamily="66" charset="0"/>
              </a:rPr>
              <a:t>Le problème fut soumis au célèbre savant anglais Humphrey Davy (1778-1829). Il imagine en 1815, une lampe dont la flamme est isolée de l’extérieur et l’explique ainsi :</a:t>
            </a:r>
            <a:r>
              <a:rPr lang="fr-FR" dirty="0"/>
              <a:t> </a:t>
            </a:r>
          </a:p>
        </p:txBody>
      </p:sp>
      <p:sp>
        <p:nvSpPr>
          <p:cNvPr id="3" name="ZoneTexte 2"/>
          <p:cNvSpPr txBox="1"/>
          <p:nvPr/>
        </p:nvSpPr>
        <p:spPr>
          <a:xfrm>
            <a:off x="5168349" y="5466522"/>
            <a:ext cx="6745356" cy="1200329"/>
          </a:xfrm>
          <a:prstGeom prst="rect">
            <a:avLst/>
          </a:prstGeom>
          <a:noFill/>
        </p:spPr>
        <p:txBody>
          <a:bodyPr wrap="square" rtlCol="0">
            <a:spAutoFit/>
          </a:bodyPr>
          <a:lstStyle/>
          <a:p>
            <a:r>
              <a:rPr lang="en-US" b="1" dirty="0"/>
              <a:t>Sir Humphry Davy (1778-1829), British physicist and professor of chemistry at the Royal Institution of London. Among other accomplishments, Davy created the Davy lamp, a safety lamp for miners. Here he is shown demonstrating this lamp to coal miners.</a:t>
            </a:r>
          </a:p>
        </p:txBody>
      </p:sp>
      <p:pic>
        <p:nvPicPr>
          <p:cNvPr id="4" name="Image 3"/>
          <p:cNvPicPr>
            <a:picLocks noChangeAspect="1"/>
          </p:cNvPicPr>
          <p:nvPr/>
        </p:nvPicPr>
        <p:blipFill>
          <a:blip r:embed="rId2"/>
          <a:stretch>
            <a:fillRect/>
          </a:stretch>
        </p:blipFill>
        <p:spPr>
          <a:xfrm>
            <a:off x="6986895" y="132523"/>
            <a:ext cx="4287706" cy="5135217"/>
          </a:xfrm>
          <a:prstGeom prst="rect">
            <a:avLst/>
          </a:prstGeom>
        </p:spPr>
      </p:pic>
      <p:sp>
        <p:nvSpPr>
          <p:cNvPr id="6" name="ZoneTexte 5"/>
          <p:cNvSpPr txBox="1"/>
          <p:nvPr/>
        </p:nvSpPr>
        <p:spPr>
          <a:xfrm>
            <a:off x="4843670" y="5328022"/>
            <a:ext cx="7394713" cy="1477328"/>
          </a:xfrm>
          <a:prstGeom prst="rect">
            <a:avLst/>
          </a:prstGeom>
          <a:noFill/>
        </p:spPr>
        <p:txBody>
          <a:bodyPr wrap="square" rtlCol="0">
            <a:spAutoFit/>
          </a:bodyPr>
          <a:lstStyle/>
          <a:p>
            <a:r>
              <a:rPr lang="fr-FR" dirty="0">
                <a:latin typeface="Comic Sans MS" panose="030F0702030302020204" pitchFamily="66" charset="0"/>
              </a:rPr>
              <a:t>Sir Humphry Davy (1778-1829), physicien britannique et professeur de chimie à l'Institution royale de Londres. Parmi les autres réalisations, Davy a créé la lampe Davy, une lampe de sécurité pour les mineurs. Ici, il est représenté présentant cette lampe aux mineurs de charbon.</a:t>
            </a:r>
          </a:p>
        </p:txBody>
      </p:sp>
    </p:spTree>
    <p:extLst>
      <p:ext uri="{BB962C8B-B14F-4D97-AF65-F5344CB8AC3E}">
        <p14:creationId xmlns:p14="http://schemas.microsoft.com/office/powerpoint/2010/main" val="304537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64974" y="583096"/>
            <a:ext cx="4465983" cy="5805435"/>
          </a:xfrm>
          <a:prstGeom prst="rect">
            <a:avLst/>
          </a:prstGeom>
          <a:noFill/>
        </p:spPr>
        <p:txBody>
          <a:bodyPr wrap="square" rtlCol="0">
            <a:spAutoFit/>
          </a:bodyPr>
          <a:lstStyle/>
          <a:p>
            <a:pPr>
              <a:lnSpc>
                <a:spcPct val="115000"/>
              </a:lnSpc>
              <a:spcAft>
                <a:spcPts val="1000"/>
              </a:spcAft>
            </a:pPr>
            <a:r>
              <a:rPr lang="fr-FR" sz="3600" dirty="0">
                <a:latin typeface="Blackadder ITC" panose="04020505051007020D02" pitchFamily="82" charset="0"/>
                <a:ea typeface="Calibri" panose="020F0502020204030204" pitchFamily="34" charset="0"/>
                <a:cs typeface="Times New Roman" panose="02020603050405020304" pitchFamily="18" charset="0"/>
              </a:rPr>
              <a:t>« Un tissu métallique, quelque mince qu’il fut perméable à l’air et à la lumière, offrait une barrière parfaite à l’explosion ; parce que la force se trouve distribuée, et la chaleur communiquée à un nombre immense de surface.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C:\Users\Olivier\Desktop\lamp01_clanny.jpg"/>
          <p:cNvPicPr/>
          <p:nvPr/>
        </p:nvPicPr>
        <p:blipFill>
          <a:blip r:embed="rId2" cstate="print"/>
          <a:srcRect/>
          <a:stretch>
            <a:fillRect/>
          </a:stretch>
        </p:blipFill>
        <p:spPr bwMode="auto">
          <a:xfrm>
            <a:off x="7029657" y="731562"/>
            <a:ext cx="4234691" cy="5656969"/>
          </a:xfrm>
          <a:prstGeom prst="rect">
            <a:avLst/>
          </a:prstGeom>
          <a:noFill/>
          <a:ln w="9525">
            <a:noFill/>
            <a:miter lim="800000"/>
            <a:headEnd/>
            <a:tailEnd/>
          </a:ln>
        </p:spPr>
      </p:pic>
    </p:spTree>
    <p:extLst>
      <p:ext uri="{BB962C8B-B14F-4D97-AF65-F5344CB8AC3E}">
        <p14:creationId xmlns:p14="http://schemas.microsoft.com/office/powerpoint/2010/main" val="67860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79443" y="244094"/>
            <a:ext cx="9289774" cy="646331"/>
          </a:xfrm>
          <a:prstGeom prst="rect">
            <a:avLst/>
          </a:prstGeom>
          <a:noFill/>
        </p:spPr>
        <p:txBody>
          <a:bodyPr wrap="square" rtlCol="0">
            <a:spAutoFit/>
          </a:bodyPr>
          <a:lstStyle/>
          <a:p>
            <a:r>
              <a:rPr lang="fr-FR" sz="3600" dirty="0">
                <a:latin typeface="Comic Sans MS" panose="030F0702030302020204" pitchFamily="66" charset="0"/>
              </a:rPr>
              <a:t>Quel est ton questionnement ?</a:t>
            </a:r>
          </a:p>
        </p:txBody>
      </p:sp>
      <p:sp>
        <p:nvSpPr>
          <p:cNvPr id="4" name="ZoneTexte 3"/>
          <p:cNvSpPr txBox="1"/>
          <p:nvPr/>
        </p:nvSpPr>
        <p:spPr>
          <a:xfrm>
            <a:off x="993913" y="1563757"/>
            <a:ext cx="9395791" cy="728869"/>
          </a:xfrm>
          <a:prstGeom prst="rect">
            <a:avLst/>
          </a:prstGeom>
          <a:noFill/>
        </p:spPr>
        <p:txBody>
          <a:bodyPr wrap="square" rtlCol="0">
            <a:spAutoFit/>
          </a:bodyPr>
          <a:lstStyle/>
          <a:p>
            <a:endParaRPr lang="fr-FR" dirty="0"/>
          </a:p>
        </p:txBody>
      </p:sp>
      <p:sp>
        <p:nvSpPr>
          <p:cNvPr id="5" name="ZoneTexte 4"/>
          <p:cNvSpPr txBox="1"/>
          <p:nvPr/>
        </p:nvSpPr>
        <p:spPr>
          <a:xfrm>
            <a:off x="1179443" y="963592"/>
            <a:ext cx="10208993" cy="120032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Comment un « tissu métallique peut-il offrir une barrière parfaite à l’explosion » ?</a:t>
            </a:r>
          </a:p>
        </p:txBody>
      </p:sp>
      <p:sp>
        <p:nvSpPr>
          <p:cNvPr id="6" name="ZoneTexte 5"/>
          <p:cNvSpPr txBox="1"/>
          <p:nvPr/>
        </p:nvSpPr>
        <p:spPr>
          <a:xfrm>
            <a:off x="1179443" y="3983995"/>
            <a:ext cx="10005391" cy="1200329"/>
          </a:xfrm>
          <a:prstGeom prst="rect">
            <a:avLst/>
          </a:prstGeom>
          <a:noFill/>
        </p:spPr>
        <p:txBody>
          <a:bodyPr wrap="square" rtlCol="0">
            <a:spAutoFit/>
          </a:bodyPr>
          <a:lstStyle/>
          <a:p>
            <a:r>
              <a:rPr lang="fr-FR" sz="3600" dirty="0">
                <a:latin typeface="Comic Sans MS" panose="030F0702030302020204" pitchFamily="66" charset="0"/>
              </a:rPr>
              <a:t>Propose une liste de matériel pour expérimenter.</a:t>
            </a:r>
          </a:p>
        </p:txBody>
      </p:sp>
      <p:sp>
        <p:nvSpPr>
          <p:cNvPr id="7" name="ZoneTexte 6"/>
          <p:cNvSpPr txBox="1"/>
          <p:nvPr/>
        </p:nvSpPr>
        <p:spPr>
          <a:xfrm>
            <a:off x="1179442" y="5187048"/>
            <a:ext cx="10005391" cy="120032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Pince en bois, briquet, bougie et grillage métallique fin.</a:t>
            </a:r>
          </a:p>
        </p:txBody>
      </p:sp>
      <p:sp>
        <p:nvSpPr>
          <p:cNvPr id="8" name="ZoneTexte 7"/>
          <p:cNvSpPr txBox="1"/>
          <p:nvPr/>
        </p:nvSpPr>
        <p:spPr>
          <a:xfrm>
            <a:off x="1179443" y="2211735"/>
            <a:ext cx="9289774" cy="646331"/>
          </a:xfrm>
          <a:prstGeom prst="rect">
            <a:avLst/>
          </a:prstGeom>
          <a:noFill/>
        </p:spPr>
        <p:txBody>
          <a:bodyPr wrap="square" rtlCol="0">
            <a:spAutoFit/>
          </a:bodyPr>
          <a:lstStyle/>
          <a:p>
            <a:r>
              <a:rPr lang="fr-FR" sz="3600" dirty="0">
                <a:latin typeface="Comic Sans MS" panose="030F0702030302020204" pitchFamily="66" charset="0"/>
              </a:rPr>
              <a:t>Quel est ton hypothèse ?</a:t>
            </a:r>
          </a:p>
        </p:txBody>
      </p:sp>
      <p:sp>
        <p:nvSpPr>
          <p:cNvPr id="9" name="ZoneTexte 8"/>
          <p:cNvSpPr txBox="1"/>
          <p:nvPr/>
        </p:nvSpPr>
        <p:spPr>
          <a:xfrm>
            <a:off x="1179443" y="2879827"/>
            <a:ext cx="9395791" cy="120032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Je pense que la chaleur n’est plus suffisante, ce qui ouvre le triangle du feu.</a:t>
            </a:r>
          </a:p>
        </p:txBody>
      </p:sp>
    </p:spTree>
    <p:extLst>
      <p:ext uri="{BB962C8B-B14F-4D97-AF65-F5344CB8AC3E}">
        <p14:creationId xmlns:p14="http://schemas.microsoft.com/office/powerpoint/2010/main" val="18982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3182" y="1997839"/>
            <a:ext cx="9965635" cy="2862322"/>
          </a:xfrm>
          <a:prstGeom prst="rect">
            <a:avLst/>
          </a:prstGeom>
          <a:noFill/>
        </p:spPr>
        <p:txBody>
          <a:bodyPr wrap="square" rtlCol="0">
            <a:spAutoFit/>
          </a:bodyPr>
          <a:lstStyle/>
          <a:p>
            <a:r>
              <a:rPr lang="fr-FR" sz="3600" dirty="0">
                <a:latin typeface="Comic Sans MS" panose="030F0702030302020204" pitchFamily="66" charset="0"/>
              </a:rPr>
              <a:t>Travail à réaliser.</a:t>
            </a:r>
          </a:p>
          <a:p>
            <a:endParaRPr lang="fr-FR" sz="3600" dirty="0">
              <a:latin typeface="Comic Sans MS" panose="030F0702030302020204" pitchFamily="66" charset="0"/>
            </a:endParaRPr>
          </a:p>
          <a:p>
            <a:r>
              <a:rPr lang="fr-FR" sz="3600" dirty="0">
                <a:latin typeface="Comic Sans MS" panose="030F0702030302020204" pitchFamily="66" charset="0"/>
              </a:rPr>
              <a:t>Vous devez rendre compte à l’aide d’un dessin et d’un texte scientifique du principe de fonctionnement de la lampe de Davy.</a:t>
            </a:r>
          </a:p>
        </p:txBody>
      </p:sp>
      <p:sp>
        <p:nvSpPr>
          <p:cNvPr id="3" name="ZoneTexte 2"/>
          <p:cNvSpPr txBox="1"/>
          <p:nvPr/>
        </p:nvSpPr>
        <p:spPr>
          <a:xfrm>
            <a:off x="1113182" y="499766"/>
            <a:ext cx="9395791" cy="646331"/>
          </a:xfrm>
          <a:prstGeom prst="rect">
            <a:avLst/>
          </a:prstGeom>
          <a:noFill/>
        </p:spPr>
        <p:txBody>
          <a:bodyPr wrap="square" rtlCol="0">
            <a:spAutoFit/>
          </a:bodyPr>
          <a:lstStyle/>
          <a:p>
            <a:r>
              <a:rPr lang="fr-FR" sz="3600" dirty="0">
                <a:latin typeface="Comic Sans MS" panose="030F0702030302020204" pitchFamily="66" charset="0"/>
              </a:rPr>
              <a:t>Quelles sont vos observations ?</a:t>
            </a:r>
          </a:p>
        </p:txBody>
      </p:sp>
    </p:spTree>
    <p:extLst>
      <p:ext uri="{BB962C8B-B14F-4D97-AF65-F5344CB8AC3E}">
        <p14:creationId xmlns:p14="http://schemas.microsoft.com/office/powerpoint/2010/main" val="10629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3670" y="612844"/>
            <a:ext cx="10588487" cy="5632311"/>
          </a:xfrm>
          <a:prstGeom prst="rect">
            <a:avLst/>
          </a:prstGeom>
          <a:noFill/>
        </p:spPr>
        <p:txBody>
          <a:bodyPr wrap="square" rtlCol="0">
            <a:spAutoFit/>
          </a:bodyPr>
          <a:lstStyle/>
          <a:p>
            <a:r>
              <a:rPr lang="fr-FR" sz="3600" b="1" u="sng" dirty="0">
                <a:solidFill>
                  <a:srgbClr val="00B050"/>
                </a:solidFill>
                <a:latin typeface="Comic Sans MS" panose="030F0702030302020204" pitchFamily="66" charset="0"/>
              </a:rPr>
              <a:t>Déroulement</a:t>
            </a:r>
          </a:p>
          <a:p>
            <a:endParaRPr lang="fr-FR" sz="3600" dirty="0">
              <a:solidFill>
                <a:srgbClr val="00B050"/>
              </a:solidFill>
              <a:latin typeface="Comic Sans MS" panose="030F0702030302020204" pitchFamily="66" charset="0"/>
            </a:endParaRPr>
          </a:p>
          <a:p>
            <a:pPr fontAlgn="base"/>
            <a:r>
              <a:rPr lang="fr-FR" sz="3600" dirty="0">
                <a:solidFill>
                  <a:srgbClr val="00B050"/>
                </a:solidFill>
                <a:latin typeface="Comic Sans MS" panose="030F0702030302020204" pitchFamily="66" charset="0"/>
              </a:rPr>
              <a:t>Saisir avec une pince un grillage métallique à mailles fines et l’approcher de la flamme d’une bougie par le haut. La flamme ne parvient pas à traverser la grille métallique, elle ne brûle qu’en dessous. Déplacer la grille vers le bas en direction de la bougie : la flamme diminue puis s’éteint lorsque la grille est au contact de la mèche.</a:t>
            </a:r>
          </a:p>
        </p:txBody>
      </p:sp>
    </p:spTree>
    <p:extLst>
      <p:ext uri="{BB962C8B-B14F-4D97-AF65-F5344CB8AC3E}">
        <p14:creationId xmlns:p14="http://schemas.microsoft.com/office/powerpoint/2010/main" val="256291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3426" y="1166842"/>
            <a:ext cx="10508974" cy="4524315"/>
          </a:xfrm>
          <a:prstGeom prst="rect">
            <a:avLst/>
          </a:prstGeom>
          <a:noFill/>
        </p:spPr>
        <p:txBody>
          <a:bodyPr wrap="square" rtlCol="0">
            <a:spAutoFit/>
          </a:bodyPr>
          <a:lstStyle/>
          <a:p>
            <a:pPr fontAlgn="base"/>
            <a:r>
              <a:rPr lang="fr-FR" sz="3600" dirty="0">
                <a:solidFill>
                  <a:srgbClr val="00B050"/>
                </a:solidFill>
                <a:latin typeface="Comic Sans MS" panose="030F0702030302020204" pitchFamily="66" charset="0"/>
              </a:rPr>
              <a:t>Une variante de cette expérience consiste à ouvrir le robinet d’un briquet pour faire sortir le gaz mais sans allumer la flamme. Placer ensuite la grille métallique à une distance de un ou deux centimètres au-dessus de la cheminée et enflammer le gaz par-dessus. La flamme n’apparaît qu’au-dessus de la grille, elle ne peut pas se propager en dessous.</a:t>
            </a:r>
          </a:p>
        </p:txBody>
      </p:sp>
    </p:spTree>
    <p:extLst>
      <p:ext uri="{BB962C8B-B14F-4D97-AF65-F5344CB8AC3E}">
        <p14:creationId xmlns:p14="http://schemas.microsoft.com/office/powerpoint/2010/main" val="89437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9842" y="450574"/>
            <a:ext cx="2729948" cy="646331"/>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Correction</a:t>
            </a:r>
          </a:p>
        </p:txBody>
      </p:sp>
      <p:sp>
        <p:nvSpPr>
          <p:cNvPr id="3" name="ZoneTexte 2"/>
          <p:cNvSpPr txBox="1"/>
          <p:nvPr/>
        </p:nvSpPr>
        <p:spPr>
          <a:xfrm>
            <a:off x="6096000" y="450574"/>
            <a:ext cx="4664765" cy="6186309"/>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Le grisou et  le dioxygène sont des gaz, ils peuvent donc rentrer à l’intérieur de la lampe. Au contact de la flamme, l’explosion peut donc se produire dans cet espace. Triangle du feu fermé.</a:t>
            </a:r>
          </a:p>
        </p:txBody>
      </p:sp>
      <p:pic>
        <p:nvPicPr>
          <p:cNvPr id="4" name="Image 3"/>
          <p:cNvPicPr/>
          <p:nvPr/>
        </p:nvPicPr>
        <p:blipFill>
          <a:blip r:embed="rId2" cstate="print"/>
          <a:srcRect/>
          <a:stretch>
            <a:fillRect/>
          </a:stretch>
        </p:blipFill>
        <p:spPr bwMode="auto">
          <a:xfrm>
            <a:off x="463826" y="1507722"/>
            <a:ext cx="4876799" cy="4747303"/>
          </a:xfrm>
          <a:prstGeom prst="rect">
            <a:avLst/>
          </a:prstGeom>
          <a:noFill/>
          <a:ln w="9525">
            <a:noFill/>
            <a:miter lim="800000"/>
            <a:headEnd/>
            <a:tailEnd/>
          </a:ln>
        </p:spPr>
      </p:pic>
      <p:pic>
        <p:nvPicPr>
          <p:cNvPr id="5" name="Image 4" descr="C:\Users\Olivier\Desktop\Triangle_du_feu.svg.png"/>
          <p:cNvPicPr/>
          <p:nvPr/>
        </p:nvPicPr>
        <p:blipFill>
          <a:blip r:embed="rId3" cstate="print"/>
          <a:srcRect/>
          <a:stretch>
            <a:fillRect/>
          </a:stretch>
        </p:blipFill>
        <p:spPr bwMode="auto">
          <a:xfrm>
            <a:off x="3888270" y="2724151"/>
            <a:ext cx="809625" cy="704849"/>
          </a:xfrm>
          <a:prstGeom prst="rect">
            <a:avLst/>
          </a:prstGeom>
          <a:noFill/>
          <a:ln w="9525">
            <a:noFill/>
            <a:miter lim="800000"/>
            <a:headEnd/>
            <a:tailEnd/>
          </a:ln>
        </p:spPr>
      </p:pic>
      <p:cxnSp>
        <p:nvCxnSpPr>
          <p:cNvPr id="9" name="Connecteur droit avec flèche 8"/>
          <p:cNvCxnSpPr/>
          <p:nvPr/>
        </p:nvCxnSpPr>
        <p:spPr>
          <a:xfrm>
            <a:off x="1974574" y="3193774"/>
            <a:ext cx="1913696" cy="235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974574" y="4346713"/>
            <a:ext cx="1630017" cy="768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5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463826" y="980366"/>
            <a:ext cx="4876799" cy="4747303"/>
          </a:xfrm>
          <a:prstGeom prst="rect">
            <a:avLst/>
          </a:prstGeom>
          <a:noFill/>
          <a:ln w="9525">
            <a:noFill/>
            <a:miter lim="800000"/>
            <a:headEnd/>
            <a:tailEnd/>
          </a:ln>
        </p:spPr>
      </p:pic>
      <p:sp>
        <p:nvSpPr>
          <p:cNvPr id="3" name="ZoneTexte 2"/>
          <p:cNvSpPr txBox="1"/>
          <p:nvPr/>
        </p:nvSpPr>
        <p:spPr>
          <a:xfrm>
            <a:off x="6241774" y="649356"/>
            <a:ext cx="5950226" cy="5078313"/>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En revanche, la flamme ne peut pas passer à travers la grille métallique car la chaleur dégagée par la combustion est évacuée par le métal qui est un très bon conducteur thermique.</a:t>
            </a:r>
          </a:p>
          <a:p>
            <a:r>
              <a:rPr lang="fr-FR" sz="3600" dirty="0">
                <a:solidFill>
                  <a:srgbClr val="00B050"/>
                </a:solidFill>
                <a:latin typeface="Comic Sans MS" panose="030F0702030302020204" pitchFamily="66" charset="0"/>
              </a:rPr>
              <a:t>A l’extérieur, le triangle du feu est ouvert.</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93" y="2762715"/>
            <a:ext cx="1820613" cy="1332569"/>
          </a:xfrm>
          <a:prstGeom prst="rect">
            <a:avLst/>
          </a:prstGeom>
        </p:spPr>
      </p:pic>
      <p:cxnSp>
        <p:nvCxnSpPr>
          <p:cNvPr id="6" name="Connecteur droit avec flèche 5"/>
          <p:cNvCxnSpPr/>
          <p:nvPr/>
        </p:nvCxnSpPr>
        <p:spPr>
          <a:xfrm flipH="1" flipV="1">
            <a:off x="3299791" y="2425148"/>
            <a:ext cx="980661" cy="834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igne de multiplication 6"/>
          <p:cNvSpPr/>
          <p:nvPr/>
        </p:nvSpPr>
        <p:spPr>
          <a:xfrm>
            <a:off x="3412434" y="2392381"/>
            <a:ext cx="755374" cy="867654"/>
          </a:xfrm>
          <a:prstGeom prst="mathMultiply">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74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552526C-8619-44F3-83B1-3B7980F4BACF}"/>
              </a:ext>
            </a:extLst>
          </p:cNvPr>
          <p:cNvSpPr txBox="1"/>
          <p:nvPr/>
        </p:nvSpPr>
        <p:spPr>
          <a:xfrm>
            <a:off x="1338468" y="831071"/>
            <a:ext cx="10243931" cy="5078313"/>
          </a:xfrm>
          <a:prstGeom prst="rect">
            <a:avLst/>
          </a:prstGeom>
          <a:noFill/>
        </p:spPr>
        <p:txBody>
          <a:bodyPr wrap="square">
            <a:spAutoFit/>
          </a:bodyPr>
          <a:lstStyle/>
          <a:p>
            <a:r>
              <a:rPr lang="fr-FR" sz="3600" dirty="0">
                <a:latin typeface="Comic Sans MS" panose="030F0702030302020204" pitchFamily="66" charset="0"/>
              </a:rPr>
              <a:t>PROTOCOLE</a:t>
            </a:r>
          </a:p>
          <a:p>
            <a:endParaRPr lang="fr-FR" sz="3600" dirty="0">
              <a:latin typeface="Comic Sans MS" panose="030F0702030302020204" pitchFamily="66" charset="0"/>
            </a:endParaRPr>
          </a:p>
          <a:p>
            <a:r>
              <a:rPr lang="fr-FR" sz="3600" dirty="0">
                <a:latin typeface="Comic Sans MS" panose="030F0702030302020204" pitchFamily="66" charset="0"/>
              </a:rPr>
              <a:t>Matériel </a:t>
            </a:r>
          </a:p>
          <a:p>
            <a:endParaRPr lang="fr-FR" sz="3600" dirty="0">
              <a:latin typeface="Comic Sans MS" panose="030F0702030302020204" pitchFamily="66" charset="0"/>
            </a:endParaRPr>
          </a:p>
          <a:p>
            <a:r>
              <a:rPr lang="fr-FR" sz="3600" dirty="0">
                <a:latin typeface="Comic Sans MS" panose="030F0702030302020204" pitchFamily="66" charset="0"/>
              </a:rPr>
              <a:t>Tube à essai, eau de chaux, briquet.</a:t>
            </a:r>
          </a:p>
          <a:p>
            <a:endParaRPr lang="fr-FR" sz="3600" dirty="0">
              <a:latin typeface="Comic Sans MS" panose="030F0702030302020204" pitchFamily="66" charset="0"/>
            </a:endParaRPr>
          </a:p>
          <a:p>
            <a:pPr marL="571500" indent="-571500">
              <a:buFontTx/>
              <a:buChar char="-"/>
            </a:pPr>
            <a:r>
              <a:rPr lang="fr-FR" sz="3600" dirty="0">
                <a:latin typeface="Comic Sans MS" panose="030F0702030302020204" pitchFamily="66" charset="0"/>
              </a:rPr>
              <a:t>Allumer un briquet au-dessous de l’ouverture d’un tube à essai.</a:t>
            </a:r>
          </a:p>
          <a:p>
            <a:pPr marL="571500" indent="-571500">
              <a:buFontTx/>
              <a:buChar char="-"/>
            </a:pPr>
            <a:r>
              <a:rPr lang="fr-FR" sz="3600" dirty="0">
                <a:latin typeface="Comic Sans MS" panose="030F0702030302020204" pitchFamily="66" charset="0"/>
              </a:rPr>
              <a:t>Verser un peu d’eau de chaux dans le tube.</a:t>
            </a:r>
            <a:endParaRPr lang="fr-FR" sz="3600" dirty="0"/>
          </a:p>
        </p:txBody>
      </p:sp>
    </p:spTree>
    <p:extLst>
      <p:ext uri="{BB962C8B-B14F-4D97-AF65-F5344CB8AC3E}">
        <p14:creationId xmlns:p14="http://schemas.microsoft.com/office/powerpoint/2010/main" val="244211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3BA16F0-49DA-4251-B7BC-FBBE17942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862012"/>
            <a:ext cx="8591550" cy="5133975"/>
          </a:xfrm>
          <a:prstGeom prst="rect">
            <a:avLst/>
          </a:prstGeom>
        </p:spPr>
      </p:pic>
      <p:sp>
        <p:nvSpPr>
          <p:cNvPr id="2" name="ZoneTexte 1">
            <a:extLst>
              <a:ext uri="{FF2B5EF4-FFF2-40B4-BE49-F238E27FC236}">
                <a16:creationId xmlns:a16="http://schemas.microsoft.com/office/drawing/2014/main" id="{E2E01321-F77E-0E0A-40A8-FADF737AC54D}"/>
              </a:ext>
            </a:extLst>
          </p:cNvPr>
          <p:cNvSpPr txBox="1"/>
          <p:nvPr/>
        </p:nvSpPr>
        <p:spPr>
          <a:xfrm>
            <a:off x="6982140" y="4208662"/>
            <a:ext cx="1174792" cy="461665"/>
          </a:xfrm>
          <a:prstGeom prst="rect">
            <a:avLst/>
          </a:prstGeom>
          <a:noFill/>
        </p:spPr>
        <p:txBody>
          <a:bodyPr wrap="square" rtlCol="0">
            <a:spAutoFit/>
          </a:bodyPr>
          <a:lstStyle/>
          <a:p>
            <a:r>
              <a:rPr lang="fr-FR" sz="2400" dirty="0"/>
              <a:t>Trouble</a:t>
            </a:r>
          </a:p>
        </p:txBody>
      </p:sp>
      <p:cxnSp>
        <p:nvCxnSpPr>
          <p:cNvPr id="4" name="Connecteur droit 3">
            <a:extLst>
              <a:ext uri="{FF2B5EF4-FFF2-40B4-BE49-F238E27FC236}">
                <a16:creationId xmlns:a16="http://schemas.microsoft.com/office/drawing/2014/main" id="{A253654C-E631-A6CC-64C1-6D317A514C6B}"/>
              </a:ext>
            </a:extLst>
          </p:cNvPr>
          <p:cNvCxnSpPr>
            <a:cxnSpLocks/>
          </p:cNvCxnSpPr>
          <p:nvPr/>
        </p:nvCxnSpPr>
        <p:spPr>
          <a:xfrm>
            <a:off x="8175099" y="4469054"/>
            <a:ext cx="811455"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7ABC2A09-3177-2052-29C2-1A6709CDC630}"/>
              </a:ext>
            </a:extLst>
          </p:cNvPr>
          <p:cNvSpPr txBox="1"/>
          <p:nvPr/>
        </p:nvSpPr>
        <p:spPr>
          <a:xfrm>
            <a:off x="1765216" y="4184440"/>
            <a:ext cx="1417017" cy="461665"/>
          </a:xfrm>
          <a:prstGeom prst="rect">
            <a:avLst/>
          </a:prstGeom>
          <a:noFill/>
        </p:spPr>
        <p:txBody>
          <a:bodyPr wrap="square" rtlCol="0">
            <a:spAutoFit/>
          </a:bodyPr>
          <a:lstStyle/>
          <a:p>
            <a:r>
              <a:rPr lang="fr-FR" sz="2400" dirty="0"/>
              <a:t>méthane</a:t>
            </a:r>
          </a:p>
        </p:txBody>
      </p:sp>
      <p:cxnSp>
        <p:nvCxnSpPr>
          <p:cNvPr id="17" name="Connecteur droit 16">
            <a:extLst>
              <a:ext uri="{FF2B5EF4-FFF2-40B4-BE49-F238E27FC236}">
                <a16:creationId xmlns:a16="http://schemas.microsoft.com/office/drawing/2014/main" id="{30233616-2DE2-30CF-DF19-C43604E13531}"/>
              </a:ext>
            </a:extLst>
          </p:cNvPr>
          <p:cNvCxnSpPr>
            <a:cxnSpLocks/>
          </p:cNvCxnSpPr>
          <p:nvPr/>
        </p:nvCxnSpPr>
        <p:spPr>
          <a:xfrm>
            <a:off x="3282150" y="4445840"/>
            <a:ext cx="811455"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424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802944927"/>
              </p:ext>
            </p:extLst>
          </p:nvPr>
        </p:nvGraphicFramePr>
        <p:xfrm>
          <a:off x="430695" y="249207"/>
          <a:ext cx="11330609" cy="6359586"/>
        </p:xfrm>
        <a:graphic>
          <a:graphicData uri="http://schemas.openxmlformats.org/drawingml/2006/table">
            <a:tbl>
              <a:tblPr/>
              <a:tblGrid>
                <a:gridCol w="5666863">
                  <a:extLst>
                    <a:ext uri="{9D8B030D-6E8A-4147-A177-3AD203B41FA5}">
                      <a16:colId xmlns:a16="http://schemas.microsoft.com/office/drawing/2014/main" val="295745630"/>
                    </a:ext>
                  </a:extLst>
                </a:gridCol>
                <a:gridCol w="5663746">
                  <a:extLst>
                    <a:ext uri="{9D8B030D-6E8A-4147-A177-3AD203B41FA5}">
                      <a16:colId xmlns:a16="http://schemas.microsoft.com/office/drawing/2014/main" val="1527911178"/>
                    </a:ext>
                  </a:extLst>
                </a:gridCol>
              </a:tblGrid>
              <a:tr h="681162">
                <a:tc>
                  <a:txBody>
                    <a:bodyPr/>
                    <a:lstStyle/>
                    <a:p>
                      <a:pPr algn="ctr">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Observations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Interprétations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187283"/>
                  </a:ext>
                </a:extLst>
              </a:tr>
              <a:tr h="1892808">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Il y a moins de « gaz » dans le briquet et de dioxygène dans l’air.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méthane et le dioxygène sont consommés, (réactifs).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314263"/>
                  </a:ext>
                </a:extLst>
              </a:tr>
              <a:tr h="1892808">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Il se forme de la buée sur les parois du tube.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 l’eau s’est formée (produit).</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972347"/>
                  </a:ext>
                </a:extLst>
              </a:tr>
              <a:tr h="1892808">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L’eau de chaux se trouble.</a:t>
                      </a:r>
                    </a:p>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36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 dioxyde de carbone s’est formé, (produit).</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497989"/>
                  </a:ext>
                </a:extLst>
              </a:tr>
            </a:tbl>
          </a:graphicData>
        </a:graphic>
      </p:graphicFrame>
    </p:spTree>
    <p:extLst>
      <p:ext uri="{BB962C8B-B14F-4D97-AF65-F5344CB8AC3E}">
        <p14:creationId xmlns:p14="http://schemas.microsoft.com/office/powerpoint/2010/main" val="43558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600" y="225287"/>
            <a:ext cx="10972800" cy="5693866"/>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La conclusion.</a:t>
            </a:r>
          </a:p>
          <a:p>
            <a:endParaRPr lang="fr-FR" sz="3600" dirty="0">
              <a:solidFill>
                <a:srgbClr val="00B050"/>
              </a:solidFill>
              <a:latin typeface="Comic Sans MS" panose="030F0702030302020204" pitchFamily="66" charset="0"/>
            </a:endParaRPr>
          </a:p>
          <a:p>
            <a:r>
              <a:rPr lang="fr-FR" sz="3600" dirty="0">
                <a:solidFill>
                  <a:srgbClr val="00B050"/>
                </a:solidFill>
                <a:latin typeface="Comic Sans MS" panose="030F0702030302020204" pitchFamily="66" charset="0"/>
              </a:rPr>
              <a:t>La combustion du méthane est une transformation chimique car des réactifs disparaissent, et de nouveaux produits apparaissent.</a:t>
            </a:r>
          </a:p>
          <a:p>
            <a:r>
              <a:rPr lang="fr-FR" sz="3600" dirty="0">
                <a:solidFill>
                  <a:srgbClr val="00B050"/>
                </a:solidFill>
                <a:latin typeface="Comic Sans MS" panose="030F0702030302020204" pitchFamily="66" charset="0"/>
              </a:rPr>
              <a:t>Le bilan s’écrit :</a:t>
            </a:r>
          </a:p>
          <a:p>
            <a:endParaRPr lang="fr-FR" sz="3600" dirty="0">
              <a:solidFill>
                <a:srgbClr val="00B050"/>
              </a:solidFill>
              <a:latin typeface="Comic Sans MS" panose="030F0702030302020204" pitchFamily="66" charset="0"/>
            </a:endParaRPr>
          </a:p>
          <a:p>
            <a:r>
              <a:rPr lang="fr-FR" sz="3600" dirty="0">
                <a:solidFill>
                  <a:srgbClr val="00B050"/>
                </a:solidFill>
                <a:latin typeface="Comic Sans MS" panose="030F0702030302020204" pitchFamily="66" charset="0"/>
              </a:rPr>
              <a:t> méthane + dioxygène        dioxyde de carbone + eau			</a:t>
            </a:r>
          </a:p>
          <a:p>
            <a:endParaRPr lang="fr-FR" sz="2000" dirty="0">
              <a:solidFill>
                <a:srgbClr val="00B050"/>
              </a:solidFill>
              <a:latin typeface="Comic Sans MS" panose="030F0702030302020204" pitchFamily="66" charset="0"/>
            </a:endParaRPr>
          </a:p>
          <a:p>
            <a:r>
              <a:rPr lang="fr-FR" sz="2000" dirty="0">
                <a:solidFill>
                  <a:srgbClr val="00B050"/>
                </a:solidFill>
                <a:latin typeface="Comic Sans MS" panose="030F0702030302020204" pitchFamily="66" charset="0"/>
              </a:rPr>
              <a:t>        Les réactifs sont consommés.               Des produits nouveaux sont formés</a:t>
            </a:r>
          </a:p>
        </p:txBody>
      </p:sp>
      <p:cxnSp>
        <p:nvCxnSpPr>
          <p:cNvPr id="3" name="Connecteur droit avec flèche 2"/>
          <p:cNvCxnSpPr/>
          <p:nvPr/>
        </p:nvCxnSpPr>
        <p:spPr>
          <a:xfrm>
            <a:off x="5380383" y="4438338"/>
            <a:ext cx="715617" cy="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Cœur 4"/>
          <p:cNvSpPr/>
          <p:nvPr/>
        </p:nvSpPr>
        <p:spPr>
          <a:xfrm>
            <a:off x="9846365" y="0"/>
            <a:ext cx="1630018" cy="139147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013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6853" y="395916"/>
            <a:ext cx="8428382" cy="1200329"/>
          </a:xfrm>
          <a:prstGeom prst="rect">
            <a:avLst/>
          </a:prstGeom>
          <a:noFill/>
        </p:spPr>
        <p:txBody>
          <a:bodyPr wrap="square" rtlCol="0">
            <a:spAutoFit/>
          </a:bodyPr>
          <a:lstStyle/>
          <a:p>
            <a:pPr algn="ctr"/>
            <a:r>
              <a:rPr lang="fr-FR" sz="3600" dirty="0">
                <a:solidFill>
                  <a:srgbClr val="FF0000"/>
                </a:solidFill>
                <a:latin typeface="Comic Sans MS" panose="030F0702030302020204" pitchFamily="66" charset="0"/>
              </a:rPr>
              <a:t>« A votre avis, que faut-il pour qu’un feu se déclenche ? »</a:t>
            </a:r>
          </a:p>
        </p:txBody>
      </p:sp>
      <p:pic>
        <p:nvPicPr>
          <p:cNvPr id="3" name="Image 2" descr="C:\Users\Olivier\Desktop\Triangle_du_feu.svg.png"/>
          <p:cNvPicPr/>
          <p:nvPr/>
        </p:nvPicPr>
        <p:blipFill>
          <a:blip r:embed="rId2" cstate="print"/>
          <a:srcRect/>
          <a:stretch>
            <a:fillRect/>
          </a:stretch>
        </p:blipFill>
        <p:spPr bwMode="auto">
          <a:xfrm>
            <a:off x="3968405" y="2151727"/>
            <a:ext cx="4255190" cy="3173067"/>
          </a:xfrm>
          <a:prstGeom prst="rect">
            <a:avLst/>
          </a:prstGeom>
          <a:noFill/>
          <a:ln w="9525">
            <a:noFill/>
            <a:miter lim="800000"/>
            <a:headEnd/>
            <a:tailEnd/>
          </a:ln>
        </p:spPr>
      </p:pic>
      <p:sp>
        <p:nvSpPr>
          <p:cNvPr id="4" name="ZoneTexte 3"/>
          <p:cNvSpPr txBox="1"/>
          <p:nvPr/>
        </p:nvSpPr>
        <p:spPr>
          <a:xfrm>
            <a:off x="145774" y="2151727"/>
            <a:ext cx="4585251" cy="2062103"/>
          </a:xfrm>
          <a:prstGeom prst="rect">
            <a:avLst/>
          </a:prstGeom>
          <a:noFill/>
        </p:spPr>
        <p:txBody>
          <a:bodyPr wrap="square" rtlCol="0">
            <a:spAutoFit/>
          </a:bodyPr>
          <a:lstStyle/>
          <a:p>
            <a:r>
              <a:rPr lang="fr-FR" sz="3200" b="1" dirty="0">
                <a:latin typeface="Comic Sans MS" panose="030F0702030302020204" pitchFamily="66" charset="0"/>
              </a:rPr>
              <a:t>Comburant</a:t>
            </a:r>
            <a:r>
              <a:rPr lang="fr-FR" sz="3200" dirty="0">
                <a:latin typeface="Comic Sans MS" panose="030F0702030302020204" pitchFamily="66" charset="0"/>
              </a:rPr>
              <a:t>, il permet, puis entretient la combustion. Dioxygène de l’air, …</a:t>
            </a:r>
          </a:p>
        </p:txBody>
      </p:sp>
      <p:sp>
        <p:nvSpPr>
          <p:cNvPr id="7" name="ZoneTexte 6"/>
          <p:cNvSpPr txBox="1"/>
          <p:nvPr/>
        </p:nvSpPr>
        <p:spPr>
          <a:xfrm>
            <a:off x="3710609" y="5324794"/>
            <a:ext cx="4996070" cy="1569660"/>
          </a:xfrm>
          <a:prstGeom prst="rect">
            <a:avLst/>
          </a:prstGeom>
          <a:noFill/>
        </p:spPr>
        <p:txBody>
          <a:bodyPr wrap="square" rtlCol="0">
            <a:spAutoFit/>
          </a:bodyPr>
          <a:lstStyle/>
          <a:p>
            <a:r>
              <a:rPr lang="fr-FR" sz="3200" b="1" dirty="0">
                <a:latin typeface="Comic Sans MS" panose="030F0702030302020204" pitchFamily="66" charset="0"/>
              </a:rPr>
              <a:t>Combustible, </a:t>
            </a:r>
            <a:r>
              <a:rPr lang="fr-FR" sz="3200" dirty="0">
                <a:latin typeface="Comic Sans MS" panose="030F0702030302020204" pitchFamily="66" charset="0"/>
              </a:rPr>
              <a:t>il brûle. Essence, bois, charbon, méthane, …</a:t>
            </a:r>
          </a:p>
        </p:txBody>
      </p:sp>
      <p:sp>
        <p:nvSpPr>
          <p:cNvPr id="8" name="ZoneTexte 7"/>
          <p:cNvSpPr txBox="1"/>
          <p:nvPr/>
        </p:nvSpPr>
        <p:spPr>
          <a:xfrm>
            <a:off x="7951304" y="2151727"/>
            <a:ext cx="4094922" cy="2062103"/>
          </a:xfrm>
          <a:prstGeom prst="rect">
            <a:avLst/>
          </a:prstGeom>
          <a:noFill/>
        </p:spPr>
        <p:txBody>
          <a:bodyPr wrap="square" rtlCol="0">
            <a:spAutoFit/>
          </a:bodyPr>
          <a:lstStyle/>
          <a:p>
            <a:r>
              <a:rPr lang="fr-FR" sz="3200" b="1" dirty="0">
                <a:latin typeface="Comic Sans MS" panose="030F0702030302020204" pitchFamily="66" charset="0"/>
              </a:rPr>
              <a:t>Chaleur</a:t>
            </a:r>
            <a:r>
              <a:rPr lang="fr-FR" sz="3200" dirty="0">
                <a:latin typeface="Comic Sans MS" panose="030F0702030302020204" pitchFamily="66" charset="0"/>
              </a:rPr>
              <a:t>, énergie d’activation. Feu nu, frottement, éclair, …</a:t>
            </a:r>
          </a:p>
        </p:txBody>
      </p:sp>
      <p:sp>
        <p:nvSpPr>
          <p:cNvPr id="9" name="ZoneTexte 8"/>
          <p:cNvSpPr txBox="1"/>
          <p:nvPr/>
        </p:nvSpPr>
        <p:spPr>
          <a:xfrm>
            <a:off x="3313044" y="1422297"/>
            <a:ext cx="7262191" cy="686022"/>
          </a:xfrm>
          <a:prstGeom prst="rect">
            <a:avLst/>
          </a:prstGeom>
          <a:noFill/>
        </p:spPr>
        <p:txBody>
          <a:bodyPr wrap="square" rtlCol="0">
            <a:spAutoFit/>
          </a:bodyPr>
          <a:lstStyle/>
          <a:p>
            <a:pPr>
              <a:lnSpc>
                <a:spcPct val="115000"/>
              </a:lnSpc>
              <a:spcAft>
                <a:spcPts val="0"/>
              </a:spcAft>
            </a:pPr>
            <a:r>
              <a:rPr lang="fr-FR" sz="3600" dirty="0">
                <a:latin typeface="Comic Sans MS" panose="030F0702030302020204" pitchFamily="66" charset="0"/>
              </a:rPr>
              <a:t>Etape 2 : La lampe de Davy</a:t>
            </a:r>
            <a:endParaRPr lang="fr-FR"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0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6349" y="543339"/>
            <a:ext cx="3419060" cy="646331"/>
          </a:xfrm>
          <a:prstGeom prst="rect">
            <a:avLst/>
          </a:prstGeom>
          <a:noFill/>
        </p:spPr>
        <p:txBody>
          <a:bodyPr wrap="square" rtlCol="0">
            <a:spAutoFit/>
          </a:bodyPr>
          <a:lstStyle/>
          <a:p>
            <a:r>
              <a:rPr lang="fr-FR" sz="3600" dirty="0">
                <a:solidFill>
                  <a:srgbClr val="7030A0"/>
                </a:solidFill>
                <a:latin typeface="Comic Sans MS" panose="030F0702030302020204" pitchFamily="66" charset="0"/>
              </a:rPr>
              <a:t>Exercice </a:t>
            </a:r>
          </a:p>
        </p:txBody>
      </p:sp>
      <p:pic>
        <p:nvPicPr>
          <p:cNvPr id="3" name="Image 2" descr="G:\DCIM\100CANON\IMG_3370.JPG"/>
          <p:cNvPicPr/>
          <p:nvPr/>
        </p:nvPicPr>
        <p:blipFill>
          <a:blip r:embed="rId2" cstate="print"/>
          <a:srcRect/>
          <a:stretch>
            <a:fillRect/>
          </a:stretch>
        </p:blipFill>
        <p:spPr bwMode="auto">
          <a:xfrm>
            <a:off x="4717774" y="805069"/>
            <a:ext cx="7010400" cy="5247861"/>
          </a:xfrm>
          <a:prstGeom prst="rect">
            <a:avLst/>
          </a:prstGeom>
          <a:noFill/>
          <a:ln w="9525">
            <a:noFill/>
            <a:miter lim="800000"/>
            <a:headEnd/>
            <a:tailEnd/>
          </a:ln>
        </p:spPr>
      </p:pic>
      <p:sp>
        <p:nvSpPr>
          <p:cNvPr id="4" name="ZoneTexte 3"/>
          <p:cNvSpPr txBox="1"/>
          <p:nvPr/>
        </p:nvSpPr>
        <p:spPr>
          <a:xfrm>
            <a:off x="318052" y="1726383"/>
            <a:ext cx="3697357" cy="2862322"/>
          </a:xfrm>
          <a:prstGeom prst="rect">
            <a:avLst/>
          </a:prstGeom>
          <a:noFill/>
        </p:spPr>
        <p:txBody>
          <a:bodyPr wrap="square" rtlCol="0">
            <a:spAutoFit/>
          </a:bodyPr>
          <a:lstStyle/>
          <a:p>
            <a:r>
              <a:rPr lang="fr-FR" sz="3600" dirty="0">
                <a:latin typeface="Comic Sans MS" panose="030F0702030302020204" pitchFamily="66" charset="0"/>
              </a:rPr>
              <a:t>Pourquoi est-il interdit de fumer au fond de la mine de charbon ?</a:t>
            </a:r>
          </a:p>
        </p:txBody>
      </p:sp>
      <p:sp>
        <p:nvSpPr>
          <p:cNvPr id="5" name="ZoneTexte 4"/>
          <p:cNvSpPr txBox="1"/>
          <p:nvPr/>
        </p:nvSpPr>
        <p:spPr>
          <a:xfrm>
            <a:off x="318052" y="4959905"/>
            <a:ext cx="4134678" cy="1323439"/>
          </a:xfrm>
          <a:prstGeom prst="rect">
            <a:avLst/>
          </a:prstGeom>
          <a:noFill/>
        </p:spPr>
        <p:txBody>
          <a:bodyPr wrap="square" rtlCol="0">
            <a:spAutoFit/>
          </a:bodyPr>
          <a:lstStyle/>
          <a:p>
            <a:r>
              <a:rPr lang="fr-FR" sz="2000" i="1" dirty="0">
                <a:latin typeface="Comic Sans MS" panose="030F0702030302020204" pitchFamily="66" charset="0"/>
              </a:rPr>
              <a:t>Consigne. Argumentez en utilisant le vocabulaire spécifique et les connecteurs logiques / mots de liaison.</a:t>
            </a:r>
            <a:endParaRPr lang="fr-FR" sz="2000" i="1" dirty="0"/>
          </a:p>
        </p:txBody>
      </p:sp>
    </p:spTree>
    <p:extLst>
      <p:ext uri="{BB962C8B-B14F-4D97-AF65-F5344CB8AC3E}">
        <p14:creationId xmlns:p14="http://schemas.microsoft.com/office/powerpoint/2010/main" val="225550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7895" y="1166842"/>
            <a:ext cx="10416209" cy="4524315"/>
          </a:xfrm>
          <a:prstGeom prst="rect">
            <a:avLst/>
          </a:prstGeom>
          <a:noFill/>
        </p:spPr>
        <p:txBody>
          <a:bodyPr wrap="square" rtlCol="0">
            <a:spAutoFit/>
          </a:bodyPr>
          <a:lstStyle/>
          <a:p>
            <a:r>
              <a:rPr lang="fr-FR" sz="3600" dirty="0">
                <a:solidFill>
                  <a:srgbClr val="00B050"/>
                </a:solidFill>
                <a:latin typeface="Comic Sans MS" panose="030F0702030302020204" pitchFamily="66" charset="0"/>
              </a:rPr>
              <a:t>Dans la mine, il y a beaucoup de poussière de charbon qui est un combustible. Il se peut qu’il y ait aussi du méthane. De plus, la flamme pour allumer la cigarette apporte la chaleur nécessaire à la combustion de ce dernier. Comme il y a du dioxygène (comburant), dans l’air de la galerie, le triangle du feu est fermé. Pour conclure il y a un grand risque d’explosion. </a:t>
            </a:r>
          </a:p>
        </p:txBody>
      </p:sp>
      <p:sp>
        <p:nvSpPr>
          <p:cNvPr id="3" name="Rectangle 2">
            <a:extLst>
              <a:ext uri="{FF2B5EF4-FFF2-40B4-BE49-F238E27FC236}">
                <a16:creationId xmlns:a16="http://schemas.microsoft.com/office/drawing/2014/main" id="{6DC64E83-EA8F-9236-3D8F-1E3574CCFD33}"/>
              </a:ext>
            </a:extLst>
          </p:cNvPr>
          <p:cNvSpPr/>
          <p:nvPr/>
        </p:nvSpPr>
        <p:spPr>
          <a:xfrm>
            <a:off x="7636148" y="1223237"/>
            <a:ext cx="2173971"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FF6CDC7-C42C-6D9E-FC95-B1973DF30896}"/>
              </a:ext>
            </a:extLst>
          </p:cNvPr>
          <p:cNvSpPr/>
          <p:nvPr/>
        </p:nvSpPr>
        <p:spPr>
          <a:xfrm>
            <a:off x="5009013" y="1786410"/>
            <a:ext cx="2536301"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7E9A1F3-766B-8264-5C6A-F4B8DD73045E}"/>
              </a:ext>
            </a:extLst>
          </p:cNvPr>
          <p:cNvSpPr/>
          <p:nvPr/>
        </p:nvSpPr>
        <p:spPr>
          <a:xfrm>
            <a:off x="3446663" y="2349583"/>
            <a:ext cx="1845958"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F5A87C3-E704-4CA3-42B9-8A03CB5ADCEB}"/>
              </a:ext>
            </a:extLst>
          </p:cNvPr>
          <p:cNvSpPr/>
          <p:nvPr/>
        </p:nvSpPr>
        <p:spPr>
          <a:xfrm>
            <a:off x="7545314" y="2865827"/>
            <a:ext cx="1616853"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1F08F762-361E-0A11-79AF-241815530C28}"/>
              </a:ext>
            </a:extLst>
          </p:cNvPr>
          <p:cNvSpPr/>
          <p:nvPr/>
        </p:nvSpPr>
        <p:spPr>
          <a:xfrm>
            <a:off x="4363586" y="3945245"/>
            <a:ext cx="2173971"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AC02815-DA74-E496-CDE7-79829470C9DA}"/>
              </a:ext>
            </a:extLst>
          </p:cNvPr>
          <p:cNvSpPr/>
          <p:nvPr/>
        </p:nvSpPr>
        <p:spPr>
          <a:xfrm>
            <a:off x="6819648" y="3978549"/>
            <a:ext cx="2239573"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6BD382F-E415-92F7-1DAF-861853E70DA1}"/>
              </a:ext>
            </a:extLst>
          </p:cNvPr>
          <p:cNvSpPr/>
          <p:nvPr/>
        </p:nvSpPr>
        <p:spPr>
          <a:xfrm>
            <a:off x="5190178" y="4548679"/>
            <a:ext cx="1713240"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7951E57-69EB-4C64-8009-1E1A905CB536}"/>
              </a:ext>
            </a:extLst>
          </p:cNvPr>
          <p:cNvSpPr/>
          <p:nvPr/>
        </p:nvSpPr>
        <p:spPr>
          <a:xfrm>
            <a:off x="8854339" y="5099979"/>
            <a:ext cx="1948904" cy="563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29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5"/>
                                        </p:tgtEl>
                                      </p:cBhvr>
                                    </p:animEffect>
                                    <p:anim calcmode="lin" valueType="num">
                                      <p:cBhvr>
                                        <p:cTn id="21" dur="1000"/>
                                        <p:tgtEl>
                                          <p:spTgt spid="5"/>
                                        </p:tgtEl>
                                        <p:attrNameLst>
                                          <p:attrName>ppt_x</p:attrName>
                                        </p:attrNameLst>
                                      </p:cBhvr>
                                      <p:tavLst>
                                        <p:tav tm="0">
                                          <p:val>
                                            <p:strVal val="ppt_x"/>
                                          </p:val>
                                        </p:tav>
                                        <p:tav tm="100000">
                                          <p:val>
                                            <p:strVal val="ppt_x"/>
                                          </p:val>
                                        </p:tav>
                                      </p:tavLst>
                                    </p:anim>
                                    <p:anim calcmode="lin" valueType="num">
                                      <p:cBhvr>
                                        <p:cTn id="22" dur="1000"/>
                                        <p:tgtEl>
                                          <p:spTgt spid="5"/>
                                        </p:tgtEl>
                                        <p:attrNameLst>
                                          <p:attrName>ppt_y</p:attrName>
                                        </p:attrNameLst>
                                      </p:cBhvr>
                                      <p:tavLst>
                                        <p:tav tm="0">
                                          <p:val>
                                            <p:strVal val="ppt_y"/>
                                          </p:val>
                                        </p:tav>
                                        <p:tav tm="100000">
                                          <p:val>
                                            <p:strVal val="ppt_y+.1"/>
                                          </p:val>
                                        </p:tav>
                                      </p:tavLst>
                                    </p:anim>
                                    <p:set>
                                      <p:cBhvr>
                                        <p:cTn id="23" dur="1" fill="hold">
                                          <p:stCondLst>
                                            <p:cond delay="9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7"/>
                                        </p:tgtEl>
                                      </p:cBhvr>
                                    </p:animEffect>
                                    <p:anim calcmode="lin" valueType="num">
                                      <p:cBhvr>
                                        <p:cTn id="35" dur="1000"/>
                                        <p:tgtEl>
                                          <p:spTgt spid="7"/>
                                        </p:tgtEl>
                                        <p:attrNameLst>
                                          <p:attrName>ppt_x</p:attrName>
                                        </p:attrNameLst>
                                      </p:cBhvr>
                                      <p:tavLst>
                                        <p:tav tm="0">
                                          <p:val>
                                            <p:strVal val="ppt_x"/>
                                          </p:val>
                                        </p:tav>
                                        <p:tav tm="100000">
                                          <p:val>
                                            <p:strVal val="ppt_x"/>
                                          </p:val>
                                        </p:tav>
                                      </p:tavLst>
                                    </p:anim>
                                    <p:anim calcmode="lin" valueType="num">
                                      <p:cBhvr>
                                        <p:cTn id="36" dur="1000"/>
                                        <p:tgtEl>
                                          <p:spTgt spid="7"/>
                                        </p:tgtEl>
                                        <p:attrNameLst>
                                          <p:attrName>ppt_y</p:attrName>
                                        </p:attrNameLst>
                                      </p:cBhvr>
                                      <p:tavLst>
                                        <p:tav tm="0">
                                          <p:val>
                                            <p:strVal val="ppt_y"/>
                                          </p:val>
                                        </p:tav>
                                        <p:tav tm="100000">
                                          <p:val>
                                            <p:strVal val="ppt_y+.1"/>
                                          </p:val>
                                        </p:tav>
                                      </p:tavLst>
                                    </p:anim>
                                    <p:set>
                                      <p:cBhvr>
                                        <p:cTn id="37" dur="1" fill="hold">
                                          <p:stCondLst>
                                            <p:cond delay="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9"/>
                                        </p:tgtEl>
                                      </p:cBhvr>
                                    </p:animEffect>
                                    <p:anim calcmode="lin" valueType="num">
                                      <p:cBhvr>
                                        <p:cTn id="49" dur="1000"/>
                                        <p:tgtEl>
                                          <p:spTgt spid="9"/>
                                        </p:tgtEl>
                                        <p:attrNameLst>
                                          <p:attrName>ppt_x</p:attrName>
                                        </p:attrNameLst>
                                      </p:cBhvr>
                                      <p:tavLst>
                                        <p:tav tm="0">
                                          <p:val>
                                            <p:strVal val="ppt_x"/>
                                          </p:val>
                                        </p:tav>
                                        <p:tav tm="100000">
                                          <p:val>
                                            <p:strVal val="ppt_x"/>
                                          </p:val>
                                        </p:tav>
                                      </p:tavLst>
                                    </p:anim>
                                    <p:anim calcmode="lin" valueType="num">
                                      <p:cBhvr>
                                        <p:cTn id="50" dur="1000"/>
                                        <p:tgtEl>
                                          <p:spTgt spid="9"/>
                                        </p:tgtEl>
                                        <p:attrNameLst>
                                          <p:attrName>ppt_y</p:attrName>
                                        </p:attrNameLst>
                                      </p:cBhvr>
                                      <p:tavLst>
                                        <p:tav tm="0">
                                          <p:val>
                                            <p:strVal val="ppt_y"/>
                                          </p:val>
                                        </p:tav>
                                        <p:tav tm="100000">
                                          <p:val>
                                            <p:strVal val="ppt_y+.1"/>
                                          </p:val>
                                        </p:tav>
                                      </p:tavLst>
                                    </p:anim>
                                    <p:set>
                                      <p:cBhvr>
                                        <p:cTn id="51" dur="1" fill="hold">
                                          <p:stCondLst>
                                            <p:cond delay="9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0" nodeType="clickEffect">
                                  <p:stCondLst>
                                    <p:cond delay="0"/>
                                  </p:stCondLst>
                                  <p:childTnLst>
                                    <p:animEffect transition="out" filter="fade">
                                      <p:cBhvr>
                                        <p:cTn id="55" dur="1000"/>
                                        <p:tgtEl>
                                          <p:spTgt spid="10"/>
                                        </p:tgtEl>
                                      </p:cBhvr>
                                    </p:animEffect>
                                    <p:anim calcmode="lin" valueType="num">
                                      <p:cBhvr>
                                        <p:cTn id="56" dur="1000"/>
                                        <p:tgtEl>
                                          <p:spTgt spid="10"/>
                                        </p:tgtEl>
                                        <p:attrNameLst>
                                          <p:attrName>ppt_x</p:attrName>
                                        </p:attrNameLst>
                                      </p:cBhvr>
                                      <p:tavLst>
                                        <p:tav tm="0">
                                          <p:val>
                                            <p:strVal val="ppt_x"/>
                                          </p:val>
                                        </p:tav>
                                        <p:tav tm="100000">
                                          <p:val>
                                            <p:strVal val="ppt_x"/>
                                          </p:val>
                                        </p:tav>
                                      </p:tavLst>
                                    </p:anim>
                                    <p:anim calcmode="lin" valueType="num">
                                      <p:cBhvr>
                                        <p:cTn id="57" dur="1000"/>
                                        <p:tgtEl>
                                          <p:spTgt spid="10"/>
                                        </p:tgtEl>
                                        <p:attrNameLst>
                                          <p:attrName>ppt_y</p:attrName>
                                        </p:attrNameLst>
                                      </p:cBhvr>
                                      <p:tavLst>
                                        <p:tav tm="0">
                                          <p:val>
                                            <p:strVal val="ppt_y"/>
                                          </p:val>
                                        </p:tav>
                                        <p:tav tm="100000">
                                          <p:val>
                                            <p:strVal val="ppt_y+.1"/>
                                          </p:val>
                                        </p:tav>
                                      </p:tavLst>
                                    </p:anim>
                                    <p:set>
                                      <p:cBhvr>
                                        <p:cTn id="5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7826" y="215279"/>
            <a:ext cx="8772940" cy="6186309"/>
          </a:xfrm>
          <a:prstGeom prst="rect">
            <a:avLst/>
          </a:prstGeom>
          <a:noFill/>
        </p:spPr>
        <p:txBody>
          <a:bodyPr wrap="square" rtlCol="0">
            <a:spAutoFit/>
          </a:bodyPr>
          <a:lstStyle/>
          <a:p>
            <a:r>
              <a:rPr lang="fr-FR" sz="3600" b="1" dirty="0">
                <a:latin typeface="Comic Sans MS" panose="030F0702030302020204" pitchFamily="66" charset="0"/>
              </a:rPr>
              <a:t>Les savants au secours des mineurs.</a:t>
            </a:r>
          </a:p>
          <a:p>
            <a:endParaRPr lang="fr-FR" sz="3600" dirty="0">
              <a:latin typeface="Comic Sans MS" panose="030F0702030302020204" pitchFamily="66" charset="0"/>
            </a:endParaRPr>
          </a:p>
          <a:p>
            <a:r>
              <a:rPr lang="fr-FR" sz="3600" dirty="0">
                <a:latin typeface="Comic Sans MS" panose="030F0702030302020204" pitchFamily="66" charset="0"/>
              </a:rPr>
              <a:t>Au début de l’exploitation des mines de charbon au XVIIe siècle, les mineurs s’éclairaient avec des bougies et ils apportaient de petits oiseaux dans des cages. Si les oiseaux ne chantaient plus, cela signifiait qu’ils étaient incommodés par le grisou ; cela dit, il fallait bien s’éclairer et l’on n’avait pas de lampe électrique à l’époque !</a:t>
            </a:r>
          </a:p>
        </p:txBody>
      </p:sp>
    </p:spTree>
    <p:extLst>
      <p:ext uri="{BB962C8B-B14F-4D97-AF65-F5344CB8AC3E}">
        <p14:creationId xmlns:p14="http://schemas.microsoft.com/office/powerpoint/2010/main" val="39970784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Grand écran</PresentationFormat>
  <Paragraphs>64</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Blackadder ITC</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Olivier Gayrard</cp:lastModifiedBy>
  <cp:revision>53</cp:revision>
  <dcterms:created xsi:type="dcterms:W3CDTF">2016-10-08T09:31:37Z</dcterms:created>
  <dcterms:modified xsi:type="dcterms:W3CDTF">2025-11-19T12:45:54Z</dcterms:modified>
</cp:coreProperties>
</file>