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73" r:id="rId10"/>
    <p:sldId id="266" r:id="rId11"/>
    <p:sldId id="268" r:id="rId12"/>
    <p:sldId id="269" r:id="rId13"/>
    <p:sldId id="267" r:id="rId14"/>
    <p:sldId id="274" r:id="rId15"/>
    <p:sldId id="275" r:id="rId16"/>
    <p:sldId id="277" r:id="rId17"/>
    <p:sldId id="278" r:id="rId18"/>
    <p:sldId id="279" r:id="rId19"/>
    <p:sldId id="276" r:id="rId20"/>
    <p:sldId id="280" r:id="rId21"/>
    <p:sldId id="281" r:id="rId22"/>
    <p:sldId id="282" r:id="rId23"/>
    <p:sldId id="283" r:id="rId24"/>
    <p:sldId id="284" r:id="rId2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9" d="100"/>
          <a:sy n="79" d="100"/>
        </p:scale>
        <p:origin x="594" y="42"/>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70405F8A-47C9-48BE-8675-61FE96C2F49B}" type="datetimeFigureOut">
              <a:rPr lang="fr-FR" smtClean="0"/>
              <a:t>17/02/2025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1E0849-5666-4DC7-B23C-A90D131416D3}" type="slidenum">
              <a:rPr lang="fr-FR" smtClean="0"/>
              <a:t>‹N°›</a:t>
            </a:fld>
            <a:endParaRPr lang="fr-FR"/>
          </a:p>
        </p:txBody>
      </p:sp>
    </p:spTree>
    <p:extLst>
      <p:ext uri="{BB962C8B-B14F-4D97-AF65-F5344CB8AC3E}">
        <p14:creationId xmlns:p14="http://schemas.microsoft.com/office/powerpoint/2010/main" val="4186705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0405F8A-47C9-48BE-8675-61FE96C2F49B}" type="datetimeFigureOut">
              <a:rPr lang="fr-FR" smtClean="0"/>
              <a:t>17/02/2025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1E0849-5666-4DC7-B23C-A90D131416D3}" type="slidenum">
              <a:rPr lang="fr-FR" smtClean="0"/>
              <a:t>‹N°›</a:t>
            </a:fld>
            <a:endParaRPr lang="fr-FR"/>
          </a:p>
        </p:txBody>
      </p:sp>
    </p:spTree>
    <p:extLst>
      <p:ext uri="{BB962C8B-B14F-4D97-AF65-F5344CB8AC3E}">
        <p14:creationId xmlns:p14="http://schemas.microsoft.com/office/powerpoint/2010/main" val="380336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0405F8A-47C9-48BE-8675-61FE96C2F49B}" type="datetimeFigureOut">
              <a:rPr lang="fr-FR" smtClean="0"/>
              <a:t>17/02/2025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1E0849-5666-4DC7-B23C-A90D131416D3}" type="slidenum">
              <a:rPr lang="fr-FR" smtClean="0"/>
              <a:t>‹N°›</a:t>
            </a:fld>
            <a:endParaRPr lang="fr-FR"/>
          </a:p>
        </p:txBody>
      </p:sp>
    </p:spTree>
    <p:extLst>
      <p:ext uri="{BB962C8B-B14F-4D97-AF65-F5344CB8AC3E}">
        <p14:creationId xmlns:p14="http://schemas.microsoft.com/office/powerpoint/2010/main" val="416254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0405F8A-47C9-48BE-8675-61FE96C2F49B}" type="datetimeFigureOut">
              <a:rPr lang="fr-FR" smtClean="0"/>
              <a:t>17/02/2025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1E0849-5666-4DC7-B23C-A90D131416D3}" type="slidenum">
              <a:rPr lang="fr-FR" smtClean="0"/>
              <a:t>‹N°›</a:t>
            </a:fld>
            <a:endParaRPr lang="fr-FR"/>
          </a:p>
        </p:txBody>
      </p:sp>
    </p:spTree>
    <p:extLst>
      <p:ext uri="{BB962C8B-B14F-4D97-AF65-F5344CB8AC3E}">
        <p14:creationId xmlns:p14="http://schemas.microsoft.com/office/powerpoint/2010/main" val="2500319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70405F8A-47C9-48BE-8675-61FE96C2F49B}" type="datetimeFigureOut">
              <a:rPr lang="fr-FR" smtClean="0"/>
              <a:t>17/02/2025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1E0849-5666-4DC7-B23C-A90D131416D3}" type="slidenum">
              <a:rPr lang="fr-FR" smtClean="0"/>
              <a:t>‹N°›</a:t>
            </a:fld>
            <a:endParaRPr lang="fr-FR"/>
          </a:p>
        </p:txBody>
      </p:sp>
    </p:spTree>
    <p:extLst>
      <p:ext uri="{BB962C8B-B14F-4D97-AF65-F5344CB8AC3E}">
        <p14:creationId xmlns:p14="http://schemas.microsoft.com/office/powerpoint/2010/main" val="3443932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0405F8A-47C9-48BE-8675-61FE96C2F49B}" type="datetimeFigureOut">
              <a:rPr lang="fr-FR" smtClean="0"/>
              <a:t>17/02/2025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71E0849-5666-4DC7-B23C-A90D131416D3}" type="slidenum">
              <a:rPr lang="fr-FR" smtClean="0"/>
              <a:t>‹N°›</a:t>
            </a:fld>
            <a:endParaRPr lang="fr-FR"/>
          </a:p>
        </p:txBody>
      </p:sp>
    </p:spTree>
    <p:extLst>
      <p:ext uri="{BB962C8B-B14F-4D97-AF65-F5344CB8AC3E}">
        <p14:creationId xmlns:p14="http://schemas.microsoft.com/office/powerpoint/2010/main" val="872492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0405F8A-47C9-48BE-8675-61FE96C2F49B}" type="datetimeFigureOut">
              <a:rPr lang="fr-FR" smtClean="0"/>
              <a:t>17/02/2025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71E0849-5666-4DC7-B23C-A90D131416D3}" type="slidenum">
              <a:rPr lang="fr-FR" smtClean="0"/>
              <a:t>‹N°›</a:t>
            </a:fld>
            <a:endParaRPr lang="fr-FR"/>
          </a:p>
        </p:txBody>
      </p:sp>
    </p:spTree>
    <p:extLst>
      <p:ext uri="{BB962C8B-B14F-4D97-AF65-F5344CB8AC3E}">
        <p14:creationId xmlns:p14="http://schemas.microsoft.com/office/powerpoint/2010/main" val="2358213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70405F8A-47C9-48BE-8675-61FE96C2F49B}" type="datetimeFigureOut">
              <a:rPr lang="fr-FR" smtClean="0"/>
              <a:t>17/02/2025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71E0849-5666-4DC7-B23C-A90D131416D3}" type="slidenum">
              <a:rPr lang="fr-FR" smtClean="0"/>
              <a:t>‹N°›</a:t>
            </a:fld>
            <a:endParaRPr lang="fr-FR"/>
          </a:p>
        </p:txBody>
      </p:sp>
    </p:spTree>
    <p:extLst>
      <p:ext uri="{BB962C8B-B14F-4D97-AF65-F5344CB8AC3E}">
        <p14:creationId xmlns:p14="http://schemas.microsoft.com/office/powerpoint/2010/main" val="219510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0405F8A-47C9-48BE-8675-61FE96C2F49B}" type="datetimeFigureOut">
              <a:rPr lang="fr-FR" smtClean="0"/>
              <a:t>17/02/2025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71E0849-5666-4DC7-B23C-A90D131416D3}" type="slidenum">
              <a:rPr lang="fr-FR" smtClean="0"/>
              <a:t>‹N°›</a:t>
            </a:fld>
            <a:endParaRPr lang="fr-FR"/>
          </a:p>
        </p:txBody>
      </p:sp>
    </p:spTree>
    <p:extLst>
      <p:ext uri="{BB962C8B-B14F-4D97-AF65-F5344CB8AC3E}">
        <p14:creationId xmlns:p14="http://schemas.microsoft.com/office/powerpoint/2010/main" val="995599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70405F8A-47C9-48BE-8675-61FE96C2F49B}" type="datetimeFigureOut">
              <a:rPr lang="fr-FR" smtClean="0"/>
              <a:t>17/02/2025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71E0849-5666-4DC7-B23C-A90D131416D3}" type="slidenum">
              <a:rPr lang="fr-FR" smtClean="0"/>
              <a:t>‹N°›</a:t>
            </a:fld>
            <a:endParaRPr lang="fr-FR"/>
          </a:p>
        </p:txBody>
      </p:sp>
    </p:spTree>
    <p:extLst>
      <p:ext uri="{BB962C8B-B14F-4D97-AF65-F5344CB8AC3E}">
        <p14:creationId xmlns:p14="http://schemas.microsoft.com/office/powerpoint/2010/main" val="3779981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70405F8A-47C9-48BE-8675-61FE96C2F49B}" type="datetimeFigureOut">
              <a:rPr lang="fr-FR" smtClean="0"/>
              <a:t>17/02/2025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71E0849-5666-4DC7-B23C-A90D131416D3}" type="slidenum">
              <a:rPr lang="fr-FR" smtClean="0"/>
              <a:t>‹N°›</a:t>
            </a:fld>
            <a:endParaRPr lang="fr-FR"/>
          </a:p>
        </p:txBody>
      </p:sp>
    </p:spTree>
    <p:extLst>
      <p:ext uri="{BB962C8B-B14F-4D97-AF65-F5344CB8AC3E}">
        <p14:creationId xmlns:p14="http://schemas.microsoft.com/office/powerpoint/2010/main" val="1393420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405F8A-47C9-48BE-8675-61FE96C2F49B}" type="datetimeFigureOut">
              <a:rPr lang="fr-FR" smtClean="0"/>
              <a:t>17/02/2025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1E0849-5666-4DC7-B23C-A90D131416D3}" type="slidenum">
              <a:rPr lang="fr-FR" smtClean="0"/>
              <a:t>‹N°›</a:t>
            </a:fld>
            <a:endParaRPr lang="fr-FR"/>
          </a:p>
        </p:txBody>
      </p:sp>
    </p:spTree>
    <p:extLst>
      <p:ext uri="{BB962C8B-B14F-4D97-AF65-F5344CB8AC3E}">
        <p14:creationId xmlns:p14="http://schemas.microsoft.com/office/powerpoint/2010/main" val="2178599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hyperlink" Target="http://physiquecollege.free.fr/physique_chimie_college_lycee/quatrieme/electricite/analogie_hydraulique.htm"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2.emf"/><Relationship Id="rId4" Type="http://schemas.openxmlformats.org/officeDocument/2006/relationships/image" Target="../media/image6.png"/><Relationship Id="rId9"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3.gif"/><Relationship Id="rId7" Type="http://schemas.openxmlformats.org/officeDocument/2006/relationships/image" Target="../media/image15.jpg"/><Relationship Id="rId2" Type="http://schemas.openxmlformats.org/officeDocument/2006/relationships/hyperlink" Target="https://fr.wikipedia.org/wiki/Georg_Ohm" TargetMode="External"/><Relationship Id="rId1" Type="http://schemas.openxmlformats.org/officeDocument/2006/relationships/slideLayout" Target="../slideLayouts/slideLayout7.xml"/><Relationship Id="rId6" Type="http://schemas.openxmlformats.org/officeDocument/2006/relationships/hyperlink" Target="https://fr.wikipedia.org/wiki/Andr%C3%A9-Marie_Amp%C3%A8re" TargetMode="External"/><Relationship Id="rId5" Type="http://schemas.openxmlformats.org/officeDocument/2006/relationships/image" Target="../media/image14.png"/><Relationship Id="rId4" Type="http://schemas.openxmlformats.org/officeDocument/2006/relationships/hyperlink" Target="https://fr.wikipedia.org/wiki/Alessandro_Volta"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http://physiquecollege.free.fr/physique_chimie_college_lycee/quatrieme/electricite/multimetre.htm"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646044" y="726660"/>
            <a:ext cx="2286000" cy="1285875"/>
          </a:xfrm>
          <a:prstGeom prst="rect">
            <a:avLst/>
          </a:prstGeom>
          <a:noFill/>
          <a:ln w="9525">
            <a:noFill/>
            <a:miter lim="800000"/>
            <a:headEnd/>
            <a:tailEnd/>
          </a:ln>
        </p:spPr>
      </p:pic>
      <p:pic>
        <p:nvPicPr>
          <p:cNvPr id="8" name="Image 7"/>
          <p:cNvPicPr/>
          <p:nvPr/>
        </p:nvPicPr>
        <p:blipFill>
          <a:blip r:embed="rId3" cstate="print"/>
          <a:srcRect/>
          <a:stretch>
            <a:fillRect/>
          </a:stretch>
        </p:blipFill>
        <p:spPr bwMode="auto">
          <a:xfrm>
            <a:off x="447053" y="4061169"/>
            <a:ext cx="4486275" cy="1571625"/>
          </a:xfrm>
          <a:prstGeom prst="rect">
            <a:avLst/>
          </a:prstGeom>
          <a:noFill/>
          <a:ln w="9525">
            <a:noFill/>
            <a:miter lim="800000"/>
            <a:headEnd/>
            <a:tailEnd/>
          </a:ln>
        </p:spPr>
      </p:pic>
      <p:graphicFrame>
        <p:nvGraphicFramePr>
          <p:cNvPr id="9" name="Tableau 8"/>
          <p:cNvGraphicFramePr>
            <a:graphicFrameLocks noGrp="1"/>
          </p:cNvGraphicFramePr>
          <p:nvPr>
            <p:extLst>
              <p:ext uri="{D42A27DB-BD31-4B8C-83A1-F6EECF244321}">
                <p14:modId xmlns:p14="http://schemas.microsoft.com/office/powerpoint/2010/main" val="1512404302"/>
              </p:ext>
            </p:extLst>
          </p:nvPr>
        </p:nvGraphicFramePr>
        <p:xfrm>
          <a:off x="6096000" y="460048"/>
          <a:ext cx="5295265" cy="5735832"/>
        </p:xfrm>
        <a:graphic>
          <a:graphicData uri="http://schemas.openxmlformats.org/drawingml/2006/table">
            <a:tbl>
              <a:tblPr firstRow="1" firstCol="1" bandRow="1">
                <a:tableStyleId>{5C22544A-7EE6-4342-B048-85BDC9FD1C3A}</a:tableStyleId>
              </a:tblPr>
              <a:tblGrid>
                <a:gridCol w="2859405">
                  <a:extLst>
                    <a:ext uri="{9D8B030D-6E8A-4147-A177-3AD203B41FA5}">
                      <a16:colId xmlns:a16="http://schemas.microsoft.com/office/drawing/2014/main" val="4120589414"/>
                    </a:ext>
                  </a:extLst>
                </a:gridCol>
                <a:gridCol w="1350010">
                  <a:extLst>
                    <a:ext uri="{9D8B030D-6E8A-4147-A177-3AD203B41FA5}">
                      <a16:colId xmlns:a16="http://schemas.microsoft.com/office/drawing/2014/main" val="1867371038"/>
                    </a:ext>
                  </a:extLst>
                </a:gridCol>
                <a:gridCol w="361950">
                  <a:extLst>
                    <a:ext uri="{9D8B030D-6E8A-4147-A177-3AD203B41FA5}">
                      <a16:colId xmlns:a16="http://schemas.microsoft.com/office/drawing/2014/main" val="2649080301"/>
                    </a:ext>
                  </a:extLst>
                </a:gridCol>
                <a:gridCol w="361950">
                  <a:extLst>
                    <a:ext uri="{9D8B030D-6E8A-4147-A177-3AD203B41FA5}">
                      <a16:colId xmlns:a16="http://schemas.microsoft.com/office/drawing/2014/main" val="793973881"/>
                    </a:ext>
                  </a:extLst>
                </a:gridCol>
                <a:gridCol w="361950">
                  <a:extLst>
                    <a:ext uri="{9D8B030D-6E8A-4147-A177-3AD203B41FA5}">
                      <a16:colId xmlns:a16="http://schemas.microsoft.com/office/drawing/2014/main" val="1981830720"/>
                    </a:ext>
                  </a:extLst>
                </a:gridCol>
              </a:tblGrid>
              <a:tr h="0">
                <a:tc gridSpan="2">
                  <a:txBody>
                    <a:bodyPr/>
                    <a:lstStyle/>
                    <a:p>
                      <a:pPr algn="l">
                        <a:lnSpc>
                          <a:spcPct val="115000"/>
                        </a:lnSpc>
                        <a:spcAft>
                          <a:spcPts val="0"/>
                        </a:spcAft>
                      </a:pPr>
                      <a:r>
                        <a:rPr lang="fr-FR" sz="1600">
                          <a:effectLst/>
                          <a:latin typeface="Comic Sans MS" panose="030F0702030302020204" pitchFamily="66" charset="0"/>
                        </a:rPr>
                        <a:t>Etapes</a:t>
                      </a:r>
                    </a:p>
                    <a:p>
                      <a:pPr algn="l">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a:txBody>
                    <a:bodyPr/>
                    <a:lstStyle/>
                    <a:p>
                      <a:pPr algn="ctr">
                        <a:lnSpc>
                          <a:spcPct val="115000"/>
                        </a:lnSpc>
                        <a:spcAft>
                          <a:spcPts val="0"/>
                        </a:spcAft>
                      </a:pPr>
                      <a:r>
                        <a:rPr lang="fr-FR" sz="1600">
                          <a:effectLst/>
                          <a:latin typeface="Comic Sans MS" panose="030F0702030302020204" pitchFamily="66" charset="0"/>
                        </a:rPr>
                        <a:t>1</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2</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dirty="0">
                          <a:effectLst/>
                          <a:latin typeface="Comic Sans MS" panose="030F0702030302020204" pitchFamily="66" charset="0"/>
                        </a:rPr>
                        <a:t>3</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73735233"/>
                  </a:ext>
                </a:extLst>
              </a:tr>
              <a:tr h="0">
                <a:tc>
                  <a:txBody>
                    <a:bodyPr/>
                    <a:lstStyle/>
                    <a:p>
                      <a:pPr algn="l">
                        <a:lnSpc>
                          <a:spcPct val="115000"/>
                        </a:lnSpc>
                        <a:spcAft>
                          <a:spcPts val="0"/>
                        </a:spcAft>
                      </a:pPr>
                      <a:r>
                        <a:rPr lang="fr-FR" sz="1600" dirty="0">
                          <a:effectLst/>
                          <a:latin typeface="Comic Sans MS" panose="030F0702030302020204" pitchFamily="66" charset="0"/>
                        </a:rPr>
                        <a:t>Pratiquer des démarches scientifiques</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4</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p>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dirty="0">
                          <a:effectLst/>
                          <a:latin typeface="Comic Sans MS" panose="030F0702030302020204" pitchFamily="66" charset="0"/>
                        </a:rPr>
                        <a:t>*</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58183145"/>
                  </a:ext>
                </a:extLst>
              </a:tr>
              <a:tr h="0">
                <a:tc>
                  <a:txBody>
                    <a:bodyPr/>
                    <a:lstStyle/>
                    <a:p>
                      <a:pPr algn="l">
                        <a:lnSpc>
                          <a:spcPct val="115000"/>
                        </a:lnSpc>
                        <a:spcAft>
                          <a:spcPts val="0"/>
                        </a:spcAft>
                      </a:pPr>
                      <a:r>
                        <a:rPr lang="fr-FR" sz="1600">
                          <a:effectLst/>
                          <a:latin typeface="Comic Sans MS" panose="030F0702030302020204" pitchFamily="66" charset="0"/>
                        </a:rPr>
                        <a:t>Concevoir, créer, réaliser </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4</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endParaRPr lang="fr-FR" sz="1600">
                        <a:effectLst/>
                        <a:latin typeface="Comic Sans MS" panose="030F0702030302020204" pitchFamily="66"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dirty="0">
                          <a:effectLst/>
                          <a:latin typeface="Comic Sans MS" panose="030F0702030302020204" pitchFamily="66" charset="0"/>
                        </a:rPr>
                        <a:t>*</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1500597"/>
                  </a:ext>
                </a:extLst>
              </a:tr>
              <a:tr h="0">
                <a:tc>
                  <a:txBody>
                    <a:bodyPr/>
                    <a:lstStyle/>
                    <a:p>
                      <a:pPr algn="l">
                        <a:lnSpc>
                          <a:spcPct val="115000"/>
                        </a:lnSpc>
                        <a:spcAft>
                          <a:spcPts val="0"/>
                        </a:spcAft>
                      </a:pPr>
                      <a:r>
                        <a:rPr lang="fr-FR" sz="1600">
                          <a:effectLst/>
                          <a:latin typeface="Comic Sans MS" panose="030F0702030302020204" pitchFamily="66" charset="0"/>
                        </a:rPr>
                        <a:t>S’approprier des outils et des méthodes </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2</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dirty="0">
                          <a:effectLst/>
                          <a:latin typeface="Comic Sans MS" panose="030F0702030302020204" pitchFamily="66" charset="0"/>
                        </a:rPr>
                        <a:t> </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6641162"/>
                  </a:ext>
                </a:extLst>
              </a:tr>
              <a:tr h="0">
                <a:tc>
                  <a:txBody>
                    <a:bodyPr/>
                    <a:lstStyle/>
                    <a:p>
                      <a:pPr algn="l">
                        <a:lnSpc>
                          <a:spcPct val="115000"/>
                        </a:lnSpc>
                        <a:spcAft>
                          <a:spcPts val="0"/>
                        </a:spcAft>
                      </a:pPr>
                      <a:r>
                        <a:rPr lang="fr-FR" sz="1600">
                          <a:effectLst/>
                          <a:latin typeface="Comic Sans MS" panose="030F0702030302020204" pitchFamily="66" charset="0"/>
                        </a:rPr>
                        <a:t>Pratiquer des langages </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1</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dirty="0">
                          <a:effectLst/>
                          <a:latin typeface="Comic Sans MS" panose="030F0702030302020204" pitchFamily="66" charset="0"/>
                        </a:rPr>
                        <a:t> </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74530438"/>
                  </a:ext>
                </a:extLst>
              </a:tr>
              <a:tr h="257175">
                <a:tc>
                  <a:txBody>
                    <a:bodyPr/>
                    <a:lstStyle/>
                    <a:p>
                      <a:pPr algn="l">
                        <a:lnSpc>
                          <a:spcPct val="115000"/>
                        </a:lnSpc>
                        <a:spcAft>
                          <a:spcPts val="0"/>
                        </a:spcAft>
                      </a:pPr>
                      <a:r>
                        <a:rPr lang="fr-FR" sz="1600">
                          <a:effectLst/>
                          <a:latin typeface="Comic Sans MS" panose="030F0702030302020204" pitchFamily="66" charset="0"/>
                        </a:rPr>
                        <a:t>Mobiliser des outils numériques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2</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dirty="0">
                          <a:effectLst/>
                          <a:latin typeface="Comic Sans MS" panose="030F0702030302020204" pitchFamily="66" charset="0"/>
                        </a:rPr>
                        <a:t> </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2431966"/>
                  </a:ext>
                </a:extLst>
              </a:tr>
              <a:tr h="0">
                <a:tc>
                  <a:txBody>
                    <a:bodyPr/>
                    <a:lstStyle/>
                    <a:p>
                      <a:pPr algn="l">
                        <a:lnSpc>
                          <a:spcPct val="115000"/>
                        </a:lnSpc>
                        <a:spcAft>
                          <a:spcPts val="0"/>
                        </a:spcAft>
                      </a:pPr>
                      <a:r>
                        <a:rPr lang="fr-FR" sz="1600">
                          <a:effectLst/>
                          <a:latin typeface="Comic Sans MS" panose="030F0702030302020204" pitchFamily="66" charset="0"/>
                        </a:rPr>
                        <a:t>Adopter un comportement éthique et responsable </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3</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dirty="0">
                          <a:effectLst/>
                          <a:latin typeface="Comic Sans MS" panose="030F0702030302020204" pitchFamily="66" charset="0"/>
                        </a:rPr>
                        <a:t> </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23104953"/>
                  </a:ext>
                </a:extLst>
              </a:tr>
              <a:tr h="0">
                <a:tc>
                  <a:txBody>
                    <a:bodyPr/>
                    <a:lstStyle/>
                    <a:p>
                      <a:pPr algn="l">
                        <a:lnSpc>
                          <a:spcPct val="115000"/>
                        </a:lnSpc>
                        <a:spcAft>
                          <a:spcPts val="0"/>
                        </a:spcAft>
                      </a:pPr>
                      <a:r>
                        <a:rPr lang="fr-FR" sz="1600">
                          <a:effectLst/>
                          <a:latin typeface="Comic Sans MS" panose="030F0702030302020204" pitchFamily="66" charset="0"/>
                        </a:rPr>
                        <a:t>Se situer dans l’espace et dans le temps</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dirty="0">
                          <a:effectLst/>
                          <a:latin typeface="Comic Sans MS" panose="030F0702030302020204" pitchFamily="66" charset="0"/>
                        </a:rPr>
                        <a:t>Domaine du socle : 5</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dirty="0">
                          <a:effectLst/>
                          <a:latin typeface="Comic Sans MS" panose="030F0702030302020204" pitchFamily="66" charset="0"/>
                        </a:rPr>
                        <a:t> *</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dirty="0">
                          <a:effectLst/>
                          <a:latin typeface="Comic Sans MS" panose="030F0702030302020204" pitchFamily="66" charset="0"/>
                        </a:rPr>
                        <a:t> </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19043346"/>
                  </a:ext>
                </a:extLst>
              </a:tr>
            </a:tbl>
          </a:graphicData>
        </a:graphic>
      </p:graphicFrame>
    </p:spTree>
    <p:extLst>
      <p:ext uri="{BB962C8B-B14F-4D97-AF65-F5344CB8AC3E}">
        <p14:creationId xmlns:p14="http://schemas.microsoft.com/office/powerpoint/2010/main" val="1363440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06242" y="846119"/>
            <a:ext cx="5370381" cy="686022"/>
          </a:xfrm>
          <a:prstGeom prst="rect">
            <a:avLst/>
          </a:prstGeom>
        </p:spPr>
        <p:txBody>
          <a:bodyPr wrap="none">
            <a:spAutoFit/>
          </a:bodyPr>
          <a:lstStyle/>
          <a:p>
            <a:pPr>
              <a:lnSpc>
                <a:spcPct val="115000"/>
              </a:lnSpc>
              <a:spcAft>
                <a:spcPts val="0"/>
              </a:spcAft>
            </a:pPr>
            <a:r>
              <a:rPr lang="fr-FR" sz="3600" dirty="0">
                <a:solidFill>
                  <a:srgbClr val="FF0000"/>
                </a:solidFill>
                <a:latin typeface="Comic Sans MS" panose="030F0702030302020204" pitchFamily="66" charset="0"/>
              </a:rPr>
              <a:t>Etape 2 : Que Volta soit</a:t>
            </a:r>
          </a:p>
        </p:txBody>
      </p:sp>
      <p:sp>
        <p:nvSpPr>
          <p:cNvPr id="4" name="Rectangle 3"/>
          <p:cNvSpPr/>
          <p:nvPr/>
        </p:nvSpPr>
        <p:spPr>
          <a:xfrm>
            <a:off x="733574" y="424585"/>
            <a:ext cx="10363506" cy="2768963"/>
          </a:xfrm>
          <a:prstGeom prst="rect">
            <a:avLst/>
          </a:prstGeom>
        </p:spPr>
        <p:txBody>
          <a:bodyPr wrap="square">
            <a:spAutoFit/>
          </a:bodyPr>
          <a:lstStyle/>
          <a:p>
            <a:pPr>
              <a:lnSpc>
                <a:spcPct val="115000"/>
              </a:lnSpc>
              <a:spcAft>
                <a:spcPts val="1000"/>
              </a:spcAft>
            </a:pPr>
            <a:r>
              <a:rPr lang="fr-FR" sz="3600" b="1" dirty="0">
                <a:latin typeface="Comic Sans MS" panose="030F0702030302020204" pitchFamily="66" charset="0"/>
                <a:ea typeface="Calibri" panose="020F0502020204030204" pitchFamily="34" charset="0"/>
                <a:cs typeface="Times New Roman" panose="02020603050405020304" pitchFamily="18" charset="0"/>
              </a:rPr>
              <a:t>Comment mesurer la tension aux bornes d’un dipôle ?</a:t>
            </a:r>
            <a:endParaRPr lang="fr-FR" sz="3600" dirty="0">
              <a:latin typeface="Comic Sans MS" panose="030F0702030302020204" pitchFamily="66" charset="0"/>
              <a:ea typeface="Calibri" panose="020F0502020204030204" pitchFamily="34" charset="0"/>
              <a:cs typeface="Times New Roman" panose="02020603050405020304" pitchFamily="18" charset="0"/>
            </a:endParaRPr>
          </a:p>
          <a:p>
            <a:pPr marL="742950" indent="-742950">
              <a:lnSpc>
                <a:spcPct val="115000"/>
              </a:lnSpc>
              <a:spcAft>
                <a:spcPts val="0"/>
              </a:spcAft>
              <a:buAutoNum type="arabicPeriod"/>
            </a:pPr>
            <a:r>
              <a:rPr lang="fr-FR" sz="3600" dirty="0">
                <a:latin typeface="Comic Sans MS" panose="030F0702030302020204" pitchFamily="66" charset="0"/>
                <a:ea typeface="Calibri" panose="020F0502020204030204" pitchFamily="34" charset="0"/>
                <a:cs typeface="Times New Roman" panose="02020603050405020304" pitchFamily="18" charset="0"/>
              </a:rPr>
              <a:t>Comment transformer un multimètre en voltmètre ?</a:t>
            </a:r>
          </a:p>
        </p:txBody>
      </p:sp>
      <p:sp>
        <p:nvSpPr>
          <p:cNvPr id="5" name="Rectangle 4"/>
          <p:cNvSpPr/>
          <p:nvPr/>
        </p:nvSpPr>
        <p:spPr>
          <a:xfrm>
            <a:off x="806242" y="4592817"/>
            <a:ext cx="10785536" cy="1366528"/>
          </a:xfrm>
          <a:prstGeom prst="rect">
            <a:avLst/>
          </a:prstGeom>
        </p:spPr>
        <p:txBody>
          <a:bodyPr wrap="square">
            <a:spAutoFit/>
          </a:bodyPr>
          <a:lstStyle/>
          <a:p>
            <a:pPr>
              <a:lnSpc>
                <a:spcPct val="115000"/>
              </a:lnSpc>
              <a:spcAft>
                <a:spcPts val="0"/>
              </a:spcAft>
            </a:pPr>
            <a:r>
              <a:rPr lang="fr-FR" sz="3600" dirty="0">
                <a:latin typeface="Comic Sans MS" panose="030F0702030302020204" pitchFamily="66" charset="0"/>
                <a:ea typeface="Calibri" panose="020F0502020204030204" pitchFamily="34" charset="0"/>
                <a:cs typeface="Times New Roman" panose="02020603050405020304" pitchFamily="18" charset="0"/>
              </a:rPr>
              <a:t>2. Le voltmètre se branche-t-il en série ou en dérivation ?</a:t>
            </a:r>
          </a:p>
        </p:txBody>
      </p:sp>
      <p:sp>
        <p:nvSpPr>
          <p:cNvPr id="6" name="Rectangle 5"/>
          <p:cNvSpPr/>
          <p:nvPr/>
        </p:nvSpPr>
        <p:spPr>
          <a:xfrm>
            <a:off x="806242" y="3338028"/>
            <a:ext cx="11056232" cy="1200329"/>
          </a:xfrm>
          <a:prstGeom prst="rect">
            <a:avLst/>
          </a:prstGeom>
        </p:spPr>
        <p:txBody>
          <a:bodyPr wrap="none">
            <a:spAutoFit/>
          </a:bodyPr>
          <a:lstStyle/>
          <a:p>
            <a:r>
              <a:rPr lang="fr-FR" sz="3600" dirty="0">
                <a:solidFill>
                  <a:srgbClr val="00B050"/>
                </a:solidFill>
                <a:latin typeface="Comic Sans MS" panose="030F0702030302020204" pitchFamily="66" charset="0"/>
              </a:rPr>
              <a:t>Il faut tourner le sélecteur sur la zone voltmètre, </a:t>
            </a:r>
          </a:p>
          <a:p>
            <a:r>
              <a:rPr lang="fr-FR" sz="3600" dirty="0">
                <a:solidFill>
                  <a:srgbClr val="00B050"/>
                </a:solidFill>
                <a:latin typeface="Comic Sans MS" panose="030F0702030302020204" pitchFamily="66" charset="0"/>
              </a:rPr>
              <a:t>de couleur bleue.</a:t>
            </a:r>
          </a:p>
        </p:txBody>
      </p:sp>
      <p:sp>
        <p:nvSpPr>
          <p:cNvPr id="7" name="Rectangle 6"/>
          <p:cNvSpPr/>
          <p:nvPr/>
        </p:nvSpPr>
        <p:spPr>
          <a:xfrm>
            <a:off x="806242" y="5988921"/>
            <a:ext cx="8483413" cy="729430"/>
          </a:xfrm>
          <a:prstGeom prst="rect">
            <a:avLst/>
          </a:prstGeom>
        </p:spPr>
        <p:txBody>
          <a:bodyPr wrap="none">
            <a:spAutoFit/>
          </a:bodyPr>
          <a:lstStyle/>
          <a:p>
            <a:pPr>
              <a:lnSpc>
                <a:spcPct val="115000"/>
              </a:lnSpc>
              <a:spcAft>
                <a:spcPts val="1000"/>
              </a:spcAft>
            </a:pPr>
            <a:r>
              <a:rPr lang="fr-FR" sz="36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Le voltmètre se branche en dérivation.</a:t>
            </a:r>
            <a:endParaRPr lang="fr-FR" sz="36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50182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gtEl>
                                        <p:attrNameLst>
                                          <p:attrName>ppt_x</p:attrName>
                                        </p:attrNameLst>
                                      </p:cBhvr>
                                      <p:tavLst>
                                        <p:tav tm="0">
                                          <p:val>
                                            <p:strVal val="ppt_x"/>
                                          </p:val>
                                        </p:tav>
                                        <p:tav tm="100000">
                                          <p:val>
                                            <p:strVal val="ppt_x"/>
                                          </p:val>
                                        </p:tav>
                                      </p:tavLst>
                                    </p:anim>
                                    <p:anim calcmode="lin" valueType="num">
                                      <p:cBhvr additive="base">
                                        <p:cTn id="7" dur="500"/>
                                        <p:tgtEl>
                                          <p:spTgt spid="3"/>
                                        </p:tgtEl>
                                        <p:attrNameLst>
                                          <p:attrName>ppt_y</p:attrName>
                                        </p:attrNameLst>
                                      </p:cBhvr>
                                      <p:tavLst>
                                        <p:tav tm="0">
                                          <p:val>
                                            <p:strVal val="ppt_y"/>
                                          </p:val>
                                        </p:tav>
                                        <p:tav tm="100000">
                                          <p:val>
                                            <p:strVal val="1+ppt_h/2"/>
                                          </p:val>
                                        </p:tav>
                                      </p:tavLst>
                                    </p:anim>
                                    <p:set>
                                      <p:cBhvr>
                                        <p:cTn id="8" dur="1" fill="hold">
                                          <p:stCondLst>
                                            <p:cond delay="499"/>
                                          </p:stCondLst>
                                        </p:cTn>
                                        <p:tgtEl>
                                          <p:spTgt spid="3"/>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1248" y="691375"/>
            <a:ext cx="9459641" cy="686022"/>
          </a:xfrm>
          <a:prstGeom prst="rect">
            <a:avLst/>
          </a:prstGeom>
        </p:spPr>
        <p:txBody>
          <a:bodyPr wrap="none">
            <a:spAutoFit/>
          </a:bodyPr>
          <a:lstStyle/>
          <a:p>
            <a:pPr>
              <a:lnSpc>
                <a:spcPct val="115000"/>
              </a:lnSpc>
              <a:spcAft>
                <a:spcPts val="0"/>
              </a:spcAft>
            </a:pPr>
            <a:r>
              <a:rPr lang="fr-FR" sz="3600" dirty="0">
                <a:latin typeface="Comic Sans MS" panose="030F0702030302020204" pitchFamily="66" charset="0"/>
                <a:ea typeface="Calibri" panose="020F0502020204030204" pitchFamily="34" charset="0"/>
                <a:cs typeface="Times New Roman" panose="02020603050405020304" pitchFamily="18" charset="0"/>
              </a:rPr>
              <a:t>3. Quel calibre doit-on choisir en premier ?</a:t>
            </a:r>
          </a:p>
        </p:txBody>
      </p:sp>
      <p:sp>
        <p:nvSpPr>
          <p:cNvPr id="3" name="Rectangle 2"/>
          <p:cNvSpPr/>
          <p:nvPr/>
        </p:nvSpPr>
        <p:spPr>
          <a:xfrm>
            <a:off x="760286" y="1851633"/>
            <a:ext cx="4730782" cy="646331"/>
          </a:xfrm>
          <a:prstGeom prst="rect">
            <a:avLst/>
          </a:prstGeom>
        </p:spPr>
        <p:txBody>
          <a:bodyPr wrap="none">
            <a:spAutoFit/>
          </a:bodyPr>
          <a:lstStyle/>
          <a:p>
            <a:r>
              <a:rPr lang="fr-FR" sz="36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Le plus élevé : 600 V.</a:t>
            </a:r>
            <a:endParaRPr lang="fr-FR" sz="3600" dirty="0">
              <a:solidFill>
                <a:srgbClr val="00B050"/>
              </a:solidFill>
            </a:endParaRPr>
          </a:p>
        </p:txBody>
      </p:sp>
      <p:sp>
        <p:nvSpPr>
          <p:cNvPr id="4" name="Rectangle 3"/>
          <p:cNvSpPr/>
          <p:nvPr/>
        </p:nvSpPr>
        <p:spPr>
          <a:xfrm>
            <a:off x="760285" y="2972200"/>
            <a:ext cx="10901831" cy="2003625"/>
          </a:xfrm>
          <a:prstGeom prst="rect">
            <a:avLst/>
          </a:prstGeom>
        </p:spPr>
        <p:txBody>
          <a:bodyPr wrap="square">
            <a:spAutoFit/>
          </a:bodyPr>
          <a:lstStyle/>
          <a:p>
            <a:pPr>
              <a:lnSpc>
                <a:spcPct val="115000"/>
              </a:lnSpc>
              <a:spcAft>
                <a:spcPts val="0"/>
              </a:spcAft>
            </a:pPr>
            <a:r>
              <a:rPr lang="fr-FR" sz="3600" dirty="0">
                <a:latin typeface="Comic Sans MS" panose="030F0702030302020204" pitchFamily="66" charset="0"/>
                <a:ea typeface="Calibri" panose="020F0502020204030204" pitchFamily="34" charset="0"/>
                <a:cs typeface="Times New Roman" panose="02020603050405020304" pitchFamily="18" charset="0"/>
              </a:rPr>
              <a:t>4. Pour avoir une mesure positive de la tension, à quelle borne faut-il relier la borne positive de la pile ?</a:t>
            </a:r>
          </a:p>
        </p:txBody>
      </p:sp>
      <p:sp>
        <p:nvSpPr>
          <p:cNvPr id="5" name="Rectangle 4"/>
          <p:cNvSpPr/>
          <p:nvPr/>
        </p:nvSpPr>
        <p:spPr>
          <a:xfrm>
            <a:off x="760285" y="5450061"/>
            <a:ext cx="2598788" cy="646331"/>
          </a:xfrm>
          <a:prstGeom prst="rect">
            <a:avLst/>
          </a:prstGeom>
        </p:spPr>
        <p:txBody>
          <a:bodyPr wrap="none">
            <a:spAutoFit/>
          </a:bodyPr>
          <a:lstStyle/>
          <a:p>
            <a:r>
              <a:rPr lang="fr-FR" sz="36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La borne V.</a:t>
            </a:r>
            <a:endParaRPr lang="fr-FR" sz="3600" dirty="0">
              <a:solidFill>
                <a:srgbClr val="00B050"/>
              </a:solidFill>
            </a:endParaRPr>
          </a:p>
        </p:txBody>
      </p:sp>
    </p:spTree>
    <p:extLst>
      <p:ext uri="{BB962C8B-B14F-4D97-AF65-F5344CB8AC3E}">
        <p14:creationId xmlns:p14="http://schemas.microsoft.com/office/powerpoint/2010/main" val="15447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2"/>
          <a:stretch>
            <a:fillRect/>
          </a:stretch>
        </p:blipFill>
        <p:spPr>
          <a:xfrm>
            <a:off x="9896540" y="4876800"/>
            <a:ext cx="2159676" cy="1901987"/>
          </a:xfrm>
          <a:prstGeom prst="rect">
            <a:avLst/>
          </a:prstGeom>
        </p:spPr>
      </p:pic>
      <p:sp>
        <p:nvSpPr>
          <p:cNvPr id="2" name="Rectangle 1"/>
          <p:cNvSpPr/>
          <p:nvPr/>
        </p:nvSpPr>
        <p:spPr>
          <a:xfrm>
            <a:off x="670559" y="714981"/>
            <a:ext cx="11160369" cy="1366528"/>
          </a:xfrm>
          <a:prstGeom prst="rect">
            <a:avLst/>
          </a:prstGeom>
        </p:spPr>
        <p:txBody>
          <a:bodyPr wrap="square">
            <a:spAutoFit/>
          </a:bodyPr>
          <a:lstStyle/>
          <a:p>
            <a:pPr>
              <a:lnSpc>
                <a:spcPct val="115000"/>
              </a:lnSpc>
              <a:spcAft>
                <a:spcPts val="0"/>
              </a:spcAft>
            </a:pPr>
            <a:r>
              <a:rPr lang="fr-FR" sz="3600" dirty="0">
                <a:latin typeface="Comic Sans MS" panose="030F0702030302020204" pitchFamily="66" charset="0"/>
                <a:ea typeface="Calibri" panose="020F0502020204030204" pitchFamily="34" charset="0"/>
                <a:cs typeface="Times New Roman" panose="02020603050405020304" pitchFamily="18" charset="0"/>
              </a:rPr>
              <a:t>5. A l’écran un signe moins peut apparaître, quel est sa signification ?</a:t>
            </a:r>
          </a:p>
        </p:txBody>
      </p:sp>
      <p:sp>
        <p:nvSpPr>
          <p:cNvPr id="3" name="Rectangle 2"/>
          <p:cNvSpPr/>
          <p:nvPr/>
        </p:nvSpPr>
        <p:spPr>
          <a:xfrm>
            <a:off x="670559" y="2360248"/>
            <a:ext cx="10822745" cy="1754326"/>
          </a:xfrm>
          <a:prstGeom prst="rect">
            <a:avLst/>
          </a:prstGeom>
        </p:spPr>
        <p:txBody>
          <a:bodyPr wrap="square">
            <a:spAutoFit/>
          </a:bodyPr>
          <a:lstStyle/>
          <a:p>
            <a:r>
              <a:rPr lang="fr-FR" sz="36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Que les bornes V et COM ont été inversées. (Ainsi, le voltmètre permet de retrouver la polarité d’une pile).</a:t>
            </a:r>
            <a:endParaRPr lang="fr-FR" sz="3600" dirty="0">
              <a:solidFill>
                <a:srgbClr val="00B050"/>
              </a:solidFill>
            </a:endParaRPr>
          </a:p>
        </p:txBody>
      </p:sp>
      <p:sp>
        <p:nvSpPr>
          <p:cNvPr id="4" name="Rectangle 3"/>
          <p:cNvSpPr/>
          <p:nvPr/>
        </p:nvSpPr>
        <p:spPr>
          <a:xfrm>
            <a:off x="670559" y="4393313"/>
            <a:ext cx="11577208" cy="646331"/>
          </a:xfrm>
          <a:prstGeom prst="rect">
            <a:avLst/>
          </a:prstGeom>
        </p:spPr>
        <p:txBody>
          <a:bodyPr wrap="none">
            <a:spAutoFit/>
          </a:bodyPr>
          <a:lstStyle/>
          <a:p>
            <a:r>
              <a:rPr lang="fr-FR" sz="3600" dirty="0">
                <a:latin typeface="Comic Sans MS" panose="030F0702030302020204" pitchFamily="66" charset="0"/>
                <a:ea typeface="Calibri" panose="020F0502020204030204" pitchFamily="34" charset="0"/>
                <a:cs typeface="Times New Roman" panose="02020603050405020304" pitchFamily="18" charset="0"/>
              </a:rPr>
              <a:t>6. Que devez-vous faire si apparaît à l’écran « 1  . » ?</a:t>
            </a:r>
            <a:endParaRPr lang="fr-FR" sz="3600" dirty="0"/>
          </a:p>
        </p:txBody>
      </p:sp>
      <p:sp>
        <p:nvSpPr>
          <p:cNvPr id="5" name="Rectangle 4"/>
          <p:cNvSpPr/>
          <p:nvPr/>
        </p:nvSpPr>
        <p:spPr>
          <a:xfrm>
            <a:off x="670558" y="5318383"/>
            <a:ext cx="12313921" cy="1200329"/>
          </a:xfrm>
          <a:prstGeom prst="rect">
            <a:avLst/>
          </a:prstGeom>
        </p:spPr>
        <p:txBody>
          <a:bodyPr wrap="square">
            <a:spAutoFit/>
          </a:bodyPr>
          <a:lstStyle/>
          <a:p>
            <a:r>
              <a:rPr lang="fr-FR" sz="36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Le calibre est trop petit, l’appareil peut être endommagé. Monter le calibre.</a:t>
            </a:r>
            <a:endParaRPr lang="fr-FR" sz="3600" dirty="0">
              <a:solidFill>
                <a:srgbClr val="00B050"/>
              </a:solidFill>
            </a:endParaRPr>
          </a:p>
        </p:txBody>
      </p:sp>
    </p:spTree>
    <p:extLst>
      <p:ext uri="{BB962C8B-B14F-4D97-AF65-F5344CB8AC3E}">
        <p14:creationId xmlns:p14="http://schemas.microsoft.com/office/powerpoint/2010/main" val="640495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500" fill="hold"/>
                                        <p:tgtEl>
                                          <p:spTgt spid="6"/>
                                        </p:tgtEl>
                                        <p:attrNameLst>
                                          <p:attrName>ppt_w</p:attrName>
                                        </p:attrNameLst>
                                      </p:cBhvr>
                                      <p:tavLst>
                                        <p:tav tm="0">
                                          <p:val>
                                            <p:fltVal val="0"/>
                                          </p:val>
                                        </p:tav>
                                        <p:tav tm="100000">
                                          <p:val>
                                            <p:strVal val="#ppt_w"/>
                                          </p:val>
                                        </p:tav>
                                      </p:tavLst>
                                    </p:anim>
                                    <p:anim calcmode="lin" valueType="num">
                                      <p:cBhvr>
                                        <p:cTn id="24" dur="500" fill="hold"/>
                                        <p:tgtEl>
                                          <p:spTgt spid="6"/>
                                        </p:tgtEl>
                                        <p:attrNameLst>
                                          <p:attrName>ppt_h</p:attrName>
                                        </p:attrNameLst>
                                      </p:cBhvr>
                                      <p:tavLst>
                                        <p:tav tm="0">
                                          <p:val>
                                            <p:fltVal val="0"/>
                                          </p:val>
                                        </p:tav>
                                        <p:tav tm="100000">
                                          <p:val>
                                            <p:strVal val="#ppt_h"/>
                                          </p:val>
                                        </p:tav>
                                      </p:tavLst>
                                    </p:anim>
                                    <p:animEffect transition="in" filter="fade">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1424" y="159026"/>
            <a:ext cx="4678018" cy="7100405"/>
          </a:xfrm>
          <a:prstGeom prst="rect">
            <a:avLst/>
          </a:prstGeom>
        </p:spPr>
        <p:txBody>
          <a:bodyPr wrap="square">
            <a:spAutoFit/>
          </a:bodyPr>
          <a:lstStyle/>
          <a:p>
            <a:pPr>
              <a:lnSpc>
                <a:spcPct val="115000"/>
              </a:lnSpc>
              <a:spcAft>
                <a:spcPts val="0"/>
              </a:spcAft>
            </a:pPr>
            <a:r>
              <a:rPr lang="fr-FR" sz="3600" b="1" dirty="0">
                <a:latin typeface="Comic Sans MS" panose="030F0702030302020204" pitchFamily="66" charset="0"/>
                <a:ea typeface="Calibri" panose="020F0502020204030204" pitchFamily="34" charset="0"/>
                <a:cs typeface="Times New Roman" panose="02020603050405020304" pitchFamily="18" charset="0"/>
              </a:rPr>
              <a:t>A l’étape précédente, nous avons vu que la tension était parfois appelée dans certaines conditions force électromotrice. Quel est donc le rôle de la tension ?</a:t>
            </a:r>
            <a:endParaRPr lang="fr-FR" sz="3600" dirty="0">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0"/>
              </a:spcAft>
            </a:pPr>
            <a:r>
              <a:rPr lang="fr-FR" sz="3600" dirty="0">
                <a:latin typeface="Comic Sans MS" panose="030F0702030302020204" pitchFamily="66" charset="0"/>
                <a:ea typeface="Calibri" panose="020F0502020204030204" pitchFamily="34" charset="0"/>
                <a:cs typeface="Times New Roman" panose="02020603050405020304" pitchFamily="18" charset="0"/>
              </a:rPr>
              <a:t> </a:t>
            </a:r>
          </a:p>
        </p:txBody>
      </p:sp>
      <p:pic>
        <p:nvPicPr>
          <p:cNvPr id="4" name="Image 3">
            <a:hlinkClick r:id="rId2"/>
          </p:cNvPr>
          <p:cNvPicPr>
            <a:picLocks noChangeAspect="1"/>
          </p:cNvPicPr>
          <p:nvPr/>
        </p:nvPicPr>
        <p:blipFill>
          <a:blip r:embed="rId3"/>
          <a:stretch>
            <a:fillRect/>
          </a:stretch>
        </p:blipFill>
        <p:spPr>
          <a:xfrm>
            <a:off x="4819442" y="1085302"/>
            <a:ext cx="7120765" cy="4354715"/>
          </a:xfrm>
          <a:prstGeom prst="rect">
            <a:avLst/>
          </a:prstGeom>
        </p:spPr>
      </p:pic>
    </p:spTree>
    <p:extLst>
      <p:ext uri="{BB962C8B-B14F-4D97-AF65-F5344CB8AC3E}">
        <p14:creationId xmlns:p14="http://schemas.microsoft.com/office/powerpoint/2010/main" val="37951195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9565" y="1435029"/>
            <a:ext cx="9872869" cy="3234412"/>
          </a:xfrm>
          <a:prstGeom prst="rect">
            <a:avLst/>
          </a:prstGeom>
        </p:spPr>
        <p:txBody>
          <a:bodyPr wrap="square">
            <a:spAutoFit/>
          </a:bodyPr>
          <a:lstStyle/>
          <a:p>
            <a:pPr>
              <a:lnSpc>
                <a:spcPct val="115000"/>
              </a:lnSpc>
              <a:spcAft>
                <a:spcPts val="0"/>
              </a:spcAft>
            </a:pPr>
            <a:r>
              <a:rPr lang="fr-FR" sz="3600" dirty="0">
                <a:latin typeface="Comic Sans MS" panose="030F0702030302020204" pitchFamily="66" charset="0"/>
                <a:ea typeface="Calibri" panose="020F0502020204030204" pitchFamily="34" charset="0"/>
                <a:cs typeface="Times New Roman" panose="02020603050405020304" pitchFamily="18" charset="0"/>
              </a:rPr>
              <a:t>7. Schématisez le montage électrique d’une pile alimentant une ampoule. Ce circuit comporte un interrupteur en position ouvert. Un voltmètre mesure la tension aux bornes de la pile. </a:t>
            </a:r>
          </a:p>
        </p:txBody>
      </p:sp>
    </p:spTree>
    <p:extLst>
      <p:ext uri="{BB962C8B-B14F-4D97-AF65-F5344CB8AC3E}">
        <p14:creationId xmlns:p14="http://schemas.microsoft.com/office/powerpoint/2010/main" val="367227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2001078" y="1187120"/>
            <a:ext cx="6202018" cy="4754160"/>
          </a:xfrm>
          <a:prstGeom prst="rect">
            <a:avLst/>
          </a:prstGeom>
        </p:spPr>
      </p:pic>
    </p:spTree>
    <p:extLst>
      <p:ext uri="{BB962C8B-B14F-4D97-AF65-F5344CB8AC3E}">
        <p14:creationId xmlns:p14="http://schemas.microsoft.com/office/powerpoint/2010/main" val="2616968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0284" y="677128"/>
            <a:ext cx="10793339" cy="3416320"/>
          </a:xfrm>
          <a:prstGeom prst="rect">
            <a:avLst/>
          </a:prstGeom>
        </p:spPr>
        <p:txBody>
          <a:bodyPr wrap="none">
            <a:spAutoFit/>
          </a:bodyPr>
          <a:lstStyle/>
          <a:p>
            <a:r>
              <a:rPr lang="fr-FR" sz="3600" dirty="0">
                <a:latin typeface="Comic Sans MS" panose="030F0702030302020204" pitchFamily="66" charset="0"/>
              </a:rPr>
              <a:t>8. Faites vérifier votre schéma par votre </a:t>
            </a:r>
          </a:p>
          <a:p>
            <a:r>
              <a:rPr lang="fr-FR" sz="3600" dirty="0">
                <a:latin typeface="Comic Sans MS" panose="030F0702030302020204" pitchFamily="66" charset="0"/>
              </a:rPr>
              <a:t>professeur, puis réalisez-le.</a:t>
            </a:r>
          </a:p>
          <a:p>
            <a:endParaRPr lang="fr-FR" sz="3600" dirty="0">
              <a:latin typeface="Comic Sans MS" panose="030F0702030302020204" pitchFamily="66" charset="0"/>
            </a:endParaRPr>
          </a:p>
          <a:p>
            <a:r>
              <a:rPr lang="fr-FR" sz="3600" dirty="0">
                <a:latin typeface="Comic Sans MS" panose="030F0702030302020204" pitchFamily="66" charset="0"/>
              </a:rPr>
              <a:t>9. Existe-t-il une tension aux bornes de la pile ? </a:t>
            </a:r>
          </a:p>
          <a:p>
            <a:r>
              <a:rPr lang="fr-FR" sz="3600" dirty="0">
                <a:latin typeface="Comic Sans MS" panose="030F0702030302020204" pitchFamily="66" charset="0"/>
              </a:rPr>
              <a:t>Notez le résultat de votre mesure et le calibre </a:t>
            </a:r>
          </a:p>
          <a:p>
            <a:r>
              <a:rPr lang="fr-FR" sz="3600" dirty="0">
                <a:latin typeface="Comic Sans MS" panose="030F0702030302020204" pitchFamily="66" charset="0"/>
              </a:rPr>
              <a:t>utilisé.</a:t>
            </a:r>
          </a:p>
        </p:txBody>
      </p:sp>
      <p:sp>
        <p:nvSpPr>
          <p:cNvPr id="6" name="Rectangle 5"/>
          <p:cNvSpPr/>
          <p:nvPr/>
        </p:nvSpPr>
        <p:spPr>
          <a:xfrm>
            <a:off x="760284" y="4349745"/>
            <a:ext cx="9528314" cy="2003625"/>
          </a:xfrm>
          <a:prstGeom prst="rect">
            <a:avLst/>
          </a:prstGeom>
        </p:spPr>
        <p:txBody>
          <a:bodyPr wrap="square">
            <a:spAutoFit/>
          </a:bodyPr>
          <a:lstStyle/>
          <a:p>
            <a:pPr>
              <a:lnSpc>
                <a:spcPct val="115000"/>
              </a:lnSpc>
              <a:spcAft>
                <a:spcPts val="1000"/>
              </a:spcAft>
            </a:pPr>
            <a:r>
              <a:rPr lang="fr-FR" sz="36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Il existe une tension de 4 V aux bornes de la pile. La mesure est faite sur le calibre 600 V.</a:t>
            </a:r>
            <a:endParaRPr lang="fr-FR" sz="36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9257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0558" y="753645"/>
            <a:ext cx="11160369" cy="3239156"/>
          </a:xfrm>
          <a:prstGeom prst="rect">
            <a:avLst/>
          </a:prstGeom>
        </p:spPr>
        <p:txBody>
          <a:bodyPr wrap="square">
            <a:spAutoFit/>
          </a:bodyPr>
          <a:lstStyle/>
          <a:p>
            <a:pPr>
              <a:lnSpc>
                <a:spcPct val="115000"/>
              </a:lnSpc>
              <a:spcAft>
                <a:spcPts val="0"/>
              </a:spcAft>
            </a:pPr>
            <a:r>
              <a:rPr lang="fr-FR" sz="3600" dirty="0">
                <a:latin typeface="Comic Sans MS" panose="030F0702030302020204" pitchFamily="66" charset="0"/>
                <a:ea typeface="Calibri" panose="020F0502020204030204" pitchFamily="34" charset="0"/>
                <a:cs typeface="Times New Roman" panose="02020603050405020304" pitchFamily="18" charset="0"/>
              </a:rPr>
              <a:t>10. Sur quel calibre devez-vous placer le sélecteur pour être le plus précis possible ? Appelez votre professeur pour qu’il vérifie votre réponse, puis mesurez, et notez votre résultat et le calibre utilisé.</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670558" y="4533604"/>
            <a:ext cx="10822745" cy="1327864"/>
          </a:xfrm>
          <a:prstGeom prst="rect">
            <a:avLst/>
          </a:prstGeom>
        </p:spPr>
        <p:txBody>
          <a:bodyPr wrap="square">
            <a:spAutoFit/>
          </a:bodyPr>
          <a:lstStyle/>
          <a:p>
            <a:pPr>
              <a:lnSpc>
                <a:spcPct val="115000"/>
              </a:lnSpc>
              <a:spcAft>
                <a:spcPts val="1000"/>
              </a:spcAft>
            </a:pPr>
            <a:r>
              <a:rPr lang="fr-FR" sz="36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Je mesure plus précisément sur le calibre 20 V. Le résultat est 4,56 V.</a:t>
            </a:r>
            <a:endParaRPr lang="fr-FR" sz="3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89200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0558" y="753645"/>
            <a:ext cx="11160369" cy="1327864"/>
          </a:xfrm>
          <a:prstGeom prst="rect">
            <a:avLst/>
          </a:prstGeom>
        </p:spPr>
        <p:txBody>
          <a:bodyPr wrap="square">
            <a:spAutoFit/>
          </a:bodyPr>
          <a:lstStyle/>
          <a:p>
            <a:pPr>
              <a:lnSpc>
                <a:spcPct val="115000"/>
              </a:lnSpc>
              <a:spcAft>
                <a:spcPts val="0"/>
              </a:spcAft>
            </a:pPr>
            <a:r>
              <a:rPr lang="fr-FR" sz="3600" dirty="0">
                <a:latin typeface="Comic Sans MS" panose="030F0702030302020204" pitchFamily="66" charset="0"/>
                <a:ea typeface="Calibri" panose="020F0502020204030204" pitchFamily="34" charset="0"/>
                <a:cs typeface="Times New Roman" panose="02020603050405020304" pitchFamily="18" charset="0"/>
              </a:rPr>
              <a:t>11. L’ampoule brille-t-elle ? Existe-t-il un courant électrique qui circule ?</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670558" y="3276244"/>
            <a:ext cx="10822745" cy="1327864"/>
          </a:xfrm>
          <a:prstGeom prst="rect">
            <a:avLst/>
          </a:prstGeom>
        </p:spPr>
        <p:txBody>
          <a:bodyPr wrap="square">
            <a:spAutoFit/>
          </a:bodyPr>
          <a:lstStyle/>
          <a:p>
            <a:pPr>
              <a:lnSpc>
                <a:spcPct val="115000"/>
              </a:lnSpc>
              <a:spcAft>
                <a:spcPts val="1000"/>
              </a:spcAft>
            </a:pPr>
            <a:r>
              <a:rPr lang="fr-FR" sz="36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L’ampoule ne brille pas car aucun courant ne peut circuler. </a:t>
            </a:r>
            <a:endParaRPr lang="fr-FR" sz="3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4706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1874" y="2928961"/>
            <a:ext cx="10296939" cy="1366528"/>
          </a:xfrm>
          <a:prstGeom prst="rect">
            <a:avLst/>
          </a:prstGeom>
        </p:spPr>
        <p:txBody>
          <a:bodyPr wrap="square">
            <a:spAutoFit/>
          </a:bodyPr>
          <a:lstStyle/>
          <a:p>
            <a:pPr>
              <a:lnSpc>
                <a:spcPct val="115000"/>
              </a:lnSpc>
              <a:spcAft>
                <a:spcPts val="1000"/>
              </a:spcAft>
            </a:pPr>
            <a:r>
              <a:rPr lang="fr-FR" sz="36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Le circuit est ouvert, aucun courant ne circule mais il existe une tension aux bornes de la pile.</a:t>
            </a:r>
            <a:endParaRPr lang="fr-FR" sz="36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781875" y="201981"/>
            <a:ext cx="10296939" cy="2003625"/>
          </a:xfrm>
          <a:prstGeom prst="rect">
            <a:avLst/>
          </a:prstGeom>
        </p:spPr>
        <p:txBody>
          <a:bodyPr wrap="square">
            <a:spAutoFit/>
          </a:bodyPr>
          <a:lstStyle/>
          <a:p>
            <a:pPr>
              <a:lnSpc>
                <a:spcPct val="115000"/>
              </a:lnSpc>
              <a:spcAft>
                <a:spcPts val="0"/>
              </a:spcAft>
            </a:pPr>
            <a:r>
              <a:rPr lang="fr-FR" sz="3600" dirty="0">
                <a:latin typeface="Comic Sans MS" panose="030F0702030302020204" pitchFamily="66" charset="0"/>
                <a:ea typeface="Calibri" panose="020F0502020204030204" pitchFamily="34" charset="0"/>
                <a:cs typeface="Times New Roman" panose="02020603050405020304" pitchFamily="18" charset="0"/>
              </a:rPr>
              <a:t>12. Des questions précédentes, déduisez s’il peut exister une tension dans un circuit sans qu’il y ait une intensité qui le traverse.</a:t>
            </a:r>
            <a:endParaRPr lang="fr-FR"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5419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146812867"/>
              </p:ext>
            </p:extLst>
          </p:nvPr>
        </p:nvGraphicFramePr>
        <p:xfrm>
          <a:off x="0" y="1014395"/>
          <a:ext cx="12192000" cy="4282696"/>
        </p:xfrm>
        <a:graphic>
          <a:graphicData uri="http://schemas.openxmlformats.org/drawingml/2006/table">
            <a:tbl>
              <a:tblPr firstRow="1" firstCol="1" bandRow="1">
                <a:tableStyleId>{5C22544A-7EE6-4342-B048-85BDC9FD1C3A}</a:tableStyleId>
              </a:tblPr>
              <a:tblGrid>
                <a:gridCol w="5632174">
                  <a:extLst>
                    <a:ext uri="{9D8B030D-6E8A-4147-A177-3AD203B41FA5}">
                      <a16:colId xmlns:a16="http://schemas.microsoft.com/office/drawing/2014/main" val="273124023"/>
                    </a:ext>
                  </a:extLst>
                </a:gridCol>
                <a:gridCol w="6559826">
                  <a:extLst>
                    <a:ext uri="{9D8B030D-6E8A-4147-A177-3AD203B41FA5}">
                      <a16:colId xmlns:a16="http://schemas.microsoft.com/office/drawing/2014/main" val="1010412693"/>
                    </a:ext>
                  </a:extLst>
                </a:gridCol>
              </a:tblGrid>
              <a:tr h="0">
                <a:tc gridSpan="2">
                  <a:txBody>
                    <a:bodyPr/>
                    <a:lstStyle/>
                    <a:p>
                      <a:pPr>
                        <a:lnSpc>
                          <a:spcPct val="115000"/>
                        </a:lnSpc>
                        <a:spcAft>
                          <a:spcPts val="0"/>
                        </a:spcAft>
                      </a:pPr>
                      <a:r>
                        <a:rPr lang="fr-FR" sz="2800" dirty="0">
                          <a:effectLst/>
                          <a:latin typeface="Comic Sans MS" panose="030F0702030302020204" pitchFamily="66" charset="0"/>
                        </a:rPr>
                        <a:t>Huitième parcours :  La tension électrique</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extLst>
                  <a:ext uri="{0D108BD9-81ED-4DB2-BD59-A6C34878D82A}">
                    <a16:rowId xmlns:a16="http://schemas.microsoft.com/office/drawing/2014/main" val="3919656580"/>
                  </a:ext>
                </a:extLst>
              </a:tr>
              <a:tr h="0">
                <a:tc>
                  <a:txBody>
                    <a:bodyPr/>
                    <a:lstStyle/>
                    <a:p>
                      <a:pPr>
                        <a:lnSpc>
                          <a:spcPct val="115000"/>
                        </a:lnSpc>
                        <a:spcAft>
                          <a:spcPts val="0"/>
                        </a:spcAft>
                      </a:pPr>
                      <a:r>
                        <a:rPr lang="fr-FR" sz="2800" dirty="0">
                          <a:effectLst/>
                          <a:latin typeface="Comic Sans MS" panose="030F0702030302020204" pitchFamily="66" charset="0"/>
                        </a:rPr>
                        <a:t>Etape 1 : The British Association.</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800" dirty="0">
                          <a:effectLst/>
                          <a:latin typeface="Comic Sans MS" panose="030F0702030302020204" pitchFamily="66" charset="0"/>
                        </a:rPr>
                        <a:t>Connaitre les unités de l’électricité.</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59305"/>
                  </a:ext>
                </a:extLst>
              </a:tr>
              <a:tr h="0">
                <a:tc>
                  <a:txBody>
                    <a:bodyPr/>
                    <a:lstStyle/>
                    <a:p>
                      <a:pPr>
                        <a:lnSpc>
                          <a:spcPct val="115000"/>
                        </a:lnSpc>
                        <a:spcAft>
                          <a:spcPts val="0"/>
                        </a:spcAft>
                      </a:pPr>
                      <a:r>
                        <a:rPr lang="fr-FR" sz="2800" dirty="0">
                          <a:effectLst/>
                          <a:latin typeface="Comic Sans MS" panose="030F0702030302020204" pitchFamily="66" charset="0"/>
                        </a:rPr>
                        <a:t>Etape 2 : Que Volta soit.</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800">
                          <a:effectLst/>
                          <a:latin typeface="Comic Sans MS" panose="030F0702030302020204" pitchFamily="66" charset="0"/>
                        </a:rPr>
                        <a:t>Élaborer et mettre en œuvre un protocole expérimental simple visant à réaliser un circuit électrique.</a:t>
                      </a:r>
                      <a:endParaRPr lang="fr-FR" sz="2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50592806"/>
                  </a:ext>
                </a:extLst>
              </a:tr>
              <a:tr h="0">
                <a:tc>
                  <a:txBody>
                    <a:bodyPr/>
                    <a:lstStyle/>
                    <a:p>
                      <a:pPr>
                        <a:lnSpc>
                          <a:spcPct val="115000"/>
                        </a:lnSpc>
                        <a:spcAft>
                          <a:spcPts val="0"/>
                        </a:spcAft>
                      </a:pPr>
                      <a:r>
                        <a:rPr lang="fr-FR" sz="2800">
                          <a:effectLst/>
                          <a:latin typeface="Comic Sans MS" panose="030F0702030302020204" pitchFamily="66" charset="0"/>
                        </a:rPr>
                        <a:t>Etape 3 : Exploiter les lois de l'électricité.</a:t>
                      </a:r>
                      <a:endParaRPr lang="fr-FR" sz="2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800" dirty="0">
                          <a:effectLst/>
                          <a:latin typeface="Comic Sans MS" panose="030F0702030302020204" pitchFamily="66" charset="0"/>
                        </a:rPr>
                        <a:t>Loi d'additivité des tensions (circuit à une seule maille).</a:t>
                      </a:r>
                    </a:p>
                    <a:p>
                      <a:pPr>
                        <a:lnSpc>
                          <a:spcPct val="115000"/>
                        </a:lnSpc>
                        <a:spcAft>
                          <a:spcPts val="0"/>
                        </a:spcAft>
                      </a:pPr>
                      <a:r>
                        <a:rPr lang="fr-FR" sz="2800" dirty="0">
                          <a:effectLst/>
                          <a:latin typeface="Comic Sans MS" panose="030F0702030302020204" pitchFamily="66" charset="0"/>
                        </a:rPr>
                        <a:t>Loi d'unicité des tensions.</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33163059"/>
                  </a:ext>
                </a:extLst>
              </a:tr>
            </a:tbl>
          </a:graphicData>
        </a:graphic>
      </p:graphicFrame>
    </p:spTree>
    <p:extLst>
      <p:ext uri="{BB962C8B-B14F-4D97-AF65-F5344CB8AC3E}">
        <p14:creationId xmlns:p14="http://schemas.microsoft.com/office/powerpoint/2010/main" val="1316209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8381" y="751765"/>
            <a:ext cx="10774018" cy="2602059"/>
          </a:xfrm>
          <a:prstGeom prst="rect">
            <a:avLst/>
          </a:prstGeom>
        </p:spPr>
        <p:txBody>
          <a:bodyPr wrap="square">
            <a:spAutoFit/>
          </a:bodyPr>
          <a:lstStyle/>
          <a:p>
            <a:pPr>
              <a:lnSpc>
                <a:spcPct val="115000"/>
              </a:lnSpc>
              <a:spcAft>
                <a:spcPts val="0"/>
              </a:spcAft>
            </a:pPr>
            <a:r>
              <a:rPr lang="fr-FR" sz="3600" dirty="0">
                <a:latin typeface="Comic Sans MS" panose="030F0702030302020204" pitchFamily="66" charset="0"/>
                <a:ea typeface="Calibri" panose="020F0502020204030204" pitchFamily="34" charset="0"/>
                <a:cs typeface="Times New Roman" panose="02020603050405020304" pitchFamily="18" charset="0"/>
              </a:rPr>
              <a:t>13. Fermez à présent l’interrupteur de votre circuit et mesurez à nouveau les tensions aux bornes de la pile et de la lampe. Notez les valeurs mesurées.</a:t>
            </a:r>
            <a:endParaRPr lang="fr-FR"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808381" y="3833077"/>
            <a:ext cx="10774018" cy="1366528"/>
          </a:xfrm>
          <a:prstGeom prst="rect">
            <a:avLst/>
          </a:prstGeom>
        </p:spPr>
        <p:txBody>
          <a:bodyPr wrap="square">
            <a:spAutoFit/>
          </a:bodyPr>
          <a:lstStyle/>
          <a:p>
            <a:pPr>
              <a:lnSpc>
                <a:spcPct val="115000"/>
              </a:lnSpc>
              <a:spcAft>
                <a:spcPts val="1000"/>
              </a:spcAft>
            </a:pPr>
            <a:r>
              <a:rPr lang="fr-FR" sz="36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La tension aux bornes de la pile est de 4,52 V. De même aux bornes de la lampe. </a:t>
            </a:r>
            <a:endParaRPr lang="fr-FR" sz="36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59811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2948077"/>
            <a:ext cx="9753600" cy="1327864"/>
          </a:xfrm>
          <a:prstGeom prst="rect">
            <a:avLst/>
          </a:prstGeom>
        </p:spPr>
        <p:txBody>
          <a:bodyPr wrap="square">
            <a:spAutoFit/>
          </a:bodyPr>
          <a:lstStyle/>
          <a:p>
            <a:pPr>
              <a:lnSpc>
                <a:spcPct val="115000"/>
              </a:lnSpc>
              <a:spcAft>
                <a:spcPts val="1000"/>
              </a:spcAft>
            </a:pPr>
            <a:r>
              <a:rPr lang="fr-FR" sz="36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L’ampoule brille. Un courant traverse ce circuit.</a:t>
            </a:r>
            <a:endParaRPr lang="fr-FR" sz="36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219200" y="529745"/>
            <a:ext cx="9753600" cy="1327864"/>
          </a:xfrm>
          <a:prstGeom prst="rect">
            <a:avLst/>
          </a:prstGeom>
        </p:spPr>
        <p:txBody>
          <a:bodyPr wrap="square">
            <a:spAutoFit/>
          </a:bodyPr>
          <a:lstStyle/>
          <a:p>
            <a:pPr>
              <a:lnSpc>
                <a:spcPct val="115000"/>
              </a:lnSpc>
              <a:spcAft>
                <a:spcPts val="0"/>
              </a:spcAft>
            </a:pPr>
            <a:r>
              <a:rPr lang="fr-FR" sz="3600" dirty="0">
                <a:latin typeface="Comic Sans MS" panose="030F0702030302020204" pitchFamily="66" charset="0"/>
                <a:ea typeface="Calibri" panose="020F0502020204030204" pitchFamily="34" charset="0"/>
                <a:cs typeface="Times New Roman" panose="02020603050405020304" pitchFamily="18" charset="0"/>
              </a:rPr>
              <a:t>14. Maintenant l’ampoule brille-t-elle ? Existe-t-il un courant électrique ? </a:t>
            </a:r>
            <a:endParaRPr lang="fr-FR"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3398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20417" y="1050120"/>
            <a:ext cx="10151165" cy="2602059"/>
          </a:xfrm>
          <a:prstGeom prst="rect">
            <a:avLst/>
          </a:prstGeom>
        </p:spPr>
        <p:txBody>
          <a:bodyPr wrap="square">
            <a:spAutoFit/>
          </a:bodyPr>
          <a:lstStyle/>
          <a:p>
            <a:pPr>
              <a:lnSpc>
                <a:spcPct val="115000"/>
              </a:lnSpc>
              <a:spcAft>
                <a:spcPts val="0"/>
              </a:spcAft>
            </a:pPr>
            <a:r>
              <a:rPr lang="fr-FR" sz="3600" dirty="0">
                <a:latin typeface="Comic Sans MS" panose="030F0702030302020204" pitchFamily="66" charset="0"/>
                <a:ea typeface="Calibri" panose="020F0502020204030204" pitchFamily="34" charset="0"/>
                <a:cs typeface="Times New Roman" panose="02020603050405020304" pitchFamily="18" charset="0"/>
              </a:rPr>
              <a:t>15. A partir des expérimentations précédentes, pouvez-vous déduire les deux conditions pour qu’un courant circule dans un circuit ? </a:t>
            </a:r>
            <a:endParaRPr lang="fr-FR"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020417" y="3925842"/>
            <a:ext cx="10151165" cy="2003625"/>
          </a:xfrm>
          <a:prstGeom prst="rect">
            <a:avLst/>
          </a:prstGeom>
        </p:spPr>
        <p:txBody>
          <a:bodyPr wrap="square">
            <a:spAutoFit/>
          </a:bodyPr>
          <a:lstStyle/>
          <a:p>
            <a:pPr>
              <a:lnSpc>
                <a:spcPct val="115000"/>
              </a:lnSpc>
              <a:spcAft>
                <a:spcPts val="1000"/>
              </a:spcAft>
            </a:pPr>
            <a:r>
              <a:rPr lang="fr-FR" sz="36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Je déduis que pour qu’un courant circule dans un circuit il faut que ce circuit soit fermé, et que le générateur ait une tension non nulle.</a:t>
            </a:r>
            <a:endParaRPr lang="fr-FR" sz="36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78613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5205" y="2354141"/>
            <a:ext cx="8909811" cy="1494768"/>
          </a:xfrm>
          <a:prstGeom prst="rect">
            <a:avLst/>
          </a:prstGeom>
        </p:spPr>
        <p:txBody>
          <a:bodyPr wrap="none">
            <a:spAutoFit/>
          </a:bodyPr>
          <a:lstStyle/>
          <a:p>
            <a:pPr>
              <a:lnSpc>
                <a:spcPct val="115000"/>
              </a:lnSpc>
              <a:spcAft>
                <a:spcPts val="1000"/>
              </a:spcAft>
            </a:pPr>
            <a:r>
              <a:rPr lang="fr-FR" sz="36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La tension permet au courant de circuler</a:t>
            </a:r>
          </a:p>
          <a:p>
            <a:pPr>
              <a:lnSpc>
                <a:spcPct val="115000"/>
              </a:lnSpc>
              <a:spcAft>
                <a:spcPts val="1000"/>
              </a:spcAft>
            </a:pPr>
            <a:r>
              <a:rPr lang="fr-FR" sz="36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lorsque le circuit est fermé.</a:t>
            </a:r>
            <a:endParaRPr lang="fr-FR" sz="36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105205" y="999453"/>
            <a:ext cx="9253049" cy="690767"/>
          </a:xfrm>
          <a:prstGeom prst="rect">
            <a:avLst/>
          </a:prstGeom>
        </p:spPr>
        <p:txBody>
          <a:bodyPr wrap="square">
            <a:spAutoFit/>
          </a:bodyPr>
          <a:lstStyle/>
          <a:p>
            <a:pPr>
              <a:lnSpc>
                <a:spcPct val="115000"/>
              </a:lnSpc>
              <a:spcAft>
                <a:spcPts val="0"/>
              </a:spcAft>
            </a:pPr>
            <a:r>
              <a:rPr lang="fr-FR" sz="3600" dirty="0">
                <a:latin typeface="Comic Sans MS" panose="030F0702030302020204" pitchFamily="66" charset="0"/>
                <a:ea typeface="Calibri" panose="020F0502020204030204" pitchFamily="34" charset="0"/>
                <a:cs typeface="Times New Roman" panose="02020603050405020304" pitchFamily="18" charset="0"/>
              </a:rPr>
              <a:t>16. Quel est le rôle de la tension ?</a:t>
            </a:r>
            <a:endParaRPr lang="fr-FR"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531428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2398" y="914331"/>
            <a:ext cx="9567306" cy="646331"/>
          </a:xfrm>
          <a:prstGeom prst="rect">
            <a:avLst/>
          </a:prstGeom>
        </p:spPr>
        <p:txBody>
          <a:bodyPr wrap="square">
            <a:spAutoFit/>
          </a:bodyPr>
          <a:lstStyle/>
          <a:p>
            <a:r>
              <a:rPr lang="fr-FR" sz="3600" dirty="0">
                <a:solidFill>
                  <a:srgbClr val="FF0000"/>
                </a:solidFill>
                <a:latin typeface="Comic Sans MS" panose="030F0702030302020204" pitchFamily="66" charset="0"/>
                <a:ea typeface="Calibri" panose="020F0502020204030204" pitchFamily="34" charset="0"/>
                <a:cs typeface="Times New Roman" panose="02020603050405020304" pitchFamily="18" charset="0"/>
              </a:rPr>
              <a:t>Etape 3 : Exploiter les lois de l'électricité.</a:t>
            </a:r>
            <a:endParaRPr lang="fr-FR" sz="3600" dirty="0">
              <a:solidFill>
                <a:srgbClr val="FF0000"/>
              </a:solidFill>
            </a:endParaRPr>
          </a:p>
        </p:txBody>
      </p:sp>
    </p:spTree>
    <p:extLst>
      <p:ext uri="{BB962C8B-B14F-4D97-AF65-F5344CB8AC3E}">
        <p14:creationId xmlns:p14="http://schemas.microsoft.com/office/powerpoint/2010/main" val="1545417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15618" y="2114641"/>
            <a:ext cx="11078818" cy="3970318"/>
          </a:xfrm>
          <a:prstGeom prst="rect">
            <a:avLst/>
          </a:prstGeom>
          <a:noFill/>
        </p:spPr>
        <p:txBody>
          <a:bodyPr wrap="square" rtlCol="0">
            <a:spAutoFit/>
          </a:bodyPr>
          <a:lstStyle/>
          <a:p>
            <a:r>
              <a:rPr lang="fr-FR" sz="3600" dirty="0">
                <a:latin typeface="Comic Sans MS" panose="030F0702030302020204" pitchFamily="66" charset="0"/>
              </a:rPr>
              <a:t>Pour mesurer, il faut tout d’abord définir une grandeur (tension, intensité, résistance, …) et concevoir un instrument fiable pour la mesurer. Tout au long du XVIIIe siècle, des appareils, à paille, à fil ou à feuille d’or sont construits pour estimer la charge électrique. Mais ce sont plutôt des « électroscopes » que des « électromètres ».</a:t>
            </a:r>
          </a:p>
        </p:txBody>
      </p:sp>
      <p:sp>
        <p:nvSpPr>
          <p:cNvPr id="3" name="Rectangle 2"/>
          <p:cNvSpPr/>
          <p:nvPr/>
        </p:nvSpPr>
        <p:spPr>
          <a:xfrm>
            <a:off x="715618" y="677307"/>
            <a:ext cx="7356501" cy="690767"/>
          </a:xfrm>
          <a:prstGeom prst="rect">
            <a:avLst/>
          </a:prstGeom>
        </p:spPr>
        <p:txBody>
          <a:bodyPr wrap="none">
            <a:spAutoFit/>
          </a:bodyPr>
          <a:lstStyle/>
          <a:p>
            <a:pPr>
              <a:lnSpc>
                <a:spcPct val="115000"/>
              </a:lnSpc>
              <a:spcAft>
                <a:spcPts val="1000"/>
              </a:spcAft>
            </a:pPr>
            <a:r>
              <a:rPr lang="fr-FR" sz="3600" dirty="0">
                <a:solidFill>
                  <a:srgbClr val="FF0000"/>
                </a:solidFill>
                <a:latin typeface="Comic Sans MS" panose="030F0702030302020204" pitchFamily="66" charset="0"/>
                <a:ea typeface="Calibri" panose="020F0502020204030204" pitchFamily="34" charset="0"/>
                <a:cs typeface="Times New Roman" panose="02020603050405020304" pitchFamily="18" charset="0"/>
              </a:rPr>
              <a:t>Etape 1 : The British Association.</a:t>
            </a:r>
            <a:endParaRPr lang="fr-FR"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63869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16835" y="117693"/>
            <a:ext cx="11529391" cy="6740307"/>
          </a:xfrm>
          <a:prstGeom prst="rect">
            <a:avLst/>
          </a:prstGeom>
          <a:noFill/>
        </p:spPr>
        <p:txBody>
          <a:bodyPr wrap="square" rtlCol="0">
            <a:spAutoFit/>
          </a:bodyPr>
          <a:lstStyle/>
          <a:p>
            <a:r>
              <a:rPr lang="fr-FR" sz="3600" dirty="0">
                <a:latin typeface="Comic Sans MS" panose="030F0702030302020204" pitchFamily="66" charset="0"/>
              </a:rPr>
              <a:t>La découverte de la pile en 1800 permet enfin d’aborder l’électricité par la mesure. Par exemple, l’intensité d’un courant pourra être évaluée par son action sur une aiguille aimantée. Au cours du XIXe, moteurs, générateurs et systèmes d’éclairage ont pris des dimensions industrielles. Toute cette activité n’a pas pu se développer sans de rigoureux moyens de mesure. Elle exige à présent des normes communes. Des appareils de mesure sont mis au point, et dans le même temps des unités sont proposées. Les initiatives sont d’abord dispersées jusqu’au moment où une harmonisation s’impose. </a:t>
            </a:r>
          </a:p>
        </p:txBody>
      </p:sp>
    </p:spTree>
    <p:extLst>
      <p:ext uri="{BB962C8B-B14F-4D97-AF65-F5344CB8AC3E}">
        <p14:creationId xmlns:p14="http://schemas.microsoft.com/office/powerpoint/2010/main" val="1981048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22852" y="391666"/>
            <a:ext cx="11569148" cy="6001643"/>
          </a:xfrm>
          <a:prstGeom prst="rect">
            <a:avLst/>
          </a:prstGeom>
          <a:noFill/>
        </p:spPr>
        <p:txBody>
          <a:bodyPr wrap="square" rtlCol="0">
            <a:spAutoFit/>
          </a:bodyPr>
          <a:lstStyle/>
          <a:p>
            <a:r>
              <a:rPr lang="fr-FR" sz="3200" dirty="0">
                <a:latin typeface="Comic Sans MS" panose="030F0702030302020204" pitchFamily="66" charset="0"/>
              </a:rPr>
              <a:t>Dans ce domaine, l’Angleterre a largement devancé les autres pays européens. Les savants britanniques ont la volonté d’inscrire l’électricité au rang d’une science académique, et définissent un système ou l’unité de résistance est le ohm (</a:t>
            </a:r>
            <a:r>
              <a:rPr lang="en-US" sz="3200" dirty="0">
                <a:latin typeface="Comic Sans MS" panose="030F0702030302020204" pitchFamily="66" charset="0"/>
              </a:rPr>
              <a:t>Ω</a:t>
            </a:r>
            <a:r>
              <a:rPr lang="fr-FR" sz="3200" dirty="0">
                <a:latin typeface="Comic Sans MS" panose="030F0702030302020204" pitchFamily="66" charset="0"/>
              </a:rPr>
              <a:t>), l’unité de force électromotrice, (on dirait aujourd’hui la tension) par le volt (V),  et l’unité d’intensité par le weber, qui deviendra en 1881 l’ampère (A). Hommage rendu à des savants ayant fait progresser la science électrique. Ces trois unités sont reliées par la formule établie par Ohm : I = U / R. Un ampère est donc l’intensité du courant qui circule dans un résistor d’une résistance d’un ohm sous l’action d’une tension d’un volt.</a:t>
            </a:r>
          </a:p>
        </p:txBody>
      </p:sp>
      <p:pic>
        <p:nvPicPr>
          <p:cNvPr id="4" name="Image 3"/>
          <p:cNvPicPr>
            <a:picLocks noChangeAspect="1"/>
          </p:cNvPicPr>
          <p:nvPr/>
        </p:nvPicPr>
        <p:blipFill>
          <a:blip r:embed="rId2"/>
          <a:stretch>
            <a:fillRect/>
          </a:stretch>
        </p:blipFill>
        <p:spPr>
          <a:xfrm>
            <a:off x="8521148" y="1901623"/>
            <a:ext cx="2836586" cy="4372417"/>
          </a:xfrm>
          <a:prstGeom prst="rect">
            <a:avLst/>
          </a:prstGeom>
        </p:spPr>
      </p:pic>
    </p:spTree>
    <p:extLst>
      <p:ext uri="{BB962C8B-B14F-4D97-AF65-F5344CB8AC3E}">
        <p14:creationId xmlns:p14="http://schemas.microsoft.com/office/powerpoint/2010/main" val="4264314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grpId="0" nodeType="clickEffect">
                                  <p:stCondLst>
                                    <p:cond delay="0"/>
                                  </p:stCondLst>
                                  <p:childTnLst>
                                    <p:anim calcmode="lin" valueType="num">
                                      <p:cBhvr>
                                        <p:cTn id="6" dur="500"/>
                                        <p:tgtEl>
                                          <p:spTgt spid="2"/>
                                        </p:tgtEl>
                                        <p:attrNameLst>
                                          <p:attrName>ppt_w</p:attrName>
                                        </p:attrNameLst>
                                      </p:cBhvr>
                                      <p:tavLst>
                                        <p:tav tm="0">
                                          <p:val>
                                            <p:strVal val="ppt_w"/>
                                          </p:val>
                                        </p:tav>
                                        <p:tav tm="100000">
                                          <p:val>
                                            <p:fltVal val="0"/>
                                          </p:val>
                                        </p:tav>
                                      </p:tavLst>
                                    </p:anim>
                                    <p:anim calcmode="lin" valueType="num">
                                      <p:cBhvr>
                                        <p:cTn id="7" dur="500"/>
                                        <p:tgtEl>
                                          <p:spTgt spid="2"/>
                                        </p:tgtEl>
                                        <p:attrNameLst>
                                          <p:attrName>ppt_h</p:attrName>
                                        </p:attrNameLst>
                                      </p:cBhvr>
                                      <p:tavLst>
                                        <p:tav tm="0">
                                          <p:val>
                                            <p:strVal val="ppt_h"/>
                                          </p:val>
                                        </p:tav>
                                        <p:tav tm="100000">
                                          <p:val>
                                            <p:fltVal val="0"/>
                                          </p:val>
                                        </p:tav>
                                      </p:tavLst>
                                    </p:anim>
                                    <p:animEffect transition="out" filter="fade">
                                      <p:cBhvr>
                                        <p:cTn id="8" dur="500"/>
                                        <p:tgtEl>
                                          <p:spTgt spid="2"/>
                                        </p:tgtEl>
                                      </p:cBhvr>
                                    </p:animEffect>
                                    <p:set>
                                      <p:cBhvr>
                                        <p:cTn id="9" dur="1" fill="hold">
                                          <p:stCondLst>
                                            <p:cond delay="499"/>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1000" fill="hold"/>
                                        <p:tgtEl>
                                          <p:spTgt spid="4"/>
                                        </p:tgtEl>
                                        <p:attrNameLst>
                                          <p:attrName>ppt_w</p:attrName>
                                        </p:attrNameLst>
                                      </p:cBhvr>
                                      <p:tavLst>
                                        <p:tav tm="0">
                                          <p:val>
                                            <p:fltVal val="0"/>
                                          </p:val>
                                        </p:tav>
                                        <p:tav tm="100000">
                                          <p:val>
                                            <p:strVal val="#ppt_w"/>
                                          </p:val>
                                        </p:tav>
                                      </p:tavLst>
                                    </p:anim>
                                    <p:anim calcmode="lin" valueType="num">
                                      <p:cBhvr>
                                        <p:cTn id="15" dur="1000" fill="hold"/>
                                        <p:tgtEl>
                                          <p:spTgt spid="4"/>
                                        </p:tgtEl>
                                        <p:attrNameLst>
                                          <p:attrName>ppt_h</p:attrName>
                                        </p:attrNameLst>
                                      </p:cBhvr>
                                      <p:tavLst>
                                        <p:tav tm="0">
                                          <p:val>
                                            <p:fltVal val="0"/>
                                          </p:val>
                                        </p:tav>
                                        <p:tav tm="100000">
                                          <p:val>
                                            <p:strVal val="#ppt_h"/>
                                          </p:val>
                                        </p:tav>
                                      </p:tavLst>
                                    </p:anim>
                                    <p:anim calcmode="lin" valueType="num">
                                      <p:cBhvr>
                                        <p:cTn id="16" dur="1000" fill="hold"/>
                                        <p:tgtEl>
                                          <p:spTgt spid="4"/>
                                        </p:tgtEl>
                                        <p:attrNameLst>
                                          <p:attrName>style.rotation</p:attrName>
                                        </p:attrNameLst>
                                      </p:cBhvr>
                                      <p:tavLst>
                                        <p:tav tm="0">
                                          <p:val>
                                            <p:fltVal val="90"/>
                                          </p:val>
                                        </p:tav>
                                        <p:tav tm="100000">
                                          <p:val>
                                            <p:fltVal val="0"/>
                                          </p:val>
                                        </p:tav>
                                      </p:tavLst>
                                    </p:anim>
                                    <p:animEffect transition="in" filter="fade">
                                      <p:cBhvr>
                                        <p:cTn id="1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539035940"/>
              </p:ext>
            </p:extLst>
          </p:nvPr>
        </p:nvGraphicFramePr>
        <p:xfrm>
          <a:off x="629478" y="2112693"/>
          <a:ext cx="10933043" cy="3515868"/>
        </p:xfrm>
        <a:graphic>
          <a:graphicData uri="http://schemas.openxmlformats.org/drawingml/2006/table">
            <a:tbl>
              <a:tblPr firstRow="1" firstCol="1" bandRow="1"/>
              <a:tblGrid>
                <a:gridCol w="3644004">
                  <a:extLst>
                    <a:ext uri="{9D8B030D-6E8A-4147-A177-3AD203B41FA5}">
                      <a16:colId xmlns:a16="http://schemas.microsoft.com/office/drawing/2014/main" val="486741199"/>
                    </a:ext>
                  </a:extLst>
                </a:gridCol>
                <a:gridCol w="3644004">
                  <a:extLst>
                    <a:ext uri="{9D8B030D-6E8A-4147-A177-3AD203B41FA5}">
                      <a16:colId xmlns:a16="http://schemas.microsoft.com/office/drawing/2014/main" val="1155082707"/>
                    </a:ext>
                  </a:extLst>
                </a:gridCol>
                <a:gridCol w="3645035">
                  <a:extLst>
                    <a:ext uri="{9D8B030D-6E8A-4147-A177-3AD203B41FA5}">
                      <a16:colId xmlns:a16="http://schemas.microsoft.com/office/drawing/2014/main" val="3085961300"/>
                    </a:ext>
                  </a:extLst>
                </a:gridCol>
              </a:tblGrid>
              <a:tr h="0">
                <a:tc>
                  <a:txBody>
                    <a:bodyPr/>
                    <a:lstStyle/>
                    <a:p>
                      <a:pPr algn="ctr">
                        <a:lnSpc>
                          <a:spcPct val="115000"/>
                        </a:lnSpc>
                        <a:spcAft>
                          <a:spcPts val="0"/>
                        </a:spcAft>
                      </a:pPr>
                      <a:r>
                        <a:rPr lang="fr-FR" sz="2400" dirty="0">
                          <a:effectLst/>
                          <a:latin typeface="Comic Sans MS" panose="030F0702030302020204" pitchFamily="66" charset="0"/>
                          <a:ea typeface="Calibri" panose="020F0502020204030204" pitchFamily="34" charset="0"/>
                          <a:cs typeface="Times New Roman" panose="02020603050405020304" pitchFamily="18" charset="0"/>
                        </a:rPr>
                        <a:t>Nom de la grandeur électrique et son symbole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400">
                          <a:effectLst/>
                          <a:latin typeface="Comic Sans MS" panose="030F0702030302020204" pitchFamily="66" charset="0"/>
                          <a:ea typeface="Calibri" panose="020F0502020204030204" pitchFamily="34" charset="0"/>
                          <a:cs typeface="Times New Roman" panose="02020603050405020304" pitchFamily="18" charset="0"/>
                        </a:rPr>
                        <a:t>Nom de l’unité et son symbole</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400" dirty="0">
                          <a:effectLst/>
                          <a:latin typeface="Comic Sans MS" panose="030F0702030302020204" pitchFamily="66" charset="0"/>
                          <a:ea typeface="Calibri" panose="020F0502020204030204" pitchFamily="34" charset="0"/>
                          <a:cs typeface="Times New Roman" panose="02020603050405020304" pitchFamily="18" charset="0"/>
                        </a:rPr>
                        <a:t>Nom de l’appareil de mesure et son symbole</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3504349"/>
                  </a:ext>
                </a:extLst>
              </a:tr>
              <a:tr h="0">
                <a:tc>
                  <a:txBody>
                    <a:bodyPr/>
                    <a:lstStyle/>
                    <a:p>
                      <a:pPr>
                        <a:lnSpc>
                          <a:spcPct val="115000"/>
                        </a:lnSpc>
                        <a:spcAft>
                          <a:spcPts val="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1226466"/>
                  </a:ext>
                </a:extLst>
              </a:tr>
              <a:tr h="0">
                <a:tc>
                  <a:txBody>
                    <a:bodyPr/>
                    <a:lstStyle/>
                    <a:p>
                      <a:pPr>
                        <a:lnSpc>
                          <a:spcPct val="115000"/>
                        </a:lnSpc>
                        <a:spcAft>
                          <a:spcPts val="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3737977"/>
                  </a:ext>
                </a:extLst>
              </a:tr>
              <a:tr h="0">
                <a:tc>
                  <a:txBody>
                    <a:bodyPr/>
                    <a:lstStyle/>
                    <a:p>
                      <a:pPr>
                        <a:lnSpc>
                          <a:spcPct val="115000"/>
                        </a:lnSpc>
                        <a:spcAft>
                          <a:spcPts val="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3055800"/>
                  </a:ext>
                </a:extLst>
              </a:tr>
            </a:tbl>
          </a:graphicData>
        </a:graphic>
      </p:graphicFrame>
      <p:sp>
        <p:nvSpPr>
          <p:cNvPr id="3" name="Rectangle 1"/>
          <p:cNvSpPr>
            <a:spLocks noChangeArrowheads="1"/>
          </p:cNvSpPr>
          <p:nvPr/>
        </p:nvSpPr>
        <p:spPr bwMode="auto">
          <a:xfrm>
            <a:off x="846786" y="886611"/>
            <a:ext cx="6879231" cy="630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400" b="0" i="0" u="none" strike="noStrike" cap="none" normalizeH="0" baseline="0" dirty="0">
                <a:ln>
                  <a:noFill/>
                </a:ln>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1. Complétez le tableau suivant.</a:t>
            </a:r>
            <a:endParaRPr kumimoji="0" lang="fr-FR" altLang="fr-FR" sz="2400" b="0" i="0" u="none" strike="noStrike" cap="none" normalizeH="0" baseline="0" dirty="0">
              <a:ln>
                <a:noFill/>
              </a:ln>
              <a:solidFill>
                <a:schemeClr val="tx1"/>
              </a:solidFill>
              <a:effectLst/>
              <a:latin typeface="Comic Sans MS" panose="030F0702030302020204"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graphicFrame>
        <p:nvGraphicFramePr>
          <p:cNvPr id="4" name="Tableau 3"/>
          <p:cNvGraphicFramePr>
            <a:graphicFrameLocks noGrp="1"/>
          </p:cNvGraphicFramePr>
          <p:nvPr>
            <p:extLst>
              <p:ext uri="{D42A27DB-BD31-4B8C-83A1-F6EECF244321}">
                <p14:modId xmlns:p14="http://schemas.microsoft.com/office/powerpoint/2010/main" val="2379949126"/>
              </p:ext>
            </p:extLst>
          </p:nvPr>
        </p:nvGraphicFramePr>
        <p:xfrm>
          <a:off x="629478" y="2112693"/>
          <a:ext cx="10933043" cy="3870135"/>
        </p:xfrm>
        <a:graphic>
          <a:graphicData uri="http://schemas.openxmlformats.org/drawingml/2006/table">
            <a:tbl>
              <a:tblPr firstRow="1" firstCol="1" bandRow="1"/>
              <a:tblGrid>
                <a:gridCol w="3644004">
                  <a:extLst>
                    <a:ext uri="{9D8B030D-6E8A-4147-A177-3AD203B41FA5}">
                      <a16:colId xmlns:a16="http://schemas.microsoft.com/office/drawing/2014/main" val="1460284335"/>
                    </a:ext>
                  </a:extLst>
                </a:gridCol>
                <a:gridCol w="3644004">
                  <a:extLst>
                    <a:ext uri="{9D8B030D-6E8A-4147-A177-3AD203B41FA5}">
                      <a16:colId xmlns:a16="http://schemas.microsoft.com/office/drawing/2014/main" val="1659910114"/>
                    </a:ext>
                  </a:extLst>
                </a:gridCol>
                <a:gridCol w="3645035">
                  <a:extLst>
                    <a:ext uri="{9D8B030D-6E8A-4147-A177-3AD203B41FA5}">
                      <a16:colId xmlns:a16="http://schemas.microsoft.com/office/drawing/2014/main" val="2100968687"/>
                    </a:ext>
                  </a:extLst>
                </a:gridCol>
              </a:tblGrid>
              <a:tr h="878967">
                <a:tc>
                  <a:txBody>
                    <a:bodyPr/>
                    <a:lstStyle/>
                    <a:p>
                      <a:pPr algn="ctr">
                        <a:lnSpc>
                          <a:spcPct val="115000"/>
                        </a:lnSpc>
                        <a:spcAft>
                          <a:spcPts val="0"/>
                        </a:spcAft>
                      </a:pPr>
                      <a:r>
                        <a:rPr lang="fr-FR" sz="24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Nom de la grandeur électrique et son symbole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4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Nom de l’unité et son symbole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240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Nom de l’appareil de mesure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6821714"/>
                  </a:ext>
                </a:extLst>
              </a:tr>
              <a:tr h="878967">
                <a:tc>
                  <a:txBody>
                    <a:bodyPr/>
                    <a:lstStyle/>
                    <a:p>
                      <a:pPr algn="ctr">
                        <a:lnSpc>
                          <a:spcPct val="115000"/>
                        </a:lnSpc>
                        <a:spcAft>
                          <a:spcPts val="0"/>
                        </a:spcAft>
                      </a:pPr>
                      <a:r>
                        <a:rPr lang="fr-FR" sz="24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24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24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0353399"/>
                  </a:ext>
                </a:extLst>
              </a:tr>
              <a:tr h="878967">
                <a:tc>
                  <a:txBody>
                    <a:bodyPr/>
                    <a:lstStyle/>
                    <a:p>
                      <a:pPr algn="ctr">
                        <a:lnSpc>
                          <a:spcPct val="115000"/>
                        </a:lnSpc>
                        <a:spcAft>
                          <a:spcPts val="0"/>
                        </a:spcAft>
                      </a:pPr>
                      <a:r>
                        <a:rPr lang="fr-FR" sz="24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24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24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7271268"/>
                  </a:ext>
                </a:extLst>
              </a:tr>
              <a:tr h="878967">
                <a:tc>
                  <a:txBody>
                    <a:bodyPr/>
                    <a:lstStyle/>
                    <a:p>
                      <a:pPr algn="ctr">
                        <a:lnSpc>
                          <a:spcPct val="115000"/>
                        </a:lnSpc>
                        <a:spcAft>
                          <a:spcPts val="0"/>
                        </a:spcAft>
                      </a:pPr>
                      <a:r>
                        <a:rPr lang="fr-FR" sz="24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24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24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4510788"/>
                  </a:ext>
                </a:extLst>
              </a:tr>
            </a:tbl>
          </a:graphicData>
        </a:graphic>
      </p:graphicFrame>
      <p:pic>
        <p:nvPicPr>
          <p:cNvPr id="6" name="Image 5"/>
          <p:cNvPicPr>
            <a:picLocks noChangeAspect="1"/>
          </p:cNvPicPr>
          <p:nvPr/>
        </p:nvPicPr>
        <p:blipFill>
          <a:blip r:embed="rId2"/>
          <a:stretch>
            <a:fillRect/>
          </a:stretch>
        </p:blipFill>
        <p:spPr>
          <a:xfrm>
            <a:off x="5500686" y="3516313"/>
            <a:ext cx="1190625" cy="438150"/>
          </a:xfrm>
          <a:prstGeom prst="rect">
            <a:avLst/>
          </a:prstGeom>
        </p:spPr>
      </p:pic>
      <p:pic>
        <p:nvPicPr>
          <p:cNvPr id="7" name="Image 6"/>
          <p:cNvPicPr>
            <a:picLocks noChangeAspect="1"/>
          </p:cNvPicPr>
          <p:nvPr/>
        </p:nvPicPr>
        <p:blipFill>
          <a:blip r:embed="rId3"/>
          <a:stretch>
            <a:fillRect/>
          </a:stretch>
        </p:blipFill>
        <p:spPr>
          <a:xfrm>
            <a:off x="1532489" y="3535363"/>
            <a:ext cx="1838325" cy="400050"/>
          </a:xfrm>
          <a:prstGeom prst="rect">
            <a:avLst/>
          </a:prstGeom>
        </p:spPr>
      </p:pic>
      <p:pic>
        <p:nvPicPr>
          <p:cNvPr id="8" name="Image 7"/>
          <p:cNvPicPr>
            <a:picLocks noChangeAspect="1"/>
          </p:cNvPicPr>
          <p:nvPr/>
        </p:nvPicPr>
        <p:blipFill>
          <a:blip r:embed="rId4"/>
          <a:stretch>
            <a:fillRect/>
          </a:stretch>
        </p:blipFill>
        <p:spPr>
          <a:xfrm>
            <a:off x="9028250" y="3516313"/>
            <a:ext cx="1609725" cy="381000"/>
          </a:xfrm>
          <a:prstGeom prst="rect">
            <a:avLst/>
          </a:prstGeom>
        </p:spPr>
      </p:pic>
      <p:pic>
        <p:nvPicPr>
          <p:cNvPr id="9" name="Image 8"/>
          <p:cNvPicPr>
            <a:picLocks noChangeAspect="1"/>
          </p:cNvPicPr>
          <p:nvPr/>
        </p:nvPicPr>
        <p:blipFill>
          <a:blip r:embed="rId5"/>
          <a:stretch>
            <a:fillRect/>
          </a:stretch>
        </p:blipFill>
        <p:spPr>
          <a:xfrm>
            <a:off x="1461051" y="4430705"/>
            <a:ext cx="1981200" cy="381000"/>
          </a:xfrm>
          <a:prstGeom prst="rect">
            <a:avLst/>
          </a:prstGeom>
        </p:spPr>
      </p:pic>
      <p:pic>
        <p:nvPicPr>
          <p:cNvPr id="10" name="Image 9"/>
          <p:cNvPicPr>
            <a:picLocks noChangeAspect="1"/>
          </p:cNvPicPr>
          <p:nvPr/>
        </p:nvPicPr>
        <p:blipFill>
          <a:blip r:embed="rId6"/>
          <a:stretch>
            <a:fillRect/>
          </a:stretch>
        </p:blipFill>
        <p:spPr>
          <a:xfrm>
            <a:off x="1454010" y="5397771"/>
            <a:ext cx="2190750" cy="400050"/>
          </a:xfrm>
          <a:prstGeom prst="rect">
            <a:avLst/>
          </a:prstGeom>
        </p:spPr>
      </p:pic>
      <p:pic>
        <p:nvPicPr>
          <p:cNvPr id="11" name="Image 10"/>
          <p:cNvPicPr>
            <a:picLocks noChangeAspect="1"/>
          </p:cNvPicPr>
          <p:nvPr/>
        </p:nvPicPr>
        <p:blipFill>
          <a:blip r:embed="rId7"/>
          <a:stretch>
            <a:fillRect/>
          </a:stretch>
        </p:blipFill>
        <p:spPr>
          <a:xfrm>
            <a:off x="5210175" y="4425942"/>
            <a:ext cx="1771650" cy="390525"/>
          </a:xfrm>
          <a:prstGeom prst="rect">
            <a:avLst/>
          </a:prstGeom>
        </p:spPr>
      </p:pic>
      <p:pic>
        <p:nvPicPr>
          <p:cNvPr id="12" name="Image 11"/>
          <p:cNvPicPr>
            <a:picLocks noChangeAspect="1"/>
          </p:cNvPicPr>
          <p:nvPr/>
        </p:nvPicPr>
        <p:blipFill>
          <a:blip r:embed="rId8"/>
          <a:stretch>
            <a:fillRect/>
          </a:stretch>
        </p:blipFill>
        <p:spPr>
          <a:xfrm>
            <a:off x="5338761" y="5424275"/>
            <a:ext cx="1352550" cy="352425"/>
          </a:xfrm>
          <a:prstGeom prst="rect">
            <a:avLst/>
          </a:prstGeom>
        </p:spPr>
      </p:pic>
      <p:pic>
        <p:nvPicPr>
          <p:cNvPr id="13" name="Image 12"/>
          <p:cNvPicPr>
            <a:picLocks noChangeAspect="1"/>
          </p:cNvPicPr>
          <p:nvPr/>
        </p:nvPicPr>
        <p:blipFill>
          <a:blip r:embed="rId9"/>
          <a:stretch>
            <a:fillRect/>
          </a:stretch>
        </p:blipFill>
        <p:spPr>
          <a:xfrm>
            <a:off x="8785362" y="4425942"/>
            <a:ext cx="2095500" cy="400050"/>
          </a:xfrm>
          <a:prstGeom prst="rect">
            <a:avLst/>
          </a:prstGeom>
        </p:spPr>
      </p:pic>
      <p:pic>
        <p:nvPicPr>
          <p:cNvPr id="14" name="Image 13"/>
          <p:cNvPicPr>
            <a:picLocks noChangeAspect="1"/>
          </p:cNvPicPr>
          <p:nvPr/>
        </p:nvPicPr>
        <p:blipFill>
          <a:blip r:embed="rId10"/>
          <a:stretch>
            <a:fillRect/>
          </a:stretch>
        </p:blipFill>
        <p:spPr>
          <a:xfrm>
            <a:off x="8987984" y="5354621"/>
            <a:ext cx="1649991" cy="361875"/>
          </a:xfrm>
          <a:prstGeom prst="rect">
            <a:avLst/>
          </a:prstGeom>
        </p:spPr>
      </p:pic>
    </p:spTree>
    <p:extLst>
      <p:ext uri="{BB962C8B-B14F-4D97-AF65-F5344CB8AC3E}">
        <p14:creationId xmlns:p14="http://schemas.microsoft.com/office/powerpoint/2010/main" val="1831166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 14">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80766" y="2998435"/>
            <a:ext cx="2783581" cy="3568045"/>
          </a:xfrm>
          <a:prstGeom prst="rect">
            <a:avLst/>
          </a:prstGeom>
        </p:spPr>
      </p:pic>
      <p:pic>
        <p:nvPicPr>
          <p:cNvPr id="11" name="Image 10">
            <a:hlinkClick r:id="rId4"/>
          </p:cNvPr>
          <p:cNvPicPr>
            <a:picLocks noChangeAspect="1"/>
          </p:cNvPicPr>
          <p:nvPr/>
        </p:nvPicPr>
        <p:blipFill>
          <a:blip r:embed="rId5"/>
          <a:stretch>
            <a:fillRect/>
          </a:stretch>
        </p:blipFill>
        <p:spPr>
          <a:xfrm>
            <a:off x="4626211" y="2998436"/>
            <a:ext cx="2939577" cy="3621024"/>
          </a:xfrm>
          <a:prstGeom prst="rect">
            <a:avLst/>
          </a:prstGeom>
        </p:spPr>
      </p:pic>
      <p:sp>
        <p:nvSpPr>
          <p:cNvPr id="2" name="ZoneTexte 1"/>
          <p:cNvSpPr txBox="1"/>
          <p:nvPr/>
        </p:nvSpPr>
        <p:spPr>
          <a:xfrm>
            <a:off x="371061" y="304800"/>
            <a:ext cx="10893287" cy="1200329"/>
          </a:xfrm>
          <a:prstGeom prst="rect">
            <a:avLst/>
          </a:prstGeom>
          <a:noFill/>
        </p:spPr>
        <p:txBody>
          <a:bodyPr wrap="square" rtlCol="0">
            <a:spAutoFit/>
          </a:bodyPr>
          <a:lstStyle/>
          <a:p>
            <a:r>
              <a:rPr lang="fr-FR" sz="3600" dirty="0">
                <a:latin typeface="Comic Sans MS" panose="030F0702030302020204" pitchFamily="66" charset="0"/>
              </a:rPr>
              <a:t>2. Pourquoi les symboles des unités sont-ils des lettres majuscules ?</a:t>
            </a:r>
          </a:p>
        </p:txBody>
      </p:sp>
      <p:sp>
        <p:nvSpPr>
          <p:cNvPr id="3" name="Rectangle 2"/>
          <p:cNvSpPr/>
          <p:nvPr/>
        </p:nvSpPr>
        <p:spPr>
          <a:xfrm>
            <a:off x="371061" y="2006337"/>
            <a:ext cx="9797875" cy="729430"/>
          </a:xfrm>
          <a:prstGeom prst="rect">
            <a:avLst/>
          </a:prstGeom>
        </p:spPr>
        <p:txBody>
          <a:bodyPr wrap="none">
            <a:spAutoFit/>
          </a:bodyPr>
          <a:lstStyle/>
          <a:p>
            <a:pPr>
              <a:lnSpc>
                <a:spcPct val="115000"/>
              </a:lnSpc>
              <a:spcAft>
                <a:spcPts val="1000"/>
              </a:spcAft>
            </a:pPr>
            <a:r>
              <a:rPr lang="fr-FR" sz="36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C’est un hommage rendu à de grands savants.</a:t>
            </a:r>
            <a:endParaRPr lang="fr-FR" sz="36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mage 4">
            <a:hlinkClick r:id="rId6"/>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1993" y="2998436"/>
            <a:ext cx="2682240" cy="3621024"/>
          </a:xfrm>
          <a:prstGeom prst="rect">
            <a:avLst/>
          </a:prstGeom>
        </p:spPr>
      </p:pic>
      <p:sp>
        <p:nvSpPr>
          <p:cNvPr id="6" name="Rectangle 5"/>
          <p:cNvSpPr/>
          <p:nvPr/>
        </p:nvSpPr>
        <p:spPr>
          <a:xfrm>
            <a:off x="871993" y="6250128"/>
            <a:ext cx="2568332" cy="369332"/>
          </a:xfrm>
          <a:prstGeom prst="rect">
            <a:avLst/>
          </a:prstGeom>
        </p:spPr>
        <p:txBody>
          <a:bodyPr wrap="none">
            <a:spAutoFit/>
          </a:bodyPr>
          <a:lstStyle/>
          <a:p>
            <a:r>
              <a:rPr lang="fr-FR" b="1" dirty="0">
                <a:latin typeface="Comic Sans MS" panose="030F0702030302020204" pitchFamily="66" charset="0"/>
              </a:rPr>
              <a:t>André-Marie Ampère</a:t>
            </a:r>
            <a:endParaRPr lang="fr-FR" dirty="0">
              <a:latin typeface="Comic Sans MS" panose="030F0702030302020204" pitchFamily="66" charset="0"/>
            </a:endParaRPr>
          </a:p>
        </p:txBody>
      </p:sp>
      <p:sp>
        <p:nvSpPr>
          <p:cNvPr id="12" name="ZoneTexte 11"/>
          <p:cNvSpPr txBox="1"/>
          <p:nvPr/>
        </p:nvSpPr>
        <p:spPr>
          <a:xfrm>
            <a:off x="4949483" y="6065462"/>
            <a:ext cx="2293034" cy="369332"/>
          </a:xfrm>
          <a:prstGeom prst="rect">
            <a:avLst/>
          </a:prstGeom>
          <a:noFill/>
        </p:spPr>
        <p:txBody>
          <a:bodyPr wrap="square" rtlCol="0">
            <a:spAutoFit/>
          </a:bodyPr>
          <a:lstStyle/>
          <a:p>
            <a:r>
              <a:rPr lang="it-IT" b="1" dirty="0">
                <a:solidFill>
                  <a:schemeClr val="bg1"/>
                </a:solidFill>
                <a:latin typeface="Comic Sans MS" panose="030F0702030302020204" pitchFamily="66" charset="0"/>
              </a:rPr>
              <a:t>Alessandro Volta</a:t>
            </a:r>
            <a:endParaRPr lang="fr-FR" dirty="0">
              <a:solidFill>
                <a:schemeClr val="bg1"/>
              </a:solidFill>
              <a:latin typeface="Comic Sans MS" panose="030F0702030302020204" pitchFamily="66" charset="0"/>
            </a:endParaRPr>
          </a:p>
        </p:txBody>
      </p:sp>
      <p:sp>
        <p:nvSpPr>
          <p:cNvPr id="13" name="Rectangle 12"/>
          <p:cNvSpPr/>
          <p:nvPr/>
        </p:nvSpPr>
        <p:spPr>
          <a:xfrm>
            <a:off x="8907131" y="6065462"/>
            <a:ext cx="1930850" cy="369332"/>
          </a:xfrm>
          <a:prstGeom prst="rect">
            <a:avLst/>
          </a:prstGeom>
        </p:spPr>
        <p:txBody>
          <a:bodyPr wrap="none">
            <a:spAutoFit/>
          </a:bodyPr>
          <a:lstStyle/>
          <a:p>
            <a:r>
              <a:rPr lang="fr-FR" b="1" dirty="0">
                <a:solidFill>
                  <a:schemeClr val="bg1"/>
                </a:solidFill>
              </a:rPr>
              <a:t>Georg Simon Ohm</a:t>
            </a:r>
            <a:endParaRPr lang="fr-FR" dirty="0">
              <a:solidFill>
                <a:schemeClr val="bg1"/>
              </a:solidFill>
            </a:endParaRPr>
          </a:p>
        </p:txBody>
      </p:sp>
    </p:spTree>
    <p:extLst>
      <p:ext uri="{BB962C8B-B14F-4D97-AF65-F5344CB8AC3E}">
        <p14:creationId xmlns:p14="http://schemas.microsoft.com/office/powerpoint/2010/main" val="2078251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9843" y="335845"/>
            <a:ext cx="11264348" cy="2862322"/>
          </a:xfrm>
          <a:prstGeom prst="rect">
            <a:avLst/>
          </a:prstGeom>
        </p:spPr>
        <p:txBody>
          <a:bodyPr wrap="square">
            <a:spAutoFit/>
          </a:bodyPr>
          <a:lstStyle/>
          <a:p>
            <a:endParaRPr lang="fr-FR" sz="3600" dirty="0">
              <a:latin typeface="Comic Sans MS" panose="030F0702030302020204" pitchFamily="66" charset="0"/>
            </a:endParaRPr>
          </a:p>
          <a:p>
            <a:r>
              <a:rPr lang="fr-FR" sz="3600" dirty="0">
                <a:latin typeface="Comic Sans MS" panose="030F0702030302020204" pitchFamily="66" charset="0"/>
              </a:rPr>
              <a:t>3. D’après la ligne 14, laquelle parmi ces deux grandeurs, que sont la tension et l’intensité, doit exister en premier pour que l’autre existe aussi?</a:t>
            </a:r>
          </a:p>
          <a:p>
            <a:endParaRPr lang="fr-FR" sz="3600" dirty="0">
              <a:latin typeface="Comic Sans MS" panose="030F0702030302020204" pitchFamily="66" charset="0"/>
            </a:endParaRPr>
          </a:p>
        </p:txBody>
      </p:sp>
      <p:sp>
        <p:nvSpPr>
          <p:cNvPr id="3" name="Rectangle 2"/>
          <p:cNvSpPr/>
          <p:nvPr/>
        </p:nvSpPr>
        <p:spPr>
          <a:xfrm>
            <a:off x="569843" y="3198167"/>
            <a:ext cx="10694505" cy="2308324"/>
          </a:xfrm>
          <a:prstGeom prst="rect">
            <a:avLst/>
          </a:prstGeom>
        </p:spPr>
        <p:txBody>
          <a:bodyPr wrap="square">
            <a:spAutoFit/>
          </a:bodyPr>
          <a:lstStyle/>
          <a:p>
            <a:r>
              <a:rPr lang="fr-FR" sz="36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La tension de la pile est une «force électromotrice», c’est donc elle qui permet à l’intensité du courant de circuler, qui met en mouvement l’électricité.</a:t>
            </a:r>
            <a:endParaRPr lang="fr-FR" sz="3600" dirty="0">
              <a:solidFill>
                <a:srgbClr val="00B050"/>
              </a:solidFill>
            </a:endParaRPr>
          </a:p>
        </p:txBody>
      </p:sp>
    </p:spTree>
    <p:extLst>
      <p:ext uri="{BB962C8B-B14F-4D97-AF65-F5344CB8AC3E}">
        <p14:creationId xmlns:p14="http://schemas.microsoft.com/office/powerpoint/2010/main" val="2518061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97565" y="304800"/>
            <a:ext cx="9090992" cy="646331"/>
          </a:xfrm>
          <a:prstGeom prst="rect">
            <a:avLst/>
          </a:prstGeom>
          <a:noFill/>
        </p:spPr>
        <p:txBody>
          <a:bodyPr wrap="square" rtlCol="0">
            <a:spAutoFit/>
          </a:bodyPr>
          <a:lstStyle/>
          <a:p>
            <a:r>
              <a:rPr lang="fr-FR" sz="3600" dirty="0">
                <a:latin typeface="Comic Sans MS" panose="030F0702030302020204" pitchFamily="66" charset="0"/>
                <a:hlinkClick r:id="rId2" tooltip="Animation flash pour apprendre à manipuler un multimètre. Les fonctions - ampèremètre - voltmètre - ohmètre sont détaillées ainsi que l'optimisation de la mesure avec le choix du calibre."/>
              </a:rPr>
              <a:t>Le multimètre - présentation</a:t>
            </a:r>
            <a:endParaRPr lang="fr-FR" sz="3600" dirty="0">
              <a:latin typeface="Comic Sans MS" panose="030F0702030302020204" pitchFamily="66" charset="0"/>
            </a:endParaRPr>
          </a:p>
        </p:txBody>
      </p:sp>
      <p:pic>
        <p:nvPicPr>
          <p:cNvPr id="5" name="Image 4"/>
          <p:cNvPicPr>
            <a:picLocks noChangeAspect="1"/>
          </p:cNvPicPr>
          <p:nvPr/>
        </p:nvPicPr>
        <p:blipFill>
          <a:blip r:embed="rId3"/>
          <a:stretch>
            <a:fillRect/>
          </a:stretch>
        </p:blipFill>
        <p:spPr>
          <a:xfrm>
            <a:off x="7202762" y="1643477"/>
            <a:ext cx="2981325" cy="4657725"/>
          </a:xfrm>
          <a:prstGeom prst="rect">
            <a:avLst/>
          </a:prstGeom>
        </p:spPr>
      </p:pic>
      <p:sp>
        <p:nvSpPr>
          <p:cNvPr id="6" name="ZoneTexte 5"/>
          <p:cNvSpPr txBox="1"/>
          <p:nvPr/>
        </p:nvSpPr>
        <p:spPr>
          <a:xfrm>
            <a:off x="397565" y="2663687"/>
            <a:ext cx="5698435" cy="2308324"/>
          </a:xfrm>
          <a:prstGeom prst="rect">
            <a:avLst/>
          </a:prstGeom>
          <a:noFill/>
        </p:spPr>
        <p:txBody>
          <a:bodyPr wrap="square" rtlCol="0">
            <a:spAutoFit/>
          </a:bodyPr>
          <a:lstStyle/>
          <a:p>
            <a:pPr algn="ctr"/>
            <a:r>
              <a:rPr lang="fr-FR" sz="3600" dirty="0">
                <a:latin typeface="Comic Sans MS" panose="030F0702030302020204" pitchFamily="66" charset="0"/>
              </a:rPr>
              <a:t>Suivez ce lien pour découvrir cet appareil de mesure des tensions et des intensités.</a:t>
            </a:r>
          </a:p>
        </p:txBody>
      </p:sp>
    </p:spTree>
    <p:extLst>
      <p:ext uri="{BB962C8B-B14F-4D97-AF65-F5344CB8AC3E}">
        <p14:creationId xmlns:p14="http://schemas.microsoft.com/office/powerpoint/2010/main" val="93482597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1202</Words>
  <Application>Microsoft Office PowerPoint</Application>
  <PresentationFormat>Grand écran</PresentationFormat>
  <Paragraphs>136</Paragraphs>
  <Slides>24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24</vt:i4>
      </vt:variant>
    </vt:vector>
  </HeadingPairs>
  <TitlesOfParts>
    <vt:vector size="29" baseType="lpstr">
      <vt:lpstr>Arial</vt:lpstr>
      <vt:lpstr>Calibri</vt:lpstr>
      <vt:lpstr>Calibri Light</vt:lpstr>
      <vt:lpstr>Comic Sans MS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dc:creator>
  <cp:lastModifiedBy>Olivier Gayrard</cp:lastModifiedBy>
  <cp:revision>27</cp:revision>
  <dcterms:created xsi:type="dcterms:W3CDTF">2017-05-03T12:49:13Z</dcterms:created>
  <dcterms:modified xsi:type="dcterms:W3CDTF">2025-02-17T12:02:31Z</dcterms:modified>
</cp:coreProperties>
</file>