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58" r:id="rId4"/>
    <p:sldId id="275" r:id="rId5"/>
    <p:sldId id="260" r:id="rId6"/>
    <p:sldId id="276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90" r:id="rId22"/>
    <p:sldId id="278" r:id="rId23"/>
    <p:sldId id="279" r:id="rId24"/>
    <p:sldId id="280" r:id="rId25"/>
    <p:sldId id="281" r:id="rId26"/>
    <p:sldId id="282" r:id="rId27"/>
    <p:sldId id="283" r:id="rId28"/>
    <p:sldId id="291" r:id="rId29"/>
    <p:sldId id="284" r:id="rId30"/>
    <p:sldId id="285" r:id="rId31"/>
    <p:sldId id="286" r:id="rId32"/>
    <p:sldId id="287" r:id="rId33"/>
    <p:sldId id="289" r:id="rId34"/>
    <p:sldId id="288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C48-B600-49D3-BE7D-263418B1E1D9}" type="datetimeFigureOut">
              <a:rPr lang="fr-FR" smtClean="0"/>
              <a:pPr/>
              <a:t>07/08/2012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7730-1871-4B64-BD35-E141291C2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C48-B600-49D3-BE7D-263418B1E1D9}" type="datetimeFigureOut">
              <a:rPr lang="fr-FR" smtClean="0"/>
              <a:pPr/>
              <a:t>07/08/2012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7730-1871-4B64-BD35-E141291C2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C48-B600-49D3-BE7D-263418B1E1D9}" type="datetimeFigureOut">
              <a:rPr lang="fr-FR" smtClean="0"/>
              <a:pPr/>
              <a:t>07/08/2012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7730-1871-4B64-BD35-E141291C2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C48-B600-49D3-BE7D-263418B1E1D9}" type="datetimeFigureOut">
              <a:rPr lang="fr-FR" smtClean="0"/>
              <a:pPr/>
              <a:t>07/08/2012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7730-1871-4B64-BD35-E141291C2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C48-B600-49D3-BE7D-263418B1E1D9}" type="datetimeFigureOut">
              <a:rPr lang="fr-FR" smtClean="0"/>
              <a:pPr/>
              <a:t>07/08/2012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7730-1871-4B64-BD35-E141291C2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C48-B600-49D3-BE7D-263418B1E1D9}" type="datetimeFigureOut">
              <a:rPr lang="fr-FR" smtClean="0"/>
              <a:pPr/>
              <a:t>07/08/2012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7730-1871-4B64-BD35-E141291C2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C48-B600-49D3-BE7D-263418B1E1D9}" type="datetimeFigureOut">
              <a:rPr lang="fr-FR" smtClean="0"/>
              <a:pPr/>
              <a:t>07/08/2012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7730-1871-4B64-BD35-E141291C2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C48-B600-49D3-BE7D-263418B1E1D9}" type="datetimeFigureOut">
              <a:rPr lang="fr-FR" smtClean="0"/>
              <a:pPr/>
              <a:t>07/08/2012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7730-1871-4B64-BD35-E141291C2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C48-B600-49D3-BE7D-263418B1E1D9}" type="datetimeFigureOut">
              <a:rPr lang="fr-FR" smtClean="0"/>
              <a:pPr/>
              <a:t>07/08/2012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7730-1871-4B64-BD35-E141291C2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C48-B600-49D3-BE7D-263418B1E1D9}" type="datetimeFigureOut">
              <a:rPr lang="fr-FR" smtClean="0"/>
              <a:pPr/>
              <a:t>07/08/2012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7730-1871-4B64-BD35-E141291C2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2C48-B600-49D3-BE7D-263418B1E1D9}" type="datetimeFigureOut">
              <a:rPr lang="fr-FR" smtClean="0"/>
              <a:pPr/>
              <a:t>07/08/2012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7730-1871-4B64-BD35-E141291C2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32C48-B600-49D3-BE7D-263418B1E1D9}" type="datetimeFigureOut">
              <a:rPr lang="fr-FR" smtClean="0"/>
              <a:pPr/>
              <a:t>07/08/2012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C7730-1871-4B64-BD35-E141291C2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196752"/>
            <a:ext cx="5422347" cy="4982072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5416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OBSERVER et MESURER.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Je dois répondre: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dirty="0" smtClean="0">
                <a:solidFill>
                  <a:srgbClr val="7030A0"/>
                </a:solidFill>
              </a:rPr>
              <a:t>La masse de cette personne est de 74,9 kg.</a:t>
            </a:r>
            <a:endParaRPr lang="fr-FR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Comic Sans MS" pitchFamily="66" charset="0"/>
              </a:rPr>
              <a:t>Sur cet exemple, quelle est la </a:t>
            </a:r>
            <a:r>
              <a:rPr lang="fr-FR" dirty="0" smtClean="0">
                <a:solidFill>
                  <a:srgbClr val="00B0F0"/>
                </a:solidFill>
                <a:latin typeface="Comic Sans MS" pitchFamily="66" charset="0"/>
              </a:rPr>
              <a:t>grandeur</a:t>
            </a:r>
            <a:r>
              <a:rPr lang="fr-FR" dirty="0" smtClean="0">
                <a:latin typeface="Comic Sans MS" pitchFamily="66" charset="0"/>
              </a:rPr>
              <a:t>,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l’objet</a:t>
            </a:r>
            <a:r>
              <a:rPr lang="fr-FR" dirty="0" smtClean="0">
                <a:latin typeface="Comic Sans MS" pitchFamily="66" charset="0"/>
              </a:rPr>
              <a:t>, </a:t>
            </a:r>
            <a:r>
              <a:rPr lang="fr-FR" dirty="0" smtClean="0">
                <a:latin typeface="Comic Sans MS" pitchFamily="66" charset="0"/>
              </a:rPr>
              <a:t>la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quantité</a:t>
            </a:r>
            <a:r>
              <a:rPr lang="fr-FR" dirty="0" smtClean="0">
                <a:latin typeface="Comic Sans MS" pitchFamily="66" charset="0"/>
              </a:rPr>
              <a:t>, et l’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unité</a:t>
            </a:r>
            <a:r>
              <a:rPr lang="fr-FR" dirty="0" smtClean="0">
                <a:latin typeface="Comic Sans MS" pitchFamily="66" charset="0"/>
              </a:rPr>
              <a:t>?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857364"/>
            <a:ext cx="4893714" cy="464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omic Sans MS" pitchFamily="66" charset="0"/>
              </a:rPr>
              <a:t/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La</a:t>
            </a:r>
            <a:r>
              <a:rPr lang="fr-FR" dirty="0" smtClean="0">
                <a:solidFill>
                  <a:srgbClr val="00B0F0"/>
                </a:solidFill>
                <a:latin typeface="Comic Sans MS" pitchFamily="66" charset="0"/>
              </a:rPr>
              <a:t> grandeur est la pression</a:t>
            </a:r>
            <a:r>
              <a:rPr lang="fr-FR" dirty="0" smtClean="0">
                <a:latin typeface="Comic Sans MS" pitchFamily="66" charset="0"/>
              </a:rPr>
              <a:t>,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l’objet est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l’air</a:t>
            </a:r>
            <a:r>
              <a:rPr lang="fr-FR" dirty="0" smtClean="0">
                <a:latin typeface="Comic Sans MS" pitchFamily="66" charset="0"/>
              </a:rPr>
              <a:t>, </a:t>
            </a:r>
            <a:r>
              <a:rPr lang="fr-FR" dirty="0" smtClean="0">
                <a:latin typeface="Comic Sans MS" pitchFamily="66" charset="0"/>
              </a:rPr>
              <a:t>la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quantité est 1006 </a:t>
            </a:r>
            <a:r>
              <a:rPr lang="fr-FR" dirty="0" smtClean="0">
                <a:latin typeface="Comic Sans MS" pitchFamily="66" charset="0"/>
              </a:rPr>
              <a:t>, et l’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unité est l’hecto pascal(hPa)</a:t>
            </a:r>
            <a:r>
              <a:rPr lang="fr-FR" dirty="0" smtClean="0">
                <a:latin typeface="Comic Sans MS" pitchFamily="66" charset="0"/>
              </a:rPr>
              <a:t>.</a:t>
            </a:r>
            <a:endParaRPr lang="fr-FR" dirty="0"/>
          </a:p>
        </p:txBody>
      </p:sp>
      <p:pic>
        <p:nvPicPr>
          <p:cNvPr id="4" name="Espace réservé du contenu 3" descr="imagesCAUJHKC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708920"/>
            <a:ext cx="3168352" cy="3283985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643182"/>
            <a:ext cx="443665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Je dois répondre: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dirty="0" smtClean="0">
                <a:solidFill>
                  <a:srgbClr val="7030A0"/>
                </a:solidFill>
              </a:rPr>
              <a:t>La pression atmosphérique est de 1006 hPa.</a:t>
            </a:r>
            <a:endParaRPr lang="fr-FR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Comic Sans MS" pitchFamily="66" charset="0"/>
              </a:rPr>
              <a:t>Sur cet exemple, quelle est la </a:t>
            </a:r>
            <a:r>
              <a:rPr lang="fr-FR" dirty="0" smtClean="0">
                <a:solidFill>
                  <a:srgbClr val="00B0F0"/>
                </a:solidFill>
                <a:latin typeface="Comic Sans MS" pitchFamily="66" charset="0"/>
              </a:rPr>
              <a:t>grandeur</a:t>
            </a:r>
            <a:r>
              <a:rPr lang="fr-FR" dirty="0" smtClean="0">
                <a:latin typeface="Comic Sans MS" pitchFamily="66" charset="0"/>
              </a:rPr>
              <a:t>,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l’objet</a:t>
            </a:r>
            <a:r>
              <a:rPr lang="fr-FR" dirty="0" smtClean="0">
                <a:latin typeface="Comic Sans MS" pitchFamily="66" charset="0"/>
              </a:rPr>
              <a:t>, </a:t>
            </a:r>
            <a:r>
              <a:rPr lang="fr-FR" dirty="0" smtClean="0">
                <a:latin typeface="Comic Sans MS" pitchFamily="66" charset="0"/>
              </a:rPr>
              <a:t>la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quantité</a:t>
            </a:r>
            <a:r>
              <a:rPr lang="fr-FR" dirty="0" smtClean="0">
                <a:latin typeface="Comic Sans MS" pitchFamily="66" charset="0"/>
              </a:rPr>
              <a:t>, et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unité</a:t>
            </a:r>
            <a:r>
              <a:rPr lang="fr-FR" dirty="0" smtClean="0">
                <a:latin typeface="Comic Sans MS" pitchFamily="66" charset="0"/>
              </a:rPr>
              <a:t>?</a:t>
            </a:r>
            <a:endParaRPr lang="fr-FR" dirty="0"/>
          </a:p>
        </p:txBody>
      </p:sp>
      <p:pic>
        <p:nvPicPr>
          <p:cNvPr id="4" name="Espace réservé du contenu 3" descr="imagesCAY1F3G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3900065" cy="3900065"/>
          </a:xfrm>
        </p:spPr>
      </p:pic>
      <p:sp>
        <p:nvSpPr>
          <p:cNvPr id="5" name="Légende encadrée avec une bordure 1 4"/>
          <p:cNvSpPr/>
          <p:nvPr/>
        </p:nvSpPr>
        <p:spPr>
          <a:xfrm>
            <a:off x="5148064" y="3140968"/>
            <a:ext cx="2160240" cy="864096"/>
          </a:xfrm>
          <a:prstGeom prst="accentBorderCallout1">
            <a:avLst>
              <a:gd name="adj1" fmla="val 18750"/>
              <a:gd name="adj2" fmla="val -8333"/>
              <a:gd name="adj3" fmla="val -17372"/>
              <a:gd name="adj4" fmla="val -59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/>
              <a:t>39,6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Comic Sans MS" pitchFamily="66" charset="0"/>
              </a:rPr>
              <a:t/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La</a:t>
            </a:r>
            <a:r>
              <a:rPr lang="fr-FR" dirty="0" smtClean="0">
                <a:solidFill>
                  <a:srgbClr val="00B0F0"/>
                </a:solidFill>
                <a:latin typeface="Comic Sans MS" pitchFamily="66" charset="0"/>
              </a:rPr>
              <a:t> grandeur est la température</a:t>
            </a:r>
            <a:r>
              <a:rPr lang="fr-FR" dirty="0" smtClean="0">
                <a:latin typeface="Comic Sans MS" pitchFamily="66" charset="0"/>
              </a:rPr>
              <a:t>,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l’objet est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l’air</a:t>
            </a:r>
            <a:r>
              <a:rPr lang="fr-FR" dirty="0" smtClean="0">
                <a:latin typeface="Comic Sans MS" pitchFamily="66" charset="0"/>
              </a:rPr>
              <a:t>, </a:t>
            </a:r>
            <a:r>
              <a:rPr lang="fr-FR" dirty="0" smtClean="0">
                <a:latin typeface="Comic Sans MS" pitchFamily="66" charset="0"/>
              </a:rPr>
              <a:t>la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quantité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39,6</a:t>
            </a:r>
            <a:r>
              <a:rPr lang="fr-FR" dirty="0" smtClean="0">
                <a:latin typeface="Comic Sans MS" pitchFamily="66" charset="0"/>
              </a:rPr>
              <a:t>, et l’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unité est le degré Celsius (°C).</a:t>
            </a:r>
            <a:endParaRPr lang="fr-FR" dirty="0"/>
          </a:p>
        </p:txBody>
      </p:sp>
      <p:pic>
        <p:nvPicPr>
          <p:cNvPr id="4" name="Espace réservé du contenu 3" descr="imagesCAY1F3G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996952"/>
            <a:ext cx="3035969" cy="30359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Je dois répondre: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dirty="0" smtClean="0">
                <a:solidFill>
                  <a:srgbClr val="7030A0"/>
                </a:solidFill>
              </a:rPr>
              <a:t>La température de l’air est de 39,6 °C.</a:t>
            </a:r>
            <a:endParaRPr lang="fr-FR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Comic Sans MS" pitchFamily="66" charset="0"/>
              </a:rPr>
              <a:t>Sur cet exemple, quelle est la </a:t>
            </a:r>
            <a:r>
              <a:rPr lang="fr-FR" dirty="0" smtClean="0">
                <a:solidFill>
                  <a:srgbClr val="00B0F0"/>
                </a:solidFill>
                <a:latin typeface="Comic Sans MS" pitchFamily="66" charset="0"/>
              </a:rPr>
              <a:t>grandeur</a:t>
            </a:r>
            <a:r>
              <a:rPr lang="fr-FR" dirty="0" smtClean="0">
                <a:latin typeface="Comic Sans MS" pitchFamily="66" charset="0"/>
              </a:rPr>
              <a:t>,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l’objet</a:t>
            </a:r>
            <a:r>
              <a:rPr lang="fr-FR" dirty="0" smtClean="0">
                <a:latin typeface="Comic Sans MS" pitchFamily="66" charset="0"/>
              </a:rPr>
              <a:t>, la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quantité</a:t>
            </a:r>
            <a:r>
              <a:rPr lang="fr-FR" dirty="0" smtClean="0">
                <a:latin typeface="Comic Sans MS" pitchFamily="66" charset="0"/>
              </a:rPr>
              <a:t>, et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unité</a:t>
            </a:r>
            <a:r>
              <a:rPr lang="fr-FR" dirty="0" smtClean="0">
                <a:latin typeface="Comic Sans MS" pitchFamily="66" charset="0"/>
              </a:rPr>
              <a:t>?</a:t>
            </a:r>
            <a:endParaRPr lang="fr-FR" dirty="0"/>
          </a:p>
        </p:txBody>
      </p:sp>
      <p:pic>
        <p:nvPicPr>
          <p:cNvPr id="4" name="Espace réservé du contenu 3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204864"/>
            <a:ext cx="3016803" cy="4006933"/>
          </a:xfrm>
        </p:spPr>
      </p:pic>
      <p:sp>
        <p:nvSpPr>
          <p:cNvPr id="5" name="Légende encadrée avec une bordure 1 4"/>
          <p:cNvSpPr/>
          <p:nvPr/>
        </p:nvSpPr>
        <p:spPr>
          <a:xfrm>
            <a:off x="6660232" y="3501008"/>
            <a:ext cx="2160240" cy="864096"/>
          </a:xfrm>
          <a:prstGeom prst="accentBorderCallout1">
            <a:avLst>
              <a:gd name="adj1" fmla="val 18750"/>
              <a:gd name="adj2" fmla="val -8333"/>
              <a:gd name="adj3" fmla="val 37142"/>
              <a:gd name="adj4" fmla="val -787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/>
              <a:t>50,0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omic Sans MS" pitchFamily="66" charset="0"/>
              </a:rPr>
              <a:t/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La</a:t>
            </a:r>
            <a:r>
              <a:rPr lang="fr-FR" dirty="0" smtClean="0">
                <a:solidFill>
                  <a:srgbClr val="00B0F0"/>
                </a:solidFill>
                <a:latin typeface="Comic Sans MS" pitchFamily="66" charset="0"/>
              </a:rPr>
              <a:t> grandeur est le volume</a:t>
            </a:r>
            <a:r>
              <a:rPr lang="fr-FR" dirty="0" smtClean="0">
                <a:latin typeface="Comic Sans MS" pitchFamily="66" charset="0"/>
              </a:rPr>
              <a:t>,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l’objet est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l’eau colorée</a:t>
            </a:r>
            <a:r>
              <a:rPr lang="fr-FR" dirty="0" smtClean="0">
                <a:latin typeface="Comic Sans MS" pitchFamily="66" charset="0"/>
              </a:rPr>
              <a:t>, </a:t>
            </a:r>
            <a:r>
              <a:rPr lang="fr-FR" dirty="0" smtClean="0">
                <a:latin typeface="Comic Sans MS" pitchFamily="66" charset="0"/>
              </a:rPr>
              <a:t>la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quantité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50,0</a:t>
            </a:r>
            <a:r>
              <a:rPr lang="fr-FR" dirty="0" smtClean="0">
                <a:latin typeface="Comic Sans MS" pitchFamily="66" charset="0"/>
              </a:rPr>
              <a:t>, et l’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unité est le millilitre (</a:t>
            </a:r>
            <a:r>
              <a:rPr lang="fr-FR" dirty="0" err="1" smtClean="0">
                <a:solidFill>
                  <a:srgbClr val="FF0000"/>
                </a:solidFill>
                <a:latin typeface="Comic Sans MS" pitchFamily="66" charset="0"/>
              </a:rPr>
              <a:t>mL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).</a:t>
            </a:r>
            <a:endParaRPr lang="fr-FR" dirty="0"/>
          </a:p>
        </p:txBody>
      </p:sp>
      <p:pic>
        <p:nvPicPr>
          <p:cNvPr id="4" name="Espace réservé du contenu 3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1386" y="2629847"/>
            <a:ext cx="2866758" cy="38076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Je dois répondre: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dirty="0" smtClean="0">
                <a:solidFill>
                  <a:srgbClr val="7030A0"/>
                </a:solidFill>
              </a:rPr>
              <a:t>Le volume </a:t>
            </a:r>
            <a:r>
              <a:rPr lang="fr-FR" sz="4400" dirty="0" smtClean="0">
                <a:solidFill>
                  <a:srgbClr val="7030A0"/>
                </a:solidFill>
              </a:rPr>
              <a:t>d’eau colorée est </a:t>
            </a:r>
            <a:r>
              <a:rPr lang="fr-FR" sz="4400" dirty="0" smtClean="0">
                <a:solidFill>
                  <a:srgbClr val="7030A0"/>
                </a:solidFill>
              </a:rPr>
              <a:t>de 50,0 </a:t>
            </a:r>
            <a:r>
              <a:rPr lang="fr-FR" sz="4400" dirty="0" err="1" smtClean="0">
                <a:solidFill>
                  <a:srgbClr val="7030A0"/>
                </a:solidFill>
              </a:rPr>
              <a:t>mL</a:t>
            </a:r>
            <a:r>
              <a:rPr lang="fr-FR" sz="4400" dirty="0" smtClean="0">
                <a:solidFill>
                  <a:srgbClr val="7030A0"/>
                </a:solidFill>
              </a:rPr>
              <a:t>.</a:t>
            </a:r>
            <a:endParaRPr lang="fr-FR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Comment rédiger ma réponse?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Olivier\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909" y="1846957"/>
            <a:ext cx="4030315" cy="4030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Maintenant, c’est à toi.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43116"/>
            <a:ext cx="3243965" cy="3337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 smtClean="0"/>
              <a:t>Pour les 5°</a:t>
            </a:r>
            <a:endParaRPr lang="fr-FR" sz="9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Observe.</a:t>
            </a:r>
            <a:endParaRPr lang="fr-FR" dirty="0"/>
          </a:p>
        </p:txBody>
      </p:sp>
      <p:pic>
        <p:nvPicPr>
          <p:cNvPr id="5" name="Espace réservé du contenu 4" descr="Photo 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Donne ta réponse.</a:t>
            </a:r>
            <a:endParaRPr lang="fr-FR" dirty="0"/>
          </a:p>
        </p:txBody>
      </p:sp>
      <p:pic>
        <p:nvPicPr>
          <p:cNvPr id="4" name="Espace réservé du contenu 3" descr="Photo 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Observe.</a:t>
            </a:r>
            <a:endParaRPr lang="fr-FR" dirty="0"/>
          </a:p>
        </p:txBody>
      </p:sp>
      <p:pic>
        <p:nvPicPr>
          <p:cNvPr id="4" name="Espace réservé du contenu 3" descr="Photo 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Donne ta réponse.</a:t>
            </a:r>
            <a:endParaRPr lang="fr-FR" dirty="0"/>
          </a:p>
        </p:txBody>
      </p:sp>
      <p:pic>
        <p:nvPicPr>
          <p:cNvPr id="4" name="Espace réservé du contenu 3" descr="Photo 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Observe.</a:t>
            </a:r>
            <a:endParaRPr lang="fr-FR" dirty="0"/>
          </a:p>
        </p:txBody>
      </p:sp>
      <p:pic>
        <p:nvPicPr>
          <p:cNvPr id="4" name="Espace réservé du contenu 3" descr="Photo 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Donne ta réponse.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85926"/>
            <a:ext cx="3857652" cy="395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 smtClean="0"/>
              <a:t>Pour les 4°</a:t>
            </a:r>
            <a:endParaRPr lang="fr-FR" sz="9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Observe.</a:t>
            </a:r>
            <a:endParaRPr lang="fr-FR" dirty="0"/>
          </a:p>
        </p:txBody>
      </p:sp>
      <p:pic>
        <p:nvPicPr>
          <p:cNvPr id="4" name="Espace réservé du contenu 3" descr="Photo 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Comic Sans MS" pitchFamily="66" charset="0"/>
              </a:rPr>
              <a:t>Parmi ces deux observations, laquelle est </a:t>
            </a:r>
            <a:r>
              <a:rPr lang="fr-FR" sz="3200" dirty="0" smtClean="0">
                <a:solidFill>
                  <a:srgbClr val="FF0000"/>
                </a:solidFill>
                <a:latin typeface="Comic Sans MS" pitchFamily="66" charset="0"/>
              </a:rPr>
              <a:t>qualitative, </a:t>
            </a:r>
            <a:r>
              <a:rPr lang="fr-FR" sz="3200" dirty="0" smtClean="0">
                <a:latin typeface="Comic Sans MS" pitchFamily="66" charset="0"/>
              </a:rPr>
              <a:t>laquelle est </a:t>
            </a:r>
            <a:r>
              <a:rPr lang="fr-FR" sz="3200" dirty="0" smtClean="0">
                <a:solidFill>
                  <a:srgbClr val="FF0000"/>
                </a:solidFill>
                <a:latin typeface="Comic Sans MS" pitchFamily="66" charset="0"/>
              </a:rPr>
              <a:t>quantitative</a:t>
            </a:r>
            <a:r>
              <a:rPr lang="fr-FR" sz="3200" dirty="0" smtClean="0">
                <a:latin typeface="Comic Sans MS" pitchFamily="66" charset="0"/>
              </a:rPr>
              <a:t>?</a:t>
            </a:r>
            <a:br>
              <a:rPr lang="fr-FR" sz="3200" dirty="0" smtClean="0">
                <a:latin typeface="Comic Sans MS" pitchFamily="66" charset="0"/>
              </a:rPr>
            </a:br>
            <a:r>
              <a:rPr lang="fr-FR" sz="3200" dirty="0" smtClean="0">
                <a:latin typeface="Comic Sans MS" pitchFamily="66" charset="0"/>
              </a:rPr>
              <a:t>La pression atmosphérique est de 1020 hPa: il fait beau.</a:t>
            </a:r>
            <a:br>
              <a:rPr lang="fr-FR" sz="3200" dirty="0" smtClean="0">
                <a:latin typeface="Comic Sans MS" pitchFamily="66" charset="0"/>
              </a:rPr>
            </a:br>
            <a:r>
              <a:rPr lang="fr-FR" sz="3200" dirty="0" smtClean="0">
                <a:latin typeface="Comic Sans MS" pitchFamily="66" charset="0"/>
              </a:rPr>
              <a:t>Le ciel est bleu: il fait beau.</a:t>
            </a:r>
            <a:r>
              <a:rPr lang="fr-FR" sz="2000" dirty="0" smtClean="0">
                <a:latin typeface="Comic Sans MS" pitchFamily="66" charset="0"/>
              </a:rPr>
              <a:t/>
            </a:r>
            <a:br>
              <a:rPr lang="fr-FR" sz="2000" dirty="0" smtClean="0">
                <a:latin typeface="Comic Sans MS" pitchFamily="66" charset="0"/>
              </a:rPr>
            </a:br>
            <a:endParaRPr lang="fr-FR" sz="2000" dirty="0">
              <a:latin typeface="Comic Sans MS" pitchFamily="66" charset="0"/>
            </a:endParaRPr>
          </a:p>
        </p:txBody>
      </p:sp>
      <p:pic>
        <p:nvPicPr>
          <p:cNvPr id="6" name="Espace réservé du contenu 5" descr="untitled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852936"/>
            <a:ext cx="3417713" cy="3168352"/>
          </a:xfrm>
        </p:spPr>
      </p:pic>
      <p:pic>
        <p:nvPicPr>
          <p:cNvPr id="1026" name="Picture 2" descr="C:\Users\Olivier\Pictures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4257703" cy="23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Donne ta réponse.</a:t>
            </a:r>
            <a:endParaRPr lang="fr-FR" dirty="0"/>
          </a:p>
        </p:txBody>
      </p:sp>
      <p:pic>
        <p:nvPicPr>
          <p:cNvPr id="4" name="Espace réservé du contenu 3" descr="Photo 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Observe.</a:t>
            </a:r>
            <a:endParaRPr lang="fr-FR" dirty="0"/>
          </a:p>
        </p:txBody>
      </p:sp>
      <p:pic>
        <p:nvPicPr>
          <p:cNvPr id="4" name="Espace réservé du contenu 3" descr="Photo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Donne ta réponse.</a:t>
            </a:r>
            <a:endParaRPr lang="fr-FR" dirty="0"/>
          </a:p>
        </p:txBody>
      </p:sp>
      <p:pic>
        <p:nvPicPr>
          <p:cNvPr id="4" name="Espace réservé du contenu 3" descr="Photo 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Observe.</a:t>
            </a:r>
            <a:endParaRPr lang="fr-FR" dirty="0"/>
          </a:p>
        </p:txBody>
      </p:sp>
      <p:pic>
        <p:nvPicPr>
          <p:cNvPr id="4" name="Espace réservé du contenu 3" descr="Photo 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Donne ta réponse.</a:t>
            </a:r>
            <a:endParaRPr lang="fr-FR" dirty="0"/>
          </a:p>
        </p:txBody>
      </p:sp>
      <p:pic>
        <p:nvPicPr>
          <p:cNvPr id="4" name="Espace réservé du contenu 3" descr="Photo 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Comic Sans MS" pitchFamily="66" charset="0"/>
              </a:rPr>
              <a:t>Observer le ciel et voir qu’il est bleu est une </a:t>
            </a:r>
            <a:r>
              <a:rPr lang="fr-FR" sz="3200" dirty="0" smtClean="0">
                <a:solidFill>
                  <a:srgbClr val="FF0000"/>
                </a:solidFill>
                <a:latin typeface="Comic Sans MS" pitchFamily="66" charset="0"/>
              </a:rPr>
              <a:t>qualité</a:t>
            </a:r>
            <a:r>
              <a:rPr lang="fr-FR" sz="3200" dirty="0" smtClean="0">
                <a:latin typeface="Comic Sans MS" pitchFamily="66" charset="0"/>
              </a:rPr>
              <a:t>. Utiliser un baromètre et mesurer la pression atmosphérique est une </a:t>
            </a:r>
            <a:r>
              <a:rPr lang="fr-FR" sz="3200" dirty="0" smtClean="0">
                <a:solidFill>
                  <a:srgbClr val="FF0000"/>
                </a:solidFill>
                <a:latin typeface="Comic Sans MS" pitchFamily="66" charset="0"/>
              </a:rPr>
              <a:t>quantité</a:t>
            </a:r>
            <a:r>
              <a:rPr lang="fr-FR" sz="3200" dirty="0" smtClean="0">
                <a:latin typeface="Comic Sans MS" pitchFamily="66" charset="0"/>
              </a:rPr>
              <a:t>.</a:t>
            </a:r>
            <a:br>
              <a:rPr lang="fr-FR" sz="3200" dirty="0" smtClean="0">
                <a:latin typeface="Comic Sans MS" pitchFamily="66" charset="0"/>
              </a:rPr>
            </a:br>
            <a:r>
              <a:rPr lang="fr-FR" sz="2000" dirty="0" smtClean="0">
                <a:latin typeface="Comic Sans MS" pitchFamily="66" charset="0"/>
              </a:rPr>
              <a:t/>
            </a:r>
            <a:br>
              <a:rPr lang="fr-FR" sz="2000" dirty="0" smtClean="0">
                <a:latin typeface="Comic Sans MS" pitchFamily="66" charset="0"/>
              </a:rPr>
            </a:br>
            <a:endParaRPr lang="fr-FR" sz="2000" dirty="0">
              <a:latin typeface="Comic Sans MS" pitchFamily="66" charset="0"/>
            </a:endParaRPr>
          </a:p>
        </p:txBody>
      </p:sp>
      <p:pic>
        <p:nvPicPr>
          <p:cNvPr id="6" name="Espace réservé du contenu 5" descr="untitled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852936"/>
            <a:ext cx="3417713" cy="3168352"/>
          </a:xfrm>
        </p:spPr>
      </p:pic>
      <p:pic>
        <p:nvPicPr>
          <p:cNvPr id="1026" name="Picture 2" descr="C:\Users\Olivier\Pictures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4257703" cy="23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2520280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Comic Sans MS" pitchFamily="66" charset="0"/>
              </a:rPr>
              <a:t>Parmi ces deux observations, laquelle est </a:t>
            </a:r>
            <a:r>
              <a:rPr lang="fr-FR" sz="3200" dirty="0" smtClean="0">
                <a:solidFill>
                  <a:srgbClr val="FF0000"/>
                </a:solidFill>
                <a:latin typeface="Comic Sans MS" pitchFamily="66" charset="0"/>
              </a:rPr>
              <a:t>subjective</a:t>
            </a:r>
            <a:r>
              <a:rPr lang="fr-FR" sz="3200" dirty="0" smtClean="0">
                <a:latin typeface="Comic Sans MS" pitchFamily="66" charset="0"/>
              </a:rPr>
              <a:t>, laquelle est </a:t>
            </a:r>
            <a:r>
              <a:rPr lang="fr-FR" sz="3200" dirty="0" smtClean="0">
                <a:solidFill>
                  <a:srgbClr val="FF0000"/>
                </a:solidFill>
                <a:latin typeface="Comic Sans MS" pitchFamily="66" charset="0"/>
              </a:rPr>
              <a:t>précise</a:t>
            </a:r>
            <a:r>
              <a:rPr lang="fr-FR" sz="3200" dirty="0" smtClean="0">
                <a:latin typeface="Comic Sans MS" pitchFamily="66" charset="0"/>
              </a:rPr>
              <a:t>? </a:t>
            </a:r>
            <a:br>
              <a:rPr lang="fr-FR" sz="3200" dirty="0" smtClean="0">
                <a:latin typeface="Comic Sans MS" pitchFamily="66" charset="0"/>
              </a:rPr>
            </a:br>
            <a:r>
              <a:rPr lang="fr-FR" sz="2000" dirty="0" smtClean="0">
                <a:latin typeface="Comic Sans MS" pitchFamily="66" charset="0"/>
              </a:rPr>
              <a:t/>
            </a:r>
            <a:br>
              <a:rPr lang="fr-FR" sz="2000" dirty="0" smtClean="0">
                <a:latin typeface="Comic Sans MS" pitchFamily="66" charset="0"/>
              </a:rPr>
            </a:br>
            <a:endParaRPr lang="fr-FR" sz="2000" dirty="0">
              <a:latin typeface="Comic Sans MS" pitchFamily="66" charset="0"/>
            </a:endParaRPr>
          </a:p>
        </p:txBody>
      </p:sp>
      <p:pic>
        <p:nvPicPr>
          <p:cNvPr id="6" name="Espace réservé du contenu 5" descr="untitled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852936"/>
            <a:ext cx="3417713" cy="3168352"/>
          </a:xfrm>
        </p:spPr>
      </p:pic>
      <p:pic>
        <p:nvPicPr>
          <p:cNvPr id="1026" name="Picture 2" descr="C:\Users\Olivier\Pictures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4257703" cy="23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latin typeface="Comic Sans MS" pitchFamily="66" charset="0"/>
              </a:rPr>
              <a:t>Pour toi, il fait beau, mais pour un autre non; il y a des nuages, il fait froid, …. C’est </a:t>
            </a:r>
            <a:r>
              <a:rPr lang="fr-FR" sz="3200" dirty="0" smtClean="0">
                <a:solidFill>
                  <a:srgbClr val="FF0000"/>
                </a:solidFill>
                <a:latin typeface="Comic Sans MS" pitchFamily="66" charset="0"/>
              </a:rPr>
              <a:t>subjectif</a:t>
            </a:r>
            <a:r>
              <a:rPr lang="fr-FR" sz="3200" dirty="0" smtClean="0">
                <a:latin typeface="Comic Sans MS" pitchFamily="66" charset="0"/>
              </a:rPr>
              <a:t>, il y a plusieurs réponses. Le baromètre me donne une réponse unique. Il est </a:t>
            </a:r>
            <a:r>
              <a:rPr lang="fr-FR" sz="3200" dirty="0" smtClean="0">
                <a:solidFill>
                  <a:srgbClr val="FF0000"/>
                </a:solidFill>
                <a:latin typeface="Comic Sans MS" pitchFamily="66" charset="0"/>
              </a:rPr>
              <a:t>précis</a:t>
            </a:r>
            <a:r>
              <a:rPr lang="fr-FR" sz="3200" dirty="0" smtClean="0">
                <a:latin typeface="Comic Sans MS" pitchFamily="66" charset="0"/>
              </a:rPr>
              <a:t>.</a:t>
            </a:r>
            <a:br>
              <a:rPr lang="fr-FR" sz="3200" dirty="0" smtClean="0">
                <a:latin typeface="Comic Sans MS" pitchFamily="66" charset="0"/>
              </a:rPr>
            </a:br>
            <a:r>
              <a:rPr lang="fr-FR" sz="2000" dirty="0" smtClean="0">
                <a:latin typeface="Comic Sans MS" pitchFamily="66" charset="0"/>
              </a:rPr>
              <a:t/>
            </a:r>
            <a:br>
              <a:rPr lang="fr-FR" sz="2000" dirty="0" smtClean="0">
                <a:latin typeface="Comic Sans MS" pitchFamily="66" charset="0"/>
              </a:rPr>
            </a:br>
            <a:endParaRPr lang="fr-FR" sz="2000" dirty="0">
              <a:latin typeface="Comic Sans MS" pitchFamily="66" charset="0"/>
            </a:endParaRPr>
          </a:p>
        </p:txBody>
      </p:sp>
      <p:pic>
        <p:nvPicPr>
          <p:cNvPr id="6" name="Espace réservé du contenu 5" descr="untitled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852936"/>
            <a:ext cx="3417713" cy="3168352"/>
          </a:xfrm>
        </p:spPr>
      </p:pic>
      <p:pic>
        <p:nvPicPr>
          <p:cNvPr id="1026" name="Picture 2" descr="C:\Users\Olivier\Pictures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4257703" cy="23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fr-FR" dirty="0" smtClean="0"/>
              <a:t>En sciences, on veut produire des mesures. C’est-à-dire, à propos </a:t>
            </a:r>
            <a:r>
              <a:rPr lang="fr-FR" dirty="0" smtClean="0"/>
              <a:t>de la </a:t>
            </a:r>
            <a:r>
              <a:rPr lang="fr-FR" dirty="0" smtClean="0">
                <a:solidFill>
                  <a:srgbClr val="00B0F0"/>
                </a:solidFill>
              </a:rPr>
              <a:t>grandeur </a:t>
            </a:r>
            <a:r>
              <a:rPr lang="fr-FR" dirty="0" smtClean="0"/>
              <a:t>d’un</a:t>
            </a:r>
            <a:r>
              <a:rPr lang="fr-FR" dirty="0" smtClean="0">
                <a:solidFill>
                  <a:srgbClr val="00B0F0"/>
                </a:solidFill>
              </a:rPr>
              <a:t>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objet</a:t>
            </a:r>
            <a:r>
              <a:rPr lang="fr-FR" dirty="0" smtClean="0"/>
              <a:t>, </a:t>
            </a:r>
            <a:r>
              <a:rPr lang="fr-FR" dirty="0" smtClean="0"/>
              <a:t>atteindre sa </a:t>
            </a:r>
            <a:r>
              <a:rPr lang="fr-FR" dirty="0" smtClean="0">
                <a:solidFill>
                  <a:srgbClr val="00B050"/>
                </a:solidFill>
              </a:rPr>
              <a:t>quantité</a:t>
            </a:r>
            <a:r>
              <a:rPr lang="fr-FR" dirty="0" smtClean="0"/>
              <a:t>, et donner son </a:t>
            </a:r>
            <a:r>
              <a:rPr lang="fr-FR" dirty="0" smtClean="0">
                <a:solidFill>
                  <a:srgbClr val="FF0000"/>
                </a:solidFill>
              </a:rPr>
              <a:t>unité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pic>
        <p:nvPicPr>
          <p:cNvPr id="2050" name="Picture 2" descr="C:\Users\Olivier\Pictures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5024"/>
            <a:ext cx="4242506" cy="2823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146250"/>
          </a:xfrm>
        </p:spPr>
        <p:txBody>
          <a:bodyPr>
            <a:normAutofit/>
          </a:bodyPr>
          <a:lstStyle/>
          <a:p>
            <a:r>
              <a:rPr lang="fr-FR" sz="4000" dirty="0" smtClean="0">
                <a:latin typeface="Comic Sans MS" pitchFamily="66" charset="0"/>
              </a:rPr>
              <a:t>Sur cet exemple, quelle est la </a:t>
            </a:r>
            <a:r>
              <a:rPr lang="fr-FR" sz="4000" dirty="0" smtClean="0">
                <a:solidFill>
                  <a:srgbClr val="00B0F0"/>
                </a:solidFill>
                <a:latin typeface="Comic Sans MS" pitchFamily="66" charset="0"/>
              </a:rPr>
              <a:t>grandeur</a:t>
            </a:r>
            <a:r>
              <a:rPr lang="fr-FR" sz="4000" dirty="0" smtClean="0">
                <a:solidFill>
                  <a:srgbClr val="00B0F0"/>
                </a:solidFill>
                <a:latin typeface="Comic Sans MS" pitchFamily="66" charset="0"/>
              </a:rPr>
              <a:t>,</a:t>
            </a:r>
            <a:r>
              <a:rPr lang="fr-FR" sz="4000" dirty="0" smtClean="0">
                <a:latin typeface="Comic Sans MS" pitchFamily="66" charset="0"/>
              </a:rPr>
              <a:t> </a:t>
            </a:r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l’objet</a:t>
            </a:r>
            <a:r>
              <a:rPr lang="fr-FR" sz="4000" dirty="0" smtClean="0">
                <a:latin typeface="Comic Sans MS" pitchFamily="66" charset="0"/>
              </a:rPr>
              <a:t>, </a:t>
            </a:r>
            <a:r>
              <a:rPr lang="fr-FR" sz="4000" dirty="0" smtClean="0">
                <a:latin typeface="Comic Sans MS" pitchFamily="66" charset="0"/>
              </a:rPr>
              <a:t>la </a:t>
            </a:r>
            <a:r>
              <a:rPr lang="fr-FR" sz="4000" dirty="0" smtClean="0">
                <a:solidFill>
                  <a:srgbClr val="00B050"/>
                </a:solidFill>
                <a:latin typeface="Comic Sans MS" pitchFamily="66" charset="0"/>
              </a:rPr>
              <a:t>quantité</a:t>
            </a:r>
            <a:r>
              <a:rPr lang="fr-FR" sz="4000" dirty="0" smtClean="0">
                <a:latin typeface="Comic Sans MS" pitchFamily="66" charset="0"/>
              </a:rPr>
              <a:t>, et </a:t>
            </a:r>
            <a:r>
              <a:rPr lang="fr-FR" sz="4000" dirty="0" smtClean="0">
                <a:solidFill>
                  <a:srgbClr val="FF0000"/>
                </a:solidFill>
                <a:latin typeface="Comic Sans MS" pitchFamily="66" charset="0"/>
              </a:rPr>
              <a:t>l’unité</a:t>
            </a:r>
            <a:r>
              <a:rPr lang="fr-FR" sz="4000" dirty="0">
                <a:latin typeface="Comic Sans MS" pitchFamily="66" charset="0"/>
              </a:rPr>
              <a:t>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80928"/>
            <a:ext cx="4007365" cy="327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omic Sans MS" pitchFamily="66" charset="0"/>
              </a:rPr>
              <a:t/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La</a:t>
            </a:r>
            <a:r>
              <a:rPr lang="fr-FR" dirty="0" smtClean="0">
                <a:solidFill>
                  <a:srgbClr val="00B0F0"/>
                </a:solidFill>
                <a:latin typeface="Comic Sans MS" pitchFamily="66" charset="0"/>
              </a:rPr>
              <a:t> grandeur est la </a:t>
            </a:r>
            <a:r>
              <a:rPr lang="fr-FR" dirty="0" smtClean="0">
                <a:solidFill>
                  <a:srgbClr val="00B0F0"/>
                </a:solidFill>
                <a:latin typeface="Comic Sans MS" pitchFamily="66" charset="0"/>
              </a:rPr>
              <a:t>masse</a:t>
            </a:r>
            <a:r>
              <a:rPr lang="fr-FR" dirty="0" smtClean="0">
                <a:latin typeface="Comic Sans MS" pitchFamily="66" charset="0"/>
              </a:rPr>
              <a:t>,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l’objet est l’homme</a:t>
            </a:r>
            <a:r>
              <a:rPr lang="fr-FR" dirty="0" smtClean="0">
                <a:latin typeface="Comic Sans MS" pitchFamily="66" charset="0"/>
              </a:rPr>
              <a:t>, la </a:t>
            </a: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quantité est 74,9 </a:t>
            </a:r>
            <a:r>
              <a:rPr lang="fr-FR" dirty="0" smtClean="0">
                <a:latin typeface="Comic Sans MS" pitchFamily="66" charset="0"/>
              </a:rPr>
              <a:t>, et l’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unité est le kilogramme (kg)</a:t>
            </a:r>
            <a:r>
              <a:rPr lang="fr-FR" dirty="0">
                <a:latin typeface="Comic Sans MS" pitchFamily="66" charset="0"/>
              </a:rPr>
              <a:t>.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5" y="2276873"/>
            <a:ext cx="3884160" cy="317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306</Words>
  <Application>Microsoft Office PowerPoint</Application>
  <PresentationFormat>Affichage à l'écran (4:3)</PresentationFormat>
  <Paragraphs>40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OBSERVER et MESURER.</vt:lpstr>
      <vt:lpstr>Comment rédiger ma réponse?</vt:lpstr>
      <vt:lpstr>Parmi ces deux observations, laquelle est qualitative, laquelle est quantitative? La pression atmosphérique est de 1020 hPa: il fait beau. Le ciel est bleu: il fait beau. </vt:lpstr>
      <vt:lpstr>Observer le ciel et voir qu’il est bleu est une qualité. Utiliser un baromètre et mesurer la pression atmosphérique est une quantité.  </vt:lpstr>
      <vt:lpstr>Parmi ces deux observations, laquelle est subjective, laquelle est précise?   </vt:lpstr>
      <vt:lpstr>Pour toi, il fait beau, mais pour un autre non; il y a des nuages, il fait froid, …. C’est subjectif, il y a plusieurs réponses. Le baromètre me donne une réponse unique. Il est précis.  </vt:lpstr>
      <vt:lpstr>En sciences, on veut produire des mesures. C’est-à-dire, à propos de la grandeur d’un objet, atteindre sa quantité, et donner son unité.</vt:lpstr>
      <vt:lpstr>Sur cet exemple, quelle est la grandeur, l’objet, la quantité, et l’unité?</vt:lpstr>
      <vt:lpstr> La grandeur est la masse, l’objet est l’homme, la quantité est 74,9 , et l’unité est le kilogramme (kg).</vt:lpstr>
      <vt:lpstr>Je dois répondre:</vt:lpstr>
      <vt:lpstr>Sur cet exemple, quelle est la grandeur, l’objet, la quantité, et l’unité?</vt:lpstr>
      <vt:lpstr> La grandeur est la pression, l’objet est l’air, la quantité est 1006 , et l’unité est l’hecto pascal(hPa).</vt:lpstr>
      <vt:lpstr>Je dois répondre:</vt:lpstr>
      <vt:lpstr>Sur cet exemple, quelle est la grandeur, l’objet, la quantité, et unité?</vt:lpstr>
      <vt:lpstr> La grandeur est la température, l’objet est l’air, la quantité 39,6, et l’unité est le degré Celsius (°C).</vt:lpstr>
      <vt:lpstr>Je dois répondre:</vt:lpstr>
      <vt:lpstr>Sur cet exemple, quelle est la grandeur, l’objet, la quantité, et unité?</vt:lpstr>
      <vt:lpstr> La grandeur est le volume, l’objet est l’eau colorée, la quantité 50,0, et l’unité est le millilitre (mL).</vt:lpstr>
      <vt:lpstr>Je dois répondre:</vt:lpstr>
      <vt:lpstr>Maintenant, c’est à toi.</vt:lpstr>
      <vt:lpstr>Pour les 5°</vt:lpstr>
      <vt:lpstr>Observe.</vt:lpstr>
      <vt:lpstr> Donne ta réponse.</vt:lpstr>
      <vt:lpstr>Observe.</vt:lpstr>
      <vt:lpstr>Donne ta réponse.</vt:lpstr>
      <vt:lpstr>Observe.</vt:lpstr>
      <vt:lpstr>Donne ta réponse.</vt:lpstr>
      <vt:lpstr>Pour les 4°</vt:lpstr>
      <vt:lpstr>Observe.</vt:lpstr>
      <vt:lpstr>Donne ta réponse.</vt:lpstr>
      <vt:lpstr>Observe.</vt:lpstr>
      <vt:lpstr>Donne ta réponse.</vt:lpstr>
      <vt:lpstr>Observe.</vt:lpstr>
      <vt:lpstr>Donne ta réponse.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Olivier</dc:creator>
  <cp:lastModifiedBy>Util</cp:lastModifiedBy>
  <cp:revision>13</cp:revision>
  <dcterms:created xsi:type="dcterms:W3CDTF">2012-10-16T13:52:36Z</dcterms:created>
  <dcterms:modified xsi:type="dcterms:W3CDTF">2012-08-07T02:06:31Z</dcterms:modified>
</cp:coreProperties>
</file>