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1" r:id="rId5"/>
    <p:sldId id="262" r:id="rId6"/>
    <p:sldId id="263" r:id="rId7"/>
    <p:sldId id="264" r:id="rId8"/>
    <p:sldId id="265" r:id="rId9"/>
    <p:sldId id="266" r:id="rId10"/>
    <p:sldId id="267" r:id="rId11"/>
    <p:sldId id="290" r:id="rId12"/>
    <p:sldId id="268" r:id="rId13"/>
    <p:sldId id="269" r:id="rId14"/>
    <p:sldId id="270" r:id="rId15"/>
    <p:sldId id="271" r:id="rId16"/>
    <p:sldId id="272" r:id="rId17"/>
    <p:sldId id="273" r:id="rId18"/>
    <p:sldId id="274" r:id="rId19"/>
    <p:sldId id="275" r:id="rId20"/>
    <p:sldId id="291" r:id="rId21"/>
    <p:sldId id="276" r:id="rId22"/>
    <p:sldId id="285" r:id="rId23"/>
    <p:sldId id="286" r:id="rId24"/>
    <p:sldId id="287" r:id="rId25"/>
    <p:sldId id="288" r:id="rId26"/>
    <p:sldId id="277" r:id="rId27"/>
    <p:sldId id="278" r:id="rId28"/>
    <p:sldId id="279" r:id="rId29"/>
    <p:sldId id="280" r:id="rId30"/>
    <p:sldId id="281" r:id="rId31"/>
    <p:sldId id="282" r:id="rId32"/>
    <p:sldId id="283" r:id="rId3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69" d="100"/>
          <a:sy n="69" d="100"/>
        </p:scale>
        <p:origin x="696"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Modifier le style des sous-titres du masque</a:t>
            </a:r>
          </a:p>
        </p:txBody>
      </p:sp>
      <p:sp>
        <p:nvSpPr>
          <p:cNvPr id="4" name="Espace réservé de la date 3"/>
          <p:cNvSpPr>
            <a:spLocks noGrp="1"/>
          </p:cNvSpPr>
          <p:nvPr>
            <p:ph type="dt" sz="half" idx="10"/>
          </p:nvPr>
        </p:nvSpPr>
        <p:spPr/>
        <p:txBody>
          <a:bodyPr/>
          <a:lstStyle/>
          <a:p>
            <a:fld id="{5C24CAF9-9AD0-4097-AA1A-D5B1DCA83C83}" type="datetimeFigureOut">
              <a:rPr lang="fr-FR" smtClean="0"/>
              <a:t>21/03/2018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8009CBD-4E18-44BF-B973-9F90E742C152}" type="slidenum">
              <a:rPr lang="fr-FR" smtClean="0"/>
              <a:t>‹N°›</a:t>
            </a:fld>
            <a:endParaRPr lang="fr-FR"/>
          </a:p>
        </p:txBody>
      </p:sp>
    </p:spTree>
    <p:extLst>
      <p:ext uri="{BB962C8B-B14F-4D97-AF65-F5344CB8AC3E}">
        <p14:creationId xmlns:p14="http://schemas.microsoft.com/office/powerpoint/2010/main" val="12995714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5C24CAF9-9AD0-4097-AA1A-D5B1DCA83C83}" type="datetimeFigureOut">
              <a:rPr lang="fr-FR" smtClean="0"/>
              <a:t>21/03/2018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8009CBD-4E18-44BF-B973-9F90E742C152}" type="slidenum">
              <a:rPr lang="fr-FR" smtClean="0"/>
              <a:t>‹N°›</a:t>
            </a:fld>
            <a:endParaRPr lang="fr-FR"/>
          </a:p>
        </p:txBody>
      </p:sp>
    </p:spTree>
    <p:extLst>
      <p:ext uri="{BB962C8B-B14F-4D97-AF65-F5344CB8AC3E}">
        <p14:creationId xmlns:p14="http://schemas.microsoft.com/office/powerpoint/2010/main" val="7788242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5C24CAF9-9AD0-4097-AA1A-D5B1DCA83C83}" type="datetimeFigureOut">
              <a:rPr lang="fr-FR" smtClean="0"/>
              <a:t>21/03/2018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8009CBD-4E18-44BF-B973-9F90E742C152}" type="slidenum">
              <a:rPr lang="fr-FR" smtClean="0"/>
              <a:t>‹N°›</a:t>
            </a:fld>
            <a:endParaRPr lang="fr-FR"/>
          </a:p>
        </p:txBody>
      </p:sp>
    </p:spTree>
    <p:extLst>
      <p:ext uri="{BB962C8B-B14F-4D97-AF65-F5344CB8AC3E}">
        <p14:creationId xmlns:p14="http://schemas.microsoft.com/office/powerpoint/2010/main" val="33176282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5C24CAF9-9AD0-4097-AA1A-D5B1DCA83C83}" type="datetimeFigureOut">
              <a:rPr lang="fr-FR" smtClean="0"/>
              <a:t>21/03/2018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8009CBD-4E18-44BF-B973-9F90E742C152}" type="slidenum">
              <a:rPr lang="fr-FR" smtClean="0"/>
              <a:t>‹N°›</a:t>
            </a:fld>
            <a:endParaRPr lang="fr-FR"/>
          </a:p>
        </p:txBody>
      </p:sp>
    </p:spTree>
    <p:extLst>
      <p:ext uri="{BB962C8B-B14F-4D97-AF65-F5344CB8AC3E}">
        <p14:creationId xmlns:p14="http://schemas.microsoft.com/office/powerpoint/2010/main" val="112367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p:cNvSpPr>
            <a:spLocks noGrp="1"/>
          </p:cNvSpPr>
          <p:nvPr>
            <p:ph type="dt" sz="half" idx="10"/>
          </p:nvPr>
        </p:nvSpPr>
        <p:spPr/>
        <p:txBody>
          <a:bodyPr/>
          <a:lstStyle/>
          <a:p>
            <a:fld id="{5C24CAF9-9AD0-4097-AA1A-D5B1DCA83C83}" type="datetimeFigureOut">
              <a:rPr lang="fr-FR" smtClean="0"/>
              <a:t>21/03/2018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8009CBD-4E18-44BF-B973-9F90E742C152}" type="slidenum">
              <a:rPr lang="fr-FR" smtClean="0"/>
              <a:t>‹N°›</a:t>
            </a:fld>
            <a:endParaRPr lang="fr-FR"/>
          </a:p>
        </p:txBody>
      </p:sp>
    </p:spTree>
    <p:extLst>
      <p:ext uri="{BB962C8B-B14F-4D97-AF65-F5344CB8AC3E}">
        <p14:creationId xmlns:p14="http://schemas.microsoft.com/office/powerpoint/2010/main" val="37770660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5C24CAF9-9AD0-4097-AA1A-D5B1DCA83C83}" type="datetimeFigureOut">
              <a:rPr lang="fr-FR" smtClean="0"/>
              <a:t>21/03/2018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8009CBD-4E18-44BF-B973-9F90E742C152}" type="slidenum">
              <a:rPr lang="fr-FR" smtClean="0"/>
              <a:t>‹N°›</a:t>
            </a:fld>
            <a:endParaRPr lang="fr-FR"/>
          </a:p>
        </p:txBody>
      </p:sp>
    </p:spTree>
    <p:extLst>
      <p:ext uri="{BB962C8B-B14F-4D97-AF65-F5344CB8AC3E}">
        <p14:creationId xmlns:p14="http://schemas.microsoft.com/office/powerpoint/2010/main" val="34903651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5C24CAF9-9AD0-4097-AA1A-D5B1DCA83C83}" type="datetimeFigureOut">
              <a:rPr lang="fr-FR" smtClean="0"/>
              <a:t>21/03/2018</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8009CBD-4E18-44BF-B973-9F90E742C152}" type="slidenum">
              <a:rPr lang="fr-FR" smtClean="0"/>
              <a:t>‹N°›</a:t>
            </a:fld>
            <a:endParaRPr lang="fr-FR"/>
          </a:p>
        </p:txBody>
      </p:sp>
    </p:spTree>
    <p:extLst>
      <p:ext uri="{BB962C8B-B14F-4D97-AF65-F5344CB8AC3E}">
        <p14:creationId xmlns:p14="http://schemas.microsoft.com/office/powerpoint/2010/main" val="17273303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5C24CAF9-9AD0-4097-AA1A-D5B1DCA83C83}" type="datetimeFigureOut">
              <a:rPr lang="fr-FR" smtClean="0"/>
              <a:t>21/03/2018</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8009CBD-4E18-44BF-B973-9F90E742C152}" type="slidenum">
              <a:rPr lang="fr-FR" smtClean="0"/>
              <a:t>‹N°›</a:t>
            </a:fld>
            <a:endParaRPr lang="fr-FR"/>
          </a:p>
        </p:txBody>
      </p:sp>
    </p:spTree>
    <p:extLst>
      <p:ext uri="{BB962C8B-B14F-4D97-AF65-F5344CB8AC3E}">
        <p14:creationId xmlns:p14="http://schemas.microsoft.com/office/powerpoint/2010/main" val="2366878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C24CAF9-9AD0-4097-AA1A-D5B1DCA83C83}" type="datetimeFigureOut">
              <a:rPr lang="fr-FR" smtClean="0"/>
              <a:t>21/03/2018</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8009CBD-4E18-44BF-B973-9F90E742C152}" type="slidenum">
              <a:rPr lang="fr-FR" smtClean="0"/>
              <a:t>‹N°›</a:t>
            </a:fld>
            <a:endParaRPr lang="fr-FR"/>
          </a:p>
        </p:txBody>
      </p:sp>
    </p:spTree>
    <p:extLst>
      <p:ext uri="{BB962C8B-B14F-4D97-AF65-F5344CB8AC3E}">
        <p14:creationId xmlns:p14="http://schemas.microsoft.com/office/powerpoint/2010/main" val="1420083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5C24CAF9-9AD0-4097-AA1A-D5B1DCA83C83}" type="datetimeFigureOut">
              <a:rPr lang="fr-FR" smtClean="0"/>
              <a:t>21/03/2018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8009CBD-4E18-44BF-B973-9F90E742C152}" type="slidenum">
              <a:rPr lang="fr-FR" smtClean="0"/>
              <a:t>‹N°›</a:t>
            </a:fld>
            <a:endParaRPr lang="fr-FR"/>
          </a:p>
        </p:txBody>
      </p:sp>
    </p:spTree>
    <p:extLst>
      <p:ext uri="{BB962C8B-B14F-4D97-AF65-F5344CB8AC3E}">
        <p14:creationId xmlns:p14="http://schemas.microsoft.com/office/powerpoint/2010/main" val="2974086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5C24CAF9-9AD0-4097-AA1A-D5B1DCA83C83}" type="datetimeFigureOut">
              <a:rPr lang="fr-FR" smtClean="0"/>
              <a:t>21/03/2018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8009CBD-4E18-44BF-B973-9F90E742C152}" type="slidenum">
              <a:rPr lang="fr-FR" smtClean="0"/>
              <a:t>‹N°›</a:t>
            </a:fld>
            <a:endParaRPr lang="fr-FR"/>
          </a:p>
        </p:txBody>
      </p:sp>
    </p:spTree>
    <p:extLst>
      <p:ext uri="{BB962C8B-B14F-4D97-AF65-F5344CB8AC3E}">
        <p14:creationId xmlns:p14="http://schemas.microsoft.com/office/powerpoint/2010/main" val="3649572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24CAF9-9AD0-4097-AA1A-D5B1DCA83C83}" type="datetimeFigureOut">
              <a:rPr lang="fr-FR" smtClean="0"/>
              <a:t>21/03/2018</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009CBD-4E18-44BF-B973-9F90E742C152}" type="slidenum">
              <a:rPr lang="fr-FR" smtClean="0"/>
              <a:t>‹N°›</a:t>
            </a:fld>
            <a:endParaRPr lang="fr-FR"/>
          </a:p>
        </p:txBody>
      </p:sp>
    </p:spTree>
    <p:extLst>
      <p:ext uri="{BB962C8B-B14F-4D97-AF65-F5344CB8AC3E}">
        <p14:creationId xmlns:p14="http://schemas.microsoft.com/office/powerpoint/2010/main" val="26079622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 Id="rId5" Type="http://schemas.openxmlformats.org/officeDocument/2006/relationships/image" Target="../media/image9.png"/><Relationship Id="rId4" Type="http://schemas.openxmlformats.org/officeDocument/2006/relationships/image" Target="../media/image8.png"/></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hyperlink" Target="https://www.franceinter.fr/emissions/l-univers-en-trois-minutes/l-univers-en-trois-minutes-08-juillet-2013" TargetMode="Externa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p:nvPr/>
        </p:nvPicPr>
        <p:blipFill>
          <a:blip r:embed="rId2" cstate="print"/>
          <a:srcRect/>
          <a:stretch>
            <a:fillRect/>
          </a:stretch>
        </p:blipFill>
        <p:spPr bwMode="auto">
          <a:xfrm>
            <a:off x="646044" y="726660"/>
            <a:ext cx="2286000" cy="1285875"/>
          </a:xfrm>
          <a:prstGeom prst="rect">
            <a:avLst/>
          </a:prstGeom>
          <a:noFill/>
          <a:ln w="9525">
            <a:noFill/>
            <a:miter lim="800000"/>
            <a:headEnd/>
            <a:tailEnd/>
          </a:ln>
        </p:spPr>
      </p:pic>
      <p:pic>
        <p:nvPicPr>
          <p:cNvPr id="6" name="Image 5"/>
          <p:cNvPicPr/>
          <p:nvPr/>
        </p:nvPicPr>
        <p:blipFill>
          <a:blip r:embed="rId3" cstate="print"/>
          <a:srcRect/>
          <a:stretch>
            <a:fillRect/>
          </a:stretch>
        </p:blipFill>
        <p:spPr bwMode="auto">
          <a:xfrm>
            <a:off x="294349" y="2351363"/>
            <a:ext cx="4691270" cy="1881808"/>
          </a:xfrm>
          <a:prstGeom prst="rect">
            <a:avLst/>
          </a:prstGeom>
          <a:noFill/>
          <a:ln w="9525">
            <a:noFill/>
            <a:miter lim="800000"/>
            <a:headEnd/>
            <a:tailEnd/>
          </a:ln>
        </p:spPr>
      </p:pic>
      <p:graphicFrame>
        <p:nvGraphicFramePr>
          <p:cNvPr id="2" name="Tableau 1"/>
          <p:cNvGraphicFramePr>
            <a:graphicFrameLocks noGrp="1"/>
          </p:cNvGraphicFramePr>
          <p:nvPr>
            <p:extLst>
              <p:ext uri="{D42A27DB-BD31-4B8C-83A1-F6EECF244321}">
                <p14:modId xmlns:p14="http://schemas.microsoft.com/office/powerpoint/2010/main" val="740233161"/>
              </p:ext>
            </p:extLst>
          </p:nvPr>
        </p:nvGraphicFramePr>
        <p:xfrm>
          <a:off x="5184402" y="116586"/>
          <a:ext cx="7007598" cy="6452620"/>
        </p:xfrm>
        <a:graphic>
          <a:graphicData uri="http://schemas.openxmlformats.org/drawingml/2006/table">
            <a:tbl>
              <a:tblPr firstRow="1" firstCol="1" bandRow="1">
                <a:tableStyleId>{5C22544A-7EE6-4342-B048-85BDC9FD1C3A}</a:tableStyleId>
              </a:tblPr>
              <a:tblGrid>
                <a:gridCol w="3784052">
                  <a:extLst>
                    <a:ext uri="{9D8B030D-6E8A-4147-A177-3AD203B41FA5}">
                      <a16:colId xmlns:a16="http://schemas.microsoft.com/office/drawing/2014/main" val="1704453423"/>
                    </a:ext>
                  </a:extLst>
                </a:gridCol>
                <a:gridCol w="1786564">
                  <a:extLst>
                    <a:ext uri="{9D8B030D-6E8A-4147-A177-3AD203B41FA5}">
                      <a16:colId xmlns:a16="http://schemas.microsoft.com/office/drawing/2014/main" val="3663341537"/>
                    </a:ext>
                  </a:extLst>
                </a:gridCol>
                <a:gridCol w="478994">
                  <a:extLst>
                    <a:ext uri="{9D8B030D-6E8A-4147-A177-3AD203B41FA5}">
                      <a16:colId xmlns:a16="http://schemas.microsoft.com/office/drawing/2014/main" val="2912839257"/>
                    </a:ext>
                  </a:extLst>
                </a:gridCol>
                <a:gridCol w="478994">
                  <a:extLst>
                    <a:ext uri="{9D8B030D-6E8A-4147-A177-3AD203B41FA5}">
                      <a16:colId xmlns:a16="http://schemas.microsoft.com/office/drawing/2014/main" val="3842525036"/>
                    </a:ext>
                  </a:extLst>
                </a:gridCol>
                <a:gridCol w="478994">
                  <a:extLst>
                    <a:ext uri="{9D8B030D-6E8A-4147-A177-3AD203B41FA5}">
                      <a16:colId xmlns:a16="http://schemas.microsoft.com/office/drawing/2014/main" val="1069944910"/>
                    </a:ext>
                  </a:extLst>
                </a:gridCol>
              </a:tblGrid>
              <a:tr h="0">
                <a:tc gridSpan="2">
                  <a:txBody>
                    <a:bodyPr/>
                    <a:lstStyle/>
                    <a:p>
                      <a:pPr algn="l">
                        <a:lnSpc>
                          <a:spcPct val="115000"/>
                        </a:lnSpc>
                        <a:spcAft>
                          <a:spcPts val="0"/>
                        </a:spcAft>
                      </a:pPr>
                      <a:r>
                        <a:rPr lang="fr-FR" sz="1800" dirty="0">
                          <a:effectLst/>
                          <a:latin typeface="Comic Sans MS" panose="030F0702030302020204" pitchFamily="66" charset="0"/>
                        </a:rPr>
                        <a:t>Etapes</a:t>
                      </a:r>
                    </a:p>
                    <a:p>
                      <a:pPr algn="l">
                        <a:lnSpc>
                          <a:spcPct val="115000"/>
                        </a:lnSpc>
                        <a:spcAft>
                          <a:spcPts val="0"/>
                        </a:spcAft>
                      </a:pPr>
                      <a:r>
                        <a:rPr lang="fr-FR" sz="1800" dirty="0">
                          <a:effectLst/>
                          <a:latin typeface="Comic Sans MS" panose="030F0702030302020204" pitchFamily="66" charset="0"/>
                        </a:rPr>
                        <a:t> </a:t>
                      </a:r>
                      <a:endParaRPr lang="fr-FR" sz="18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fr-FR"/>
                    </a:p>
                  </a:txBody>
                  <a:tcPr/>
                </a:tc>
                <a:tc>
                  <a:txBody>
                    <a:bodyPr/>
                    <a:lstStyle/>
                    <a:p>
                      <a:pPr algn="ctr">
                        <a:lnSpc>
                          <a:spcPct val="115000"/>
                        </a:lnSpc>
                        <a:spcAft>
                          <a:spcPts val="0"/>
                        </a:spcAft>
                      </a:pPr>
                      <a:r>
                        <a:rPr lang="fr-FR" sz="1800">
                          <a:effectLst/>
                          <a:latin typeface="Comic Sans MS" panose="030F0702030302020204" pitchFamily="66" charset="0"/>
                        </a:rPr>
                        <a:t>1</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800">
                          <a:effectLst/>
                          <a:latin typeface="Comic Sans MS" panose="030F0702030302020204" pitchFamily="66" charset="0"/>
                        </a:rPr>
                        <a:t>2</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800">
                          <a:effectLst/>
                          <a:latin typeface="Comic Sans MS" panose="030F0702030302020204" pitchFamily="66" charset="0"/>
                        </a:rPr>
                        <a:t>3</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67044175"/>
                  </a:ext>
                </a:extLst>
              </a:tr>
              <a:tr h="0">
                <a:tc>
                  <a:txBody>
                    <a:bodyPr/>
                    <a:lstStyle/>
                    <a:p>
                      <a:pPr algn="l">
                        <a:lnSpc>
                          <a:spcPct val="115000"/>
                        </a:lnSpc>
                        <a:spcAft>
                          <a:spcPts val="0"/>
                        </a:spcAft>
                      </a:pPr>
                      <a:r>
                        <a:rPr lang="fr-FR" sz="1800">
                          <a:effectLst/>
                          <a:latin typeface="Comic Sans MS" panose="030F0702030302020204" pitchFamily="66" charset="0"/>
                        </a:rPr>
                        <a:t>Pratiquer des démarches scientifiques</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800">
                          <a:effectLst/>
                          <a:latin typeface="Comic Sans MS" panose="030F0702030302020204" pitchFamily="66" charset="0"/>
                        </a:rPr>
                        <a:t>Domaine du socle : 4</a:t>
                      </a:r>
                    </a:p>
                    <a:p>
                      <a:pPr algn="l">
                        <a:lnSpc>
                          <a:spcPct val="115000"/>
                        </a:lnSpc>
                        <a:spcAft>
                          <a:spcPts val="0"/>
                        </a:spcAft>
                      </a:pPr>
                      <a:r>
                        <a:rPr lang="fr-FR" sz="1800" u="none" strike="noStrike">
                          <a:effectLst/>
                          <a:latin typeface="Comic Sans MS" panose="030F0702030302020204" pitchFamily="66" charset="0"/>
                        </a:rPr>
                        <a:t> </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800">
                          <a:effectLst/>
                          <a:latin typeface="Comic Sans MS" panose="030F0702030302020204" pitchFamily="66" charset="0"/>
                        </a:rPr>
                        <a:t> </a:t>
                      </a:r>
                    </a:p>
                    <a:p>
                      <a:pPr algn="ctr">
                        <a:lnSpc>
                          <a:spcPct val="115000"/>
                        </a:lnSpc>
                        <a:spcAft>
                          <a:spcPts val="0"/>
                        </a:spcAft>
                      </a:pPr>
                      <a:r>
                        <a:rPr lang="fr-FR" sz="1800">
                          <a:effectLst/>
                          <a:latin typeface="Comic Sans MS" panose="030F0702030302020204" pitchFamily="66" charset="0"/>
                        </a:rPr>
                        <a:t> </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800">
                          <a:effectLst/>
                          <a:latin typeface="Comic Sans MS" panose="030F0702030302020204" pitchFamily="66" charset="0"/>
                        </a:rPr>
                        <a:t> </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endParaRPr lang="fr-FR" sz="1800">
                        <a:effectLst/>
                        <a:latin typeface="Comic Sans MS" panose="030F0702030302020204" pitchFamily="66" charset="0"/>
                        <a:cs typeface="Times New Roman" panose="02020603050405020304" pitchFamily="18" charset="0"/>
                      </a:endParaRPr>
                    </a:p>
                  </a:txBody>
                  <a:tcPr marL="68580" marR="68580" marT="0" marB="0"/>
                </a:tc>
                <a:extLst>
                  <a:ext uri="{0D108BD9-81ED-4DB2-BD59-A6C34878D82A}">
                    <a16:rowId xmlns:a16="http://schemas.microsoft.com/office/drawing/2014/main" val="3168899597"/>
                  </a:ext>
                </a:extLst>
              </a:tr>
              <a:tr h="0">
                <a:tc>
                  <a:txBody>
                    <a:bodyPr/>
                    <a:lstStyle/>
                    <a:p>
                      <a:pPr algn="l">
                        <a:lnSpc>
                          <a:spcPct val="115000"/>
                        </a:lnSpc>
                        <a:spcAft>
                          <a:spcPts val="0"/>
                        </a:spcAft>
                      </a:pPr>
                      <a:r>
                        <a:rPr lang="fr-FR" sz="1800">
                          <a:effectLst/>
                          <a:latin typeface="Comic Sans MS" panose="030F0702030302020204" pitchFamily="66" charset="0"/>
                        </a:rPr>
                        <a:t>Concevoir, créer, réaliser </a:t>
                      </a:r>
                    </a:p>
                    <a:p>
                      <a:pPr algn="l">
                        <a:lnSpc>
                          <a:spcPct val="115000"/>
                        </a:lnSpc>
                        <a:spcAft>
                          <a:spcPts val="0"/>
                        </a:spcAft>
                      </a:pPr>
                      <a:r>
                        <a:rPr lang="fr-FR" sz="1800" u="none" strike="noStrike">
                          <a:effectLst/>
                          <a:latin typeface="Comic Sans MS" panose="030F0702030302020204" pitchFamily="66" charset="0"/>
                        </a:rPr>
                        <a:t> </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800">
                          <a:effectLst/>
                          <a:latin typeface="Comic Sans MS" panose="030F0702030302020204" pitchFamily="66" charset="0"/>
                        </a:rPr>
                        <a:t>Domaine du socle : 4</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800">
                          <a:effectLst/>
                          <a:latin typeface="Comic Sans MS" panose="030F0702030302020204" pitchFamily="66" charset="0"/>
                        </a:rPr>
                        <a:t>*</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800">
                          <a:effectLst/>
                          <a:latin typeface="Comic Sans MS" panose="030F0702030302020204" pitchFamily="66" charset="0"/>
                        </a:rPr>
                        <a:t>*</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endParaRPr lang="fr-FR" sz="1800">
                        <a:effectLst/>
                        <a:latin typeface="Comic Sans MS" panose="030F0702030302020204" pitchFamily="66" charset="0"/>
                        <a:cs typeface="Times New Roman" panose="02020603050405020304" pitchFamily="18" charset="0"/>
                      </a:endParaRPr>
                    </a:p>
                  </a:txBody>
                  <a:tcPr marL="68580" marR="68580" marT="0" marB="0"/>
                </a:tc>
                <a:extLst>
                  <a:ext uri="{0D108BD9-81ED-4DB2-BD59-A6C34878D82A}">
                    <a16:rowId xmlns:a16="http://schemas.microsoft.com/office/drawing/2014/main" val="3312236698"/>
                  </a:ext>
                </a:extLst>
              </a:tr>
              <a:tr h="0">
                <a:tc>
                  <a:txBody>
                    <a:bodyPr/>
                    <a:lstStyle/>
                    <a:p>
                      <a:pPr algn="l">
                        <a:lnSpc>
                          <a:spcPct val="115000"/>
                        </a:lnSpc>
                        <a:spcAft>
                          <a:spcPts val="0"/>
                        </a:spcAft>
                      </a:pPr>
                      <a:r>
                        <a:rPr lang="fr-FR" sz="1800">
                          <a:effectLst/>
                          <a:latin typeface="Comic Sans MS" panose="030F0702030302020204" pitchFamily="66" charset="0"/>
                        </a:rPr>
                        <a:t>S’approprier des outils et des méthodes </a:t>
                      </a:r>
                    </a:p>
                    <a:p>
                      <a:pPr algn="l">
                        <a:lnSpc>
                          <a:spcPct val="115000"/>
                        </a:lnSpc>
                        <a:spcAft>
                          <a:spcPts val="0"/>
                        </a:spcAft>
                      </a:pPr>
                      <a:r>
                        <a:rPr lang="fr-FR" sz="1800" u="none" strike="noStrike">
                          <a:effectLst/>
                          <a:latin typeface="Comic Sans MS" panose="030F0702030302020204" pitchFamily="66" charset="0"/>
                        </a:rPr>
                        <a:t> </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800">
                          <a:effectLst/>
                          <a:latin typeface="Comic Sans MS" panose="030F0702030302020204" pitchFamily="66" charset="0"/>
                        </a:rPr>
                        <a:t>Domaine du socle : 2</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800">
                          <a:effectLst/>
                          <a:latin typeface="Comic Sans MS" panose="030F0702030302020204" pitchFamily="66" charset="0"/>
                        </a:rPr>
                        <a:t> </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800">
                          <a:effectLst/>
                          <a:latin typeface="Comic Sans MS" panose="030F0702030302020204" pitchFamily="66" charset="0"/>
                        </a:rPr>
                        <a:t> </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800">
                          <a:effectLst/>
                          <a:latin typeface="Comic Sans MS" panose="030F0702030302020204" pitchFamily="66" charset="0"/>
                        </a:rPr>
                        <a:t> </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96091080"/>
                  </a:ext>
                </a:extLst>
              </a:tr>
              <a:tr h="0">
                <a:tc>
                  <a:txBody>
                    <a:bodyPr/>
                    <a:lstStyle/>
                    <a:p>
                      <a:pPr algn="l">
                        <a:lnSpc>
                          <a:spcPct val="115000"/>
                        </a:lnSpc>
                        <a:spcAft>
                          <a:spcPts val="0"/>
                        </a:spcAft>
                      </a:pPr>
                      <a:r>
                        <a:rPr lang="fr-FR" sz="1800">
                          <a:effectLst/>
                          <a:latin typeface="Comic Sans MS" panose="030F0702030302020204" pitchFamily="66" charset="0"/>
                        </a:rPr>
                        <a:t>Pratiquer des langages </a:t>
                      </a:r>
                    </a:p>
                    <a:p>
                      <a:pPr algn="l">
                        <a:lnSpc>
                          <a:spcPct val="115000"/>
                        </a:lnSpc>
                        <a:spcAft>
                          <a:spcPts val="0"/>
                        </a:spcAft>
                      </a:pPr>
                      <a:r>
                        <a:rPr lang="fr-FR" sz="1800" u="none" strike="noStrike">
                          <a:effectLst/>
                          <a:latin typeface="Comic Sans MS" panose="030F0702030302020204" pitchFamily="66" charset="0"/>
                        </a:rPr>
                        <a:t> </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800">
                          <a:effectLst/>
                          <a:latin typeface="Comic Sans MS" panose="030F0702030302020204" pitchFamily="66" charset="0"/>
                        </a:rPr>
                        <a:t>Domaine du socle : 1</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endParaRPr lang="fr-FR" sz="1800">
                        <a:effectLst/>
                        <a:latin typeface="Comic Sans MS" panose="030F0702030302020204" pitchFamily="66"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800">
                          <a:effectLst/>
                          <a:latin typeface="Comic Sans MS" panose="030F0702030302020204" pitchFamily="66" charset="0"/>
                        </a:rPr>
                        <a:t> </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800">
                          <a:effectLst/>
                          <a:latin typeface="Comic Sans MS" panose="030F0702030302020204" pitchFamily="66" charset="0"/>
                        </a:rPr>
                        <a:t>*</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68705954"/>
                  </a:ext>
                </a:extLst>
              </a:tr>
              <a:tr h="257175">
                <a:tc>
                  <a:txBody>
                    <a:bodyPr/>
                    <a:lstStyle/>
                    <a:p>
                      <a:pPr algn="l">
                        <a:lnSpc>
                          <a:spcPct val="115000"/>
                        </a:lnSpc>
                        <a:spcAft>
                          <a:spcPts val="0"/>
                        </a:spcAft>
                      </a:pPr>
                      <a:r>
                        <a:rPr lang="fr-FR" sz="1800">
                          <a:effectLst/>
                          <a:latin typeface="Comic Sans MS" panose="030F0702030302020204" pitchFamily="66" charset="0"/>
                        </a:rPr>
                        <a:t>Mobiliser des outils numériques </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800">
                          <a:effectLst/>
                          <a:latin typeface="Comic Sans MS" panose="030F0702030302020204" pitchFamily="66" charset="0"/>
                        </a:rPr>
                        <a:t>Domaine du socle : 2</a:t>
                      </a:r>
                    </a:p>
                    <a:p>
                      <a:pPr algn="l">
                        <a:lnSpc>
                          <a:spcPct val="115000"/>
                        </a:lnSpc>
                        <a:spcAft>
                          <a:spcPts val="0"/>
                        </a:spcAft>
                      </a:pPr>
                      <a:r>
                        <a:rPr lang="fr-FR" sz="1800" u="none" strike="noStrike">
                          <a:effectLst/>
                          <a:latin typeface="Comic Sans MS" panose="030F0702030302020204" pitchFamily="66" charset="0"/>
                        </a:rPr>
                        <a:t> </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800">
                          <a:effectLst/>
                          <a:latin typeface="Comic Sans MS" panose="030F0702030302020204" pitchFamily="66" charset="0"/>
                        </a:rPr>
                        <a:t> </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800">
                          <a:effectLst/>
                          <a:latin typeface="Comic Sans MS" panose="030F0702030302020204" pitchFamily="66" charset="0"/>
                        </a:rPr>
                        <a:t> </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800">
                          <a:effectLst/>
                          <a:latin typeface="Comic Sans MS" panose="030F0702030302020204" pitchFamily="66" charset="0"/>
                        </a:rPr>
                        <a:t> </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15501109"/>
                  </a:ext>
                </a:extLst>
              </a:tr>
              <a:tr h="0">
                <a:tc>
                  <a:txBody>
                    <a:bodyPr/>
                    <a:lstStyle/>
                    <a:p>
                      <a:pPr algn="l">
                        <a:lnSpc>
                          <a:spcPct val="115000"/>
                        </a:lnSpc>
                        <a:spcAft>
                          <a:spcPts val="0"/>
                        </a:spcAft>
                      </a:pPr>
                      <a:r>
                        <a:rPr lang="fr-FR" sz="1800">
                          <a:effectLst/>
                          <a:latin typeface="Comic Sans MS" panose="030F0702030302020204" pitchFamily="66" charset="0"/>
                        </a:rPr>
                        <a:t>Adopter un comportement éthique et responsable </a:t>
                      </a:r>
                    </a:p>
                    <a:p>
                      <a:pPr algn="l">
                        <a:lnSpc>
                          <a:spcPct val="115000"/>
                        </a:lnSpc>
                        <a:spcAft>
                          <a:spcPts val="0"/>
                        </a:spcAft>
                      </a:pPr>
                      <a:r>
                        <a:rPr lang="fr-FR" sz="1800" u="none" strike="noStrike">
                          <a:effectLst/>
                          <a:latin typeface="Comic Sans MS" panose="030F0702030302020204" pitchFamily="66" charset="0"/>
                        </a:rPr>
                        <a:t> </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800">
                          <a:effectLst/>
                          <a:latin typeface="Comic Sans MS" panose="030F0702030302020204" pitchFamily="66" charset="0"/>
                        </a:rPr>
                        <a:t>Domaine du socle : 3</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800">
                          <a:effectLst/>
                          <a:latin typeface="Comic Sans MS" panose="030F0702030302020204" pitchFamily="66" charset="0"/>
                        </a:rPr>
                        <a:t> </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800">
                          <a:effectLst/>
                          <a:latin typeface="Comic Sans MS" panose="030F0702030302020204" pitchFamily="66" charset="0"/>
                        </a:rPr>
                        <a:t> </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800">
                          <a:effectLst/>
                          <a:latin typeface="Comic Sans MS" panose="030F0702030302020204" pitchFamily="66" charset="0"/>
                        </a:rPr>
                        <a:t> </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1357144"/>
                  </a:ext>
                </a:extLst>
              </a:tr>
              <a:tr h="0">
                <a:tc>
                  <a:txBody>
                    <a:bodyPr/>
                    <a:lstStyle/>
                    <a:p>
                      <a:pPr algn="l">
                        <a:lnSpc>
                          <a:spcPct val="115000"/>
                        </a:lnSpc>
                        <a:spcAft>
                          <a:spcPts val="0"/>
                        </a:spcAft>
                      </a:pPr>
                      <a:r>
                        <a:rPr lang="fr-FR" sz="1800">
                          <a:effectLst/>
                          <a:latin typeface="Comic Sans MS" panose="030F0702030302020204" pitchFamily="66" charset="0"/>
                        </a:rPr>
                        <a:t>Se situer dans l’espace et dans le temps</a:t>
                      </a:r>
                    </a:p>
                    <a:p>
                      <a:pPr algn="l">
                        <a:lnSpc>
                          <a:spcPct val="115000"/>
                        </a:lnSpc>
                        <a:spcAft>
                          <a:spcPts val="0"/>
                        </a:spcAft>
                      </a:pPr>
                      <a:r>
                        <a:rPr lang="fr-FR" sz="1800" u="none" strike="noStrike">
                          <a:effectLst/>
                          <a:latin typeface="Comic Sans MS" panose="030F0702030302020204" pitchFamily="66" charset="0"/>
                        </a:rPr>
                        <a:t> </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800">
                          <a:effectLst/>
                          <a:latin typeface="Comic Sans MS" panose="030F0702030302020204" pitchFamily="66" charset="0"/>
                        </a:rPr>
                        <a:t>Domaine du socle : 5</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800">
                          <a:effectLst/>
                          <a:latin typeface="Comic Sans MS" panose="030F0702030302020204" pitchFamily="66" charset="0"/>
                        </a:rPr>
                        <a:t>*</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800">
                          <a:effectLst/>
                          <a:latin typeface="Comic Sans MS" panose="030F0702030302020204" pitchFamily="66" charset="0"/>
                        </a:rPr>
                        <a:t>*</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800" dirty="0">
                          <a:effectLst/>
                          <a:latin typeface="Comic Sans MS" panose="030F0702030302020204" pitchFamily="66" charset="0"/>
                        </a:rPr>
                        <a:t>*</a:t>
                      </a:r>
                      <a:endParaRPr lang="fr-FR" sz="18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99063668"/>
                  </a:ext>
                </a:extLst>
              </a:tr>
            </a:tbl>
          </a:graphicData>
        </a:graphic>
      </p:graphicFrame>
      <p:pic>
        <p:nvPicPr>
          <p:cNvPr id="7" name="Image 6"/>
          <p:cNvPicPr/>
          <p:nvPr/>
        </p:nvPicPr>
        <p:blipFill>
          <a:blip r:embed="rId4" cstate="print"/>
          <a:srcRect/>
          <a:stretch>
            <a:fillRect/>
          </a:stretch>
        </p:blipFill>
        <p:spPr bwMode="auto">
          <a:xfrm>
            <a:off x="278296" y="4572000"/>
            <a:ext cx="4707323" cy="1678057"/>
          </a:xfrm>
          <a:prstGeom prst="rect">
            <a:avLst/>
          </a:prstGeom>
          <a:noFill/>
          <a:ln w="9525">
            <a:noFill/>
            <a:miter lim="800000"/>
            <a:headEnd/>
            <a:tailEnd/>
          </a:ln>
        </p:spPr>
      </p:pic>
    </p:spTree>
    <p:extLst>
      <p:ext uri="{BB962C8B-B14F-4D97-AF65-F5344CB8AC3E}">
        <p14:creationId xmlns:p14="http://schemas.microsoft.com/office/powerpoint/2010/main" val="1363440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62609" y="1187905"/>
            <a:ext cx="11118574" cy="624273"/>
          </a:xfrm>
          <a:prstGeom prst="rect">
            <a:avLst/>
          </a:prstGeom>
        </p:spPr>
        <p:txBody>
          <a:bodyPr wrap="square">
            <a:spAutoFit/>
          </a:bodyPr>
          <a:lstStyle/>
          <a:p>
            <a:pPr>
              <a:lnSpc>
                <a:spcPct val="115000"/>
              </a:lnSpc>
              <a:spcAft>
                <a:spcPts val="1000"/>
              </a:spcAft>
            </a:pPr>
            <a:r>
              <a:rPr lang="fr-FR" sz="3200" dirty="0">
                <a:latin typeface="Comic Sans MS" panose="030F0702030302020204" pitchFamily="66" charset="0"/>
                <a:ea typeface="Calibri" panose="020F0502020204030204" pitchFamily="34" charset="0"/>
                <a:cs typeface="Times New Roman" panose="02020603050405020304" pitchFamily="18" charset="0"/>
              </a:rPr>
              <a:t>3. L’histoire de la Terre s’étale sur combien de mètres ?</a:t>
            </a:r>
            <a:endParaRPr lang="fr-FR"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ZoneTexte 2"/>
          <p:cNvSpPr txBox="1"/>
          <p:nvPr/>
        </p:nvSpPr>
        <p:spPr>
          <a:xfrm>
            <a:off x="649357" y="2252870"/>
            <a:ext cx="11118573" cy="620106"/>
          </a:xfrm>
          <a:prstGeom prst="rect">
            <a:avLst/>
          </a:prstGeom>
          <a:noFill/>
        </p:spPr>
        <p:txBody>
          <a:bodyPr wrap="square" rtlCol="0">
            <a:spAutoFit/>
          </a:bodyPr>
          <a:lstStyle/>
          <a:p>
            <a:pPr lvl="0">
              <a:lnSpc>
                <a:spcPct val="115000"/>
              </a:lnSpc>
              <a:spcAft>
                <a:spcPts val="1000"/>
              </a:spcAft>
            </a:pPr>
            <a:r>
              <a:rPr lang="fr-FR" sz="3200" dirty="0">
                <a:solidFill>
                  <a:srgbClr val="00B050"/>
                </a:solidFill>
                <a:latin typeface="Comic Sans MS" panose="030F0702030302020204" pitchFamily="66" charset="0"/>
                <a:ea typeface="Calibri" panose="020F0502020204030204" pitchFamily="34" charset="0"/>
                <a:cs typeface="Times New Roman" panose="02020603050405020304" pitchFamily="18" charset="0"/>
              </a:rPr>
              <a:t>L’histoire de la Terre s’étale sur 45 m.</a:t>
            </a:r>
          </a:p>
        </p:txBody>
      </p:sp>
      <p:sp>
        <p:nvSpPr>
          <p:cNvPr id="4" name="ZoneTexte 3"/>
          <p:cNvSpPr txBox="1"/>
          <p:nvPr/>
        </p:nvSpPr>
        <p:spPr>
          <a:xfrm>
            <a:off x="662609" y="4014784"/>
            <a:ext cx="10575235" cy="624273"/>
          </a:xfrm>
          <a:prstGeom prst="rect">
            <a:avLst/>
          </a:prstGeom>
          <a:noFill/>
        </p:spPr>
        <p:txBody>
          <a:bodyPr wrap="square" rtlCol="0">
            <a:spAutoFit/>
          </a:bodyPr>
          <a:lstStyle/>
          <a:p>
            <a:pPr lvl="0">
              <a:lnSpc>
                <a:spcPct val="115000"/>
              </a:lnSpc>
              <a:spcAft>
                <a:spcPts val="1000"/>
              </a:spcAft>
            </a:pPr>
            <a:r>
              <a:rPr lang="fr-FR" sz="3200" dirty="0">
                <a:solidFill>
                  <a:prstClr val="black"/>
                </a:solidFill>
                <a:latin typeface="Comic Sans MS" panose="030F0702030302020204" pitchFamily="66" charset="0"/>
                <a:ea typeface="Calibri" panose="020F0502020204030204" pitchFamily="34" charset="0"/>
                <a:cs typeface="Times New Roman" panose="02020603050405020304" pitchFamily="18" charset="0"/>
              </a:rPr>
              <a:t>4. Même question pour les dinosaures, puis l’Homme.</a:t>
            </a:r>
            <a:endParaRPr lang="fr-FR" sz="32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5" name="ZoneTexte 4"/>
          <p:cNvSpPr txBox="1"/>
          <p:nvPr/>
        </p:nvSpPr>
        <p:spPr>
          <a:xfrm>
            <a:off x="715617" y="5075582"/>
            <a:ext cx="10986052" cy="1224951"/>
          </a:xfrm>
          <a:prstGeom prst="rect">
            <a:avLst/>
          </a:prstGeom>
          <a:noFill/>
        </p:spPr>
        <p:txBody>
          <a:bodyPr wrap="square" rtlCol="0">
            <a:spAutoFit/>
          </a:bodyPr>
          <a:lstStyle/>
          <a:p>
            <a:pPr lvl="0">
              <a:lnSpc>
                <a:spcPct val="115000"/>
              </a:lnSpc>
              <a:spcAft>
                <a:spcPts val="1000"/>
              </a:spcAft>
            </a:pPr>
            <a:r>
              <a:rPr lang="fr-FR" sz="3200" dirty="0">
                <a:solidFill>
                  <a:srgbClr val="00B050"/>
                </a:solidFill>
                <a:latin typeface="Comic Sans MS" panose="030F0702030302020204" pitchFamily="66" charset="0"/>
                <a:ea typeface="Calibri" panose="020F0502020204030204" pitchFamily="34" charset="0"/>
                <a:cs typeface="Times New Roman" panose="02020603050405020304" pitchFamily="18" charset="0"/>
              </a:rPr>
              <a:t>L’histoire des dinosaures, </a:t>
            </a:r>
            <a:r>
              <a:rPr lang="fr-FR" sz="3200">
                <a:solidFill>
                  <a:srgbClr val="00B050"/>
                </a:solidFill>
                <a:latin typeface="Comic Sans MS" panose="030F0702030302020204" pitchFamily="66" charset="0"/>
                <a:ea typeface="Calibri" panose="020F0502020204030204" pitchFamily="34" charset="0"/>
                <a:cs typeface="Times New Roman" panose="02020603050405020304" pitchFamily="18" charset="0"/>
              </a:rPr>
              <a:t>sur 2,2 </a:t>
            </a:r>
            <a:r>
              <a:rPr lang="fr-FR" sz="3200" dirty="0">
                <a:solidFill>
                  <a:srgbClr val="00B050"/>
                </a:solidFill>
                <a:latin typeface="Comic Sans MS" panose="030F0702030302020204" pitchFamily="66" charset="0"/>
                <a:ea typeface="Calibri" panose="020F0502020204030204" pitchFamily="34" charset="0"/>
                <a:cs typeface="Times New Roman" panose="02020603050405020304" pitchFamily="18" charset="0"/>
              </a:rPr>
              <a:t>m et celle de l’Homme sur quelques cm !</a:t>
            </a:r>
            <a:endParaRPr lang="fr-FR" sz="3200" dirty="0">
              <a:solidFill>
                <a:srgbClr val="00B05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01634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5291" y="-1083160"/>
            <a:ext cx="12487291" cy="8292342"/>
          </a:xfrm>
          <a:prstGeom prst="rect">
            <a:avLst/>
          </a:prstGeom>
        </p:spPr>
      </p:pic>
      <p:sp>
        <p:nvSpPr>
          <p:cNvPr id="2" name="ZoneTexte 1"/>
          <p:cNvSpPr txBox="1"/>
          <p:nvPr/>
        </p:nvSpPr>
        <p:spPr>
          <a:xfrm>
            <a:off x="9660834" y="6197121"/>
            <a:ext cx="2358887" cy="369332"/>
          </a:xfrm>
          <a:prstGeom prst="rect">
            <a:avLst/>
          </a:prstGeom>
          <a:noFill/>
        </p:spPr>
        <p:txBody>
          <a:bodyPr wrap="square" rtlCol="0">
            <a:spAutoFit/>
          </a:bodyPr>
          <a:lstStyle/>
          <a:p>
            <a:r>
              <a:rPr lang="fr-FR" dirty="0">
                <a:solidFill>
                  <a:srgbClr val="FFFF00"/>
                </a:solidFill>
              </a:rPr>
              <a:t>Photo: Olivier </a:t>
            </a:r>
            <a:r>
              <a:rPr lang="fr-FR" dirty="0" err="1">
                <a:solidFill>
                  <a:srgbClr val="FFFF00"/>
                </a:solidFill>
              </a:rPr>
              <a:t>Gayrard</a:t>
            </a:r>
            <a:endParaRPr lang="fr-FR" dirty="0">
              <a:solidFill>
                <a:srgbClr val="FFFF00"/>
              </a:solidFill>
            </a:endParaRPr>
          </a:p>
        </p:txBody>
      </p:sp>
    </p:spTree>
    <p:extLst>
      <p:ext uri="{BB962C8B-B14F-4D97-AF65-F5344CB8AC3E}">
        <p14:creationId xmlns:p14="http://schemas.microsoft.com/office/powerpoint/2010/main" val="35597999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589721" y="715617"/>
            <a:ext cx="5976731" cy="523220"/>
          </a:xfrm>
          <a:prstGeom prst="rect">
            <a:avLst/>
          </a:prstGeom>
          <a:noFill/>
        </p:spPr>
        <p:txBody>
          <a:bodyPr wrap="square" rtlCol="0">
            <a:spAutoFit/>
          </a:bodyPr>
          <a:lstStyle/>
          <a:p>
            <a:r>
              <a:rPr lang="fr-FR" sz="2800" dirty="0">
                <a:solidFill>
                  <a:srgbClr val="FF0000"/>
                </a:solidFill>
                <a:latin typeface="Comic Sans MS" panose="030F0702030302020204" pitchFamily="66" charset="0"/>
              </a:rPr>
              <a:t>Etape 2 : Tir laser vers la Lune.</a:t>
            </a:r>
          </a:p>
        </p:txBody>
      </p:sp>
      <p:pic>
        <p:nvPicPr>
          <p:cNvPr id="3" name="Image 2" descr="C:\Users\Olivier\Desktop\reflecteur-appoloXV.jpg"/>
          <p:cNvPicPr/>
          <p:nvPr/>
        </p:nvPicPr>
        <p:blipFill>
          <a:blip r:embed="rId2" cstate="print"/>
          <a:srcRect/>
          <a:stretch>
            <a:fillRect/>
          </a:stretch>
        </p:blipFill>
        <p:spPr bwMode="auto">
          <a:xfrm>
            <a:off x="6626087" y="1943100"/>
            <a:ext cx="5208104" cy="4187687"/>
          </a:xfrm>
          <a:prstGeom prst="rect">
            <a:avLst/>
          </a:prstGeom>
          <a:noFill/>
          <a:ln w="9525">
            <a:noFill/>
            <a:miter lim="800000"/>
            <a:headEnd/>
            <a:tailEnd/>
          </a:ln>
        </p:spPr>
      </p:pic>
      <p:sp>
        <p:nvSpPr>
          <p:cNvPr id="4" name="Rectangle 3"/>
          <p:cNvSpPr/>
          <p:nvPr/>
        </p:nvSpPr>
        <p:spPr>
          <a:xfrm>
            <a:off x="530087" y="2513449"/>
            <a:ext cx="6096000" cy="3046988"/>
          </a:xfrm>
          <a:prstGeom prst="rect">
            <a:avLst/>
          </a:prstGeom>
        </p:spPr>
        <p:txBody>
          <a:bodyPr>
            <a:spAutoFit/>
          </a:bodyPr>
          <a:lstStyle/>
          <a:p>
            <a:r>
              <a:rPr lang="fr-FR" sz="3200" dirty="0">
                <a:latin typeface="Comic Sans MS" panose="030F0702030302020204" pitchFamily="66" charset="0"/>
                <a:ea typeface="Calibri" panose="020F0502020204030204" pitchFamily="34" charset="0"/>
                <a:cs typeface="Times New Roman" panose="02020603050405020304" pitchFamily="18" charset="0"/>
              </a:rPr>
              <a:t>En 1969 la mission Apollo 11  déposa un miroir sur la Lune afin de mesurer la distance entre notre planète et son satellite naturel avec une précision sans précédent. </a:t>
            </a:r>
            <a:endParaRPr lang="fr-FR" sz="3200" dirty="0"/>
          </a:p>
        </p:txBody>
      </p:sp>
    </p:spTree>
    <p:extLst>
      <p:ext uri="{BB962C8B-B14F-4D97-AF65-F5344CB8AC3E}">
        <p14:creationId xmlns:p14="http://schemas.microsoft.com/office/powerpoint/2010/main" val="38895891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1182" y="1017178"/>
            <a:ext cx="11489635" cy="4524315"/>
          </a:xfrm>
          <a:prstGeom prst="rect">
            <a:avLst/>
          </a:prstGeom>
        </p:spPr>
        <p:txBody>
          <a:bodyPr wrap="square">
            <a:spAutoFit/>
          </a:bodyPr>
          <a:lstStyle/>
          <a:p>
            <a:r>
              <a:rPr lang="fr-FR" sz="3200" dirty="0">
                <a:latin typeface="Comic Sans MS" panose="030F0702030302020204" pitchFamily="66" charset="0"/>
                <a:ea typeface="Calibri" panose="020F0502020204030204" pitchFamily="34" charset="0"/>
                <a:cs typeface="Times New Roman" panose="02020603050405020304" pitchFamily="18" charset="0"/>
              </a:rPr>
              <a:t>Le 9 mai 1972, un rayon laser émis depuis un observatoire terrestre et réfléchi par ce miroir a permis à des chercheurs du Massachusetts Institute of </a:t>
            </a:r>
            <a:r>
              <a:rPr lang="fr-FR" sz="3200" dirty="0" err="1">
                <a:latin typeface="Comic Sans MS" panose="030F0702030302020204" pitchFamily="66" charset="0"/>
                <a:ea typeface="Calibri" panose="020F0502020204030204" pitchFamily="34" charset="0"/>
                <a:cs typeface="Times New Roman" panose="02020603050405020304" pitchFamily="18" charset="0"/>
              </a:rPr>
              <a:t>Technology</a:t>
            </a:r>
            <a:r>
              <a:rPr lang="fr-FR" sz="3200" dirty="0">
                <a:latin typeface="Comic Sans MS" panose="030F0702030302020204" pitchFamily="66" charset="0"/>
                <a:ea typeface="Calibri" panose="020F0502020204030204" pitchFamily="34" charset="0"/>
                <a:cs typeface="Times New Roman" panose="02020603050405020304" pitchFamily="18" charset="0"/>
              </a:rPr>
              <a:t> (M.I.T.) de mesurer la distance Terre-Lune en comptant le temps mis par la lumière pour atteindre le miroir et revenir sur Terre. Le résultat ? La Lune était à </a:t>
            </a:r>
            <a:r>
              <a:rPr lang="fr-FR" sz="3200" dirty="0">
                <a:solidFill>
                  <a:srgbClr val="FF0000"/>
                </a:solidFill>
                <a:latin typeface="Comic Sans MS" panose="030F0702030302020204" pitchFamily="66" charset="0"/>
                <a:ea typeface="Calibri" panose="020F0502020204030204" pitchFamily="34" charset="0"/>
                <a:cs typeface="Times New Roman" panose="02020603050405020304" pitchFamily="18" charset="0"/>
              </a:rPr>
              <a:t>376 285 km </a:t>
            </a:r>
            <a:r>
              <a:rPr lang="fr-FR" sz="3200" dirty="0">
                <a:latin typeface="Comic Sans MS" panose="030F0702030302020204" pitchFamily="66" charset="0"/>
                <a:ea typeface="Calibri" panose="020F0502020204030204" pitchFamily="34" charset="0"/>
                <a:cs typeface="Times New Roman" panose="02020603050405020304" pitchFamily="18" charset="0"/>
              </a:rPr>
              <a:t>de la Terre (il faudrait plus de 6 mois à une voiture roulant à une vitesse constante de 100 km/h sans arrêter pour parcourir une telle distance ! ! !).</a:t>
            </a:r>
            <a:endParaRPr lang="fr-FR" sz="3200" dirty="0"/>
          </a:p>
        </p:txBody>
      </p:sp>
    </p:spTree>
    <p:extLst>
      <p:ext uri="{BB962C8B-B14F-4D97-AF65-F5344CB8AC3E}">
        <p14:creationId xmlns:p14="http://schemas.microsoft.com/office/powerpoint/2010/main" val="23198370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1378226" y="1659285"/>
            <a:ext cx="9435548" cy="3539430"/>
          </a:xfrm>
          <a:prstGeom prst="rect">
            <a:avLst/>
          </a:prstGeom>
          <a:noFill/>
        </p:spPr>
        <p:txBody>
          <a:bodyPr wrap="square" rtlCol="0">
            <a:spAutoFit/>
          </a:bodyPr>
          <a:lstStyle/>
          <a:p>
            <a:r>
              <a:rPr lang="fr-FR" sz="3200" dirty="0">
                <a:latin typeface="Comic Sans MS" panose="030F0702030302020204" pitchFamily="66" charset="0"/>
              </a:rPr>
              <a:t>Sachant que la lumière du laser a mis </a:t>
            </a:r>
          </a:p>
          <a:p>
            <a:endParaRPr lang="fr-FR" sz="3200" dirty="0">
              <a:latin typeface="Comic Sans MS" panose="030F0702030302020204" pitchFamily="66" charset="0"/>
            </a:endParaRPr>
          </a:p>
          <a:p>
            <a:r>
              <a:rPr lang="fr-FR" sz="3200" dirty="0">
                <a:solidFill>
                  <a:srgbClr val="FF0000"/>
                </a:solidFill>
                <a:latin typeface="Comic Sans MS" panose="030F0702030302020204" pitchFamily="66" charset="0"/>
              </a:rPr>
              <a:t>t = 2,5086 s </a:t>
            </a:r>
            <a:r>
              <a:rPr lang="fr-FR" sz="3200" dirty="0">
                <a:latin typeface="Comic Sans MS" panose="030F0702030302020204" pitchFamily="66" charset="0"/>
              </a:rPr>
              <a:t>à parcourir cette distance </a:t>
            </a:r>
            <a:r>
              <a:rPr lang="fr-FR" sz="3200" dirty="0" err="1">
                <a:latin typeface="Comic Sans MS" panose="030F0702030302020204" pitchFamily="66" charset="0"/>
              </a:rPr>
              <a:t>d</a:t>
            </a:r>
            <a:r>
              <a:rPr lang="fr-FR" sz="3200" baseline="-25000" dirty="0" err="1">
                <a:latin typeface="Comic Sans MS" panose="030F0702030302020204" pitchFamily="66" charset="0"/>
              </a:rPr>
              <a:t>T-L</a:t>
            </a:r>
            <a:r>
              <a:rPr lang="fr-FR" sz="3200" dirty="0">
                <a:latin typeface="Comic Sans MS" panose="030F0702030302020204" pitchFamily="66" charset="0"/>
              </a:rPr>
              <a:t> ,</a:t>
            </a:r>
          </a:p>
          <a:p>
            <a:endParaRPr lang="fr-FR" sz="3200" dirty="0">
              <a:latin typeface="Comic Sans MS" panose="030F0702030302020204" pitchFamily="66" charset="0"/>
            </a:endParaRPr>
          </a:p>
          <a:p>
            <a:r>
              <a:rPr lang="fr-FR" sz="3200" dirty="0">
                <a:latin typeface="Comic Sans MS" panose="030F0702030302020204" pitchFamily="66" charset="0"/>
              </a:rPr>
              <a:t>calculez la vitesse de la lumière dans le vide (que</a:t>
            </a:r>
          </a:p>
          <a:p>
            <a:endParaRPr lang="fr-FR" sz="3200" dirty="0">
              <a:latin typeface="Comic Sans MS" panose="030F0702030302020204" pitchFamily="66" charset="0"/>
            </a:endParaRPr>
          </a:p>
          <a:p>
            <a:r>
              <a:rPr lang="fr-FR" sz="3200" dirty="0">
                <a:latin typeface="Comic Sans MS" panose="030F0702030302020204" pitchFamily="66" charset="0"/>
              </a:rPr>
              <a:t>l’on note c pour célérité) en m/s.</a:t>
            </a:r>
          </a:p>
        </p:txBody>
      </p:sp>
    </p:spTree>
    <p:extLst>
      <p:ext uri="{BB962C8B-B14F-4D97-AF65-F5344CB8AC3E}">
        <p14:creationId xmlns:p14="http://schemas.microsoft.com/office/powerpoint/2010/main" val="12811690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p:cNvPicPr>
            <a:picLocks noChangeAspect="1"/>
          </p:cNvPicPr>
          <p:nvPr/>
        </p:nvPicPr>
        <p:blipFill>
          <a:blip r:embed="rId2"/>
          <a:stretch>
            <a:fillRect/>
          </a:stretch>
        </p:blipFill>
        <p:spPr>
          <a:xfrm>
            <a:off x="452019" y="626039"/>
            <a:ext cx="5254368" cy="2074092"/>
          </a:xfrm>
          <a:prstGeom prst="rect">
            <a:avLst/>
          </a:prstGeom>
        </p:spPr>
      </p:pic>
      <p:pic>
        <p:nvPicPr>
          <p:cNvPr id="4" name="Image 3"/>
          <p:cNvPicPr>
            <a:picLocks noChangeAspect="1"/>
          </p:cNvPicPr>
          <p:nvPr/>
        </p:nvPicPr>
        <p:blipFill>
          <a:blip r:embed="rId3"/>
          <a:stretch>
            <a:fillRect/>
          </a:stretch>
        </p:blipFill>
        <p:spPr>
          <a:xfrm>
            <a:off x="6442002" y="626039"/>
            <a:ext cx="5254368" cy="2086293"/>
          </a:xfrm>
          <a:prstGeom prst="rect">
            <a:avLst/>
          </a:prstGeom>
        </p:spPr>
      </p:pic>
      <p:pic>
        <p:nvPicPr>
          <p:cNvPr id="5" name="Image 4"/>
          <p:cNvPicPr>
            <a:picLocks noChangeAspect="1"/>
          </p:cNvPicPr>
          <p:nvPr/>
        </p:nvPicPr>
        <p:blipFill>
          <a:blip r:embed="rId4"/>
          <a:stretch>
            <a:fillRect/>
          </a:stretch>
        </p:blipFill>
        <p:spPr>
          <a:xfrm>
            <a:off x="452019" y="4137865"/>
            <a:ext cx="5254368" cy="2074092"/>
          </a:xfrm>
          <a:prstGeom prst="rect">
            <a:avLst/>
          </a:prstGeom>
        </p:spPr>
      </p:pic>
      <p:pic>
        <p:nvPicPr>
          <p:cNvPr id="6" name="Image 5"/>
          <p:cNvPicPr>
            <a:picLocks noChangeAspect="1"/>
          </p:cNvPicPr>
          <p:nvPr/>
        </p:nvPicPr>
        <p:blipFill>
          <a:blip r:embed="rId5"/>
          <a:stretch>
            <a:fillRect/>
          </a:stretch>
        </p:blipFill>
        <p:spPr>
          <a:xfrm>
            <a:off x="6442002" y="4137865"/>
            <a:ext cx="5254368" cy="2074092"/>
          </a:xfrm>
          <a:prstGeom prst="rect">
            <a:avLst/>
          </a:prstGeom>
        </p:spPr>
      </p:pic>
    </p:spTree>
    <p:extLst>
      <p:ext uri="{BB962C8B-B14F-4D97-AF65-F5344CB8AC3E}">
        <p14:creationId xmlns:p14="http://schemas.microsoft.com/office/powerpoint/2010/main" val="4246226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stretch>
            <a:fillRect/>
          </a:stretch>
        </p:blipFill>
        <p:spPr>
          <a:xfrm>
            <a:off x="2289593" y="1926471"/>
            <a:ext cx="7612813" cy="3005057"/>
          </a:xfrm>
          <a:prstGeom prst="rect">
            <a:avLst/>
          </a:prstGeom>
        </p:spPr>
      </p:pic>
    </p:spTree>
    <p:extLst>
      <p:ext uri="{BB962C8B-B14F-4D97-AF65-F5344CB8AC3E}">
        <p14:creationId xmlns:p14="http://schemas.microsoft.com/office/powerpoint/2010/main" val="30736729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398104" y="1497497"/>
            <a:ext cx="9395792" cy="3170099"/>
          </a:xfrm>
          <a:prstGeom prst="rect">
            <a:avLst/>
          </a:prstGeom>
          <a:noFill/>
        </p:spPr>
        <p:txBody>
          <a:bodyPr wrap="square" rtlCol="0">
            <a:spAutoFit/>
          </a:bodyPr>
          <a:lstStyle/>
          <a:p>
            <a:r>
              <a:rPr lang="fr-FR" sz="4000" dirty="0">
                <a:latin typeface="Comic Sans MS" panose="030F0702030302020204" pitchFamily="66" charset="0"/>
              </a:rPr>
              <a:t>Les astrophysiciens utilisent comme unité de longueur l’année lumière (</a:t>
            </a:r>
            <a:r>
              <a:rPr lang="fr-FR" sz="4000" dirty="0" err="1">
                <a:latin typeface="Comic Sans MS" panose="030F0702030302020204" pitchFamily="66" charset="0"/>
              </a:rPr>
              <a:t>a.l</a:t>
            </a:r>
            <a:r>
              <a:rPr lang="fr-FR" sz="4000" dirty="0">
                <a:latin typeface="Comic Sans MS" panose="030F0702030302020204" pitchFamily="66" charset="0"/>
              </a:rPr>
              <a:t>).</a:t>
            </a:r>
          </a:p>
          <a:p>
            <a:endParaRPr lang="fr-FR" sz="4000" dirty="0">
              <a:latin typeface="Comic Sans MS" panose="030F0702030302020204" pitchFamily="66" charset="0"/>
            </a:endParaRPr>
          </a:p>
          <a:p>
            <a:r>
              <a:rPr lang="fr-FR" sz="4000" dirty="0">
                <a:latin typeface="Comic Sans MS" panose="030F0702030302020204" pitchFamily="66" charset="0"/>
              </a:rPr>
              <a:t>Mais une année lumière correspond à combien de km ?</a:t>
            </a:r>
          </a:p>
        </p:txBody>
      </p:sp>
    </p:spTree>
    <p:extLst>
      <p:ext uri="{BB962C8B-B14F-4D97-AF65-F5344CB8AC3E}">
        <p14:creationId xmlns:p14="http://schemas.microsoft.com/office/powerpoint/2010/main" val="17534910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464863" y="849174"/>
            <a:ext cx="4928772" cy="201329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ts val="800"/>
              </a:spcAft>
              <a:buClrTx/>
              <a:buSzTx/>
              <a:buFontTx/>
              <a:buNone/>
              <a:tabLst/>
            </a:pPr>
            <a:r>
              <a:rPr kumimoji="0" lang="fr-FR" altLang="fr-FR" sz="2400" b="0" i="0" u="sng" strike="noStrike" cap="none" normalizeH="0" baseline="0" dirty="0">
                <a:ln>
                  <a:noFill/>
                </a:ln>
                <a:solidFill>
                  <a:schemeClr val="tx1"/>
                </a:solidFill>
                <a:effectLst/>
                <a:latin typeface="Comic Sans MS" panose="030F0702030302020204" pitchFamily="66" charset="0"/>
              </a:rPr>
              <a:t>Aide 1</a:t>
            </a:r>
          </a:p>
          <a:p>
            <a:pPr marL="0" marR="0" lvl="0" indent="0" defTabSz="914400" rtl="0" eaLnBrk="0" fontAlgn="base" latinLnBrk="0" hangingPunct="0">
              <a:lnSpc>
                <a:spcPct val="100000"/>
              </a:lnSpc>
              <a:spcBef>
                <a:spcPct val="0"/>
              </a:spcBef>
              <a:spcAft>
                <a:spcPts val="800"/>
              </a:spcAft>
              <a:buClrTx/>
              <a:buSzTx/>
              <a:buFontTx/>
              <a:buNone/>
              <a:tabLst/>
            </a:pPr>
            <a:r>
              <a:rPr kumimoji="0" lang="fr-FR" altLang="fr-FR" sz="2400" b="0" i="0" u="none" strike="noStrike" cap="none" normalizeH="0" baseline="0" dirty="0">
                <a:ln>
                  <a:noFill/>
                </a:ln>
                <a:solidFill>
                  <a:schemeClr val="tx1"/>
                </a:solidFill>
                <a:effectLst/>
                <a:latin typeface="Comic Sans MS" panose="030F0702030302020204" pitchFamily="66" charset="0"/>
              </a:rPr>
              <a:t>L’année lumière représente une distance !</a:t>
            </a:r>
            <a:endParaRPr kumimoji="0" lang="fr-FR" altLang="fr-FR" sz="2400" b="0" i="0" u="none" strike="noStrike" cap="none" normalizeH="0" baseline="0" dirty="0">
              <a:ln>
                <a:noFill/>
              </a:ln>
              <a:solidFill>
                <a:schemeClr val="tx1"/>
              </a:solidFill>
              <a:effectLst/>
              <a:latin typeface="Arial" panose="020B0604020202020204" pitchFamily="34" charset="0"/>
            </a:endParaRPr>
          </a:p>
        </p:txBody>
      </p:sp>
      <p:sp>
        <p:nvSpPr>
          <p:cNvPr id="4" name="Rectangle 3"/>
          <p:cNvSpPr>
            <a:spLocks noChangeArrowheads="1"/>
          </p:cNvSpPr>
          <p:nvPr/>
        </p:nvSpPr>
        <p:spPr bwMode="auto">
          <a:xfrm>
            <a:off x="6706637" y="849174"/>
            <a:ext cx="4928772" cy="201329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pPr>
            <a:r>
              <a:rPr kumimoji="0" lang="fr-FR" altLang="fr-FR" sz="2400" b="0" i="0" u="sng" strike="noStrike" cap="none" normalizeH="0" baseline="0" dirty="0">
                <a:ln>
                  <a:noFill/>
                </a:ln>
                <a:solidFill>
                  <a:schemeClr val="tx1"/>
                </a:solidFill>
                <a:effectLst/>
                <a:latin typeface="Comic Sans MS" panose="030F0702030302020204" pitchFamily="66" charset="0"/>
              </a:rPr>
              <a:t>Aide 2</a:t>
            </a:r>
          </a:p>
          <a:p>
            <a:pPr marL="0" marR="0" lvl="0" indent="0" algn="l" defTabSz="914400" rtl="0" eaLnBrk="0" fontAlgn="base" latinLnBrk="0" hangingPunct="0">
              <a:lnSpc>
                <a:spcPct val="100000"/>
              </a:lnSpc>
              <a:spcBef>
                <a:spcPct val="0"/>
              </a:spcBef>
              <a:spcAft>
                <a:spcPts val="800"/>
              </a:spcAft>
              <a:buClrTx/>
              <a:buSzTx/>
              <a:buFontTx/>
              <a:buNone/>
              <a:tabLst/>
            </a:pPr>
            <a:r>
              <a:rPr kumimoji="0" lang="fr-FR" altLang="fr-FR" sz="2400" b="0" i="0" u="none" strike="noStrike" cap="none" normalizeH="0" baseline="0" dirty="0">
                <a:ln>
                  <a:noFill/>
                </a:ln>
                <a:solidFill>
                  <a:schemeClr val="tx1"/>
                </a:solidFill>
                <a:effectLst/>
                <a:latin typeface="Comic Sans MS" panose="030F0702030302020204" pitchFamily="66" charset="0"/>
              </a:rPr>
              <a:t>L’année lumière représente la distance parcourue par la lumière en une année.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5" name="Rectangle 4"/>
          <p:cNvSpPr>
            <a:spLocks noChangeArrowheads="1"/>
          </p:cNvSpPr>
          <p:nvPr/>
        </p:nvSpPr>
        <p:spPr bwMode="auto">
          <a:xfrm>
            <a:off x="464863" y="4162217"/>
            <a:ext cx="4928772" cy="201329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pPr>
            <a:r>
              <a:rPr kumimoji="0" lang="fr-FR" altLang="fr-FR" sz="2400" b="0" i="0" u="sng" strike="noStrike" cap="none" normalizeH="0" baseline="0" dirty="0">
                <a:ln>
                  <a:noFill/>
                </a:ln>
                <a:solidFill>
                  <a:schemeClr val="tx1"/>
                </a:solidFill>
                <a:effectLst/>
                <a:latin typeface="Comic Sans MS" panose="030F0702030302020204" pitchFamily="66" charset="0"/>
              </a:rPr>
              <a:t>Aide 3</a:t>
            </a:r>
          </a:p>
          <a:p>
            <a:pPr marL="0" marR="0" lvl="0" indent="0" algn="l" defTabSz="914400" rtl="0" eaLnBrk="0" fontAlgn="base" latinLnBrk="0" hangingPunct="0">
              <a:lnSpc>
                <a:spcPct val="100000"/>
              </a:lnSpc>
              <a:spcBef>
                <a:spcPct val="0"/>
              </a:spcBef>
              <a:spcAft>
                <a:spcPts val="800"/>
              </a:spcAft>
              <a:buClrTx/>
              <a:buSzTx/>
              <a:buFontTx/>
              <a:buNone/>
              <a:tabLst/>
            </a:pPr>
            <a:r>
              <a:rPr kumimoji="0" lang="fr-FR" altLang="fr-FR" sz="2400" b="0" i="0" u="none" strike="noStrike" cap="none" normalizeH="0" baseline="0" dirty="0">
                <a:ln>
                  <a:noFill/>
                </a:ln>
                <a:solidFill>
                  <a:schemeClr val="tx1"/>
                </a:solidFill>
                <a:effectLst/>
                <a:latin typeface="Comic Sans MS" panose="030F0702030302020204" pitchFamily="66" charset="0"/>
              </a:rPr>
              <a:t>A partir de l’expression de la vitesse, vous pouvez réécrire la distance parcourue.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6" name="Rectangle 5"/>
          <p:cNvSpPr>
            <a:spLocks noChangeArrowheads="1"/>
          </p:cNvSpPr>
          <p:nvPr/>
        </p:nvSpPr>
        <p:spPr bwMode="auto">
          <a:xfrm>
            <a:off x="6706637" y="4162217"/>
            <a:ext cx="4928772" cy="201329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pPr>
            <a:r>
              <a:rPr kumimoji="0" lang="fr-FR" altLang="fr-FR" sz="2400" b="0" i="0" u="sng" strike="noStrike" cap="none" normalizeH="0" baseline="0" dirty="0">
                <a:ln>
                  <a:noFill/>
                </a:ln>
                <a:solidFill>
                  <a:schemeClr val="tx1"/>
                </a:solidFill>
                <a:effectLst/>
                <a:latin typeface="Comic Sans MS" panose="030F0702030302020204" pitchFamily="66" charset="0"/>
              </a:rPr>
              <a:t>Aide 4</a:t>
            </a:r>
          </a:p>
          <a:p>
            <a:pPr marL="0" marR="0" lvl="0" indent="0" algn="l" defTabSz="914400" rtl="0" eaLnBrk="0" fontAlgn="base" latinLnBrk="0" hangingPunct="0">
              <a:lnSpc>
                <a:spcPct val="100000"/>
              </a:lnSpc>
              <a:spcBef>
                <a:spcPct val="0"/>
              </a:spcBef>
              <a:spcAft>
                <a:spcPts val="800"/>
              </a:spcAft>
              <a:buClrTx/>
              <a:buSzTx/>
              <a:buFontTx/>
              <a:buNone/>
              <a:tabLst/>
            </a:pPr>
            <a:r>
              <a:rPr kumimoji="0" lang="fr-FR" altLang="fr-FR" sz="2400" b="0" i="0" u="none" strike="noStrike" cap="none" normalizeH="0" baseline="0" dirty="0">
                <a:ln>
                  <a:noFill/>
                </a:ln>
                <a:solidFill>
                  <a:schemeClr val="tx1"/>
                </a:solidFill>
                <a:effectLst/>
                <a:latin typeface="Comic Sans MS" panose="030F0702030302020204" pitchFamily="66" charset="0"/>
              </a:rPr>
              <a:t>Distance parcourue  = V * durée mise à la parcourir</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622025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637141" y="663643"/>
            <a:ext cx="4928772" cy="201329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pPr>
            <a:r>
              <a:rPr kumimoji="0" lang="fr-FR" altLang="fr-FR" sz="2400" b="0" i="0" u="sng" strike="noStrike" cap="none" normalizeH="0" baseline="0" dirty="0">
                <a:ln>
                  <a:noFill/>
                </a:ln>
                <a:solidFill>
                  <a:schemeClr val="tx1"/>
                </a:solidFill>
                <a:effectLst/>
                <a:latin typeface="Comic Sans MS" panose="030F0702030302020204" pitchFamily="66" charset="0"/>
              </a:rPr>
              <a:t>Aide 5</a:t>
            </a:r>
          </a:p>
          <a:p>
            <a:pPr marL="0" marR="0" lvl="0" indent="0" algn="l" defTabSz="914400" rtl="0" eaLnBrk="0" fontAlgn="base" latinLnBrk="0" hangingPunct="0">
              <a:lnSpc>
                <a:spcPct val="100000"/>
              </a:lnSpc>
              <a:spcBef>
                <a:spcPct val="0"/>
              </a:spcBef>
              <a:spcAft>
                <a:spcPts val="800"/>
              </a:spcAft>
              <a:buClrTx/>
              <a:buSzTx/>
              <a:buFontTx/>
              <a:buNone/>
              <a:tabLst/>
            </a:pPr>
            <a:r>
              <a:rPr kumimoji="0" lang="fr-FR" altLang="fr-FR" sz="2400" b="0" i="0" u="none" strike="noStrike" cap="none" normalizeH="0" baseline="0" dirty="0">
                <a:ln>
                  <a:noFill/>
                </a:ln>
                <a:solidFill>
                  <a:schemeClr val="tx1"/>
                </a:solidFill>
                <a:effectLst/>
                <a:latin typeface="Comic Sans MS" panose="030F0702030302020204" pitchFamily="66" charset="0"/>
              </a:rPr>
              <a:t>La vitesse de la lumière est de 300 000 km/s</a:t>
            </a:r>
            <a:r>
              <a:rPr kumimoji="0" lang="fr-FR" altLang="fr-FR" sz="1000" b="0" i="0" u="none" strike="noStrike" cap="none" normalizeH="0" baseline="0" dirty="0">
                <a:ln>
                  <a:noFill/>
                </a:ln>
                <a:solidFill>
                  <a:schemeClr val="tx1"/>
                </a:solidFill>
                <a:effectLst/>
                <a:latin typeface="Comic Sans MS" panose="030F0702030302020204" pitchFamily="66"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4" name="Rectangle 3"/>
          <p:cNvSpPr>
            <a:spLocks noChangeArrowheads="1"/>
          </p:cNvSpPr>
          <p:nvPr/>
        </p:nvSpPr>
        <p:spPr bwMode="auto">
          <a:xfrm>
            <a:off x="6666880" y="663642"/>
            <a:ext cx="4928772" cy="201329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pPr>
            <a:r>
              <a:rPr kumimoji="0" lang="fr-FR" altLang="fr-FR" sz="2400" b="0" i="0" u="sng" strike="noStrike" cap="none" normalizeH="0" baseline="0" dirty="0">
                <a:ln>
                  <a:noFill/>
                </a:ln>
                <a:solidFill>
                  <a:schemeClr val="tx1"/>
                </a:solidFill>
                <a:effectLst/>
                <a:latin typeface="Comic Sans MS" panose="030F0702030302020204" pitchFamily="66" charset="0"/>
              </a:rPr>
              <a:t>Aide 6</a:t>
            </a:r>
          </a:p>
          <a:p>
            <a:pPr marL="0" marR="0" lvl="0" indent="0" algn="l" defTabSz="914400" rtl="0" eaLnBrk="0" fontAlgn="base" latinLnBrk="0" hangingPunct="0">
              <a:lnSpc>
                <a:spcPct val="100000"/>
              </a:lnSpc>
              <a:spcBef>
                <a:spcPct val="0"/>
              </a:spcBef>
              <a:spcAft>
                <a:spcPts val="800"/>
              </a:spcAft>
              <a:buClrTx/>
              <a:buSzTx/>
              <a:buFontTx/>
              <a:buNone/>
              <a:tabLst/>
            </a:pPr>
            <a:r>
              <a:rPr kumimoji="0" lang="fr-FR" altLang="fr-FR" sz="2400" b="0" i="0" u="none" strike="noStrike" cap="none" normalizeH="0" baseline="0" dirty="0">
                <a:ln>
                  <a:noFill/>
                </a:ln>
                <a:solidFill>
                  <a:schemeClr val="tx1"/>
                </a:solidFill>
                <a:effectLst/>
                <a:latin typeface="Comic Sans MS" panose="030F0702030302020204" pitchFamily="66" charset="0"/>
              </a:rPr>
              <a:t>Exprimez une année en secondes. Il y a 365 jours dans une année, 24 heures par journée et 3600 secondes dans une heure.</a:t>
            </a:r>
            <a:endParaRPr kumimoji="0" lang="fr-FR" altLang="fr-FR" sz="2400" b="0" i="0" u="none" strike="noStrike" cap="none" normalizeH="0" baseline="0" dirty="0">
              <a:ln>
                <a:noFill/>
              </a:ln>
              <a:solidFill>
                <a:schemeClr val="tx1"/>
              </a:solidFill>
              <a:effectLst/>
              <a:latin typeface="Arial" panose="020B0604020202020204" pitchFamily="34" charset="0"/>
            </a:endParaRPr>
          </a:p>
        </p:txBody>
      </p:sp>
      <p:sp>
        <p:nvSpPr>
          <p:cNvPr id="5" name="Rectangle 4"/>
          <p:cNvSpPr>
            <a:spLocks noChangeArrowheads="1"/>
          </p:cNvSpPr>
          <p:nvPr/>
        </p:nvSpPr>
        <p:spPr bwMode="auto">
          <a:xfrm>
            <a:off x="3631614" y="4122459"/>
            <a:ext cx="4928772" cy="238435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ts val="500"/>
              </a:spcBef>
              <a:spcAft>
                <a:spcPts val="500"/>
              </a:spcAft>
              <a:buClrTx/>
              <a:buSzTx/>
              <a:buFontTx/>
              <a:buNone/>
              <a:tabLst/>
            </a:pPr>
            <a:r>
              <a:rPr kumimoji="0" lang="fr-FR" altLang="fr-FR" sz="2400" b="0" i="0" u="sng" strike="noStrike" cap="none" normalizeH="0" baseline="0" dirty="0">
                <a:ln>
                  <a:noFill/>
                </a:ln>
                <a:solidFill>
                  <a:schemeClr val="tx1"/>
                </a:solidFill>
                <a:effectLst/>
                <a:latin typeface="Comic Sans MS" panose="030F0702030302020204" pitchFamily="66" charset="0"/>
              </a:rPr>
              <a:t>Solution totale.</a:t>
            </a:r>
          </a:p>
          <a:p>
            <a:pPr marL="0" marR="0" lvl="0" indent="0" algn="l" defTabSz="914400" rtl="0" eaLnBrk="0" fontAlgn="base" latinLnBrk="0" hangingPunct="0">
              <a:lnSpc>
                <a:spcPct val="100000"/>
              </a:lnSpc>
              <a:spcBef>
                <a:spcPct val="0"/>
              </a:spcBef>
              <a:spcAft>
                <a:spcPts val="750"/>
              </a:spcAft>
              <a:buClrTx/>
              <a:buSzTx/>
              <a:buFontTx/>
              <a:buNone/>
              <a:tabLst/>
            </a:pPr>
            <a:r>
              <a:rPr kumimoji="0" lang="fr-FR" altLang="fr-FR" sz="2400" b="0" i="0" u="none" strike="noStrike" cap="none" normalizeH="0" baseline="0" dirty="0">
                <a:ln>
                  <a:noFill/>
                </a:ln>
                <a:solidFill>
                  <a:srgbClr val="000000"/>
                </a:solidFill>
                <a:effectLst/>
                <a:latin typeface="Comic Sans MS" panose="030F0702030302020204" pitchFamily="66" charset="0"/>
              </a:rPr>
              <a:t>En 1 an, la lumière parcourt donc 300 000  x 3600  x 24  x 365 = 9 461 milliards de km. Soit près de 10 000 milliards de kilomètres.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97279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extLst>
              <p:ext uri="{D42A27DB-BD31-4B8C-83A1-F6EECF244321}">
                <p14:modId xmlns:p14="http://schemas.microsoft.com/office/powerpoint/2010/main" val="896691883"/>
              </p:ext>
            </p:extLst>
          </p:nvPr>
        </p:nvGraphicFramePr>
        <p:xfrm>
          <a:off x="0" y="371062"/>
          <a:ext cx="12192000" cy="5888736"/>
        </p:xfrm>
        <a:graphic>
          <a:graphicData uri="http://schemas.openxmlformats.org/drawingml/2006/table">
            <a:tbl>
              <a:tblPr firstRow="1" firstCol="1" bandRow="1">
                <a:tableStyleId>{5C22544A-7EE6-4342-B048-85BDC9FD1C3A}</a:tableStyleId>
              </a:tblPr>
              <a:tblGrid>
                <a:gridCol w="6096000">
                  <a:extLst>
                    <a:ext uri="{9D8B030D-6E8A-4147-A177-3AD203B41FA5}">
                      <a16:colId xmlns:a16="http://schemas.microsoft.com/office/drawing/2014/main" val="1260476153"/>
                    </a:ext>
                  </a:extLst>
                </a:gridCol>
                <a:gridCol w="6096000">
                  <a:extLst>
                    <a:ext uri="{9D8B030D-6E8A-4147-A177-3AD203B41FA5}">
                      <a16:colId xmlns:a16="http://schemas.microsoft.com/office/drawing/2014/main" val="3052011719"/>
                    </a:ext>
                  </a:extLst>
                </a:gridCol>
              </a:tblGrid>
              <a:tr h="308016">
                <a:tc gridSpan="2">
                  <a:txBody>
                    <a:bodyPr/>
                    <a:lstStyle/>
                    <a:p>
                      <a:pPr>
                        <a:lnSpc>
                          <a:spcPct val="115000"/>
                        </a:lnSpc>
                        <a:spcAft>
                          <a:spcPts val="0"/>
                        </a:spcAft>
                      </a:pPr>
                      <a:r>
                        <a:rPr lang="fr-FR" sz="2800" dirty="0">
                          <a:effectLst/>
                          <a:latin typeface="Comic Sans MS" panose="030F0702030302020204" pitchFamily="66" charset="0"/>
                        </a:rPr>
                        <a:t>Septième parcours : Un voyage dans le temps et l’espace.</a:t>
                      </a:r>
                      <a:endParaRPr lang="fr-FR" sz="28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fr-FR"/>
                    </a:p>
                  </a:txBody>
                  <a:tcPr/>
                </a:tc>
                <a:extLst>
                  <a:ext uri="{0D108BD9-81ED-4DB2-BD59-A6C34878D82A}">
                    <a16:rowId xmlns:a16="http://schemas.microsoft.com/office/drawing/2014/main" val="1260114443"/>
                  </a:ext>
                </a:extLst>
              </a:tr>
              <a:tr h="635197">
                <a:tc>
                  <a:txBody>
                    <a:bodyPr/>
                    <a:lstStyle/>
                    <a:p>
                      <a:pPr>
                        <a:lnSpc>
                          <a:spcPct val="115000"/>
                        </a:lnSpc>
                        <a:spcAft>
                          <a:spcPts val="0"/>
                        </a:spcAft>
                      </a:pPr>
                      <a:r>
                        <a:rPr lang="fr-FR" sz="2800" dirty="0">
                          <a:effectLst/>
                          <a:latin typeface="Comic Sans MS" panose="030F0702030302020204" pitchFamily="66" charset="0"/>
                        </a:rPr>
                        <a:t>Etape 1 : Du Big-bang à nos jours.</a:t>
                      </a:r>
                      <a:endParaRPr lang="fr-FR" sz="28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fr-FR" sz="2800">
                          <a:effectLst/>
                          <a:latin typeface="Comic Sans MS" panose="030F0702030302020204" pitchFamily="66" charset="0"/>
                        </a:rPr>
                        <a:t>Galaxies, évolution de l'Univers, formation du système solaire, âges géologiques</a:t>
                      </a:r>
                      <a:endParaRPr lang="fr-FR" sz="2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4268920"/>
                  </a:ext>
                </a:extLst>
              </a:tr>
              <a:tr h="1289559">
                <a:tc>
                  <a:txBody>
                    <a:bodyPr/>
                    <a:lstStyle/>
                    <a:p>
                      <a:pPr>
                        <a:lnSpc>
                          <a:spcPct val="115000"/>
                        </a:lnSpc>
                        <a:spcAft>
                          <a:spcPts val="0"/>
                        </a:spcAft>
                      </a:pPr>
                      <a:r>
                        <a:rPr lang="fr-FR" sz="2800">
                          <a:effectLst/>
                          <a:latin typeface="Comic Sans MS" panose="030F0702030302020204" pitchFamily="66" charset="0"/>
                        </a:rPr>
                        <a:t>Etape 2 : Tir laser vers la Lune.</a:t>
                      </a:r>
                    </a:p>
                    <a:p>
                      <a:pPr>
                        <a:lnSpc>
                          <a:spcPct val="115000"/>
                        </a:lnSpc>
                        <a:spcAft>
                          <a:spcPts val="0"/>
                        </a:spcAft>
                      </a:pPr>
                      <a:r>
                        <a:rPr lang="fr-FR" sz="2800">
                          <a:effectLst/>
                          <a:latin typeface="Comic Sans MS" panose="030F0702030302020204" pitchFamily="66" charset="0"/>
                        </a:rPr>
                        <a:t> </a:t>
                      </a:r>
                      <a:endParaRPr lang="fr-FR" sz="2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fr-FR" sz="2800">
                          <a:effectLst/>
                          <a:latin typeface="Comic Sans MS" panose="030F0702030302020204" pitchFamily="66" charset="0"/>
                        </a:rPr>
                        <a:t>Sources, propagation, vitesse de propagation, année-lumière. Aborder les différentes unités de distance et savoir les convertir : du kilomètre à l'année-lumière.</a:t>
                      </a:r>
                      <a:endParaRPr lang="fr-FR" sz="2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97182036"/>
                  </a:ext>
                </a:extLst>
              </a:tr>
              <a:tr h="635197">
                <a:tc>
                  <a:txBody>
                    <a:bodyPr/>
                    <a:lstStyle/>
                    <a:p>
                      <a:pPr>
                        <a:lnSpc>
                          <a:spcPct val="115000"/>
                        </a:lnSpc>
                        <a:spcAft>
                          <a:spcPts val="0"/>
                        </a:spcAft>
                      </a:pPr>
                      <a:r>
                        <a:rPr lang="fr-FR" sz="2800" dirty="0">
                          <a:effectLst/>
                          <a:latin typeface="Comic Sans MS" panose="030F0702030302020204" pitchFamily="66" charset="0"/>
                        </a:rPr>
                        <a:t>Etape 3 : Remonter le temps : fiction ou réalité ?</a:t>
                      </a:r>
                    </a:p>
                    <a:p>
                      <a:pPr>
                        <a:lnSpc>
                          <a:spcPct val="115000"/>
                        </a:lnSpc>
                        <a:spcAft>
                          <a:spcPts val="0"/>
                        </a:spcAft>
                      </a:pPr>
                      <a:r>
                        <a:rPr lang="fr-FR" sz="2800" dirty="0">
                          <a:effectLst/>
                          <a:latin typeface="Comic Sans MS" panose="030F0702030302020204" pitchFamily="66" charset="0"/>
                        </a:rPr>
                        <a:t> </a:t>
                      </a:r>
                      <a:endParaRPr lang="fr-FR" sz="28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fr-FR" sz="2800" dirty="0">
                          <a:effectLst/>
                          <a:latin typeface="Comic Sans MS" panose="030F0702030302020204" pitchFamily="66" charset="0"/>
                        </a:rPr>
                        <a:t>Utiliser l'unité "année-lumière" comme unité de distance. </a:t>
                      </a:r>
                      <a:endParaRPr lang="fr-FR" sz="28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00129159"/>
                  </a:ext>
                </a:extLst>
              </a:tr>
            </a:tbl>
          </a:graphicData>
        </a:graphic>
      </p:graphicFrame>
    </p:spTree>
    <p:extLst>
      <p:ext uri="{BB962C8B-B14F-4D97-AF65-F5344CB8AC3E}">
        <p14:creationId xmlns:p14="http://schemas.microsoft.com/office/powerpoint/2010/main" val="317413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6348" y="-1470991"/>
            <a:ext cx="12788348" cy="9583202"/>
          </a:xfrm>
          <a:prstGeom prst="rect">
            <a:avLst/>
          </a:prstGeom>
        </p:spPr>
      </p:pic>
      <p:sp>
        <p:nvSpPr>
          <p:cNvPr id="3" name="ZoneTexte 2"/>
          <p:cNvSpPr txBox="1"/>
          <p:nvPr/>
        </p:nvSpPr>
        <p:spPr>
          <a:xfrm>
            <a:off x="9448800" y="6197120"/>
            <a:ext cx="2358887" cy="369332"/>
          </a:xfrm>
          <a:prstGeom prst="rect">
            <a:avLst/>
          </a:prstGeom>
          <a:noFill/>
        </p:spPr>
        <p:txBody>
          <a:bodyPr wrap="square" rtlCol="0">
            <a:spAutoFit/>
          </a:bodyPr>
          <a:lstStyle/>
          <a:p>
            <a:r>
              <a:rPr lang="fr-FR" dirty="0">
                <a:solidFill>
                  <a:srgbClr val="FFFF00"/>
                </a:solidFill>
              </a:rPr>
              <a:t>Photo: Olivier </a:t>
            </a:r>
            <a:r>
              <a:rPr lang="fr-FR" dirty="0" err="1">
                <a:solidFill>
                  <a:srgbClr val="FFFF00"/>
                </a:solidFill>
              </a:rPr>
              <a:t>Gayrard</a:t>
            </a:r>
            <a:endParaRPr lang="fr-FR" dirty="0">
              <a:solidFill>
                <a:srgbClr val="FFFF00"/>
              </a:solidFill>
            </a:endParaRPr>
          </a:p>
        </p:txBody>
      </p:sp>
    </p:spTree>
    <p:extLst>
      <p:ext uri="{BB962C8B-B14F-4D97-AF65-F5344CB8AC3E}">
        <p14:creationId xmlns:p14="http://schemas.microsoft.com/office/powerpoint/2010/main" val="35622133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78296" y="331304"/>
            <a:ext cx="6202017" cy="1186415"/>
          </a:xfrm>
          <a:prstGeom prst="rect">
            <a:avLst/>
          </a:prstGeom>
          <a:noFill/>
        </p:spPr>
        <p:txBody>
          <a:bodyPr wrap="square" rtlCol="0">
            <a:spAutoFit/>
          </a:bodyPr>
          <a:lstStyle/>
          <a:p>
            <a:pPr>
              <a:lnSpc>
                <a:spcPct val="115000"/>
              </a:lnSpc>
              <a:spcAft>
                <a:spcPts val="0"/>
              </a:spcAft>
            </a:pPr>
            <a:r>
              <a:rPr lang="fr-FR" sz="3200" dirty="0">
                <a:solidFill>
                  <a:srgbClr val="FF0000"/>
                </a:solidFill>
                <a:latin typeface="Comic Sans MS" panose="030F0702030302020204" pitchFamily="66" charset="0"/>
              </a:rPr>
              <a:t>Etape 3 : Remonter le temps : fiction ou réalité ?</a:t>
            </a:r>
          </a:p>
        </p:txBody>
      </p:sp>
      <p:pic>
        <p:nvPicPr>
          <p:cNvPr id="3" name="Image 2">
            <a:hlinkClick r:id="rId2"/>
          </p:cNvPr>
          <p:cNvPicPr/>
          <p:nvPr/>
        </p:nvPicPr>
        <p:blipFill>
          <a:blip r:embed="rId3" cstate="print"/>
          <a:srcRect/>
          <a:stretch>
            <a:fillRect/>
          </a:stretch>
        </p:blipFill>
        <p:spPr bwMode="auto">
          <a:xfrm>
            <a:off x="278296" y="2794759"/>
            <a:ext cx="5078275" cy="2121798"/>
          </a:xfrm>
          <a:prstGeom prst="rect">
            <a:avLst/>
          </a:prstGeom>
          <a:noFill/>
          <a:ln w="9525">
            <a:noFill/>
            <a:miter lim="800000"/>
            <a:headEnd/>
            <a:tailEnd/>
          </a:ln>
        </p:spPr>
      </p:pic>
      <p:sp>
        <p:nvSpPr>
          <p:cNvPr id="4" name="Rectangle 3"/>
          <p:cNvSpPr/>
          <p:nvPr/>
        </p:nvSpPr>
        <p:spPr>
          <a:xfrm>
            <a:off x="6096000" y="2389070"/>
            <a:ext cx="6096000" cy="2933175"/>
          </a:xfrm>
          <a:prstGeom prst="rect">
            <a:avLst/>
          </a:prstGeom>
        </p:spPr>
        <p:txBody>
          <a:bodyPr>
            <a:spAutoFit/>
          </a:bodyPr>
          <a:lstStyle/>
          <a:p>
            <a:pPr>
              <a:lnSpc>
                <a:spcPct val="115000"/>
              </a:lnSpc>
              <a:spcAft>
                <a:spcPts val="1000"/>
              </a:spcAft>
            </a:pPr>
            <a:r>
              <a:rPr lang="fr-FR" sz="2000" dirty="0">
                <a:latin typeface="Comic Sans MS" panose="030F0702030302020204" pitchFamily="66" charset="0"/>
                <a:ea typeface="Calibri" panose="020F0502020204030204" pitchFamily="34" charset="0"/>
                <a:cs typeface="Times New Roman" panose="02020603050405020304" pitchFamily="18" charset="0"/>
              </a:rPr>
              <a:t>Suivez le lien en cliquant sur cette image.</a:t>
            </a:r>
          </a:p>
          <a:p>
            <a:pPr>
              <a:lnSpc>
                <a:spcPct val="115000"/>
              </a:lnSpc>
              <a:spcAft>
                <a:spcPts val="1000"/>
              </a:spcAft>
            </a:pPr>
            <a:r>
              <a:rPr lang="fr-FR" sz="2000" dirty="0">
                <a:latin typeface="Comic Sans MS" panose="030F0702030302020204" pitchFamily="66" charset="0"/>
                <a:ea typeface="Calibri" panose="020F0502020204030204" pitchFamily="34" charset="0"/>
                <a:cs typeface="Times New Roman" panose="02020603050405020304" pitchFamily="18" charset="0"/>
              </a:rPr>
              <a:t>Lisez la première série de question.</a:t>
            </a:r>
          </a:p>
          <a:p>
            <a:pPr>
              <a:lnSpc>
                <a:spcPct val="115000"/>
              </a:lnSpc>
              <a:spcAft>
                <a:spcPts val="1000"/>
              </a:spcAft>
            </a:pPr>
            <a:r>
              <a:rPr lang="fr-FR" sz="2000" dirty="0">
                <a:latin typeface="Comic Sans MS" panose="030F0702030302020204" pitchFamily="66" charset="0"/>
                <a:ea typeface="Calibri" panose="020F0502020204030204" pitchFamily="34" charset="0"/>
                <a:cs typeface="Times New Roman" panose="02020603050405020304" pitchFamily="18" charset="0"/>
              </a:rPr>
              <a:t>Ecoutez attentivement l’émission tout en prenant des notes. </a:t>
            </a:r>
          </a:p>
          <a:p>
            <a:pPr>
              <a:lnSpc>
                <a:spcPct val="115000"/>
              </a:lnSpc>
              <a:spcAft>
                <a:spcPts val="1000"/>
              </a:spcAft>
            </a:pPr>
            <a:r>
              <a:rPr lang="fr-FR" sz="2000" dirty="0">
                <a:latin typeface="Comic Sans MS" panose="030F0702030302020204" pitchFamily="66" charset="0"/>
                <a:ea typeface="Calibri" panose="020F0502020204030204" pitchFamily="34" charset="0"/>
                <a:cs typeface="Times New Roman" panose="02020603050405020304" pitchFamily="18" charset="0"/>
              </a:rPr>
              <a:t>Si à l’écoute de l’émission vos notes sont incomplètes, vous pouvez vous aider du texte ci-dessous.</a:t>
            </a:r>
            <a:endParaRPr lang="fr-FR" sz="2000" dirty="0">
              <a:effectLst/>
              <a:latin typeface="Comic Sans MS" panose="030F0702030302020204" pitchFamily="66"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32750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2255404841"/>
              </p:ext>
            </p:extLst>
          </p:nvPr>
        </p:nvGraphicFramePr>
        <p:xfrm>
          <a:off x="331304" y="1054210"/>
          <a:ext cx="11529392" cy="5608320"/>
        </p:xfrm>
        <a:graphic>
          <a:graphicData uri="http://schemas.openxmlformats.org/drawingml/2006/table">
            <a:tbl>
              <a:tblPr firstRow="1" firstCol="1" bandRow="1"/>
              <a:tblGrid>
                <a:gridCol w="4994049">
                  <a:extLst>
                    <a:ext uri="{9D8B030D-6E8A-4147-A177-3AD203B41FA5}">
                      <a16:colId xmlns:a16="http://schemas.microsoft.com/office/drawing/2014/main" val="2266440357"/>
                    </a:ext>
                  </a:extLst>
                </a:gridCol>
                <a:gridCol w="4994049">
                  <a:extLst>
                    <a:ext uri="{9D8B030D-6E8A-4147-A177-3AD203B41FA5}">
                      <a16:colId xmlns:a16="http://schemas.microsoft.com/office/drawing/2014/main" val="2848449228"/>
                    </a:ext>
                  </a:extLst>
                </a:gridCol>
                <a:gridCol w="1541294">
                  <a:extLst>
                    <a:ext uri="{9D8B030D-6E8A-4147-A177-3AD203B41FA5}">
                      <a16:colId xmlns:a16="http://schemas.microsoft.com/office/drawing/2014/main" val="418240608"/>
                    </a:ext>
                  </a:extLst>
                </a:gridCol>
              </a:tblGrid>
              <a:tr h="0">
                <a:tc>
                  <a:txBody>
                    <a:bodyPr/>
                    <a:lstStyle/>
                    <a:p>
                      <a:pPr algn="ctr">
                        <a:lnSpc>
                          <a:spcPct val="115000"/>
                        </a:lnSpc>
                        <a:spcAft>
                          <a:spcPts val="0"/>
                        </a:spcAft>
                      </a:pPr>
                      <a:r>
                        <a:rPr lang="fr-FR" sz="2000" b="1">
                          <a:effectLst/>
                          <a:latin typeface="Comic Sans MS" panose="030F0702030302020204" pitchFamily="66" charset="0"/>
                          <a:ea typeface="Calibri" panose="020F0502020204030204" pitchFamily="34" charset="0"/>
                          <a:cs typeface="Times New Roman" panose="02020603050405020304" pitchFamily="18" charset="0"/>
                        </a:rPr>
                        <a:t> </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2000" b="1">
                          <a:effectLst/>
                          <a:latin typeface="Comic Sans MS" panose="030F0702030302020204" pitchFamily="66" charset="0"/>
                          <a:ea typeface="Calibri" panose="020F0502020204030204" pitchFamily="34" charset="0"/>
                          <a:cs typeface="Times New Roman" panose="02020603050405020304" pitchFamily="18" charset="0"/>
                        </a:rPr>
                        <a:t>Éléments pris en compte pour l’auto correction</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 </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74402455"/>
                  </a:ext>
                </a:extLst>
              </a:tr>
              <a:tr h="0">
                <a:tc>
                  <a:txBody>
                    <a:bodyPr/>
                    <a:lstStyle/>
                    <a:p>
                      <a:pPr algn="ctr">
                        <a:lnSpc>
                          <a:spcPct val="115000"/>
                        </a:lnSpc>
                        <a:spcAft>
                          <a:spcPts val="0"/>
                        </a:spcAft>
                      </a:pPr>
                      <a:r>
                        <a:rPr lang="fr-FR" sz="2000" b="1">
                          <a:effectLst/>
                          <a:latin typeface="Comic Sans MS" panose="030F0702030302020204" pitchFamily="66" charset="0"/>
                          <a:ea typeface="Calibri" panose="020F0502020204030204" pitchFamily="34" charset="0"/>
                          <a:cs typeface="Times New Roman" panose="02020603050405020304" pitchFamily="18" charset="0"/>
                        </a:rPr>
                        <a:t>Trouver l’information.</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Vous avez trouvé le document audio.</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a:effectLst/>
                          <a:latin typeface="MS Gothic" panose="020B0609070205080204" pitchFamily="49" charset="-128"/>
                          <a:ea typeface="Calibri" panose="020F0502020204030204" pitchFamily="34" charset="0"/>
                          <a:cs typeface="Times New Roman" panose="02020603050405020304" pitchFamily="18" charset="0"/>
                        </a:rPr>
                        <a:t>✰</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3383625"/>
                  </a:ext>
                </a:extLst>
              </a:tr>
              <a:tr h="0">
                <a:tc rowSpan="3">
                  <a:txBody>
                    <a:bodyPr/>
                    <a:lstStyle/>
                    <a:p>
                      <a:pPr algn="ctr">
                        <a:lnSpc>
                          <a:spcPct val="115000"/>
                        </a:lnSpc>
                        <a:spcAft>
                          <a:spcPts val="0"/>
                        </a:spcAft>
                      </a:pPr>
                      <a:r>
                        <a:rPr lang="fr-FR" sz="2000" b="1">
                          <a:effectLst/>
                          <a:latin typeface="Comic Sans MS" panose="030F0702030302020204" pitchFamily="66" charset="0"/>
                          <a:ea typeface="Calibri" panose="020F0502020204030204" pitchFamily="34" charset="0"/>
                          <a:cs typeface="Times New Roman" panose="02020603050405020304" pitchFamily="18" charset="0"/>
                        </a:rPr>
                        <a:t> </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fr-FR" sz="2000" b="1">
                          <a:effectLst/>
                          <a:latin typeface="Comic Sans MS" panose="030F0702030302020204" pitchFamily="66" charset="0"/>
                          <a:ea typeface="Calibri" panose="020F0502020204030204" pitchFamily="34" charset="0"/>
                          <a:cs typeface="Times New Roman" panose="02020603050405020304" pitchFamily="18" charset="0"/>
                        </a:rPr>
                        <a:t> </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fr-FR" sz="2000" b="1">
                          <a:effectLst/>
                          <a:latin typeface="Comic Sans MS" panose="030F0702030302020204" pitchFamily="66" charset="0"/>
                          <a:ea typeface="Calibri" panose="020F0502020204030204" pitchFamily="34" charset="0"/>
                          <a:cs typeface="Times New Roman" panose="02020603050405020304" pitchFamily="18" charset="0"/>
                        </a:rPr>
                        <a:t>Relever l’information</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Vous avez répondu aux questions de la première série uniquement avec vos notes.</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a:effectLst/>
                          <a:latin typeface="MS Gothic" panose="020B0609070205080204" pitchFamily="49" charset="-128"/>
                          <a:ea typeface="Calibri" panose="020F0502020204030204" pitchFamily="34" charset="0"/>
                          <a:cs typeface="Times New Roman" panose="02020603050405020304" pitchFamily="18" charset="0"/>
                        </a:rPr>
                        <a:t>✰✰✰</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93834513"/>
                  </a:ext>
                </a:extLst>
              </a:tr>
              <a:tr h="0">
                <a:tc vMerge="1">
                  <a:txBody>
                    <a:bodyPr/>
                    <a:lstStyle/>
                    <a:p>
                      <a:endParaRPr lang="fr-FR"/>
                    </a:p>
                  </a:txBody>
                  <a:tcPr/>
                </a:tc>
                <a:tc>
                  <a:txBody>
                    <a:bodyPr/>
                    <a:lstStyle/>
                    <a:p>
                      <a:pP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Vous avez du utiliser le texte pour répondre en partie aux questions.</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a:effectLst/>
                          <a:latin typeface="MS Gothic" panose="020B0609070205080204" pitchFamily="49" charset="-128"/>
                          <a:ea typeface="Calibri" panose="020F0502020204030204" pitchFamily="34" charset="0"/>
                          <a:cs typeface="Times New Roman" panose="02020603050405020304" pitchFamily="18" charset="0"/>
                        </a:rPr>
                        <a:t>✰✰</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68098859"/>
                  </a:ext>
                </a:extLst>
              </a:tr>
              <a:tr h="0">
                <a:tc vMerge="1">
                  <a:txBody>
                    <a:bodyPr/>
                    <a:lstStyle/>
                    <a:p>
                      <a:endParaRPr lang="fr-FR"/>
                    </a:p>
                  </a:txBody>
                  <a:tcPr/>
                </a:tc>
                <a:tc>
                  <a:txBody>
                    <a:bodyPr/>
                    <a:lstStyle/>
                    <a:p>
                      <a:pP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 Vous avez du utiliser uniquement le texte pour répondre aux questions.</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a:effectLst/>
                          <a:latin typeface="MS Gothic" panose="020B0609070205080204" pitchFamily="49" charset="-128"/>
                          <a:ea typeface="Calibri" panose="020F0502020204030204" pitchFamily="34" charset="0"/>
                          <a:cs typeface="Times New Roman" panose="02020603050405020304" pitchFamily="18" charset="0"/>
                        </a:rPr>
                        <a:t>✰</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50124346"/>
                  </a:ext>
                </a:extLst>
              </a:tr>
              <a:tr h="0">
                <a:tc rowSpan="3">
                  <a:txBody>
                    <a:bodyPr/>
                    <a:lstStyle/>
                    <a:p>
                      <a:pPr algn="ctr">
                        <a:lnSpc>
                          <a:spcPct val="115000"/>
                        </a:lnSpc>
                        <a:spcAft>
                          <a:spcPts val="0"/>
                        </a:spcAft>
                      </a:pPr>
                      <a:r>
                        <a:rPr lang="fr-FR" sz="2000" b="1" dirty="0">
                          <a:effectLst/>
                          <a:latin typeface="Comic Sans MS" panose="030F0702030302020204" pitchFamily="66" charset="0"/>
                          <a:ea typeface="Calibri" panose="020F0502020204030204" pitchFamily="34" charset="0"/>
                          <a:cs typeface="Times New Roman" panose="02020603050405020304" pitchFamily="18" charset="0"/>
                        </a:rPr>
                        <a:t> </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fr-FR" sz="2000" b="1" dirty="0">
                          <a:effectLst/>
                          <a:latin typeface="Comic Sans MS" panose="030F0702030302020204" pitchFamily="66" charset="0"/>
                          <a:ea typeface="Calibri" panose="020F0502020204030204" pitchFamily="34" charset="0"/>
                          <a:cs typeface="Times New Roman" panose="02020603050405020304" pitchFamily="18" charset="0"/>
                        </a:rPr>
                        <a:t> </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fr-FR" sz="2000" b="1" dirty="0">
                          <a:effectLst/>
                          <a:latin typeface="Comic Sans MS" panose="030F0702030302020204" pitchFamily="66" charset="0"/>
                          <a:ea typeface="Calibri" panose="020F0502020204030204" pitchFamily="34" charset="0"/>
                          <a:cs typeface="Times New Roman" panose="02020603050405020304" pitchFamily="18" charset="0"/>
                        </a:rPr>
                        <a:t>Exploiter l’information</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Vous avez répondu juste aux deux dernières questions.</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a:effectLst/>
                          <a:latin typeface="MS Gothic" panose="020B0609070205080204" pitchFamily="49" charset="-128"/>
                          <a:ea typeface="Calibri" panose="020F0502020204030204" pitchFamily="34" charset="0"/>
                          <a:cs typeface="Times New Roman" panose="02020603050405020304" pitchFamily="18" charset="0"/>
                        </a:rPr>
                        <a:t>✰✰✰</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51080875"/>
                  </a:ext>
                </a:extLst>
              </a:tr>
              <a:tr h="0">
                <a:tc vMerge="1">
                  <a:txBody>
                    <a:bodyPr/>
                    <a:lstStyle/>
                    <a:p>
                      <a:endParaRPr lang="fr-FR"/>
                    </a:p>
                  </a:txBody>
                  <a:tcPr/>
                </a:tc>
                <a:tc>
                  <a:txBody>
                    <a:bodyPr/>
                    <a:lstStyle/>
                    <a:p>
                      <a:pP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Vous avez répondu juste à une des deux dernières questions.</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a:effectLst/>
                          <a:latin typeface="MS Gothic" panose="020B0609070205080204" pitchFamily="49" charset="-128"/>
                          <a:ea typeface="Calibri" panose="020F0502020204030204" pitchFamily="34" charset="0"/>
                          <a:cs typeface="Times New Roman" panose="02020603050405020304" pitchFamily="18" charset="0"/>
                        </a:rPr>
                        <a:t>✰✰</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60365796"/>
                  </a:ext>
                </a:extLst>
              </a:tr>
              <a:tr h="0">
                <a:tc vMerge="1">
                  <a:txBody>
                    <a:bodyPr/>
                    <a:lstStyle/>
                    <a:p>
                      <a:endParaRPr lang="fr-FR"/>
                    </a:p>
                  </a:txBody>
                  <a:tcPr/>
                </a:tc>
                <a:tc>
                  <a:txBody>
                    <a:bodyPr/>
                    <a:lstStyle/>
                    <a:p>
                      <a:pP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Vous n’avez aucune réponse de juste mais vous avez fait des calculs.</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dirty="0">
                          <a:effectLst/>
                          <a:latin typeface="MS Gothic" panose="020B0609070205080204" pitchFamily="49" charset="-128"/>
                          <a:ea typeface="Calibri" panose="020F0502020204030204" pitchFamily="34" charset="0"/>
                          <a:cs typeface="Times New Roman" panose="02020603050405020304" pitchFamily="18" charset="0"/>
                        </a:rPr>
                        <a:t>✰</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88027865"/>
                  </a:ext>
                </a:extLst>
              </a:tr>
            </a:tbl>
          </a:graphicData>
        </a:graphic>
      </p:graphicFrame>
      <p:sp>
        <p:nvSpPr>
          <p:cNvPr id="4" name="ZoneTexte 3"/>
          <p:cNvSpPr txBox="1"/>
          <p:nvPr/>
        </p:nvSpPr>
        <p:spPr>
          <a:xfrm>
            <a:off x="503583" y="265044"/>
            <a:ext cx="5128591" cy="584775"/>
          </a:xfrm>
          <a:prstGeom prst="rect">
            <a:avLst/>
          </a:prstGeom>
          <a:noFill/>
        </p:spPr>
        <p:txBody>
          <a:bodyPr wrap="square" rtlCol="0">
            <a:spAutoFit/>
          </a:bodyPr>
          <a:lstStyle/>
          <a:p>
            <a:r>
              <a:rPr lang="fr-FR" sz="3200" dirty="0">
                <a:latin typeface="Comic Sans MS" panose="030F0702030302020204" pitchFamily="66" charset="0"/>
              </a:rPr>
              <a:t>Auto évaluation</a:t>
            </a:r>
          </a:p>
        </p:txBody>
      </p:sp>
    </p:spTree>
    <p:extLst>
      <p:ext uri="{BB962C8B-B14F-4D97-AF65-F5344CB8AC3E}">
        <p14:creationId xmlns:p14="http://schemas.microsoft.com/office/powerpoint/2010/main" val="29872154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947530" y="428178"/>
            <a:ext cx="10296940" cy="6001643"/>
          </a:xfrm>
          <a:prstGeom prst="rect">
            <a:avLst/>
          </a:prstGeom>
          <a:noFill/>
        </p:spPr>
        <p:txBody>
          <a:bodyPr wrap="square" rtlCol="0">
            <a:spAutoFit/>
          </a:bodyPr>
          <a:lstStyle/>
          <a:p>
            <a:r>
              <a:rPr lang="fr-FR" sz="3200" u="sng" dirty="0">
                <a:latin typeface="Comic Sans MS" panose="030F0702030302020204" pitchFamily="66" charset="0"/>
              </a:rPr>
              <a:t>Questions sur l’émission.</a:t>
            </a:r>
          </a:p>
          <a:p>
            <a:endParaRPr lang="fr-FR" sz="3200" u="sng" dirty="0">
              <a:latin typeface="Comic Sans MS" panose="030F0702030302020204" pitchFamily="66" charset="0"/>
            </a:endParaRPr>
          </a:p>
          <a:p>
            <a:pPr lvl="0"/>
            <a:r>
              <a:rPr lang="fr-FR" sz="3200" dirty="0">
                <a:latin typeface="Comic Sans MS" panose="030F0702030302020204" pitchFamily="66" charset="0"/>
              </a:rPr>
              <a:t>a- Pourquoi les scientifiques cherchent-ils à regarder loin dans l’espace ?</a:t>
            </a:r>
          </a:p>
          <a:p>
            <a:pPr lvl="0"/>
            <a:endParaRPr lang="fr-FR" sz="3200" dirty="0">
              <a:latin typeface="Comic Sans MS" panose="030F0702030302020204" pitchFamily="66" charset="0"/>
            </a:endParaRPr>
          </a:p>
          <a:p>
            <a:pPr lvl="0"/>
            <a:r>
              <a:rPr lang="fr-FR" sz="3200" dirty="0">
                <a:latin typeface="Comic Sans MS" panose="030F0702030302020204" pitchFamily="66" charset="0"/>
              </a:rPr>
              <a:t>b- Combien de temps la lumière met-elle pour nous parvenir : du Soleil, de Proxima du Centaure, d’Andromède, de l'amas du Centaure ?</a:t>
            </a:r>
          </a:p>
          <a:p>
            <a:pPr lvl="0"/>
            <a:endParaRPr lang="fr-FR" sz="3200" dirty="0">
              <a:latin typeface="Comic Sans MS" panose="030F0702030302020204" pitchFamily="66" charset="0"/>
            </a:endParaRPr>
          </a:p>
          <a:p>
            <a:pPr lvl="0"/>
            <a:r>
              <a:rPr lang="fr-FR" sz="3200" dirty="0">
                <a:latin typeface="Comic Sans MS" panose="030F0702030302020204" pitchFamily="66" charset="0"/>
              </a:rPr>
              <a:t>c- Qu’apprend-on grâce à cela ?</a:t>
            </a:r>
          </a:p>
          <a:p>
            <a:pPr lvl="0"/>
            <a:endParaRPr lang="fr-FR" sz="3200" dirty="0">
              <a:latin typeface="Comic Sans MS" panose="030F0702030302020204" pitchFamily="66" charset="0"/>
            </a:endParaRPr>
          </a:p>
          <a:p>
            <a:pPr lvl="0"/>
            <a:r>
              <a:rPr lang="fr-FR" sz="3200" dirty="0">
                <a:latin typeface="Comic Sans MS" panose="030F0702030302020204" pitchFamily="66" charset="0"/>
              </a:rPr>
              <a:t>d- Peut-on remonter jusqu’au Big-bang ?</a:t>
            </a:r>
          </a:p>
        </p:txBody>
      </p:sp>
    </p:spTree>
    <p:extLst>
      <p:ext uri="{BB962C8B-B14F-4D97-AF65-F5344CB8AC3E}">
        <p14:creationId xmlns:p14="http://schemas.microsoft.com/office/powerpoint/2010/main" val="21981695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722243" y="428178"/>
            <a:ext cx="10747513" cy="6001643"/>
          </a:xfrm>
          <a:prstGeom prst="rect">
            <a:avLst/>
          </a:prstGeom>
          <a:noFill/>
        </p:spPr>
        <p:txBody>
          <a:bodyPr wrap="square" rtlCol="0">
            <a:spAutoFit/>
          </a:bodyPr>
          <a:lstStyle/>
          <a:p>
            <a:r>
              <a:rPr lang="fr-FR" sz="3200" u="sng" dirty="0">
                <a:latin typeface="Comic Sans MS" panose="030F0702030302020204" pitchFamily="66" charset="0"/>
              </a:rPr>
              <a:t>Autres questions.</a:t>
            </a:r>
          </a:p>
          <a:p>
            <a:endParaRPr lang="fr-FR" sz="3200" u="sng" dirty="0">
              <a:latin typeface="Comic Sans MS" panose="030F0702030302020204" pitchFamily="66" charset="0"/>
            </a:endParaRPr>
          </a:p>
          <a:p>
            <a:pPr lvl="0"/>
            <a:r>
              <a:rPr lang="fr-FR" sz="3200" dirty="0">
                <a:latin typeface="Comic Sans MS" panose="030F0702030302020204" pitchFamily="66" charset="0"/>
              </a:rPr>
              <a:t>e- En quelle année verrez-vous la lumière émise maintenant par l’étoile polaire sachant qu’elle est située à 430 </a:t>
            </a:r>
            <a:r>
              <a:rPr lang="fr-FR" sz="3200" dirty="0" err="1">
                <a:latin typeface="Comic Sans MS" panose="030F0702030302020204" pitchFamily="66" charset="0"/>
              </a:rPr>
              <a:t>a.l</a:t>
            </a:r>
            <a:r>
              <a:rPr lang="fr-FR" sz="3200" dirty="0">
                <a:latin typeface="Comic Sans MS" panose="030F0702030302020204" pitchFamily="66" charset="0"/>
              </a:rPr>
              <a:t> ? </a:t>
            </a:r>
          </a:p>
          <a:p>
            <a:pPr lvl="0"/>
            <a:endParaRPr lang="fr-FR" sz="3200" dirty="0">
              <a:latin typeface="Comic Sans MS" panose="030F0702030302020204" pitchFamily="66" charset="0"/>
            </a:endParaRPr>
          </a:p>
          <a:p>
            <a:pPr lvl="0"/>
            <a:r>
              <a:rPr lang="fr-FR" sz="3200" dirty="0">
                <a:latin typeface="Comic Sans MS" panose="030F0702030302020204" pitchFamily="66" charset="0"/>
              </a:rPr>
              <a:t>f- Une super nova est une étoile en fin de vie qui a explosé et éjecté une partie de sa matière dans l’espace. La nébuleuse du crabe est le reste d’une supernova située à 592 </a:t>
            </a:r>
            <a:r>
              <a:rPr lang="fr-FR" sz="3200" dirty="0" err="1">
                <a:latin typeface="Comic Sans MS" panose="030F0702030302020204" pitchFamily="66" charset="0"/>
              </a:rPr>
              <a:t>a.l</a:t>
            </a:r>
            <a:r>
              <a:rPr lang="fr-FR" sz="3200" dirty="0">
                <a:latin typeface="Comic Sans MS" panose="030F0702030302020204" pitchFamily="66" charset="0"/>
              </a:rPr>
              <a:t>. Les Chinois l’ont observé en 1054. En quelle année cette supernova a-t-elle réellement explosée ?</a:t>
            </a:r>
          </a:p>
        </p:txBody>
      </p:sp>
    </p:spTree>
    <p:extLst>
      <p:ext uri="{BB962C8B-B14F-4D97-AF65-F5344CB8AC3E}">
        <p14:creationId xmlns:p14="http://schemas.microsoft.com/office/powerpoint/2010/main" val="1163880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166191" y="874455"/>
            <a:ext cx="10084904" cy="2554545"/>
          </a:xfrm>
          <a:prstGeom prst="rect">
            <a:avLst/>
          </a:prstGeom>
          <a:noFill/>
        </p:spPr>
        <p:txBody>
          <a:bodyPr wrap="square" rtlCol="0">
            <a:spAutoFit/>
          </a:bodyPr>
          <a:lstStyle/>
          <a:p>
            <a:r>
              <a:rPr lang="fr-FR" sz="3200" dirty="0">
                <a:latin typeface="Comic Sans MS" panose="030F0702030302020204" pitchFamily="66" charset="0"/>
              </a:rPr>
              <a:t>g- Calculez en km la distance de la Terre au Soleil, puis de la Terre à Proxima du Centaure.</a:t>
            </a:r>
          </a:p>
          <a:p>
            <a:endParaRPr lang="fr-FR" sz="3200" dirty="0">
              <a:latin typeface="Comic Sans MS" panose="030F0702030302020204" pitchFamily="66" charset="0"/>
            </a:endParaRPr>
          </a:p>
          <a:p>
            <a:r>
              <a:rPr lang="fr-FR" sz="3200" dirty="0">
                <a:latin typeface="Comic Sans MS" panose="030F0702030302020204" pitchFamily="66" charset="0"/>
              </a:rPr>
              <a:t>h- Pensez-vous qu’il soit à notre portée d’atteindre physiquement les étoiles? </a:t>
            </a:r>
            <a:r>
              <a:rPr lang="fr-FR" dirty="0"/>
              <a:t> </a:t>
            </a:r>
          </a:p>
        </p:txBody>
      </p:sp>
    </p:spTree>
    <p:extLst>
      <p:ext uri="{BB962C8B-B14F-4D97-AF65-F5344CB8AC3E}">
        <p14:creationId xmlns:p14="http://schemas.microsoft.com/office/powerpoint/2010/main" val="12628449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113182" y="516834"/>
            <a:ext cx="10336696" cy="5509200"/>
          </a:xfrm>
          <a:prstGeom prst="rect">
            <a:avLst/>
          </a:prstGeom>
          <a:noFill/>
        </p:spPr>
        <p:txBody>
          <a:bodyPr wrap="square" rtlCol="0">
            <a:spAutoFit/>
          </a:bodyPr>
          <a:lstStyle/>
          <a:p>
            <a:r>
              <a:rPr lang="fr-FR" sz="3200" dirty="0">
                <a:latin typeface="Comic Sans MS" panose="030F0702030302020204" pitchFamily="66" charset="0"/>
              </a:rPr>
              <a:t>A votre avis, pourquoi les archéologues et les géologues creusent les sols ? Parce qu’ils ont compris que plus ils creusaient loin, plus ils remontaient dans l’histoire de la Terre.</a:t>
            </a:r>
          </a:p>
          <a:p>
            <a:endParaRPr lang="fr-FR" sz="3200" dirty="0">
              <a:latin typeface="Comic Sans MS" panose="030F0702030302020204" pitchFamily="66" charset="0"/>
            </a:endParaRPr>
          </a:p>
          <a:p>
            <a:r>
              <a:rPr lang="fr-FR" sz="3200" dirty="0">
                <a:latin typeface="Comic Sans MS" panose="030F0702030302020204" pitchFamily="66" charset="0"/>
              </a:rPr>
              <a:t>Mais quel rapport avec l’univers ?</a:t>
            </a:r>
          </a:p>
          <a:p>
            <a:endParaRPr lang="fr-FR" sz="3200" dirty="0">
              <a:latin typeface="Comic Sans MS" panose="030F0702030302020204" pitchFamily="66" charset="0"/>
            </a:endParaRPr>
          </a:p>
          <a:p>
            <a:r>
              <a:rPr lang="fr-FR" sz="3200" dirty="0">
                <a:latin typeface="Comic Sans MS" panose="030F0702030302020204" pitchFamily="66" charset="0"/>
              </a:rPr>
              <a:t>Et bien pour l’univers, c’est pareil. Plus les scientifiques regardent loin dans l’espace, plus ils regardent loin dans le temps. Pourquoi ? Parce que la lumière ne se propage pas à une vitesse infinie.</a:t>
            </a:r>
          </a:p>
        </p:txBody>
      </p:sp>
    </p:spTree>
    <p:extLst>
      <p:ext uri="{BB962C8B-B14F-4D97-AF65-F5344CB8AC3E}">
        <p14:creationId xmlns:p14="http://schemas.microsoft.com/office/powerpoint/2010/main" val="20936783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113182" y="914399"/>
            <a:ext cx="10336696" cy="4031873"/>
          </a:xfrm>
          <a:prstGeom prst="rect">
            <a:avLst/>
          </a:prstGeom>
          <a:noFill/>
        </p:spPr>
        <p:txBody>
          <a:bodyPr wrap="square" rtlCol="0">
            <a:spAutoFit/>
          </a:bodyPr>
          <a:lstStyle/>
          <a:p>
            <a:r>
              <a:rPr lang="fr-FR" sz="3200" dirty="0">
                <a:latin typeface="Comic Sans MS" panose="030F0702030302020204" pitchFamily="66" charset="0"/>
              </a:rPr>
              <a:t>Prenons un exemple. Un ami photographie un jardin en Australie et vous envoie la photo. Par la poste. Il n’a pas internet. Lorsque vous recevrez votre lettre, dans quelques jours, elle vous montrera le jardin au moment où la photo a été prise, et non pas tel qu’il est lorsque vous recevez la lettre. Vous verrez le jardin dans le passé.</a:t>
            </a:r>
          </a:p>
          <a:p>
            <a:endParaRPr lang="fr-FR" sz="3200" dirty="0">
              <a:latin typeface="Comic Sans MS" panose="030F0702030302020204" pitchFamily="66" charset="0"/>
            </a:endParaRPr>
          </a:p>
        </p:txBody>
      </p:sp>
    </p:spTree>
    <p:extLst>
      <p:ext uri="{BB962C8B-B14F-4D97-AF65-F5344CB8AC3E}">
        <p14:creationId xmlns:p14="http://schemas.microsoft.com/office/powerpoint/2010/main" val="34910427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298713" y="967409"/>
            <a:ext cx="9780104" cy="4524315"/>
          </a:xfrm>
          <a:prstGeom prst="rect">
            <a:avLst/>
          </a:prstGeom>
          <a:noFill/>
        </p:spPr>
        <p:txBody>
          <a:bodyPr wrap="square" rtlCol="0">
            <a:spAutoFit/>
          </a:bodyPr>
          <a:lstStyle/>
          <a:p>
            <a:r>
              <a:rPr lang="fr-FR" sz="3200" b="1" dirty="0">
                <a:latin typeface="Comic Sans MS" panose="030F0702030302020204" pitchFamily="66" charset="0"/>
              </a:rPr>
              <a:t>La lumière, dans l’espace, c’est comme la poste !</a:t>
            </a:r>
            <a:r>
              <a:rPr lang="fr-FR" sz="3200" dirty="0">
                <a:latin typeface="Comic Sans MS" panose="030F0702030302020204" pitchFamily="66" charset="0"/>
              </a:rPr>
              <a:t> Si sa vitesse était infinie, alors vous verriez tout instantanément. Mais ce n’est pas le cas. Du coup, </a:t>
            </a:r>
            <a:r>
              <a:rPr lang="fr-FR" sz="3200" b="1" dirty="0">
                <a:latin typeface="Comic Sans MS" panose="030F0702030302020204" pitchFamily="66" charset="0"/>
              </a:rPr>
              <a:t>plus quelque chose est loin, plus son image met du temps à nous arriver. Et c’est vrai pour tout, même le Soleil.</a:t>
            </a:r>
            <a:r>
              <a:rPr lang="fr-FR" sz="3200" dirty="0">
                <a:latin typeface="Comic Sans MS" panose="030F0702030302020204" pitchFamily="66" charset="0"/>
              </a:rPr>
              <a:t> Sa lumière met 8 minutes trente pour nous parvenir. Donc s’il explosait maintenant, la mauvaise nouvelle mettrait 8 minutes 30 à nous arriver.</a:t>
            </a:r>
          </a:p>
        </p:txBody>
      </p:sp>
    </p:spTree>
    <p:extLst>
      <p:ext uri="{BB962C8B-B14F-4D97-AF65-F5344CB8AC3E}">
        <p14:creationId xmlns:p14="http://schemas.microsoft.com/office/powerpoint/2010/main" val="40857775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179443" y="428178"/>
            <a:ext cx="9833113" cy="6001643"/>
          </a:xfrm>
          <a:prstGeom prst="rect">
            <a:avLst/>
          </a:prstGeom>
          <a:noFill/>
        </p:spPr>
        <p:txBody>
          <a:bodyPr wrap="square" rtlCol="0">
            <a:spAutoFit/>
          </a:bodyPr>
          <a:lstStyle/>
          <a:p>
            <a:r>
              <a:rPr lang="fr-FR" sz="3200" dirty="0">
                <a:latin typeface="Comic Sans MS" panose="030F0702030302020204" pitchFamily="66" charset="0"/>
              </a:rPr>
              <a:t>L’étoile la plus proche de nous, après le Soleil, s’appelle Proxima du Centaure. Elle est située à 4 années-lumière de la Terre. Son image met 4 années à nous parvenir.</a:t>
            </a:r>
          </a:p>
          <a:p>
            <a:r>
              <a:rPr lang="fr-FR" sz="3200" dirty="0">
                <a:latin typeface="Comic Sans MS" panose="030F0702030302020204" pitchFamily="66" charset="0"/>
              </a:rPr>
              <a:t>Et on peut aller très loin comme cela. Andromède, la plus grande des galaxies de notre voisinage cosmique, est à 2 millions d’années lumière de nous. Les galaxies de l'amas du Centaure sont à 155 millions d’années lumière, ce qui n’est rien comparé aux 13 milliards et 300 millions d’années lumière qui nous séparent des galaxies connues les plus lointaines.</a:t>
            </a:r>
          </a:p>
        </p:txBody>
      </p:sp>
    </p:spTree>
    <p:extLst>
      <p:ext uri="{BB962C8B-B14F-4D97-AF65-F5344CB8AC3E}">
        <p14:creationId xmlns:p14="http://schemas.microsoft.com/office/powerpoint/2010/main" val="37610951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1549" y="410818"/>
            <a:ext cx="11900451" cy="5755422"/>
          </a:xfrm>
          <a:prstGeom prst="rect">
            <a:avLst/>
          </a:prstGeom>
        </p:spPr>
        <p:txBody>
          <a:bodyPr wrap="square">
            <a:spAutoFit/>
          </a:bodyPr>
          <a:lstStyle/>
          <a:p>
            <a:pPr>
              <a:lnSpc>
                <a:spcPct val="115000"/>
              </a:lnSpc>
              <a:spcAft>
                <a:spcPts val="1000"/>
              </a:spcAft>
            </a:pPr>
            <a:r>
              <a:rPr lang="fr-FR" sz="3200" dirty="0">
                <a:latin typeface="Comic Sans MS" panose="030F0702030302020204" pitchFamily="66" charset="0"/>
                <a:ea typeface="Calibri" panose="020F0502020204030204" pitchFamily="34" charset="0"/>
                <a:cs typeface="Times New Roman" panose="02020603050405020304" pitchFamily="18" charset="0"/>
              </a:rPr>
              <a:t>Les astronomes pensent que l’Univers est né il y a quelques 15 milliard d’années, lors du fameux « Big-bang ». Il était concentré en un point, puis l’espace s’est dilaté, et la matière a donné naissances aux premières étoiles qui se sont réparties en galaxies, dont la notre, la Voie Lactée. Notre système solaire s’est formé bien après la naissance de l’Univers, il y a 4,5 milliards d’années, au sein d’un nuage de gaz et de poussières. Ce nuage en rotation s’est effondré sur lui même pour donner une « galette » dont le centre est occupé par une future étoile, notre Soleil. </a:t>
            </a:r>
            <a:endParaRPr lang="fr-FR"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ZoneTexte 2"/>
          <p:cNvSpPr txBox="1"/>
          <p:nvPr/>
        </p:nvSpPr>
        <p:spPr>
          <a:xfrm>
            <a:off x="291547" y="371061"/>
            <a:ext cx="6665843" cy="584775"/>
          </a:xfrm>
          <a:prstGeom prst="rect">
            <a:avLst/>
          </a:prstGeom>
          <a:noFill/>
        </p:spPr>
        <p:txBody>
          <a:bodyPr wrap="square" rtlCol="0">
            <a:spAutoFit/>
          </a:bodyPr>
          <a:lstStyle/>
          <a:p>
            <a:r>
              <a:rPr lang="fr-FR" sz="3200" dirty="0">
                <a:solidFill>
                  <a:srgbClr val="FF0000"/>
                </a:solidFill>
                <a:latin typeface="Comic Sans MS" panose="030F0702030302020204" pitchFamily="66" charset="0"/>
              </a:rPr>
              <a:t>Etape 1 : Du Big-bang à nos jours.</a:t>
            </a:r>
          </a:p>
        </p:txBody>
      </p:sp>
    </p:spTree>
    <p:extLst>
      <p:ext uri="{BB962C8B-B14F-4D97-AF65-F5344CB8AC3E}">
        <p14:creationId xmlns:p14="http://schemas.microsoft.com/office/powerpoint/2010/main" val="1992026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219200" y="1139687"/>
            <a:ext cx="9846365" cy="4524315"/>
          </a:xfrm>
          <a:prstGeom prst="rect">
            <a:avLst/>
          </a:prstGeom>
          <a:noFill/>
        </p:spPr>
        <p:txBody>
          <a:bodyPr wrap="square" rtlCol="0">
            <a:spAutoFit/>
          </a:bodyPr>
          <a:lstStyle/>
          <a:p>
            <a:r>
              <a:rPr lang="fr-FR" sz="3200" b="1" dirty="0">
                <a:latin typeface="Comic Sans MS" panose="030F0702030302020204" pitchFamily="66" charset="0"/>
              </a:rPr>
              <a:t>L’espace est rempli d’images provenant du passé.</a:t>
            </a:r>
            <a:r>
              <a:rPr lang="fr-FR" sz="3200" dirty="0">
                <a:latin typeface="Comic Sans MS" panose="030F0702030302020204" pitchFamily="66" charset="0"/>
              </a:rPr>
              <a:t> L’album photo familial est là, il suffit de le décrypter.</a:t>
            </a:r>
          </a:p>
          <a:p>
            <a:r>
              <a:rPr lang="fr-FR" sz="3200" b="1" dirty="0">
                <a:latin typeface="Comic Sans MS" panose="030F0702030302020204" pitchFamily="66" charset="0"/>
              </a:rPr>
              <a:t>Qu’apprend-on grâce à cela ?</a:t>
            </a:r>
            <a:endParaRPr lang="fr-FR" sz="3200" dirty="0">
              <a:latin typeface="Comic Sans MS" panose="030F0702030302020204" pitchFamily="66" charset="0"/>
            </a:endParaRPr>
          </a:p>
          <a:p>
            <a:r>
              <a:rPr lang="fr-FR" sz="3200" dirty="0">
                <a:latin typeface="Comic Sans MS" panose="030F0702030302020204" pitchFamily="66" charset="0"/>
              </a:rPr>
              <a:t>C’est comme si un historien recevait, par la Poste, un carton de photos de toutes les civilisations disparues… A partir des images qui nous arrivent depuis l’espace, nous pouvons reconstruire, chronologiquement, l’histoire de notre univers. </a:t>
            </a:r>
          </a:p>
        </p:txBody>
      </p:sp>
    </p:spTree>
    <p:extLst>
      <p:ext uri="{BB962C8B-B14F-4D97-AF65-F5344CB8AC3E}">
        <p14:creationId xmlns:p14="http://schemas.microsoft.com/office/powerpoint/2010/main" val="130596349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947530" y="428178"/>
            <a:ext cx="10296939" cy="6001643"/>
          </a:xfrm>
          <a:prstGeom prst="rect">
            <a:avLst/>
          </a:prstGeom>
          <a:noFill/>
        </p:spPr>
        <p:txBody>
          <a:bodyPr wrap="square" rtlCol="0">
            <a:spAutoFit/>
          </a:bodyPr>
          <a:lstStyle/>
          <a:p>
            <a:r>
              <a:rPr lang="fr-FR" sz="3200" dirty="0">
                <a:latin typeface="Comic Sans MS" panose="030F0702030302020204" pitchFamily="66" charset="0"/>
              </a:rPr>
              <a:t>Mais il y a mieux.</a:t>
            </a:r>
          </a:p>
          <a:p>
            <a:r>
              <a:rPr lang="fr-FR" sz="3200" dirty="0">
                <a:latin typeface="Comic Sans MS" panose="030F0702030302020204" pitchFamily="66" charset="0"/>
              </a:rPr>
              <a:t>En 1929, après quelques années d’observation, un scientifique américain du nom d’</a:t>
            </a:r>
            <a:r>
              <a:rPr lang="fr-FR" sz="3200" b="1" dirty="0">
                <a:latin typeface="Comic Sans MS" panose="030F0702030302020204" pitchFamily="66" charset="0"/>
              </a:rPr>
              <a:t>Edwin Hubble</a:t>
            </a:r>
            <a:r>
              <a:rPr lang="fr-FR" sz="3200" dirty="0">
                <a:latin typeface="Comic Sans MS" panose="030F0702030302020204" pitchFamily="66" charset="0"/>
              </a:rPr>
              <a:t> a découvert que toutes les galaxies lointaines s’éloignent les unes des autres, et de nous, en permanence, comme des raisins que l’on aurait éparpillés à l’intérieur d’un soufflé.</a:t>
            </a:r>
          </a:p>
          <a:p>
            <a:r>
              <a:rPr lang="fr-FR" sz="3200" b="1" dirty="0">
                <a:latin typeface="Comic Sans MS" panose="030F0702030302020204" pitchFamily="66" charset="0"/>
              </a:rPr>
              <a:t>C’est ce qu’on appelle l’expansion de l’univers.</a:t>
            </a:r>
            <a:r>
              <a:rPr lang="fr-FR" sz="3200" dirty="0">
                <a:latin typeface="Comic Sans MS" panose="030F0702030302020204" pitchFamily="66" charset="0"/>
              </a:rPr>
              <a:t> La découverte d’Hubble confirmait ce qu’Einstein n’avait lui même pas voulu croire : notre univers s’agrandit. On le voit. Et s’il s’agrandit, c’est donc qu’il était plus petit avant.</a:t>
            </a:r>
          </a:p>
        </p:txBody>
      </p:sp>
    </p:spTree>
    <p:extLst>
      <p:ext uri="{BB962C8B-B14F-4D97-AF65-F5344CB8AC3E}">
        <p14:creationId xmlns:p14="http://schemas.microsoft.com/office/powerpoint/2010/main" val="286244042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954157" y="569843"/>
            <a:ext cx="10495721" cy="5509200"/>
          </a:xfrm>
          <a:prstGeom prst="rect">
            <a:avLst/>
          </a:prstGeom>
          <a:noFill/>
        </p:spPr>
        <p:txBody>
          <a:bodyPr wrap="square" rtlCol="0">
            <a:spAutoFit/>
          </a:bodyPr>
          <a:lstStyle/>
          <a:p>
            <a:r>
              <a:rPr lang="fr-FR" sz="3200" dirty="0">
                <a:latin typeface="Comic Sans MS" panose="030F0702030302020204" pitchFamily="66" charset="0"/>
              </a:rPr>
              <a:t>Pire, en remontant dans le temps, il est possible d’imaginer un moment où sa taille était nulle.</a:t>
            </a:r>
          </a:p>
          <a:p>
            <a:r>
              <a:rPr lang="fr-FR" sz="3200" dirty="0">
                <a:latin typeface="Comic Sans MS" panose="030F0702030302020204" pitchFamily="66" charset="0"/>
              </a:rPr>
              <a:t>Malheureusement, nos théories actuelles ne nous permettent pas encore de remonter jusqu’à ce moment que les scientifiques ont appelé le Big-bang.</a:t>
            </a:r>
          </a:p>
          <a:p>
            <a:r>
              <a:rPr lang="fr-FR" sz="3200" b="1" dirty="0">
                <a:latin typeface="Comic Sans MS" panose="030F0702030302020204" pitchFamily="66" charset="0"/>
              </a:rPr>
              <a:t>Mais si on regarde loin, on devrait le voir, non ?</a:t>
            </a:r>
            <a:endParaRPr lang="fr-FR" sz="3200" dirty="0">
              <a:latin typeface="Comic Sans MS" panose="030F0702030302020204" pitchFamily="66" charset="0"/>
            </a:endParaRPr>
          </a:p>
          <a:p>
            <a:r>
              <a:rPr lang="fr-FR" sz="3200" dirty="0">
                <a:latin typeface="Comic Sans MS" panose="030F0702030302020204" pitchFamily="66" charset="0"/>
              </a:rPr>
              <a:t>Ce serait bien ! Malheureusement, durant ses 300 000 premières années d’existence présumée, notre univers était tellement chaud et rempli d’énergie qu’il était opaque ! La lumière ne pouvait pas le traverser ! Aucun télescope moderne ne peut franchir ce mur !</a:t>
            </a:r>
          </a:p>
        </p:txBody>
      </p:sp>
    </p:spTree>
    <p:extLst>
      <p:ext uri="{BB962C8B-B14F-4D97-AF65-F5344CB8AC3E}">
        <p14:creationId xmlns:p14="http://schemas.microsoft.com/office/powerpoint/2010/main" val="17233737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98782" y="745701"/>
            <a:ext cx="12099235" cy="5366597"/>
          </a:xfrm>
          <a:prstGeom prst="rect">
            <a:avLst/>
          </a:prstGeom>
        </p:spPr>
        <p:txBody>
          <a:bodyPr wrap="square">
            <a:spAutoFit/>
          </a:bodyPr>
          <a:lstStyle/>
          <a:p>
            <a:pPr>
              <a:lnSpc>
                <a:spcPct val="115000"/>
              </a:lnSpc>
              <a:spcAft>
                <a:spcPts val="1000"/>
              </a:spcAft>
            </a:pPr>
            <a:r>
              <a:rPr lang="fr-FR" sz="3200" dirty="0">
                <a:latin typeface="Comic Sans MS" panose="030F0702030302020204" pitchFamily="66" charset="0"/>
                <a:ea typeface="Calibri" panose="020F0502020204030204" pitchFamily="34" charset="0"/>
                <a:cs typeface="Times New Roman" panose="02020603050405020304" pitchFamily="18" charset="0"/>
              </a:rPr>
              <a:t>Autour gravitent les planètes et les astéroïdes ainsi que les comètes qui, en tombant sur la jeune Terre, ont apporté une partie de l’eau nécessaire à la vie. </a:t>
            </a:r>
            <a:endParaRPr lang="fr-FR" sz="3200" dirty="0">
              <a:effectLst/>
              <a:latin typeface="Calibri" panose="020F0502020204030204" pitchFamily="34" charset="0"/>
              <a:ea typeface="Calibri" panose="020F0502020204030204" pitchFamily="34" charset="0"/>
              <a:cs typeface="Times New Roman" panose="02020603050405020304" pitchFamily="18" charset="0"/>
            </a:endParaRPr>
          </a:p>
          <a:p>
            <a:r>
              <a:rPr lang="fr-FR" sz="3200" dirty="0">
                <a:latin typeface="Comic Sans MS" panose="030F0702030302020204" pitchFamily="66" charset="0"/>
                <a:ea typeface="Calibri" panose="020F0502020204030204" pitchFamily="34" charset="0"/>
                <a:cs typeface="Times New Roman" panose="02020603050405020304" pitchFamily="18" charset="0"/>
              </a:rPr>
              <a:t>La vie est apparue ainsi très vite, moins d’un milliard d’années après la naissance de la Terre. Par la suite la biosphère a été modifiée par l’apparition du dioxygène, dû à la photosynthèse des plantes. Sont venus dans l’ordre : les vertébrés, les poissons, les amphibiens, les reptiles, les dinosaures, les oiseaux, les fleurs, et les premiers hominidés, (il y a 7 millions d’années). </a:t>
            </a:r>
            <a:endParaRPr lang="fr-FR" sz="3200" dirty="0"/>
          </a:p>
        </p:txBody>
      </p:sp>
    </p:spTree>
    <p:extLst>
      <p:ext uri="{BB962C8B-B14F-4D97-AF65-F5344CB8AC3E}">
        <p14:creationId xmlns:p14="http://schemas.microsoft.com/office/powerpoint/2010/main" val="512122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01149" y="1276389"/>
            <a:ext cx="10601738" cy="4312976"/>
          </a:xfrm>
          <a:prstGeom prst="rect">
            <a:avLst/>
          </a:prstGeom>
        </p:spPr>
        <p:txBody>
          <a:bodyPr wrap="square">
            <a:spAutoFit/>
          </a:bodyPr>
          <a:lstStyle/>
          <a:p>
            <a:pPr>
              <a:lnSpc>
                <a:spcPct val="115000"/>
              </a:lnSpc>
              <a:spcAft>
                <a:spcPts val="1000"/>
              </a:spcAft>
            </a:pPr>
            <a:r>
              <a:rPr lang="fr-FR" sz="3200" dirty="0">
                <a:latin typeface="Comic Sans MS" panose="030F0702030302020204" pitchFamily="66" charset="0"/>
                <a:ea typeface="Calibri" panose="020F0502020204030204" pitchFamily="34" charset="0"/>
                <a:cs typeface="Times New Roman" panose="02020603050405020304" pitchFamily="18" charset="0"/>
              </a:rPr>
              <a:t>L’Homme a domestiqué le feu seulement depuis 1 million d’années et est devenu agriculteur et éleveur il y a à peine 10 000 ans.</a:t>
            </a:r>
          </a:p>
          <a:p>
            <a:pPr>
              <a:lnSpc>
                <a:spcPct val="115000"/>
              </a:lnSpc>
              <a:spcAft>
                <a:spcPts val="1000"/>
              </a:spcAft>
            </a:pPr>
            <a:endParaRPr lang="fr-FR" sz="3200" dirty="0">
              <a:effectLst/>
              <a:latin typeface="Comic Sans MS" panose="030F0702030302020204" pitchFamily="66" charset="0"/>
              <a:ea typeface="Calibri" panose="020F0502020204030204" pitchFamily="34" charset="0"/>
              <a:cs typeface="Times New Roman" panose="02020603050405020304" pitchFamily="18" charset="0"/>
            </a:endParaRPr>
          </a:p>
          <a:p>
            <a:pPr>
              <a:lnSpc>
                <a:spcPct val="115000"/>
              </a:lnSpc>
              <a:spcAft>
                <a:spcPts val="1000"/>
              </a:spcAft>
            </a:pPr>
            <a:r>
              <a:rPr lang="fr-FR" sz="3200" dirty="0">
                <a:latin typeface="Comic Sans MS" panose="030F0702030302020204" pitchFamily="66" charset="0"/>
                <a:ea typeface="Calibri" panose="020F0502020204030204" pitchFamily="34" charset="0"/>
                <a:cs typeface="Times New Roman" panose="02020603050405020304" pitchFamily="18" charset="0"/>
              </a:rPr>
              <a:t>Pour donner une idée de ces échelles de temps, vous allez reconstruire l’Histoire de l’Univers sur 150 mètres. </a:t>
            </a:r>
            <a:endParaRPr lang="fr-FR" sz="3200" dirty="0">
              <a:effectLst/>
              <a:latin typeface="Comic Sans MS" panose="030F0702030302020204" pitchFamily="66"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64625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2667490497"/>
              </p:ext>
            </p:extLst>
          </p:nvPr>
        </p:nvGraphicFramePr>
        <p:xfrm>
          <a:off x="874643" y="503250"/>
          <a:ext cx="10177671" cy="5608320"/>
        </p:xfrm>
        <a:graphic>
          <a:graphicData uri="http://schemas.openxmlformats.org/drawingml/2006/table">
            <a:tbl>
              <a:tblPr firstRow="1" firstCol="1" bandRow="1"/>
              <a:tblGrid>
                <a:gridCol w="3392237">
                  <a:extLst>
                    <a:ext uri="{9D8B030D-6E8A-4147-A177-3AD203B41FA5}">
                      <a16:colId xmlns:a16="http://schemas.microsoft.com/office/drawing/2014/main" val="2708906256"/>
                    </a:ext>
                  </a:extLst>
                </a:gridCol>
                <a:gridCol w="3392237">
                  <a:extLst>
                    <a:ext uri="{9D8B030D-6E8A-4147-A177-3AD203B41FA5}">
                      <a16:colId xmlns:a16="http://schemas.microsoft.com/office/drawing/2014/main" val="1681496438"/>
                    </a:ext>
                  </a:extLst>
                </a:gridCol>
                <a:gridCol w="3393197">
                  <a:extLst>
                    <a:ext uri="{9D8B030D-6E8A-4147-A177-3AD203B41FA5}">
                      <a16:colId xmlns:a16="http://schemas.microsoft.com/office/drawing/2014/main" val="3284573978"/>
                    </a:ext>
                  </a:extLst>
                </a:gridCol>
              </a:tblGrid>
              <a:tr h="0">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Evènement</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Date (millions d’années)</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dirty="0">
                          <a:effectLst/>
                          <a:latin typeface="Comic Sans MS" panose="030F0702030302020204" pitchFamily="66" charset="0"/>
                          <a:ea typeface="Calibri" panose="020F0502020204030204" pitchFamily="34" charset="0"/>
                          <a:cs typeface="Times New Roman" panose="02020603050405020304" pitchFamily="18" charset="0"/>
                        </a:rPr>
                        <a:t>Distance (m)</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37146946"/>
                  </a:ext>
                </a:extLst>
              </a:tr>
              <a:tr h="0">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Big-bang</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15 000</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dirty="0">
                          <a:effectLst/>
                          <a:latin typeface="Comic Sans MS" panose="030F0702030302020204" pitchFamily="66" charset="0"/>
                          <a:ea typeface="Calibri" panose="020F0502020204030204" pitchFamily="34" charset="0"/>
                          <a:cs typeface="Times New Roman" panose="02020603050405020304" pitchFamily="18" charset="0"/>
                        </a:rPr>
                        <a:t> </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45664577"/>
                  </a:ext>
                </a:extLst>
              </a:tr>
              <a:tr h="0">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Premières galaxies</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13 000</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dirty="0">
                          <a:effectLst/>
                          <a:latin typeface="Comic Sans MS" panose="030F0702030302020204" pitchFamily="66" charset="0"/>
                          <a:ea typeface="Calibri" panose="020F0502020204030204" pitchFamily="34" charset="0"/>
                          <a:cs typeface="Times New Roman" panose="02020603050405020304" pitchFamily="18" charset="0"/>
                        </a:rPr>
                        <a:t> </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11496317"/>
                  </a:ext>
                </a:extLst>
              </a:tr>
              <a:tr h="0">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Notre galaxie</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11 000</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dirty="0">
                          <a:effectLst/>
                          <a:latin typeface="Comic Sans MS" panose="030F0702030302020204" pitchFamily="66" charset="0"/>
                          <a:ea typeface="Calibri" panose="020F0502020204030204" pitchFamily="34" charset="0"/>
                          <a:cs typeface="Times New Roman" panose="02020603050405020304" pitchFamily="18" charset="0"/>
                        </a:rPr>
                        <a:t> </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90212500"/>
                  </a:ext>
                </a:extLst>
              </a:tr>
              <a:tr h="0">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Notre système solaire</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4 500</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dirty="0">
                          <a:effectLst/>
                          <a:latin typeface="Comic Sans MS" panose="030F0702030302020204" pitchFamily="66" charset="0"/>
                          <a:ea typeface="Calibri" panose="020F0502020204030204" pitchFamily="34" charset="0"/>
                          <a:cs typeface="Times New Roman" panose="02020603050405020304" pitchFamily="18" charset="0"/>
                        </a:rPr>
                        <a:t> </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87173328"/>
                  </a:ext>
                </a:extLst>
              </a:tr>
              <a:tr h="0">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Vie unicellulaire</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3 800</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dirty="0">
                          <a:effectLst/>
                          <a:latin typeface="Comic Sans MS" panose="030F0702030302020204" pitchFamily="66" charset="0"/>
                          <a:ea typeface="Calibri" panose="020F0502020204030204" pitchFamily="34" charset="0"/>
                          <a:cs typeface="Times New Roman" panose="02020603050405020304" pitchFamily="18" charset="0"/>
                        </a:rPr>
                        <a:t> </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78835589"/>
                  </a:ext>
                </a:extLst>
              </a:tr>
              <a:tr h="0">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Dioxygène</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1 000</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dirty="0">
                          <a:effectLst/>
                          <a:latin typeface="Comic Sans MS" panose="030F0702030302020204" pitchFamily="66" charset="0"/>
                          <a:ea typeface="Calibri" panose="020F0502020204030204" pitchFamily="34" charset="0"/>
                          <a:cs typeface="Times New Roman" panose="02020603050405020304" pitchFamily="18" charset="0"/>
                        </a:rPr>
                        <a:t> </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17325017"/>
                  </a:ext>
                </a:extLst>
              </a:tr>
              <a:tr h="0">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Vertébrés poisons</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570</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dirty="0">
                          <a:effectLst/>
                          <a:latin typeface="Comic Sans MS" panose="030F0702030302020204" pitchFamily="66" charset="0"/>
                          <a:ea typeface="Calibri" panose="020F0502020204030204" pitchFamily="34" charset="0"/>
                          <a:cs typeface="Times New Roman" panose="02020603050405020304" pitchFamily="18" charset="0"/>
                        </a:rPr>
                        <a:t> </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48140242"/>
                  </a:ext>
                </a:extLst>
              </a:tr>
              <a:tr h="0">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Amphibiens</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370</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dirty="0">
                          <a:effectLst/>
                          <a:latin typeface="Comic Sans MS" panose="030F0702030302020204" pitchFamily="66" charset="0"/>
                          <a:ea typeface="Calibri" panose="020F0502020204030204" pitchFamily="34" charset="0"/>
                          <a:cs typeface="Times New Roman" panose="02020603050405020304" pitchFamily="18" charset="0"/>
                        </a:rPr>
                        <a:t> </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13719881"/>
                  </a:ext>
                </a:extLst>
              </a:tr>
              <a:tr h="0">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Reptiles</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270</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dirty="0">
                          <a:effectLst/>
                          <a:latin typeface="Comic Sans MS" panose="030F0702030302020204" pitchFamily="66" charset="0"/>
                          <a:ea typeface="Calibri" panose="020F0502020204030204" pitchFamily="34" charset="0"/>
                          <a:cs typeface="Times New Roman" panose="02020603050405020304" pitchFamily="18" charset="0"/>
                        </a:rPr>
                        <a:t> </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64789879"/>
                  </a:ext>
                </a:extLst>
              </a:tr>
              <a:tr h="0">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Dinosaures</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220</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dirty="0">
                          <a:effectLst/>
                          <a:latin typeface="Comic Sans MS" panose="030F0702030302020204" pitchFamily="66" charset="0"/>
                          <a:ea typeface="Calibri" panose="020F0502020204030204" pitchFamily="34" charset="0"/>
                          <a:cs typeface="Times New Roman" panose="02020603050405020304" pitchFamily="18" charset="0"/>
                        </a:rPr>
                        <a:t> </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24974576"/>
                  </a:ext>
                </a:extLst>
              </a:tr>
              <a:tr h="0">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Oiseaux fleurs</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150</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dirty="0">
                          <a:effectLst/>
                          <a:latin typeface="Comic Sans MS" panose="030F0702030302020204" pitchFamily="66" charset="0"/>
                          <a:ea typeface="Calibri" panose="020F0502020204030204" pitchFamily="34" charset="0"/>
                          <a:cs typeface="Times New Roman" panose="02020603050405020304" pitchFamily="18" charset="0"/>
                        </a:rPr>
                        <a:t> </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75051999"/>
                  </a:ext>
                </a:extLst>
              </a:tr>
              <a:tr h="0">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Fin des dinosaures</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65</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dirty="0">
                          <a:effectLst/>
                          <a:latin typeface="Comic Sans MS" panose="030F0702030302020204" pitchFamily="66" charset="0"/>
                          <a:ea typeface="Calibri" panose="020F0502020204030204" pitchFamily="34" charset="0"/>
                          <a:cs typeface="Times New Roman" panose="02020603050405020304" pitchFamily="18" charset="0"/>
                        </a:rPr>
                        <a:t> </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93589283"/>
                  </a:ext>
                </a:extLst>
              </a:tr>
              <a:tr h="0">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Premiers hominidés</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7</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dirty="0">
                          <a:effectLst/>
                          <a:latin typeface="Comic Sans MS" panose="030F0702030302020204" pitchFamily="66" charset="0"/>
                          <a:ea typeface="Calibri" panose="020F0502020204030204" pitchFamily="34" charset="0"/>
                          <a:cs typeface="Times New Roman" panose="02020603050405020304" pitchFamily="18" charset="0"/>
                        </a:rPr>
                        <a:t> </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47605835"/>
                  </a:ext>
                </a:extLst>
              </a:tr>
              <a:tr h="0">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Maîtrise du feu</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1</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dirty="0">
                          <a:effectLst/>
                          <a:latin typeface="Comic Sans MS" panose="030F0702030302020204" pitchFamily="66" charset="0"/>
                          <a:ea typeface="Calibri" panose="020F0502020204030204" pitchFamily="34" charset="0"/>
                          <a:cs typeface="Times New Roman" panose="02020603050405020304" pitchFamily="18" charset="0"/>
                        </a:rPr>
                        <a:t> </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06718269"/>
                  </a:ext>
                </a:extLst>
              </a:tr>
              <a:tr h="0">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Aujourd’hui</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0</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dirty="0">
                          <a:effectLst/>
                          <a:latin typeface="Comic Sans MS" panose="030F0702030302020204" pitchFamily="66" charset="0"/>
                          <a:ea typeface="Calibri" panose="020F0502020204030204" pitchFamily="34" charset="0"/>
                          <a:cs typeface="Times New Roman" panose="02020603050405020304" pitchFamily="18" charset="0"/>
                        </a:rPr>
                        <a:t> </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22795891"/>
                  </a:ext>
                </a:extLst>
              </a:tr>
            </a:tbl>
          </a:graphicData>
        </a:graphic>
      </p:graphicFrame>
    </p:spTree>
    <p:extLst>
      <p:ext uri="{BB962C8B-B14F-4D97-AF65-F5344CB8AC3E}">
        <p14:creationId xmlns:p14="http://schemas.microsoft.com/office/powerpoint/2010/main" val="6329509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0174" y="108604"/>
            <a:ext cx="10071652" cy="6640792"/>
          </a:xfrm>
          <a:prstGeom prst="rect">
            <a:avLst/>
          </a:prstGeom>
        </p:spPr>
        <p:txBody>
          <a:bodyPr wrap="square">
            <a:spAutoFit/>
          </a:bodyPr>
          <a:lstStyle/>
          <a:p>
            <a:pPr>
              <a:lnSpc>
                <a:spcPct val="115000"/>
              </a:lnSpc>
              <a:spcAft>
                <a:spcPts val="1000"/>
              </a:spcAft>
            </a:pPr>
            <a:br>
              <a:rPr lang="fr-FR" sz="3200" dirty="0">
                <a:effectLst/>
                <a:latin typeface="Comic Sans MS" panose="030F0702030302020204" pitchFamily="66" charset="0"/>
                <a:ea typeface="Calibri" panose="020F0502020204030204" pitchFamily="34" charset="0"/>
                <a:cs typeface="Times New Roman" panose="02020603050405020304" pitchFamily="18" charset="0"/>
              </a:rPr>
            </a:br>
            <a:r>
              <a:rPr lang="fr-FR" sz="3200" dirty="0">
                <a:latin typeface="Comic Sans MS" panose="030F0702030302020204" pitchFamily="66" charset="0"/>
                <a:ea typeface="Calibri" panose="020F0502020204030204" pitchFamily="34" charset="0"/>
                <a:cs typeface="Times New Roman" panose="02020603050405020304" pitchFamily="18" charset="0"/>
              </a:rPr>
              <a:t>1. Recherchez l’échelle.</a:t>
            </a:r>
          </a:p>
          <a:p>
            <a:pPr>
              <a:lnSpc>
                <a:spcPct val="115000"/>
              </a:lnSpc>
              <a:spcAft>
                <a:spcPts val="1000"/>
              </a:spcAft>
            </a:pPr>
            <a:endParaRPr lang="fr-FR" sz="3200" dirty="0">
              <a:effectLst/>
              <a:latin typeface="Comic Sans MS" panose="030F0702030302020204" pitchFamily="66" charset="0"/>
              <a:ea typeface="Calibri" panose="020F0502020204030204" pitchFamily="34" charset="0"/>
              <a:cs typeface="Times New Roman" panose="02020603050405020304" pitchFamily="18" charset="0"/>
            </a:endParaRPr>
          </a:p>
          <a:p>
            <a:pPr>
              <a:lnSpc>
                <a:spcPct val="115000"/>
              </a:lnSpc>
              <a:spcAft>
                <a:spcPts val="1000"/>
              </a:spcAft>
            </a:pPr>
            <a:r>
              <a:rPr lang="fr-FR" sz="3200" dirty="0">
                <a:latin typeface="Comic Sans MS" panose="030F0702030302020204" pitchFamily="66" charset="0"/>
                <a:ea typeface="Calibri" panose="020F0502020204030204" pitchFamily="34" charset="0"/>
                <a:cs typeface="Times New Roman" panose="02020603050405020304" pitchFamily="18" charset="0"/>
              </a:rPr>
              <a:t>2. Complétez la colonne des distances.</a:t>
            </a:r>
            <a:endParaRPr lang="fr-FR" sz="3200" dirty="0">
              <a:effectLst/>
              <a:latin typeface="Comic Sans MS" panose="030F0702030302020204" pitchFamily="66" charset="0"/>
              <a:ea typeface="Calibri" panose="020F0502020204030204" pitchFamily="34" charset="0"/>
              <a:cs typeface="Times New Roman" panose="02020603050405020304" pitchFamily="18" charset="0"/>
            </a:endParaRPr>
          </a:p>
          <a:p>
            <a:pPr>
              <a:lnSpc>
                <a:spcPct val="115000"/>
              </a:lnSpc>
              <a:spcAft>
                <a:spcPts val="1000"/>
              </a:spcAft>
            </a:pPr>
            <a:r>
              <a:rPr lang="fr-FR" sz="3200" dirty="0">
                <a:latin typeface="Comic Sans MS" panose="030F0702030302020204" pitchFamily="66" charset="0"/>
                <a:ea typeface="Calibri" panose="020F0502020204030204" pitchFamily="34" charset="0"/>
                <a:cs typeface="Times New Roman" panose="02020603050405020304" pitchFamily="18" charset="0"/>
              </a:rPr>
              <a:t> </a:t>
            </a:r>
            <a:endParaRPr lang="fr-FR" sz="3200" dirty="0">
              <a:effectLst/>
              <a:latin typeface="Comic Sans MS" panose="030F0702030302020204" pitchFamily="66" charset="0"/>
              <a:ea typeface="Calibri" panose="020F0502020204030204" pitchFamily="34" charset="0"/>
              <a:cs typeface="Times New Roman" panose="02020603050405020304" pitchFamily="18" charset="0"/>
            </a:endParaRPr>
          </a:p>
          <a:p>
            <a:pPr>
              <a:lnSpc>
                <a:spcPct val="115000"/>
              </a:lnSpc>
              <a:spcAft>
                <a:spcPts val="1000"/>
              </a:spcAft>
            </a:pPr>
            <a:r>
              <a:rPr lang="fr-FR" sz="3200" dirty="0">
                <a:latin typeface="Comic Sans MS" panose="030F0702030302020204" pitchFamily="66" charset="0"/>
                <a:ea typeface="Calibri" panose="020F0502020204030204" pitchFamily="34" charset="0"/>
                <a:cs typeface="Times New Roman" panose="02020603050405020304" pitchFamily="18" charset="0"/>
              </a:rPr>
              <a:t>3. L’histoire de la Terre s’étale sur combien de mètres ?</a:t>
            </a:r>
          </a:p>
          <a:p>
            <a:pPr>
              <a:lnSpc>
                <a:spcPct val="115000"/>
              </a:lnSpc>
              <a:spcAft>
                <a:spcPts val="1000"/>
              </a:spcAft>
            </a:pPr>
            <a:endParaRPr lang="fr-FR" sz="3200" dirty="0">
              <a:effectLst/>
              <a:latin typeface="Comic Sans MS" panose="030F0702030302020204" pitchFamily="66" charset="0"/>
              <a:ea typeface="Calibri" panose="020F0502020204030204" pitchFamily="34" charset="0"/>
              <a:cs typeface="Times New Roman" panose="02020603050405020304" pitchFamily="18" charset="0"/>
            </a:endParaRPr>
          </a:p>
          <a:p>
            <a:pPr>
              <a:lnSpc>
                <a:spcPct val="115000"/>
              </a:lnSpc>
              <a:spcAft>
                <a:spcPts val="1000"/>
              </a:spcAft>
            </a:pPr>
            <a:r>
              <a:rPr lang="fr-FR" sz="3200" dirty="0">
                <a:latin typeface="Comic Sans MS" panose="030F0702030302020204" pitchFamily="66" charset="0"/>
                <a:ea typeface="Calibri" panose="020F0502020204030204" pitchFamily="34" charset="0"/>
                <a:cs typeface="Times New Roman" panose="02020603050405020304" pitchFamily="18" charset="0"/>
              </a:rPr>
              <a:t>4. Même question pour les dinosaures, puis l’Homme.</a:t>
            </a:r>
            <a:endParaRPr lang="fr-FR" sz="3200" dirty="0">
              <a:effectLst/>
              <a:latin typeface="Comic Sans MS" panose="030F0702030302020204" pitchFamily="66" charset="0"/>
              <a:ea typeface="Calibri" panose="020F0502020204030204" pitchFamily="34" charset="0"/>
              <a:cs typeface="Times New Roman" panose="02020603050405020304" pitchFamily="18" charset="0"/>
            </a:endParaRPr>
          </a:p>
          <a:p>
            <a:br>
              <a:rPr lang="fr-FR" dirty="0">
                <a:latin typeface="Comic Sans MS" panose="030F0702030302020204" pitchFamily="66" charset="0"/>
                <a:ea typeface="Calibri" panose="020F0502020204030204" pitchFamily="34" charset="0"/>
                <a:cs typeface="Times New Roman" panose="02020603050405020304" pitchFamily="18" charset="0"/>
              </a:rPr>
            </a:br>
            <a:endParaRPr lang="fr-FR" dirty="0"/>
          </a:p>
        </p:txBody>
      </p:sp>
    </p:spTree>
    <p:extLst>
      <p:ext uri="{BB962C8B-B14F-4D97-AF65-F5344CB8AC3E}">
        <p14:creationId xmlns:p14="http://schemas.microsoft.com/office/powerpoint/2010/main" val="37297517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8625" y="847382"/>
            <a:ext cx="11304105" cy="620106"/>
          </a:xfrm>
          <a:prstGeom prst="rect">
            <a:avLst/>
          </a:prstGeom>
        </p:spPr>
        <p:txBody>
          <a:bodyPr wrap="square">
            <a:spAutoFit/>
          </a:bodyPr>
          <a:lstStyle/>
          <a:p>
            <a:pPr>
              <a:lnSpc>
                <a:spcPct val="115000"/>
              </a:lnSpc>
              <a:spcAft>
                <a:spcPts val="1000"/>
              </a:spcAft>
            </a:pPr>
            <a:r>
              <a:rPr lang="fr-FR" sz="3200" dirty="0">
                <a:latin typeface="Comic Sans MS" panose="030F0702030302020204" pitchFamily="66" charset="0"/>
                <a:ea typeface="Calibri" panose="020F0502020204030204" pitchFamily="34" charset="0"/>
                <a:cs typeface="Times New Roman" panose="02020603050405020304" pitchFamily="18" charset="0"/>
              </a:rPr>
              <a:t>1. Recherchez l’échelle.</a:t>
            </a:r>
            <a:endParaRPr lang="fr-FR" sz="3200" dirty="0">
              <a:effectLst/>
              <a:latin typeface="Comic Sans MS" panose="030F0702030302020204" pitchFamily="66" charset="0"/>
              <a:ea typeface="Calibri" panose="020F0502020204030204" pitchFamily="34" charset="0"/>
              <a:cs typeface="Times New Roman" panose="02020603050405020304" pitchFamily="18" charset="0"/>
            </a:endParaRPr>
          </a:p>
        </p:txBody>
      </p:sp>
      <p:sp>
        <p:nvSpPr>
          <p:cNvPr id="3" name="ZoneTexte 2"/>
          <p:cNvSpPr txBox="1"/>
          <p:nvPr/>
        </p:nvSpPr>
        <p:spPr>
          <a:xfrm>
            <a:off x="742122" y="1722783"/>
            <a:ext cx="11237843" cy="3964611"/>
          </a:xfrm>
          <a:prstGeom prst="rect">
            <a:avLst/>
          </a:prstGeom>
          <a:noFill/>
        </p:spPr>
        <p:txBody>
          <a:bodyPr wrap="square" rtlCol="0">
            <a:spAutoFit/>
          </a:bodyPr>
          <a:lstStyle/>
          <a:p>
            <a:pPr lvl="0">
              <a:lnSpc>
                <a:spcPct val="115000"/>
              </a:lnSpc>
              <a:spcAft>
                <a:spcPts val="1000"/>
              </a:spcAft>
            </a:pPr>
            <a:r>
              <a:rPr lang="fr-FR" sz="3200" dirty="0">
                <a:solidFill>
                  <a:srgbClr val="00B050"/>
                </a:solidFill>
                <a:latin typeface="Comic Sans MS" panose="030F0702030302020204" pitchFamily="66" charset="0"/>
                <a:ea typeface="Calibri" panose="020F0502020204030204" pitchFamily="34" charset="0"/>
                <a:cs typeface="Times New Roman" panose="02020603050405020304" pitchFamily="18" charset="0"/>
              </a:rPr>
              <a:t>15 milliard d’années = 15 000 000 000 correspondent à 150 m. Divisons par 15.</a:t>
            </a:r>
          </a:p>
          <a:p>
            <a:pPr lvl="0">
              <a:lnSpc>
                <a:spcPct val="115000"/>
              </a:lnSpc>
              <a:spcAft>
                <a:spcPts val="1000"/>
              </a:spcAft>
            </a:pPr>
            <a:r>
              <a:rPr lang="fr-FR" sz="3200" dirty="0">
                <a:solidFill>
                  <a:srgbClr val="00B050"/>
                </a:solidFill>
                <a:latin typeface="Comic Sans MS" panose="030F0702030302020204" pitchFamily="66" charset="0"/>
                <a:ea typeface="Calibri" panose="020F0502020204030204" pitchFamily="34" charset="0"/>
                <a:cs typeface="Times New Roman" panose="02020603050405020304" pitchFamily="18" charset="0"/>
              </a:rPr>
              <a:t>1 000 000 000 d’années correspondent donc à 10 m.</a:t>
            </a:r>
          </a:p>
          <a:p>
            <a:pPr lvl="0">
              <a:lnSpc>
                <a:spcPct val="115000"/>
              </a:lnSpc>
              <a:spcAft>
                <a:spcPts val="1000"/>
              </a:spcAft>
            </a:pPr>
            <a:r>
              <a:rPr lang="fr-FR" sz="3200" dirty="0">
                <a:solidFill>
                  <a:srgbClr val="00B050"/>
                </a:solidFill>
                <a:latin typeface="Comic Sans MS" panose="030F0702030302020204" pitchFamily="66" charset="0"/>
                <a:ea typeface="Calibri" panose="020F0502020204030204" pitchFamily="34" charset="0"/>
                <a:cs typeface="Times New Roman" panose="02020603050405020304" pitchFamily="18" charset="0"/>
              </a:rPr>
              <a:t>100 000 000 d’années correspondent donc à 1 m.</a:t>
            </a:r>
          </a:p>
          <a:p>
            <a:pPr lvl="0">
              <a:lnSpc>
                <a:spcPct val="115000"/>
              </a:lnSpc>
              <a:spcAft>
                <a:spcPts val="1000"/>
              </a:spcAft>
            </a:pPr>
            <a:r>
              <a:rPr lang="fr-FR" sz="3200" dirty="0">
                <a:solidFill>
                  <a:srgbClr val="00B050"/>
                </a:solidFill>
                <a:latin typeface="Comic Sans MS" panose="030F0702030302020204" pitchFamily="66" charset="0"/>
                <a:ea typeface="Calibri" panose="020F0502020204030204" pitchFamily="34" charset="0"/>
                <a:cs typeface="Times New Roman" panose="02020603050405020304" pitchFamily="18" charset="0"/>
              </a:rPr>
              <a:t>1 000 000 d’années correspondent donc à 1 cm.</a:t>
            </a:r>
          </a:p>
          <a:p>
            <a:pPr lvl="0">
              <a:lnSpc>
                <a:spcPct val="115000"/>
              </a:lnSpc>
              <a:spcAft>
                <a:spcPts val="1000"/>
              </a:spcAft>
            </a:pPr>
            <a:r>
              <a:rPr lang="fr-FR" sz="3200" dirty="0">
                <a:solidFill>
                  <a:srgbClr val="00B050"/>
                </a:solidFill>
                <a:latin typeface="Comic Sans MS" panose="030F0702030302020204" pitchFamily="66" charset="0"/>
                <a:ea typeface="Calibri" panose="020F0502020204030204" pitchFamily="34" charset="0"/>
                <a:cs typeface="Times New Roman" panose="02020603050405020304" pitchFamily="18" charset="0"/>
              </a:rPr>
              <a:t>100 000 années correspondent donc à 1 </a:t>
            </a:r>
            <a:r>
              <a:rPr lang="fr-FR" sz="3200" dirty="0" err="1">
                <a:solidFill>
                  <a:srgbClr val="00B050"/>
                </a:solidFill>
                <a:latin typeface="Comic Sans MS" panose="030F0702030302020204" pitchFamily="66" charset="0"/>
                <a:ea typeface="Calibri" panose="020F0502020204030204" pitchFamily="34" charset="0"/>
                <a:cs typeface="Times New Roman" panose="02020603050405020304" pitchFamily="18" charset="0"/>
              </a:rPr>
              <a:t>mm.</a:t>
            </a:r>
            <a:endParaRPr lang="fr-FR" sz="3200" dirty="0">
              <a:solidFill>
                <a:srgbClr val="00B050"/>
              </a:solidFill>
              <a:latin typeface="Comic Sans MS" panose="030F0702030302020204" pitchFamily="66"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34408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au 4"/>
          <p:cNvGraphicFramePr>
            <a:graphicFrameLocks noGrp="1"/>
          </p:cNvGraphicFramePr>
          <p:nvPr>
            <p:extLst>
              <p:ext uri="{D42A27DB-BD31-4B8C-83A1-F6EECF244321}">
                <p14:modId xmlns:p14="http://schemas.microsoft.com/office/powerpoint/2010/main" val="1393475873"/>
              </p:ext>
            </p:extLst>
          </p:nvPr>
        </p:nvGraphicFramePr>
        <p:xfrm>
          <a:off x="284921" y="662609"/>
          <a:ext cx="11622157" cy="5608320"/>
        </p:xfrm>
        <a:graphic>
          <a:graphicData uri="http://schemas.openxmlformats.org/drawingml/2006/table">
            <a:tbl>
              <a:tblPr firstRow="1" firstCol="1" bandRow="1"/>
              <a:tblGrid>
                <a:gridCol w="3873687">
                  <a:extLst>
                    <a:ext uri="{9D8B030D-6E8A-4147-A177-3AD203B41FA5}">
                      <a16:colId xmlns:a16="http://schemas.microsoft.com/office/drawing/2014/main" val="915678492"/>
                    </a:ext>
                  </a:extLst>
                </a:gridCol>
                <a:gridCol w="3873687">
                  <a:extLst>
                    <a:ext uri="{9D8B030D-6E8A-4147-A177-3AD203B41FA5}">
                      <a16:colId xmlns:a16="http://schemas.microsoft.com/office/drawing/2014/main" val="1804194931"/>
                    </a:ext>
                  </a:extLst>
                </a:gridCol>
                <a:gridCol w="3874783">
                  <a:extLst>
                    <a:ext uri="{9D8B030D-6E8A-4147-A177-3AD203B41FA5}">
                      <a16:colId xmlns:a16="http://schemas.microsoft.com/office/drawing/2014/main" val="2667670644"/>
                    </a:ext>
                  </a:extLst>
                </a:gridCol>
              </a:tblGrid>
              <a:tr h="214432">
                <a:tc>
                  <a:txBody>
                    <a:bodyPr/>
                    <a:lstStyle/>
                    <a:p>
                      <a:pPr algn="ctr">
                        <a:lnSpc>
                          <a:spcPct val="115000"/>
                        </a:lnSpc>
                        <a:spcAft>
                          <a:spcPts val="0"/>
                        </a:spcAft>
                      </a:pPr>
                      <a:r>
                        <a:rPr lang="fr-FR" sz="2000" dirty="0">
                          <a:effectLst/>
                          <a:latin typeface="Comic Sans MS" panose="030F0702030302020204" pitchFamily="66" charset="0"/>
                          <a:ea typeface="Calibri" panose="020F0502020204030204" pitchFamily="34" charset="0"/>
                          <a:cs typeface="Times New Roman" panose="02020603050405020304" pitchFamily="18" charset="0"/>
                        </a:rPr>
                        <a:t>Evènement</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Date (millions d’années)</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Distance (m)</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64364425"/>
                  </a:ext>
                </a:extLst>
              </a:tr>
              <a:tr h="214432">
                <a:tc>
                  <a:txBody>
                    <a:bodyPr/>
                    <a:lstStyle/>
                    <a:p>
                      <a:pPr algn="ctr">
                        <a:lnSpc>
                          <a:spcPct val="115000"/>
                        </a:lnSpc>
                        <a:spcAft>
                          <a:spcPts val="0"/>
                        </a:spcAft>
                      </a:pPr>
                      <a:r>
                        <a:rPr lang="fr-FR" sz="2000" dirty="0">
                          <a:effectLst/>
                          <a:latin typeface="Comic Sans MS" panose="030F0702030302020204" pitchFamily="66" charset="0"/>
                          <a:ea typeface="Calibri" panose="020F0502020204030204" pitchFamily="34" charset="0"/>
                          <a:cs typeface="Times New Roman" panose="02020603050405020304" pitchFamily="18" charset="0"/>
                        </a:rPr>
                        <a:t>Big-bang</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15 000</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dirty="0">
                          <a:solidFill>
                            <a:srgbClr val="00B050"/>
                          </a:solidFill>
                          <a:effectLst/>
                          <a:latin typeface="Comic Sans MS" panose="030F0702030302020204" pitchFamily="66" charset="0"/>
                          <a:ea typeface="Calibri" panose="020F0502020204030204" pitchFamily="34" charset="0"/>
                          <a:cs typeface="Times New Roman" panose="02020603050405020304" pitchFamily="18" charset="0"/>
                        </a:rPr>
                        <a:t>0</a:t>
                      </a:r>
                      <a:endParaRPr lang="fr-FR" sz="20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2335029"/>
                  </a:ext>
                </a:extLst>
              </a:tr>
              <a:tr h="214432">
                <a:tc>
                  <a:txBody>
                    <a:bodyPr/>
                    <a:lstStyle/>
                    <a:p>
                      <a:pPr algn="ctr">
                        <a:lnSpc>
                          <a:spcPct val="115000"/>
                        </a:lnSpc>
                        <a:spcAft>
                          <a:spcPts val="0"/>
                        </a:spcAft>
                      </a:pPr>
                      <a:r>
                        <a:rPr lang="fr-FR" sz="2000" dirty="0">
                          <a:effectLst/>
                          <a:latin typeface="Comic Sans MS" panose="030F0702030302020204" pitchFamily="66" charset="0"/>
                          <a:ea typeface="Calibri" panose="020F0502020204030204" pitchFamily="34" charset="0"/>
                          <a:cs typeface="Times New Roman" panose="02020603050405020304" pitchFamily="18" charset="0"/>
                        </a:rPr>
                        <a:t>Premières galaxies</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13 000</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dirty="0">
                          <a:solidFill>
                            <a:srgbClr val="00B050"/>
                          </a:solidFill>
                          <a:effectLst/>
                          <a:latin typeface="Comic Sans MS" panose="030F0702030302020204" pitchFamily="66" charset="0"/>
                          <a:ea typeface="Calibri" panose="020F0502020204030204" pitchFamily="34" charset="0"/>
                          <a:cs typeface="Times New Roman" panose="02020603050405020304" pitchFamily="18" charset="0"/>
                        </a:rPr>
                        <a:t>20</a:t>
                      </a:r>
                      <a:endParaRPr lang="fr-FR" sz="20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31279430"/>
                  </a:ext>
                </a:extLst>
              </a:tr>
              <a:tr h="214432">
                <a:tc>
                  <a:txBody>
                    <a:bodyPr/>
                    <a:lstStyle/>
                    <a:p>
                      <a:pPr algn="ctr">
                        <a:lnSpc>
                          <a:spcPct val="115000"/>
                        </a:lnSpc>
                        <a:spcAft>
                          <a:spcPts val="0"/>
                        </a:spcAft>
                      </a:pPr>
                      <a:r>
                        <a:rPr lang="fr-FR" sz="2000" dirty="0">
                          <a:effectLst/>
                          <a:latin typeface="Comic Sans MS" panose="030F0702030302020204" pitchFamily="66" charset="0"/>
                          <a:ea typeface="Calibri" panose="020F0502020204030204" pitchFamily="34" charset="0"/>
                          <a:cs typeface="Times New Roman" panose="02020603050405020304" pitchFamily="18" charset="0"/>
                        </a:rPr>
                        <a:t>Notre galaxie</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11 000</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dirty="0">
                          <a:solidFill>
                            <a:srgbClr val="00B050"/>
                          </a:solidFill>
                          <a:effectLst/>
                          <a:latin typeface="Comic Sans MS" panose="030F0702030302020204" pitchFamily="66" charset="0"/>
                          <a:ea typeface="Calibri" panose="020F0502020204030204" pitchFamily="34" charset="0"/>
                          <a:cs typeface="Times New Roman" panose="02020603050405020304" pitchFamily="18" charset="0"/>
                        </a:rPr>
                        <a:t>40</a:t>
                      </a:r>
                      <a:endParaRPr lang="fr-FR" sz="20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61381588"/>
                  </a:ext>
                </a:extLst>
              </a:tr>
              <a:tr h="214432">
                <a:tc>
                  <a:txBody>
                    <a:bodyPr/>
                    <a:lstStyle/>
                    <a:p>
                      <a:pPr algn="ctr">
                        <a:lnSpc>
                          <a:spcPct val="115000"/>
                        </a:lnSpc>
                        <a:spcAft>
                          <a:spcPts val="0"/>
                        </a:spcAft>
                      </a:pPr>
                      <a:r>
                        <a:rPr lang="fr-FR" sz="2000" dirty="0">
                          <a:effectLst/>
                          <a:latin typeface="Comic Sans MS" panose="030F0702030302020204" pitchFamily="66" charset="0"/>
                          <a:ea typeface="Calibri" panose="020F0502020204030204" pitchFamily="34" charset="0"/>
                          <a:cs typeface="Times New Roman" panose="02020603050405020304" pitchFamily="18" charset="0"/>
                        </a:rPr>
                        <a:t>Notre système solaire</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dirty="0">
                          <a:effectLst/>
                          <a:latin typeface="Comic Sans MS" panose="030F0702030302020204" pitchFamily="66" charset="0"/>
                          <a:ea typeface="Calibri" panose="020F0502020204030204" pitchFamily="34" charset="0"/>
                          <a:cs typeface="Times New Roman" panose="02020603050405020304" pitchFamily="18" charset="0"/>
                        </a:rPr>
                        <a:t>4 500</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dirty="0">
                          <a:solidFill>
                            <a:srgbClr val="00B050"/>
                          </a:solidFill>
                          <a:effectLst/>
                          <a:latin typeface="Comic Sans MS" panose="030F0702030302020204" pitchFamily="66" charset="0"/>
                          <a:ea typeface="Calibri" panose="020F0502020204030204" pitchFamily="34" charset="0"/>
                          <a:cs typeface="Times New Roman" panose="02020603050405020304" pitchFamily="18" charset="0"/>
                        </a:rPr>
                        <a:t>105</a:t>
                      </a:r>
                      <a:endParaRPr lang="fr-FR" sz="20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89851940"/>
                  </a:ext>
                </a:extLst>
              </a:tr>
              <a:tr h="214432">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Vie unicellulaire</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dirty="0">
                          <a:effectLst/>
                          <a:latin typeface="Comic Sans MS" panose="030F0702030302020204" pitchFamily="66" charset="0"/>
                          <a:ea typeface="Calibri" panose="020F0502020204030204" pitchFamily="34" charset="0"/>
                          <a:cs typeface="Times New Roman" panose="02020603050405020304" pitchFamily="18" charset="0"/>
                        </a:rPr>
                        <a:t>3 800</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dirty="0">
                          <a:solidFill>
                            <a:srgbClr val="00B050"/>
                          </a:solidFill>
                          <a:effectLst/>
                          <a:latin typeface="Comic Sans MS" panose="030F0702030302020204" pitchFamily="66" charset="0"/>
                          <a:ea typeface="Calibri" panose="020F0502020204030204" pitchFamily="34" charset="0"/>
                          <a:cs typeface="Times New Roman" panose="02020603050405020304" pitchFamily="18" charset="0"/>
                        </a:rPr>
                        <a:t>112</a:t>
                      </a:r>
                      <a:endParaRPr lang="fr-FR" sz="20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83971221"/>
                  </a:ext>
                </a:extLst>
              </a:tr>
              <a:tr h="214432">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Dioxygène</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dirty="0">
                          <a:effectLst/>
                          <a:latin typeface="Comic Sans MS" panose="030F0702030302020204" pitchFamily="66" charset="0"/>
                          <a:ea typeface="Calibri" panose="020F0502020204030204" pitchFamily="34" charset="0"/>
                          <a:cs typeface="Times New Roman" panose="02020603050405020304" pitchFamily="18" charset="0"/>
                        </a:rPr>
                        <a:t>1 000</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dirty="0">
                          <a:solidFill>
                            <a:srgbClr val="00B050"/>
                          </a:solidFill>
                          <a:effectLst/>
                          <a:latin typeface="Comic Sans MS" panose="030F0702030302020204" pitchFamily="66" charset="0"/>
                          <a:ea typeface="Calibri" panose="020F0502020204030204" pitchFamily="34" charset="0"/>
                          <a:cs typeface="Times New Roman" panose="02020603050405020304" pitchFamily="18" charset="0"/>
                        </a:rPr>
                        <a:t>140</a:t>
                      </a:r>
                      <a:endParaRPr lang="fr-FR" sz="20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25515603"/>
                  </a:ext>
                </a:extLst>
              </a:tr>
              <a:tr h="214432">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Vertébrés poisons</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dirty="0">
                          <a:effectLst/>
                          <a:latin typeface="Comic Sans MS" panose="030F0702030302020204" pitchFamily="66" charset="0"/>
                          <a:ea typeface="Calibri" panose="020F0502020204030204" pitchFamily="34" charset="0"/>
                          <a:cs typeface="Times New Roman" panose="02020603050405020304" pitchFamily="18" charset="0"/>
                        </a:rPr>
                        <a:t>570</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dirty="0">
                          <a:solidFill>
                            <a:srgbClr val="00B050"/>
                          </a:solidFill>
                          <a:effectLst/>
                          <a:latin typeface="Comic Sans MS" panose="030F0702030302020204" pitchFamily="66" charset="0"/>
                          <a:ea typeface="Calibri" panose="020F0502020204030204" pitchFamily="34" charset="0"/>
                          <a:cs typeface="Times New Roman" panose="02020603050405020304" pitchFamily="18" charset="0"/>
                        </a:rPr>
                        <a:t>144,3</a:t>
                      </a:r>
                      <a:endParaRPr lang="fr-FR" sz="20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29619981"/>
                  </a:ext>
                </a:extLst>
              </a:tr>
              <a:tr h="214432">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Amphibiens</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dirty="0">
                          <a:effectLst/>
                          <a:latin typeface="Comic Sans MS" panose="030F0702030302020204" pitchFamily="66" charset="0"/>
                          <a:ea typeface="Calibri" panose="020F0502020204030204" pitchFamily="34" charset="0"/>
                          <a:cs typeface="Times New Roman" panose="02020603050405020304" pitchFamily="18" charset="0"/>
                        </a:rPr>
                        <a:t>370</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dirty="0">
                          <a:solidFill>
                            <a:srgbClr val="00B050"/>
                          </a:solidFill>
                          <a:effectLst/>
                          <a:latin typeface="Comic Sans MS" panose="030F0702030302020204" pitchFamily="66" charset="0"/>
                          <a:ea typeface="Calibri" panose="020F0502020204030204" pitchFamily="34" charset="0"/>
                          <a:cs typeface="Times New Roman" panose="02020603050405020304" pitchFamily="18" charset="0"/>
                        </a:rPr>
                        <a:t>146,3</a:t>
                      </a:r>
                      <a:endParaRPr lang="fr-FR" sz="20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31645708"/>
                  </a:ext>
                </a:extLst>
              </a:tr>
              <a:tr h="214432">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Reptiles</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dirty="0">
                          <a:effectLst/>
                          <a:latin typeface="Comic Sans MS" panose="030F0702030302020204" pitchFamily="66" charset="0"/>
                          <a:ea typeface="Calibri" panose="020F0502020204030204" pitchFamily="34" charset="0"/>
                          <a:cs typeface="Times New Roman" panose="02020603050405020304" pitchFamily="18" charset="0"/>
                        </a:rPr>
                        <a:t>270</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dirty="0">
                          <a:solidFill>
                            <a:srgbClr val="00B050"/>
                          </a:solidFill>
                          <a:effectLst/>
                          <a:latin typeface="Comic Sans MS" panose="030F0702030302020204" pitchFamily="66" charset="0"/>
                          <a:ea typeface="Calibri" panose="020F0502020204030204" pitchFamily="34" charset="0"/>
                          <a:cs typeface="Times New Roman" panose="02020603050405020304" pitchFamily="18" charset="0"/>
                        </a:rPr>
                        <a:t>147,3</a:t>
                      </a:r>
                      <a:endParaRPr lang="fr-FR" sz="20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81010603"/>
                  </a:ext>
                </a:extLst>
              </a:tr>
              <a:tr h="214432">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Dinosaures</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220</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dirty="0">
                          <a:solidFill>
                            <a:srgbClr val="00B050"/>
                          </a:solidFill>
                          <a:effectLst/>
                          <a:latin typeface="Comic Sans MS" panose="030F0702030302020204" pitchFamily="66" charset="0"/>
                          <a:ea typeface="Calibri" panose="020F0502020204030204" pitchFamily="34" charset="0"/>
                          <a:cs typeface="Times New Roman" panose="02020603050405020304" pitchFamily="18" charset="0"/>
                        </a:rPr>
                        <a:t>147,8</a:t>
                      </a:r>
                      <a:endParaRPr lang="fr-FR" sz="20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62191901"/>
                  </a:ext>
                </a:extLst>
              </a:tr>
              <a:tr h="214432">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Oiseaux fleurs</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150</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dirty="0">
                          <a:solidFill>
                            <a:srgbClr val="00B050"/>
                          </a:solidFill>
                          <a:effectLst/>
                          <a:latin typeface="Comic Sans MS" panose="030F0702030302020204" pitchFamily="66" charset="0"/>
                          <a:ea typeface="Calibri" panose="020F0502020204030204" pitchFamily="34" charset="0"/>
                          <a:cs typeface="Times New Roman" panose="02020603050405020304" pitchFamily="18" charset="0"/>
                        </a:rPr>
                        <a:t>148,5</a:t>
                      </a:r>
                      <a:endParaRPr lang="fr-FR" sz="20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28697759"/>
                  </a:ext>
                </a:extLst>
              </a:tr>
              <a:tr h="214432">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Fin des dinosaures</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65</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dirty="0">
                          <a:solidFill>
                            <a:srgbClr val="00B050"/>
                          </a:solidFill>
                          <a:effectLst/>
                          <a:latin typeface="Comic Sans MS" panose="030F0702030302020204" pitchFamily="66" charset="0"/>
                          <a:ea typeface="Calibri" panose="020F0502020204030204" pitchFamily="34" charset="0"/>
                          <a:cs typeface="Times New Roman" panose="02020603050405020304" pitchFamily="18" charset="0"/>
                        </a:rPr>
                        <a:t>149,35</a:t>
                      </a:r>
                      <a:endParaRPr lang="fr-FR" sz="20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62357716"/>
                  </a:ext>
                </a:extLst>
              </a:tr>
              <a:tr h="214432">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Premiers hominidés</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7</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dirty="0">
                          <a:solidFill>
                            <a:srgbClr val="00B050"/>
                          </a:solidFill>
                          <a:effectLst/>
                          <a:latin typeface="Comic Sans MS" panose="030F0702030302020204" pitchFamily="66" charset="0"/>
                          <a:ea typeface="Calibri" panose="020F0502020204030204" pitchFamily="34" charset="0"/>
                          <a:cs typeface="Times New Roman" panose="02020603050405020304" pitchFamily="18" charset="0"/>
                        </a:rPr>
                        <a:t>149,93</a:t>
                      </a:r>
                      <a:endParaRPr lang="fr-FR" sz="20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41007475"/>
                  </a:ext>
                </a:extLst>
              </a:tr>
              <a:tr h="0">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Maîtrise du feu</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1</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dirty="0">
                          <a:solidFill>
                            <a:srgbClr val="00B050"/>
                          </a:solidFill>
                          <a:effectLst/>
                          <a:latin typeface="Comic Sans MS" panose="030F0702030302020204" pitchFamily="66" charset="0"/>
                          <a:ea typeface="Calibri" panose="020F0502020204030204" pitchFamily="34" charset="0"/>
                          <a:cs typeface="Times New Roman" panose="02020603050405020304" pitchFamily="18" charset="0"/>
                        </a:rPr>
                        <a:t>149,99</a:t>
                      </a:r>
                      <a:endParaRPr lang="fr-FR" sz="20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14627999"/>
                  </a:ext>
                </a:extLst>
              </a:tr>
              <a:tr h="214432">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Aujourd’hui</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0</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000" dirty="0">
                          <a:solidFill>
                            <a:srgbClr val="00B050"/>
                          </a:solidFill>
                          <a:effectLst/>
                          <a:latin typeface="Comic Sans MS" panose="030F0702030302020204" pitchFamily="66" charset="0"/>
                          <a:ea typeface="Calibri" panose="020F0502020204030204" pitchFamily="34" charset="0"/>
                          <a:cs typeface="Times New Roman" panose="02020603050405020304" pitchFamily="18" charset="0"/>
                        </a:rPr>
                        <a:t>150</a:t>
                      </a:r>
                      <a:endParaRPr lang="fr-FR" sz="20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35357007"/>
                  </a:ext>
                </a:extLst>
              </a:tr>
            </a:tbl>
          </a:graphicData>
        </a:graphic>
      </p:graphicFrame>
    </p:spTree>
    <p:extLst>
      <p:ext uri="{BB962C8B-B14F-4D97-AF65-F5344CB8AC3E}">
        <p14:creationId xmlns:p14="http://schemas.microsoft.com/office/powerpoint/2010/main" val="12155642"/>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TotalTime>
  <Words>1360</Words>
  <Application>Microsoft Office PowerPoint</Application>
  <PresentationFormat>Grand écran</PresentationFormat>
  <Paragraphs>270</Paragraphs>
  <Slides>32</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32</vt:i4>
      </vt:variant>
    </vt:vector>
  </HeadingPairs>
  <TitlesOfParts>
    <vt:vector size="39" baseType="lpstr">
      <vt:lpstr>MS Gothic</vt:lpstr>
      <vt:lpstr>Arial</vt:lpstr>
      <vt:lpstr>Calibri</vt:lpstr>
      <vt:lpstr>Calibri Light</vt:lpstr>
      <vt:lpstr>Comic Sans MS</vt:lpstr>
      <vt:lpstr>Times New Roman</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Utilisateur</dc:creator>
  <cp:lastModifiedBy>o.gayrard@free.fr</cp:lastModifiedBy>
  <cp:revision>15</cp:revision>
  <dcterms:created xsi:type="dcterms:W3CDTF">2017-03-20T17:45:46Z</dcterms:created>
  <dcterms:modified xsi:type="dcterms:W3CDTF">2018-03-21T15:49:26Z</dcterms:modified>
</cp:coreProperties>
</file>