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4" r:id="rId3"/>
    <p:sldId id="258" r:id="rId4"/>
    <p:sldId id="265" r:id="rId5"/>
    <p:sldId id="266" r:id="rId6"/>
    <p:sldId id="259"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2" d="100"/>
          <a:sy n="72" d="100"/>
        </p:scale>
        <p:origin x="654"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F2CB6D-016A-433E-A526-31FDD3C285A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FE628465-11B3-406A-8ADC-9C4616D0A7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18E78E74-6E9D-4B74-97C2-21B060C6A4B7}"/>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5" name="Espace réservé du pied de page 4">
            <a:extLst>
              <a:ext uri="{FF2B5EF4-FFF2-40B4-BE49-F238E27FC236}">
                <a16:creationId xmlns:a16="http://schemas.microsoft.com/office/drawing/2014/main" id="{6700A4E6-2DAC-48F9-8EC4-FE2065454D5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3775CCB-8421-43A6-8A90-6A2F58579E0E}"/>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54246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02E28E-4D28-4863-A663-9C2DC7693EC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507D4C5-9C78-4D41-9644-DF974E832935}"/>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672D348-6A43-4FD9-9BE4-8DAD782AB3CD}"/>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5" name="Espace réservé du pied de page 4">
            <a:extLst>
              <a:ext uri="{FF2B5EF4-FFF2-40B4-BE49-F238E27FC236}">
                <a16:creationId xmlns:a16="http://schemas.microsoft.com/office/drawing/2014/main" id="{9C33FC4B-FE6C-4EC8-A3D6-9FA226986E8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311A40D-A3F8-4767-9121-D2140128CAFD}"/>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1562898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7A5513E-F591-4127-BBA9-4B959E905EDF}"/>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FE8B2A9C-68EF-47CD-9060-F0EF584F075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6EAF20F-2A46-473B-8C97-CE2DC48240E9}"/>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5" name="Espace réservé du pied de page 4">
            <a:extLst>
              <a:ext uri="{FF2B5EF4-FFF2-40B4-BE49-F238E27FC236}">
                <a16:creationId xmlns:a16="http://schemas.microsoft.com/office/drawing/2014/main" id="{69F2A27F-7A95-4964-A426-BA793133643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579685F-E889-4B20-9184-888CFAE2309C}"/>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3436270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5D902B-C6FF-4BD8-AC6A-0E99DE0D523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967B1D0-5846-4A7E-8388-90CF1A08F4B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41D085E-A637-4B36-9484-3AB0AD33907D}"/>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5" name="Espace réservé du pied de page 4">
            <a:extLst>
              <a:ext uri="{FF2B5EF4-FFF2-40B4-BE49-F238E27FC236}">
                <a16:creationId xmlns:a16="http://schemas.microsoft.com/office/drawing/2014/main" id="{B3212A3A-EFDA-44F7-981D-4FEA1BA97DA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DB50687-83FE-4065-BAF6-FAE281A5BAB2}"/>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1994867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9F3841-89E6-4D44-A8FA-840EDDB65C4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5E7940E-DAA5-4D3E-9631-15A9D0FC11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2A1DF4EB-80EE-4405-B54A-7C3A894415A0}"/>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5" name="Espace réservé du pied de page 4">
            <a:extLst>
              <a:ext uri="{FF2B5EF4-FFF2-40B4-BE49-F238E27FC236}">
                <a16:creationId xmlns:a16="http://schemas.microsoft.com/office/drawing/2014/main" id="{A0A744CF-3CF0-4D09-923D-E5CF4C9295D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606B90B-DB46-42D2-A853-1A23FC42BA32}"/>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746252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30734F-44BC-4857-9062-8B9BFE84784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2C233FA-9787-4934-82B7-4E6F2571BE5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884866E4-46C6-4484-9843-DE1F0087CA33}"/>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C6E110E-8FB9-4ED6-B55B-DFD1C4AA7756}"/>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6" name="Espace réservé du pied de page 5">
            <a:extLst>
              <a:ext uri="{FF2B5EF4-FFF2-40B4-BE49-F238E27FC236}">
                <a16:creationId xmlns:a16="http://schemas.microsoft.com/office/drawing/2014/main" id="{893FC9DE-7626-4B0E-B659-C005F66E5F8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5F4776B-1A25-450C-B391-7823B2194C4D}"/>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204404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EEA9C9-9241-49DE-87E9-40259FEE00F0}"/>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3EA919FD-C8A2-4771-B31C-E112C95548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F250809C-5576-457D-B244-BD2B196B7A0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B4CC5A73-B616-4645-B0DA-7B6CD8723C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A29E594D-13F2-42D9-A3C1-A91DEA02901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D748EB8-7A75-4F28-BE0F-B04C908CDCA8}"/>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8" name="Espace réservé du pied de page 7">
            <a:extLst>
              <a:ext uri="{FF2B5EF4-FFF2-40B4-BE49-F238E27FC236}">
                <a16:creationId xmlns:a16="http://schemas.microsoft.com/office/drawing/2014/main" id="{3D3FCE89-B479-478E-B086-329823973EE9}"/>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1844DDA1-0F94-41F3-8ED7-9E5AF76ADFF5}"/>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3861613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FB07D5-3157-4A0E-AC85-57623CB4B4B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7BC3B763-C9C2-4BAC-90C1-492FFA1DD4AF}"/>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4" name="Espace réservé du pied de page 3">
            <a:extLst>
              <a:ext uri="{FF2B5EF4-FFF2-40B4-BE49-F238E27FC236}">
                <a16:creationId xmlns:a16="http://schemas.microsoft.com/office/drawing/2014/main" id="{84C3DFCE-251A-4768-9FE5-7A20C2526CFA}"/>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1F94C12C-A947-4F1E-A64B-4471AEB80393}"/>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3158907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C569464-D160-44F8-A3B9-513C1AF7F886}"/>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3" name="Espace réservé du pied de page 2">
            <a:extLst>
              <a:ext uri="{FF2B5EF4-FFF2-40B4-BE49-F238E27FC236}">
                <a16:creationId xmlns:a16="http://schemas.microsoft.com/office/drawing/2014/main" id="{C40C8FB1-314D-4881-89B3-5B2D4E7DF8E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507C621D-8D72-49B7-8132-EB14FF8585E5}"/>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135195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3F10F0-DA1D-4FF2-A99A-A15A3BC74A9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3DF951B5-BB9A-41C4-9904-564842F31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A020D38-48FC-443A-8BD6-7B770E47A3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C0DACA6-3F7A-4637-9943-16D236AF4026}"/>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6" name="Espace réservé du pied de page 5">
            <a:extLst>
              <a:ext uri="{FF2B5EF4-FFF2-40B4-BE49-F238E27FC236}">
                <a16:creationId xmlns:a16="http://schemas.microsoft.com/office/drawing/2014/main" id="{08FCC834-53DF-4AD7-86E6-4AD0D3F09C1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805020B-C1FC-4896-852F-41AFD4A5B14D}"/>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952079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A0698C-908C-4A76-AEE2-A1F5A267FE9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B9F2E69A-1C6C-4445-833B-C1D417DE97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3AF76BF-8ACF-4E23-AA93-8845C3795F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0E9C69E-9A62-4DD0-A432-99234C309FE6}"/>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6" name="Espace réservé du pied de page 5">
            <a:extLst>
              <a:ext uri="{FF2B5EF4-FFF2-40B4-BE49-F238E27FC236}">
                <a16:creationId xmlns:a16="http://schemas.microsoft.com/office/drawing/2014/main" id="{1684B529-9285-462A-AA02-848BCB1A626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BF03C79-A4E1-45AC-8455-6B3A2A424847}"/>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1832891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88B5519-8CAA-4B23-A205-74F2C84DB3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C502DC7-8C0C-449F-B22C-9D107864FC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7FC7C0D-3786-4CEF-B70C-BD3B34F0AB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CDC605-1DC3-4305-9229-D3E5E7F2BEFC}" type="datetimeFigureOut">
              <a:rPr lang="fr-FR" smtClean="0"/>
              <a:t>26/10/2019</a:t>
            </a:fld>
            <a:endParaRPr lang="fr-FR"/>
          </a:p>
        </p:txBody>
      </p:sp>
      <p:sp>
        <p:nvSpPr>
          <p:cNvPr id="5" name="Espace réservé du pied de page 4">
            <a:extLst>
              <a:ext uri="{FF2B5EF4-FFF2-40B4-BE49-F238E27FC236}">
                <a16:creationId xmlns:a16="http://schemas.microsoft.com/office/drawing/2014/main" id="{722D87FF-7809-407A-9CD7-87C905837D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FD7123EC-2C49-41C0-9377-BD9E32F1E6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C34059-57A6-4426-9B3E-CAA226A2DBFE}" type="slidenum">
              <a:rPr lang="fr-FR" smtClean="0"/>
              <a:t>‹N°›</a:t>
            </a:fld>
            <a:endParaRPr lang="fr-FR"/>
          </a:p>
        </p:txBody>
      </p:sp>
    </p:spTree>
    <p:extLst>
      <p:ext uri="{BB962C8B-B14F-4D97-AF65-F5344CB8AC3E}">
        <p14:creationId xmlns:p14="http://schemas.microsoft.com/office/powerpoint/2010/main" val="6317638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4B4F49C-DFDC-4D5F-A312-BEEFE245586D}"/>
              </a:ext>
            </a:extLst>
          </p:cNvPr>
          <p:cNvSpPr txBox="1"/>
          <p:nvPr/>
        </p:nvSpPr>
        <p:spPr>
          <a:xfrm>
            <a:off x="1709531" y="1099930"/>
            <a:ext cx="9037982" cy="1631216"/>
          </a:xfrm>
          <a:prstGeom prst="rect">
            <a:avLst/>
          </a:prstGeom>
          <a:noFill/>
        </p:spPr>
        <p:txBody>
          <a:bodyPr wrap="square" rtlCol="0">
            <a:spAutoFit/>
          </a:bodyPr>
          <a:lstStyle/>
          <a:p>
            <a:pPr algn="ctr"/>
            <a:r>
              <a:rPr lang="fr-FR" sz="3600" dirty="0">
                <a:solidFill>
                  <a:srgbClr val="FF0000"/>
                </a:solidFill>
                <a:latin typeface="Comic Sans MS" panose="030F0702030302020204" pitchFamily="66" charset="0"/>
              </a:rPr>
              <a:t>Force et champ de gravitation</a:t>
            </a:r>
          </a:p>
          <a:p>
            <a:pPr algn="ctr"/>
            <a:endParaRPr lang="fr-FR" sz="3600" dirty="0">
              <a:solidFill>
                <a:srgbClr val="FF0000"/>
              </a:solidFill>
              <a:latin typeface="Comic Sans MS" panose="030F0702030302020204" pitchFamily="66" charset="0"/>
            </a:endParaRPr>
          </a:p>
          <a:p>
            <a:r>
              <a:rPr lang="fr-FR" sz="2800" dirty="0">
                <a:latin typeface="Comic Sans MS" panose="030F0702030302020204" pitchFamily="66" charset="0"/>
              </a:rPr>
              <a:t>Voici un espace vide de tout, et loin de toute étoile.</a:t>
            </a:r>
          </a:p>
        </p:txBody>
      </p:sp>
      <p:sp>
        <p:nvSpPr>
          <p:cNvPr id="4" name="Rectangle 3">
            <a:extLst>
              <a:ext uri="{FF2B5EF4-FFF2-40B4-BE49-F238E27FC236}">
                <a16:creationId xmlns:a16="http://schemas.microsoft.com/office/drawing/2014/main" id="{31F6E66D-428B-444C-814A-6C05B86DDFFB}"/>
              </a:ext>
            </a:extLst>
          </p:cNvPr>
          <p:cNvSpPr/>
          <p:nvPr/>
        </p:nvSpPr>
        <p:spPr>
          <a:xfrm>
            <a:off x="3001617" y="3140765"/>
            <a:ext cx="6188765" cy="31937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254851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4B4F49C-DFDC-4D5F-A312-BEEFE245586D}"/>
              </a:ext>
            </a:extLst>
          </p:cNvPr>
          <p:cNvSpPr txBox="1"/>
          <p:nvPr/>
        </p:nvSpPr>
        <p:spPr>
          <a:xfrm>
            <a:off x="1709531" y="1099930"/>
            <a:ext cx="9475304" cy="1077218"/>
          </a:xfrm>
          <a:prstGeom prst="rect">
            <a:avLst/>
          </a:prstGeom>
          <a:noFill/>
        </p:spPr>
        <p:txBody>
          <a:bodyPr wrap="square" rtlCol="0">
            <a:spAutoFit/>
          </a:bodyPr>
          <a:lstStyle/>
          <a:p>
            <a:pPr algn="ctr"/>
            <a:endParaRPr lang="fr-FR" sz="3600" dirty="0">
              <a:solidFill>
                <a:srgbClr val="FF0000"/>
              </a:solidFill>
              <a:latin typeface="Comic Sans MS" panose="030F0702030302020204" pitchFamily="66" charset="0"/>
            </a:endParaRPr>
          </a:p>
          <a:p>
            <a:r>
              <a:rPr lang="fr-FR" sz="2800" dirty="0">
                <a:latin typeface="Comic Sans MS" panose="030F0702030302020204" pitchFamily="66" charset="0"/>
              </a:rPr>
              <a:t>En un point de cet espace, plaçons une masse source m1.</a:t>
            </a:r>
          </a:p>
        </p:txBody>
      </p:sp>
      <p:sp>
        <p:nvSpPr>
          <p:cNvPr id="4" name="Rectangle 3">
            <a:extLst>
              <a:ext uri="{FF2B5EF4-FFF2-40B4-BE49-F238E27FC236}">
                <a16:creationId xmlns:a16="http://schemas.microsoft.com/office/drawing/2014/main" id="{31F6E66D-428B-444C-814A-6C05B86DDFFB}"/>
              </a:ext>
            </a:extLst>
          </p:cNvPr>
          <p:cNvSpPr/>
          <p:nvPr/>
        </p:nvSpPr>
        <p:spPr>
          <a:xfrm>
            <a:off x="3001617" y="3140765"/>
            <a:ext cx="6188765" cy="31937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 name="Image 1">
            <a:extLst>
              <a:ext uri="{FF2B5EF4-FFF2-40B4-BE49-F238E27FC236}">
                <a16:creationId xmlns:a16="http://schemas.microsoft.com/office/drawing/2014/main" id="{B97F6C25-AE4A-4CC2-B2D0-708CA6BEC524}"/>
              </a:ext>
            </a:extLst>
          </p:cNvPr>
          <p:cNvPicPr>
            <a:picLocks noChangeAspect="1"/>
          </p:cNvPicPr>
          <p:nvPr/>
        </p:nvPicPr>
        <p:blipFill>
          <a:blip r:embed="rId2"/>
          <a:stretch>
            <a:fillRect/>
          </a:stretch>
        </p:blipFill>
        <p:spPr>
          <a:xfrm>
            <a:off x="3649102" y="3232591"/>
            <a:ext cx="4898550" cy="3101948"/>
          </a:xfrm>
          <a:prstGeom prst="rect">
            <a:avLst/>
          </a:prstGeom>
        </p:spPr>
      </p:pic>
      <p:pic>
        <p:nvPicPr>
          <p:cNvPr id="5" name="Image 4">
            <a:extLst>
              <a:ext uri="{FF2B5EF4-FFF2-40B4-BE49-F238E27FC236}">
                <a16:creationId xmlns:a16="http://schemas.microsoft.com/office/drawing/2014/main" id="{2995DFE9-6B53-447C-9859-1D839CEDE3AC}"/>
              </a:ext>
            </a:extLst>
          </p:cNvPr>
          <p:cNvPicPr>
            <a:picLocks noChangeAspect="1"/>
          </p:cNvPicPr>
          <p:nvPr/>
        </p:nvPicPr>
        <p:blipFill>
          <a:blip r:embed="rId3"/>
          <a:stretch>
            <a:fillRect/>
          </a:stretch>
        </p:blipFill>
        <p:spPr>
          <a:xfrm>
            <a:off x="6113808" y="4416701"/>
            <a:ext cx="333375" cy="171450"/>
          </a:xfrm>
          <a:prstGeom prst="rect">
            <a:avLst/>
          </a:prstGeom>
        </p:spPr>
      </p:pic>
    </p:spTree>
    <p:extLst>
      <p:ext uri="{BB962C8B-B14F-4D97-AF65-F5344CB8AC3E}">
        <p14:creationId xmlns:p14="http://schemas.microsoft.com/office/powerpoint/2010/main" val="3749872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1B42A0AE-8EFF-4F9F-BA5F-86A3C44AA48C}"/>
              </a:ext>
            </a:extLst>
          </p:cNvPr>
          <p:cNvSpPr txBox="1"/>
          <p:nvPr/>
        </p:nvSpPr>
        <p:spPr>
          <a:xfrm>
            <a:off x="1616766" y="662608"/>
            <a:ext cx="9303026" cy="6863417"/>
          </a:xfrm>
          <a:prstGeom prst="rect">
            <a:avLst/>
          </a:prstGeom>
          <a:noFill/>
        </p:spPr>
        <p:txBody>
          <a:bodyPr wrap="square" rtlCol="0">
            <a:spAutoFit/>
          </a:bodyPr>
          <a:lstStyle/>
          <a:p>
            <a:r>
              <a:rPr lang="fr-FR" sz="2800" dirty="0">
                <a:latin typeface="Comic Sans MS" panose="030F0702030302020204" pitchFamily="66" charset="0"/>
              </a:rPr>
              <a:t>Dès lors, dans l’espace qui entoure la masse source m1, existe un champ de gravitation </a:t>
            </a:r>
            <a:r>
              <a:rPr lang="fr-FR" sz="2800" dirty="0">
                <a:latin typeface="Blackadder ITC" panose="04020505051007020D02" pitchFamily="82" charset="0"/>
              </a:rPr>
              <a:t>G </a:t>
            </a:r>
            <a:r>
              <a:rPr lang="fr-FR" sz="2800" dirty="0">
                <a:latin typeface="Comic Sans MS" panose="030F0702030302020204" pitchFamily="66" charset="0"/>
              </a:rPr>
              <a:t>dont les propriétés dépendantes de :</a:t>
            </a:r>
          </a:p>
          <a:p>
            <a:endParaRPr lang="fr-FR" sz="2800" dirty="0">
              <a:latin typeface="Comic Sans MS" panose="030F0702030302020204" pitchFamily="66" charset="0"/>
            </a:endParaRPr>
          </a:p>
          <a:p>
            <a:pPr marL="457200" indent="-457200">
              <a:buFontTx/>
              <a:buChar char="-"/>
            </a:pPr>
            <a:r>
              <a:rPr lang="fr-FR" sz="2800" dirty="0">
                <a:latin typeface="Comic Sans MS" panose="030F0702030302020204" pitchFamily="66" charset="0"/>
              </a:rPr>
              <a:t>La masse source m1 en kg. Plus elle est importante, plus la valeur du champ l’est aussi. Masse et intensité du champ sont proportionnelles.</a:t>
            </a:r>
          </a:p>
          <a:p>
            <a:pPr marL="457200" indent="-457200">
              <a:buFontTx/>
              <a:buChar char="-"/>
            </a:pPr>
            <a:r>
              <a:rPr lang="fr-FR" sz="2800" dirty="0">
                <a:latin typeface="Comic Sans MS" panose="030F0702030302020204" pitchFamily="66" charset="0"/>
              </a:rPr>
              <a:t>De la distance d’un point de l’espace où l’on mesure ce champ au point occupé par m1. Plus cette distance est grande et plus l’intensité du champ est faible. Il s’agit même d’une proportionnalité suivant l’inverse carré.</a:t>
            </a:r>
          </a:p>
          <a:p>
            <a:pPr marL="457200" indent="-457200">
              <a:buFontTx/>
              <a:buChar char="-"/>
            </a:pPr>
            <a:r>
              <a:rPr lang="fr-FR" sz="2800" dirty="0">
                <a:latin typeface="Comic Sans MS" panose="030F0702030302020204" pitchFamily="66" charset="0"/>
              </a:rPr>
              <a:t>D’une constante universelle de gravitation : G.</a:t>
            </a:r>
          </a:p>
          <a:p>
            <a:pPr marL="457200" indent="-457200">
              <a:buFontTx/>
              <a:buChar char="-"/>
            </a:pPr>
            <a:endParaRPr lang="fr-FR" sz="2800" dirty="0">
              <a:latin typeface="Comic Sans MS" panose="030F0702030302020204" pitchFamily="66" charset="0"/>
            </a:endParaRPr>
          </a:p>
          <a:p>
            <a:endParaRPr lang="fr-FR" sz="2800" dirty="0">
              <a:latin typeface="Comic Sans MS" panose="030F0702030302020204" pitchFamily="66" charset="0"/>
            </a:endParaRPr>
          </a:p>
          <a:p>
            <a:endParaRPr lang="fr-FR" sz="2000" dirty="0">
              <a:latin typeface="Comic Sans MS" panose="030F0702030302020204" pitchFamily="66" charset="0"/>
            </a:endParaRPr>
          </a:p>
        </p:txBody>
      </p:sp>
    </p:spTree>
    <p:extLst>
      <p:ext uri="{BB962C8B-B14F-4D97-AF65-F5344CB8AC3E}">
        <p14:creationId xmlns:p14="http://schemas.microsoft.com/office/powerpoint/2010/main" val="1695301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ZoneTexte 1">
                <a:extLst>
                  <a:ext uri="{FF2B5EF4-FFF2-40B4-BE49-F238E27FC236}">
                    <a16:creationId xmlns:a16="http://schemas.microsoft.com/office/drawing/2014/main" id="{1B42A0AE-8EFF-4F9F-BA5F-86A3C44AA48C}"/>
                  </a:ext>
                </a:extLst>
              </p:cNvPr>
              <p:cNvSpPr txBox="1"/>
              <p:nvPr/>
            </p:nvSpPr>
            <p:spPr>
              <a:xfrm>
                <a:off x="1616766" y="662608"/>
                <a:ext cx="9303026" cy="1002607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Ecrivons la relation entre ces grandeurs.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2800" dirty="0">
                  <a:solidFill>
                    <a:prstClr val="black"/>
                  </a:solidFill>
                  <a:latin typeface="Comic Sans MS" panose="030F0702030302020204" pitchFamily="66" charset="0"/>
                </a:endParaRPr>
              </a:p>
              <a:p>
                <a:pPr lvl="0"/>
                <a:r>
                  <a:rPr lang="fr-FR" sz="2800" dirty="0">
                    <a:solidFill>
                      <a:srgbClr val="000000"/>
                    </a:solidFill>
                    <a:latin typeface="Blackadder ITC" panose="04020505051007020D02" pitchFamily="82" charset="0"/>
                    <a:ea typeface="Times New Roman" panose="02020603050405020304" pitchFamily="18" charset="0"/>
                    <a:cs typeface="Times New Roman" panose="02020603050405020304" pitchFamily="18" charset="0"/>
                  </a:rPr>
                  <a:t>G </a:t>
                </a:r>
                <a:r>
                  <a:rPr lang="fr-FR" sz="2800" dirty="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 G </a:t>
                </a:r>
                <a14:m>
                  <m:oMath xmlns:m="http://schemas.openxmlformats.org/officeDocument/2006/math">
                    <m:f>
                      <m:fPr>
                        <m:ctrlPr>
                          <a:rPr lang="fr-FR" sz="2800" i="1">
                            <a:solidFill>
                              <a:srgbClr val="000000"/>
                            </a:solidFill>
                            <a:latin typeface="Cambria Math" panose="02040503050406030204" pitchFamily="18" charset="0"/>
                            <a:ea typeface="Times New Roman" panose="02020603050405020304" pitchFamily="18" charset="0"/>
                          </a:rPr>
                        </m:ctrlPr>
                      </m:fPr>
                      <m:num>
                        <m:r>
                          <a:rPr lang="fr-FR" sz="2800" b="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𝑚</m:t>
                        </m:r>
                        <m:r>
                          <a:rPr lang="fr-FR" sz="2800" b="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m:t>
                        </m:r>
                      </m:num>
                      <m:den>
                        <m:sSup>
                          <m:sSupPr>
                            <m:ctrlPr>
                              <a:rPr lang="fr-FR" sz="2800" i="1">
                                <a:solidFill>
                                  <a:srgbClr val="000000"/>
                                </a:solidFill>
                                <a:latin typeface="Cambria Math" panose="02040503050406030204" pitchFamily="18" charset="0"/>
                                <a:ea typeface="Times New Roman" panose="02020603050405020304" pitchFamily="18" charset="0"/>
                              </a:rPr>
                            </m:ctrlPr>
                          </m:sSupPr>
                          <m:e>
                            <m:r>
                              <a:rPr lang="fr-FR"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𝑑</m:t>
                            </m:r>
                          </m:e>
                          <m:sup>
                            <m:r>
                              <a:rPr lang="fr-FR"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2</m:t>
                            </m:r>
                          </m:sup>
                        </m:sSup>
                      </m:den>
                    </m:f>
                  </m:oMath>
                </a14:m>
                <a:endParaRPr lang="fr-FR" sz="2800" dirty="0">
                  <a:solidFill>
                    <a:prstClr val="black"/>
                  </a:solidFill>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2800" dirty="0">
                    <a:solidFill>
                      <a:prstClr val="black"/>
                    </a:solidFill>
                    <a:latin typeface="Comic Sans MS" panose="030F0702030302020204" pitchFamily="66" charset="0"/>
                  </a:rPr>
                  <a:t>De plus, ce champ est orienté dans l’espace, (c’est-à-dire qu’il est vectoriel) et centripète.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2800" dirty="0">
                  <a:solidFill>
                    <a:prstClr val="black"/>
                  </a:solidFill>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2800" dirty="0">
                  <a:solidFill>
                    <a:prstClr val="black"/>
                  </a:solidFill>
                  <a:latin typeface="Comic Sans MS" panose="030F0702030302020204" pitchFamily="66" charset="0"/>
                </a:endParaRPr>
              </a:p>
              <a:p>
                <a:pPr lvl="0"/>
                <a:r>
                  <a:rPr lang="fr-FR" sz="2800" dirty="0">
                    <a:solidFill>
                      <a:srgbClr val="000000"/>
                    </a:solidFill>
                    <a:latin typeface="Blackadder ITC" panose="04020505051007020D02" pitchFamily="82" charset="0"/>
                    <a:ea typeface="Times New Roman" panose="02020603050405020304" pitchFamily="18" charset="0"/>
                    <a:cs typeface="Times New Roman" panose="02020603050405020304" pitchFamily="18" charset="0"/>
                  </a:rPr>
                  <a:t>G </a:t>
                </a:r>
                <a:r>
                  <a:rPr lang="fr-FR" sz="2800" dirty="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 - G </a:t>
                </a:r>
                <a14:m>
                  <m:oMath xmlns:m="http://schemas.openxmlformats.org/officeDocument/2006/math">
                    <m:f>
                      <m:fPr>
                        <m:ctrlPr>
                          <a:rPr lang="fr-FR" sz="2800" i="1">
                            <a:solidFill>
                              <a:srgbClr val="000000"/>
                            </a:solidFill>
                            <a:latin typeface="Cambria Math" panose="02040503050406030204" pitchFamily="18" charset="0"/>
                            <a:ea typeface="Times New Roman" panose="02020603050405020304" pitchFamily="18" charset="0"/>
                          </a:rPr>
                        </m:ctrlPr>
                      </m:fPr>
                      <m:num>
                        <m:r>
                          <a:rPr lang="fr-FR" sz="2800" b="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𝑚</m:t>
                        </m:r>
                        <m:r>
                          <a:rPr lang="fr-FR" sz="2800" b="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m:t>
                        </m:r>
                      </m:num>
                      <m:den>
                        <m:sSup>
                          <m:sSupPr>
                            <m:ctrlPr>
                              <a:rPr lang="fr-FR" sz="2800" i="1">
                                <a:solidFill>
                                  <a:srgbClr val="000000"/>
                                </a:solidFill>
                                <a:latin typeface="Cambria Math" panose="02040503050406030204" pitchFamily="18" charset="0"/>
                                <a:ea typeface="Times New Roman" panose="02020603050405020304" pitchFamily="18" charset="0"/>
                              </a:rPr>
                            </m:ctrlPr>
                          </m:sSupPr>
                          <m:e>
                            <m:r>
                              <a:rPr lang="fr-FR"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𝑑</m:t>
                            </m:r>
                          </m:e>
                          <m:sup>
                            <m:r>
                              <a:rPr lang="fr-FR"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2</m:t>
                            </m:r>
                          </m:sup>
                        </m:sSup>
                      </m:den>
                    </m:f>
                  </m:oMath>
                </a14:m>
                <a:r>
                  <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 u		</a:t>
                </a:r>
                <a:r>
                  <a:rPr kumimoji="0" lang="fr-FR" sz="1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(u est le vecteur unité de sens opposé à </a:t>
                </a:r>
                <a:r>
                  <a:rPr kumimoji="0" lang="fr-FR" sz="1400" b="0" i="0" u="none" strike="noStrike" kern="1200" cap="none" spc="0" normalizeH="0" baseline="0" noProof="0" dirty="0">
                    <a:ln>
                      <a:noFill/>
                    </a:ln>
                    <a:solidFill>
                      <a:prstClr val="black"/>
                    </a:solidFill>
                    <a:effectLst/>
                    <a:uLnTx/>
                    <a:uFillTx/>
                    <a:latin typeface="Blackadder ITC" panose="04020505051007020D02" pitchFamily="82" charset="0"/>
                  </a:rPr>
                  <a:t>G, </a:t>
                </a:r>
                <a:r>
                  <a:rPr kumimoji="0" lang="fr-FR" sz="1400" b="0" i="0" u="none" strike="noStrike" kern="1200" cap="none" spc="0" normalizeH="0" baseline="0" noProof="0" dirty="0">
                    <a:ln>
                      <a:noFill/>
                    </a:ln>
                    <a:solidFill>
                      <a:prstClr val="black"/>
                    </a:solidFill>
                    <a:effectLst/>
                    <a:uLnTx/>
                    <a:uFillTx/>
                    <a:latin typeface="Comic Sans MS" panose="030F0702030302020204" pitchFamily="66" charset="0"/>
                  </a:rPr>
                  <a:t>d’où le signe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2800" dirty="0">
                  <a:solidFill>
                    <a:prstClr val="black"/>
                  </a:solidFill>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2800" dirty="0">
                  <a:solidFill>
                    <a:prstClr val="black"/>
                  </a:solidFill>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2800" dirty="0">
                  <a:solidFill>
                    <a:prstClr val="black"/>
                  </a:solidFill>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 </a:t>
                </a:r>
              </a:p>
              <a:p>
                <a:pPr marL="457200" marR="0" lvl="0" indent="-457200" algn="l" defTabSz="914400" rtl="0" eaLnBrk="1" fontAlgn="auto" latinLnBrk="0" hangingPunct="1">
                  <a:lnSpc>
                    <a:spcPct val="100000"/>
                  </a:lnSpc>
                  <a:spcBef>
                    <a:spcPts val="0"/>
                  </a:spcBef>
                  <a:spcAft>
                    <a:spcPts val="0"/>
                  </a:spcAft>
                  <a:buClrTx/>
                  <a:buSzTx/>
                  <a:buFontTx/>
                  <a:buChar char="-"/>
                  <a:tabLst/>
                  <a:defRPr/>
                </a:pPr>
                <a:endPar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mc:Choice>
        <mc:Fallback xmlns="">
          <p:sp>
            <p:nvSpPr>
              <p:cNvPr id="2" name="ZoneTexte 1">
                <a:extLst>
                  <a:ext uri="{FF2B5EF4-FFF2-40B4-BE49-F238E27FC236}">
                    <a16:creationId xmlns:a16="http://schemas.microsoft.com/office/drawing/2014/main" id="{1B42A0AE-8EFF-4F9F-BA5F-86A3C44AA48C}"/>
                  </a:ext>
                </a:extLst>
              </p:cNvPr>
              <p:cNvSpPr txBox="1">
                <a:spLocks noRot="1" noChangeAspect="1" noMove="1" noResize="1" noEditPoints="1" noAdjustHandles="1" noChangeArrowheads="1" noChangeShapeType="1" noTextEdit="1"/>
              </p:cNvSpPr>
              <p:nvPr/>
            </p:nvSpPr>
            <p:spPr>
              <a:xfrm>
                <a:off x="1616766" y="662608"/>
                <a:ext cx="9303026" cy="10026078"/>
              </a:xfrm>
              <a:prstGeom prst="rect">
                <a:avLst/>
              </a:prstGeom>
              <a:blipFill>
                <a:blip r:embed="rId2"/>
                <a:stretch>
                  <a:fillRect l="-1311" t="-669"/>
                </a:stretch>
              </a:blipFill>
            </p:spPr>
            <p:txBody>
              <a:bodyPr/>
              <a:lstStyle/>
              <a:p>
                <a:r>
                  <a:rPr lang="fr-FR">
                    <a:noFill/>
                  </a:rPr>
                  <a:t> </a:t>
                </a:r>
              </a:p>
            </p:txBody>
          </p:sp>
        </mc:Fallback>
      </mc:AlternateContent>
      <p:pic>
        <p:nvPicPr>
          <p:cNvPr id="4" name="Image 3">
            <a:extLst>
              <a:ext uri="{FF2B5EF4-FFF2-40B4-BE49-F238E27FC236}">
                <a16:creationId xmlns:a16="http://schemas.microsoft.com/office/drawing/2014/main" id="{9FBC4F09-0A2A-4B6B-9C98-E0CC19005DC5}"/>
              </a:ext>
            </a:extLst>
          </p:cNvPr>
          <p:cNvPicPr>
            <a:picLocks noChangeAspect="1"/>
          </p:cNvPicPr>
          <p:nvPr/>
        </p:nvPicPr>
        <p:blipFill>
          <a:blip r:embed="rId3"/>
          <a:stretch>
            <a:fillRect/>
          </a:stretch>
        </p:blipFill>
        <p:spPr>
          <a:xfrm>
            <a:off x="1616766" y="3429000"/>
            <a:ext cx="4650918" cy="1955686"/>
          </a:xfrm>
          <a:prstGeom prst="rect">
            <a:avLst/>
          </a:prstGeom>
        </p:spPr>
      </p:pic>
      <p:cxnSp>
        <p:nvCxnSpPr>
          <p:cNvPr id="6" name="Connecteur droit avec flèche 5">
            <a:extLst>
              <a:ext uri="{FF2B5EF4-FFF2-40B4-BE49-F238E27FC236}">
                <a16:creationId xmlns:a16="http://schemas.microsoft.com/office/drawing/2014/main" id="{ACD98F17-ED9C-45F9-82F9-712A269D2C4C}"/>
              </a:ext>
            </a:extLst>
          </p:cNvPr>
          <p:cNvCxnSpPr/>
          <p:nvPr/>
        </p:nvCxnSpPr>
        <p:spPr>
          <a:xfrm>
            <a:off x="1762539" y="5592417"/>
            <a:ext cx="3180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 name="Connecteur droit avec flèche 6">
            <a:extLst>
              <a:ext uri="{FF2B5EF4-FFF2-40B4-BE49-F238E27FC236}">
                <a16:creationId xmlns:a16="http://schemas.microsoft.com/office/drawing/2014/main" id="{F410A09A-CFD3-4D46-8E76-2B69FB31A554}"/>
              </a:ext>
            </a:extLst>
          </p:cNvPr>
          <p:cNvCxnSpPr/>
          <p:nvPr/>
        </p:nvCxnSpPr>
        <p:spPr>
          <a:xfrm>
            <a:off x="3375233" y="5612295"/>
            <a:ext cx="3180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 name="Connecteur droit avec flèche 7">
            <a:extLst>
              <a:ext uri="{FF2B5EF4-FFF2-40B4-BE49-F238E27FC236}">
                <a16:creationId xmlns:a16="http://schemas.microsoft.com/office/drawing/2014/main" id="{E11E8696-A0F0-4D70-8C49-ADC9F1F80BEC}"/>
              </a:ext>
            </a:extLst>
          </p:cNvPr>
          <p:cNvCxnSpPr>
            <a:cxnSpLocks/>
          </p:cNvCxnSpPr>
          <p:nvPr/>
        </p:nvCxnSpPr>
        <p:spPr>
          <a:xfrm>
            <a:off x="5367131" y="5811077"/>
            <a:ext cx="19818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 name="Connecteur droit avec flèche 9">
            <a:extLst>
              <a:ext uri="{FF2B5EF4-FFF2-40B4-BE49-F238E27FC236}">
                <a16:creationId xmlns:a16="http://schemas.microsoft.com/office/drawing/2014/main" id="{82B0CAD4-D7CC-4615-87E8-8970128E7134}"/>
              </a:ext>
            </a:extLst>
          </p:cNvPr>
          <p:cNvCxnSpPr>
            <a:cxnSpLocks/>
          </p:cNvCxnSpPr>
          <p:nvPr/>
        </p:nvCxnSpPr>
        <p:spPr>
          <a:xfrm>
            <a:off x="8660295" y="5804451"/>
            <a:ext cx="192157"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pic>
        <p:nvPicPr>
          <p:cNvPr id="12" name="Image 11">
            <a:extLst>
              <a:ext uri="{FF2B5EF4-FFF2-40B4-BE49-F238E27FC236}">
                <a16:creationId xmlns:a16="http://schemas.microsoft.com/office/drawing/2014/main" id="{20188785-2E03-4649-990E-DAC6459DCEAF}"/>
              </a:ext>
            </a:extLst>
          </p:cNvPr>
          <p:cNvPicPr>
            <a:picLocks noChangeAspect="1"/>
          </p:cNvPicPr>
          <p:nvPr/>
        </p:nvPicPr>
        <p:blipFill>
          <a:blip r:embed="rId4"/>
          <a:stretch>
            <a:fillRect/>
          </a:stretch>
        </p:blipFill>
        <p:spPr>
          <a:xfrm>
            <a:off x="3052070" y="4483042"/>
            <a:ext cx="482189" cy="247983"/>
          </a:xfrm>
          <a:prstGeom prst="rect">
            <a:avLst/>
          </a:prstGeom>
        </p:spPr>
      </p:pic>
    </p:spTree>
    <p:extLst>
      <p:ext uri="{BB962C8B-B14F-4D97-AF65-F5344CB8AC3E}">
        <p14:creationId xmlns:p14="http://schemas.microsoft.com/office/powerpoint/2010/main" val="2520110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1B42A0AE-8EFF-4F9F-BA5F-86A3C44AA48C}"/>
              </a:ext>
            </a:extLst>
          </p:cNvPr>
          <p:cNvSpPr txBox="1"/>
          <p:nvPr/>
        </p:nvSpPr>
        <p:spPr>
          <a:xfrm>
            <a:off x="1616766" y="662608"/>
            <a:ext cx="9303026" cy="4708981"/>
          </a:xfrm>
          <a:prstGeom prst="rect">
            <a:avLst/>
          </a:prstGeom>
          <a:noFill/>
        </p:spPr>
        <p:txBody>
          <a:bodyPr wrap="square" rtlCol="0">
            <a:spAutoFit/>
          </a:bodyPr>
          <a:lstStyle/>
          <a:p>
            <a:r>
              <a:rPr lang="fr-FR" sz="2800" dirty="0">
                <a:latin typeface="Comic Sans MS" panose="030F0702030302020204" pitchFamily="66" charset="0"/>
              </a:rPr>
              <a:t>A présent mettons une masse test m</a:t>
            </a:r>
            <a:r>
              <a:rPr lang="fr-FR" sz="1600" dirty="0">
                <a:latin typeface="Comic Sans MS" panose="030F0702030302020204" pitchFamily="66" charset="0"/>
              </a:rPr>
              <a:t>2</a:t>
            </a:r>
            <a:r>
              <a:rPr lang="fr-FR" sz="2800" dirty="0">
                <a:latin typeface="Comic Sans MS" panose="030F0702030302020204" pitchFamily="66" charset="0"/>
              </a:rPr>
              <a:t> en un point de ce champ de gravité. Elle même produit son propre champ, qui interagit avec le premier.</a:t>
            </a:r>
          </a:p>
          <a:p>
            <a:r>
              <a:rPr lang="fr-FR" sz="2800" dirty="0">
                <a:latin typeface="Comic Sans MS" panose="030F0702030302020204" pitchFamily="66" charset="0"/>
              </a:rPr>
              <a:t>De cette interaction découle une force gravitationnelle F</a:t>
            </a:r>
            <a:r>
              <a:rPr lang="fr-FR" sz="1600" dirty="0">
                <a:latin typeface="Comic Sans MS" panose="030F0702030302020204" pitchFamily="66" charset="0"/>
              </a:rPr>
              <a:t>g</a:t>
            </a:r>
            <a:r>
              <a:rPr lang="fr-FR" sz="2800" dirty="0">
                <a:latin typeface="Comic Sans MS" panose="030F0702030302020204" pitchFamily="66" charset="0"/>
              </a:rPr>
              <a:t> qui ne dépend que de la masse test m</a:t>
            </a:r>
            <a:r>
              <a:rPr lang="fr-FR" sz="1600" dirty="0">
                <a:latin typeface="Comic Sans MS" panose="030F0702030302020204" pitchFamily="66" charset="0"/>
              </a:rPr>
              <a:t>2</a:t>
            </a:r>
            <a:r>
              <a:rPr lang="fr-FR" sz="2800" dirty="0">
                <a:latin typeface="Comic Sans MS" panose="030F0702030302020204" pitchFamily="66" charset="0"/>
              </a:rPr>
              <a:t> et de la valeur du champ gravitationnel produit par m</a:t>
            </a:r>
            <a:r>
              <a:rPr lang="fr-FR" sz="1600" dirty="0">
                <a:latin typeface="Comic Sans MS" panose="030F0702030302020204" pitchFamily="66" charset="0"/>
              </a:rPr>
              <a:t>1 </a:t>
            </a:r>
            <a:r>
              <a:rPr lang="fr-FR" sz="2800" dirty="0">
                <a:latin typeface="Comic Sans MS" panose="030F0702030302020204" pitchFamily="66" charset="0"/>
              </a:rPr>
              <a:t>en son point.</a:t>
            </a:r>
            <a:endParaRPr lang="fr-FR" sz="1600" dirty="0">
              <a:latin typeface="Comic Sans MS" panose="030F0702030302020204" pitchFamily="66" charset="0"/>
            </a:endParaRPr>
          </a:p>
          <a:p>
            <a:r>
              <a:rPr lang="fr-FR" sz="2800" dirty="0">
                <a:latin typeface="Comic Sans MS" panose="030F0702030302020204" pitchFamily="66" charset="0"/>
              </a:rPr>
              <a:t> </a:t>
            </a:r>
          </a:p>
          <a:p>
            <a:endParaRPr lang="fr-FR" sz="2800" dirty="0">
              <a:latin typeface="Comic Sans MS" panose="030F0702030302020204" pitchFamily="66" charset="0"/>
            </a:endParaRPr>
          </a:p>
          <a:p>
            <a:endParaRPr lang="fr-FR" sz="2800" dirty="0">
              <a:latin typeface="Comic Sans MS" panose="030F0702030302020204" pitchFamily="66" charset="0"/>
            </a:endParaRPr>
          </a:p>
          <a:p>
            <a:endParaRPr lang="fr-FR" sz="2000" dirty="0">
              <a:latin typeface="Comic Sans MS" panose="030F0702030302020204" pitchFamily="66" charset="0"/>
            </a:endParaRPr>
          </a:p>
        </p:txBody>
      </p:sp>
      <p:pic>
        <p:nvPicPr>
          <p:cNvPr id="3" name="Image 2">
            <a:extLst>
              <a:ext uri="{FF2B5EF4-FFF2-40B4-BE49-F238E27FC236}">
                <a16:creationId xmlns:a16="http://schemas.microsoft.com/office/drawing/2014/main" id="{9E60C162-8A62-44BB-9A2D-D1CE732B2B25}"/>
              </a:ext>
            </a:extLst>
          </p:cNvPr>
          <p:cNvPicPr>
            <a:picLocks noChangeAspect="1"/>
          </p:cNvPicPr>
          <p:nvPr/>
        </p:nvPicPr>
        <p:blipFill>
          <a:blip r:embed="rId2"/>
          <a:stretch>
            <a:fillRect/>
          </a:stretch>
        </p:blipFill>
        <p:spPr>
          <a:xfrm>
            <a:off x="3996566" y="3648041"/>
            <a:ext cx="4543425" cy="2657475"/>
          </a:xfrm>
          <a:prstGeom prst="rect">
            <a:avLst/>
          </a:prstGeom>
        </p:spPr>
      </p:pic>
      <p:cxnSp>
        <p:nvCxnSpPr>
          <p:cNvPr id="5" name="Connecteur droit avec flèche 4">
            <a:extLst>
              <a:ext uri="{FF2B5EF4-FFF2-40B4-BE49-F238E27FC236}">
                <a16:creationId xmlns:a16="http://schemas.microsoft.com/office/drawing/2014/main" id="{F5AA04E3-781F-4BB0-AA0C-69F3DEF085D2}"/>
              </a:ext>
            </a:extLst>
          </p:cNvPr>
          <p:cNvCxnSpPr/>
          <p:nvPr/>
        </p:nvCxnSpPr>
        <p:spPr>
          <a:xfrm>
            <a:off x="4452730" y="2398643"/>
            <a:ext cx="3180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30955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ZoneTexte 1">
                <a:extLst>
                  <a:ext uri="{FF2B5EF4-FFF2-40B4-BE49-F238E27FC236}">
                    <a16:creationId xmlns:a16="http://schemas.microsoft.com/office/drawing/2014/main" id="{8AF5DB49-BC2F-4C60-A15B-844D84FAABA7}"/>
                  </a:ext>
                </a:extLst>
              </p:cNvPr>
              <p:cNvSpPr txBox="1"/>
              <p:nvPr/>
            </p:nvSpPr>
            <p:spPr>
              <a:xfrm>
                <a:off x="1762539" y="781877"/>
                <a:ext cx="9303026" cy="3775905"/>
              </a:xfrm>
              <a:prstGeom prst="rect">
                <a:avLst/>
              </a:prstGeom>
              <a:noFill/>
            </p:spPr>
            <p:txBody>
              <a:bodyPr wrap="square" rtlCol="0">
                <a:spAutoFit/>
              </a:bodyPr>
              <a:lstStyle/>
              <a:p>
                <a:r>
                  <a:rPr lang="fr-FR" sz="2800" dirty="0">
                    <a:latin typeface="Comic Sans MS" panose="030F0702030302020204" pitchFamily="66" charset="0"/>
                  </a:rPr>
                  <a:t>La force appliquée à la masse test est alors:</a:t>
                </a:r>
              </a:p>
              <a:p>
                <a:endParaRPr lang="fr-FR" sz="2800" dirty="0">
                  <a:latin typeface="Comic Sans MS" panose="030F0702030302020204" pitchFamily="66" charset="0"/>
                </a:endParaRPr>
              </a:p>
              <a:p>
                <a:r>
                  <a:rPr lang="fr-FR" sz="2800" dirty="0">
                    <a:latin typeface="Comic Sans MS" panose="030F0702030302020204" pitchFamily="66" charset="0"/>
                  </a:rPr>
                  <a:t>F</a:t>
                </a:r>
                <a:r>
                  <a:rPr lang="fr-FR" sz="1600" dirty="0">
                    <a:latin typeface="Comic Sans MS" panose="030F0702030302020204" pitchFamily="66" charset="0"/>
                  </a:rPr>
                  <a:t>g</a:t>
                </a:r>
                <a:r>
                  <a:rPr lang="fr-FR" sz="2800" dirty="0">
                    <a:latin typeface="Comic Sans MS" panose="030F0702030302020204" pitchFamily="66" charset="0"/>
                  </a:rPr>
                  <a:t> = m</a:t>
                </a:r>
                <a:r>
                  <a:rPr lang="fr-FR" sz="1600" dirty="0">
                    <a:latin typeface="Comic Sans MS" panose="030F0702030302020204" pitchFamily="66" charset="0"/>
                  </a:rPr>
                  <a:t>2</a:t>
                </a:r>
                <a:r>
                  <a:rPr lang="fr-FR" sz="2800" dirty="0">
                    <a:latin typeface="Comic Sans MS" panose="030F0702030302020204" pitchFamily="66" charset="0"/>
                  </a:rPr>
                  <a:t> </a:t>
                </a:r>
                <a:r>
                  <a:rPr lang="fr-FR" sz="2800" dirty="0">
                    <a:latin typeface="Blackadder ITC" panose="04020505051007020D02" pitchFamily="82" charset="0"/>
                  </a:rPr>
                  <a:t>G</a:t>
                </a:r>
                <a:endParaRPr lang="fr-FR" sz="1600" dirty="0">
                  <a:latin typeface="Blackadder ITC" panose="04020505051007020D02" pitchFamily="82" charset="0"/>
                </a:endParaRPr>
              </a:p>
              <a:p>
                <a:r>
                  <a:rPr lang="fr-FR" sz="2800" dirty="0">
                    <a:latin typeface="Comic Sans MS" panose="030F0702030302020204" pitchFamily="66" charset="0"/>
                  </a:rPr>
                  <a:t> </a:t>
                </a:r>
              </a:p>
              <a:p>
                <a:r>
                  <a:rPr lang="fr-FR" sz="2800" dirty="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Avec</a:t>
                </a:r>
                <a:r>
                  <a:rPr lang="fr-FR" sz="2800" dirty="0">
                    <a:solidFill>
                      <a:srgbClr val="000000"/>
                    </a:solidFill>
                    <a:latin typeface="Blackadder ITC" panose="04020505051007020D02" pitchFamily="82" charset="0"/>
                    <a:ea typeface="Times New Roman" panose="02020603050405020304" pitchFamily="18" charset="0"/>
                    <a:cs typeface="Times New Roman" panose="02020603050405020304" pitchFamily="18" charset="0"/>
                  </a:rPr>
                  <a:t> G </a:t>
                </a:r>
                <a:r>
                  <a:rPr lang="fr-FR" sz="2800" dirty="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 - G </a:t>
                </a:r>
                <a14:m>
                  <m:oMath xmlns:m="http://schemas.openxmlformats.org/officeDocument/2006/math">
                    <m:f>
                      <m:fPr>
                        <m:ctrlPr>
                          <a:rPr lang="fr-FR" sz="2800" i="1">
                            <a:solidFill>
                              <a:srgbClr val="000000"/>
                            </a:solidFill>
                            <a:latin typeface="Cambria Math" panose="02040503050406030204" pitchFamily="18" charset="0"/>
                            <a:ea typeface="Times New Roman" panose="02020603050405020304" pitchFamily="18" charset="0"/>
                          </a:rPr>
                        </m:ctrlPr>
                      </m:fPr>
                      <m:num>
                        <m:r>
                          <a:rPr lang="fr-FR" sz="2800" b="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𝑚</m:t>
                        </m:r>
                        <m:r>
                          <a:rPr lang="fr-FR" sz="2800" b="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m:t>
                        </m:r>
                      </m:num>
                      <m:den>
                        <m:sSup>
                          <m:sSupPr>
                            <m:ctrlPr>
                              <a:rPr lang="fr-FR" sz="2800" i="1">
                                <a:solidFill>
                                  <a:srgbClr val="000000"/>
                                </a:solidFill>
                                <a:latin typeface="Cambria Math" panose="02040503050406030204" pitchFamily="18" charset="0"/>
                                <a:ea typeface="Times New Roman" panose="02020603050405020304" pitchFamily="18" charset="0"/>
                              </a:rPr>
                            </m:ctrlPr>
                          </m:sSupPr>
                          <m:e>
                            <m:r>
                              <a:rPr lang="fr-FR"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𝑑</m:t>
                            </m:r>
                          </m:e>
                          <m:sup>
                            <m:r>
                              <a:rPr lang="fr-FR"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2</m:t>
                            </m:r>
                          </m:sup>
                        </m:sSup>
                      </m:den>
                    </m:f>
                  </m:oMath>
                </a14:m>
                <a:r>
                  <a:rPr lang="fr-FR" sz="2800" dirty="0">
                    <a:solidFill>
                      <a:prstClr val="black"/>
                    </a:solidFill>
                    <a:latin typeface="Comic Sans MS" panose="030F0702030302020204" pitchFamily="66" charset="0"/>
                  </a:rPr>
                  <a:t> u	</a:t>
                </a:r>
                <a:endParaRPr lang="fr-FR" sz="2800" dirty="0">
                  <a:latin typeface="Comic Sans MS" panose="030F0702030302020204" pitchFamily="66" charset="0"/>
                </a:endParaRPr>
              </a:p>
              <a:p>
                <a:endParaRPr lang="fr-FR" sz="2800" dirty="0">
                  <a:latin typeface="Comic Sans MS" panose="030F0702030302020204" pitchFamily="66" charset="0"/>
                </a:endParaRPr>
              </a:p>
              <a:p>
                <a:r>
                  <a:rPr lang="fr-FR" sz="2800" dirty="0">
                    <a:latin typeface="Comic Sans MS" panose="030F0702030302020204" pitchFamily="66" charset="0"/>
                  </a:rPr>
                  <a:t>F</a:t>
                </a:r>
                <a:r>
                  <a:rPr lang="fr-FR" sz="1600" dirty="0">
                    <a:latin typeface="Comic Sans MS" panose="030F0702030302020204" pitchFamily="66" charset="0"/>
                  </a:rPr>
                  <a:t>g</a:t>
                </a:r>
                <a:r>
                  <a:rPr lang="fr-FR" sz="2800" dirty="0">
                    <a:latin typeface="Comic Sans MS" panose="030F0702030302020204" pitchFamily="66" charset="0"/>
                  </a:rPr>
                  <a:t> = - G </a:t>
                </a:r>
                <a14:m>
                  <m:oMath xmlns:m="http://schemas.openxmlformats.org/officeDocument/2006/math">
                    <m:f>
                      <m:fPr>
                        <m:ctrlPr>
                          <a:rPr lang="fr-FR" sz="2800" i="1">
                            <a:solidFill>
                              <a:srgbClr val="000000"/>
                            </a:solidFill>
                            <a:latin typeface="Cambria Math" panose="02040503050406030204" pitchFamily="18" charset="0"/>
                            <a:ea typeface="Times New Roman" panose="02020603050405020304" pitchFamily="18" charset="0"/>
                          </a:rPr>
                        </m:ctrlPr>
                      </m:fPr>
                      <m:num>
                        <m:r>
                          <a:rPr lang="fr-FR" sz="2800" b="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𝑚</m:t>
                        </m:r>
                        <m:r>
                          <a:rPr lang="fr-FR" sz="2800" b="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m:t>
                        </m:r>
                        <m:r>
                          <a:rPr lang="fr-FR" sz="2800" b="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𝑚</m:t>
                        </m:r>
                        <m:r>
                          <a:rPr lang="fr-FR" sz="2800" b="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2</m:t>
                        </m:r>
                      </m:num>
                      <m:den>
                        <m:sSup>
                          <m:sSupPr>
                            <m:ctrlPr>
                              <a:rPr lang="fr-FR" sz="2800" i="1">
                                <a:solidFill>
                                  <a:srgbClr val="000000"/>
                                </a:solidFill>
                                <a:latin typeface="Cambria Math" panose="02040503050406030204" pitchFamily="18" charset="0"/>
                                <a:ea typeface="Times New Roman" panose="02020603050405020304" pitchFamily="18" charset="0"/>
                              </a:rPr>
                            </m:ctrlPr>
                          </m:sSupPr>
                          <m:e>
                            <m:r>
                              <a:rPr lang="fr-FR"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𝑑</m:t>
                            </m:r>
                          </m:e>
                          <m:sup>
                            <m:r>
                              <a:rPr lang="fr-FR"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2</m:t>
                            </m:r>
                          </m:sup>
                        </m:sSup>
                      </m:den>
                    </m:f>
                  </m:oMath>
                </a14:m>
                <a:r>
                  <a:rPr lang="fr-FR" sz="2800" dirty="0">
                    <a:solidFill>
                      <a:prstClr val="black"/>
                    </a:solidFill>
                    <a:latin typeface="Comic Sans MS" panose="030F0702030302020204" pitchFamily="66" charset="0"/>
                  </a:rPr>
                  <a:t> u</a:t>
                </a:r>
                <a:endParaRPr lang="fr-FR" sz="2800" dirty="0">
                  <a:latin typeface="Comic Sans MS" panose="030F0702030302020204" pitchFamily="66" charset="0"/>
                </a:endParaRPr>
              </a:p>
              <a:p>
                <a:endParaRPr lang="fr-FR" sz="2000" dirty="0">
                  <a:latin typeface="Comic Sans MS" panose="030F0702030302020204" pitchFamily="66" charset="0"/>
                </a:endParaRPr>
              </a:p>
            </p:txBody>
          </p:sp>
        </mc:Choice>
        <mc:Fallback xmlns="">
          <p:sp>
            <p:nvSpPr>
              <p:cNvPr id="2" name="ZoneTexte 1">
                <a:extLst>
                  <a:ext uri="{FF2B5EF4-FFF2-40B4-BE49-F238E27FC236}">
                    <a16:creationId xmlns:a16="http://schemas.microsoft.com/office/drawing/2014/main" id="{8AF5DB49-BC2F-4C60-A15B-844D84FAABA7}"/>
                  </a:ext>
                </a:extLst>
              </p:cNvPr>
              <p:cNvSpPr txBox="1">
                <a:spLocks noRot="1" noChangeAspect="1" noMove="1" noResize="1" noEditPoints="1" noAdjustHandles="1" noChangeArrowheads="1" noChangeShapeType="1" noTextEdit="1"/>
              </p:cNvSpPr>
              <p:nvPr/>
            </p:nvSpPr>
            <p:spPr>
              <a:xfrm>
                <a:off x="1762539" y="781877"/>
                <a:ext cx="9303026" cy="3775905"/>
              </a:xfrm>
              <a:prstGeom prst="rect">
                <a:avLst/>
              </a:prstGeom>
              <a:blipFill>
                <a:blip r:embed="rId2"/>
                <a:stretch>
                  <a:fillRect l="-1311" t="-1613"/>
                </a:stretch>
              </a:blipFill>
            </p:spPr>
            <p:txBody>
              <a:bodyPr/>
              <a:lstStyle/>
              <a:p>
                <a:r>
                  <a:rPr lang="fr-FR">
                    <a:noFill/>
                  </a:rPr>
                  <a:t> </a:t>
                </a:r>
              </a:p>
            </p:txBody>
          </p:sp>
        </mc:Fallback>
      </mc:AlternateContent>
      <p:cxnSp>
        <p:nvCxnSpPr>
          <p:cNvPr id="4" name="Connecteur droit avec flèche 3">
            <a:extLst>
              <a:ext uri="{FF2B5EF4-FFF2-40B4-BE49-F238E27FC236}">
                <a16:creationId xmlns:a16="http://schemas.microsoft.com/office/drawing/2014/main" id="{3F07195C-AC96-429C-8D02-28A7A809CFC2}"/>
              </a:ext>
            </a:extLst>
          </p:cNvPr>
          <p:cNvCxnSpPr/>
          <p:nvPr/>
        </p:nvCxnSpPr>
        <p:spPr>
          <a:xfrm>
            <a:off x="3127513" y="1603511"/>
            <a:ext cx="3180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 name="Connecteur droit avec flèche 4">
            <a:extLst>
              <a:ext uri="{FF2B5EF4-FFF2-40B4-BE49-F238E27FC236}">
                <a16:creationId xmlns:a16="http://schemas.microsoft.com/office/drawing/2014/main" id="{00D78211-1EF2-481E-9DC7-132B59E81883}"/>
              </a:ext>
            </a:extLst>
          </p:cNvPr>
          <p:cNvCxnSpPr>
            <a:cxnSpLocks/>
          </p:cNvCxnSpPr>
          <p:nvPr/>
        </p:nvCxnSpPr>
        <p:spPr>
          <a:xfrm>
            <a:off x="1921565" y="1596886"/>
            <a:ext cx="3180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 name="Connecteur droit avec flèche 6">
            <a:extLst>
              <a:ext uri="{FF2B5EF4-FFF2-40B4-BE49-F238E27FC236}">
                <a16:creationId xmlns:a16="http://schemas.microsoft.com/office/drawing/2014/main" id="{F147594D-9F5A-46E1-876E-6F1D7E9BD496}"/>
              </a:ext>
            </a:extLst>
          </p:cNvPr>
          <p:cNvCxnSpPr/>
          <p:nvPr/>
        </p:nvCxnSpPr>
        <p:spPr>
          <a:xfrm>
            <a:off x="2809461" y="2504660"/>
            <a:ext cx="3180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 name="Connecteur droit avec flèche 7">
            <a:extLst>
              <a:ext uri="{FF2B5EF4-FFF2-40B4-BE49-F238E27FC236}">
                <a16:creationId xmlns:a16="http://schemas.microsoft.com/office/drawing/2014/main" id="{B2DB97D9-4C33-4A01-BE19-E20DC2831230}"/>
              </a:ext>
            </a:extLst>
          </p:cNvPr>
          <p:cNvCxnSpPr>
            <a:cxnSpLocks/>
          </p:cNvCxnSpPr>
          <p:nvPr/>
        </p:nvCxnSpPr>
        <p:spPr>
          <a:xfrm>
            <a:off x="4452729" y="2517911"/>
            <a:ext cx="3180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 name="Connecteur droit avec flèche 9">
            <a:extLst>
              <a:ext uri="{FF2B5EF4-FFF2-40B4-BE49-F238E27FC236}">
                <a16:creationId xmlns:a16="http://schemas.microsoft.com/office/drawing/2014/main" id="{1DC9ACAB-62EE-45B8-94C8-7EE80B7242F7}"/>
              </a:ext>
            </a:extLst>
          </p:cNvPr>
          <p:cNvCxnSpPr/>
          <p:nvPr/>
        </p:nvCxnSpPr>
        <p:spPr>
          <a:xfrm>
            <a:off x="1921565" y="3531704"/>
            <a:ext cx="3180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 name="Connecteur droit avec flèche 10">
            <a:extLst>
              <a:ext uri="{FF2B5EF4-FFF2-40B4-BE49-F238E27FC236}">
                <a16:creationId xmlns:a16="http://schemas.microsoft.com/office/drawing/2014/main" id="{1903FF2B-25CE-40F7-BFDE-99EF7D0D8F39}"/>
              </a:ext>
            </a:extLst>
          </p:cNvPr>
          <p:cNvCxnSpPr/>
          <p:nvPr/>
        </p:nvCxnSpPr>
        <p:spPr>
          <a:xfrm>
            <a:off x="4134677" y="3531704"/>
            <a:ext cx="3180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28469466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250</Words>
  <Application>Microsoft Office PowerPoint</Application>
  <PresentationFormat>Grand écran</PresentationFormat>
  <Paragraphs>41</Paragraphs>
  <Slides>6</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6</vt:i4>
      </vt:variant>
    </vt:vector>
  </HeadingPairs>
  <TitlesOfParts>
    <vt:vector size="13" baseType="lpstr">
      <vt:lpstr>Arial</vt:lpstr>
      <vt:lpstr>Blackadder ITC</vt:lpstr>
      <vt:lpstr>Calibri</vt:lpstr>
      <vt:lpstr>Calibri Light</vt:lpstr>
      <vt:lpstr>Cambria Math</vt:lpstr>
      <vt:lpstr>Comic Sans MS</vt:lpstr>
      <vt:lpstr>Thème Office</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Olivier</dc:creator>
  <cp:lastModifiedBy>Olivier</cp:lastModifiedBy>
  <cp:revision>9</cp:revision>
  <dcterms:created xsi:type="dcterms:W3CDTF">2019-10-26T07:17:13Z</dcterms:created>
  <dcterms:modified xsi:type="dcterms:W3CDTF">2019-10-26T12:16:15Z</dcterms:modified>
</cp:coreProperties>
</file>