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59" r:id="rId7"/>
    <p:sldId id="260" r:id="rId8"/>
    <p:sldId id="285" r:id="rId9"/>
    <p:sldId id="263" r:id="rId10"/>
    <p:sldId id="264" r:id="rId11"/>
    <p:sldId id="265" r:id="rId12"/>
    <p:sldId id="266" r:id="rId13"/>
    <p:sldId id="267" r:id="rId14"/>
    <p:sldId id="268" r:id="rId15"/>
    <p:sldId id="269" r:id="rId16"/>
    <p:sldId id="270" r:id="rId17"/>
    <p:sldId id="271" r:id="rId18"/>
    <p:sldId id="272" r:id="rId19"/>
    <p:sldId id="277" r:id="rId20"/>
    <p:sldId id="273" r:id="rId21"/>
    <p:sldId id="274" r:id="rId22"/>
    <p:sldId id="275" r:id="rId23"/>
    <p:sldId id="276" r:id="rId24"/>
    <p:sldId id="278" r:id="rId25"/>
    <p:sldId id="279" r:id="rId26"/>
    <p:sldId id="280" r:id="rId27"/>
    <p:sldId id="281" r:id="rId28"/>
    <p:sldId id="282" r:id="rId29"/>
    <p:sldId id="283" r:id="rId30"/>
    <p:sldId id="284"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8" d="100"/>
          <a:sy n="68" d="100"/>
        </p:scale>
        <p:origin x="7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3D41922-A544-42C9-AB08-0A4A89FC6741}" type="datetimeFigureOut">
              <a:rPr lang="fr-FR" smtClean="0"/>
              <a:t>05/12/2017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E0524-AFE8-4CED-8042-BF9A7DEA348D}" type="slidenum">
              <a:rPr lang="fr-FR" smtClean="0"/>
              <a:t>‹N°›</a:t>
            </a:fld>
            <a:endParaRPr lang="fr-FR"/>
          </a:p>
        </p:txBody>
      </p:sp>
    </p:spTree>
    <p:extLst>
      <p:ext uri="{BB962C8B-B14F-4D97-AF65-F5344CB8AC3E}">
        <p14:creationId xmlns:p14="http://schemas.microsoft.com/office/powerpoint/2010/main" val="751609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3D41922-A544-42C9-AB08-0A4A89FC6741}" type="datetimeFigureOut">
              <a:rPr lang="fr-FR" smtClean="0"/>
              <a:t>05/12/2017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E0524-AFE8-4CED-8042-BF9A7DEA348D}" type="slidenum">
              <a:rPr lang="fr-FR" smtClean="0"/>
              <a:t>‹N°›</a:t>
            </a:fld>
            <a:endParaRPr lang="fr-FR"/>
          </a:p>
        </p:txBody>
      </p:sp>
    </p:spTree>
    <p:extLst>
      <p:ext uri="{BB962C8B-B14F-4D97-AF65-F5344CB8AC3E}">
        <p14:creationId xmlns:p14="http://schemas.microsoft.com/office/powerpoint/2010/main" val="4253009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3D41922-A544-42C9-AB08-0A4A89FC6741}" type="datetimeFigureOut">
              <a:rPr lang="fr-FR" smtClean="0"/>
              <a:t>05/12/2017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E0524-AFE8-4CED-8042-BF9A7DEA348D}" type="slidenum">
              <a:rPr lang="fr-FR" smtClean="0"/>
              <a:t>‹N°›</a:t>
            </a:fld>
            <a:endParaRPr lang="fr-FR"/>
          </a:p>
        </p:txBody>
      </p:sp>
    </p:spTree>
    <p:extLst>
      <p:ext uri="{BB962C8B-B14F-4D97-AF65-F5344CB8AC3E}">
        <p14:creationId xmlns:p14="http://schemas.microsoft.com/office/powerpoint/2010/main" val="13418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3D41922-A544-42C9-AB08-0A4A89FC6741}" type="datetimeFigureOut">
              <a:rPr lang="fr-FR" smtClean="0"/>
              <a:t>05/12/2017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E0524-AFE8-4CED-8042-BF9A7DEA348D}" type="slidenum">
              <a:rPr lang="fr-FR" smtClean="0"/>
              <a:t>‹N°›</a:t>
            </a:fld>
            <a:endParaRPr lang="fr-FR"/>
          </a:p>
        </p:txBody>
      </p:sp>
    </p:spTree>
    <p:extLst>
      <p:ext uri="{BB962C8B-B14F-4D97-AF65-F5344CB8AC3E}">
        <p14:creationId xmlns:p14="http://schemas.microsoft.com/office/powerpoint/2010/main" val="71573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3D41922-A544-42C9-AB08-0A4A89FC6741}" type="datetimeFigureOut">
              <a:rPr lang="fr-FR" smtClean="0"/>
              <a:t>05/12/2017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E0524-AFE8-4CED-8042-BF9A7DEA348D}" type="slidenum">
              <a:rPr lang="fr-FR" smtClean="0"/>
              <a:t>‹N°›</a:t>
            </a:fld>
            <a:endParaRPr lang="fr-FR"/>
          </a:p>
        </p:txBody>
      </p:sp>
    </p:spTree>
    <p:extLst>
      <p:ext uri="{BB962C8B-B14F-4D97-AF65-F5344CB8AC3E}">
        <p14:creationId xmlns:p14="http://schemas.microsoft.com/office/powerpoint/2010/main" val="345822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3D41922-A544-42C9-AB08-0A4A89FC6741}" type="datetimeFigureOut">
              <a:rPr lang="fr-FR" smtClean="0"/>
              <a:t>05/12/2017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C6E0524-AFE8-4CED-8042-BF9A7DEA348D}" type="slidenum">
              <a:rPr lang="fr-FR" smtClean="0"/>
              <a:t>‹N°›</a:t>
            </a:fld>
            <a:endParaRPr lang="fr-FR"/>
          </a:p>
        </p:txBody>
      </p:sp>
    </p:spTree>
    <p:extLst>
      <p:ext uri="{BB962C8B-B14F-4D97-AF65-F5344CB8AC3E}">
        <p14:creationId xmlns:p14="http://schemas.microsoft.com/office/powerpoint/2010/main" val="323610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3D41922-A544-42C9-AB08-0A4A89FC6741}" type="datetimeFigureOut">
              <a:rPr lang="fr-FR" smtClean="0"/>
              <a:t>05/12/2017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C6E0524-AFE8-4CED-8042-BF9A7DEA348D}" type="slidenum">
              <a:rPr lang="fr-FR" smtClean="0"/>
              <a:t>‹N°›</a:t>
            </a:fld>
            <a:endParaRPr lang="fr-FR"/>
          </a:p>
        </p:txBody>
      </p:sp>
    </p:spTree>
    <p:extLst>
      <p:ext uri="{BB962C8B-B14F-4D97-AF65-F5344CB8AC3E}">
        <p14:creationId xmlns:p14="http://schemas.microsoft.com/office/powerpoint/2010/main" val="206549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3D41922-A544-42C9-AB08-0A4A89FC6741}" type="datetimeFigureOut">
              <a:rPr lang="fr-FR" smtClean="0"/>
              <a:t>05/12/2017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C6E0524-AFE8-4CED-8042-BF9A7DEA348D}" type="slidenum">
              <a:rPr lang="fr-FR" smtClean="0"/>
              <a:t>‹N°›</a:t>
            </a:fld>
            <a:endParaRPr lang="fr-FR"/>
          </a:p>
        </p:txBody>
      </p:sp>
    </p:spTree>
    <p:extLst>
      <p:ext uri="{BB962C8B-B14F-4D97-AF65-F5344CB8AC3E}">
        <p14:creationId xmlns:p14="http://schemas.microsoft.com/office/powerpoint/2010/main" val="235501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D41922-A544-42C9-AB08-0A4A89FC6741}" type="datetimeFigureOut">
              <a:rPr lang="fr-FR" smtClean="0"/>
              <a:t>05/12/2017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C6E0524-AFE8-4CED-8042-BF9A7DEA348D}" type="slidenum">
              <a:rPr lang="fr-FR" smtClean="0"/>
              <a:t>‹N°›</a:t>
            </a:fld>
            <a:endParaRPr lang="fr-FR"/>
          </a:p>
        </p:txBody>
      </p:sp>
    </p:spTree>
    <p:extLst>
      <p:ext uri="{BB962C8B-B14F-4D97-AF65-F5344CB8AC3E}">
        <p14:creationId xmlns:p14="http://schemas.microsoft.com/office/powerpoint/2010/main" val="2133473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3D41922-A544-42C9-AB08-0A4A89FC6741}" type="datetimeFigureOut">
              <a:rPr lang="fr-FR" smtClean="0"/>
              <a:t>05/12/2017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C6E0524-AFE8-4CED-8042-BF9A7DEA348D}" type="slidenum">
              <a:rPr lang="fr-FR" smtClean="0"/>
              <a:t>‹N°›</a:t>
            </a:fld>
            <a:endParaRPr lang="fr-FR"/>
          </a:p>
        </p:txBody>
      </p:sp>
    </p:spTree>
    <p:extLst>
      <p:ext uri="{BB962C8B-B14F-4D97-AF65-F5344CB8AC3E}">
        <p14:creationId xmlns:p14="http://schemas.microsoft.com/office/powerpoint/2010/main" val="409236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3D41922-A544-42C9-AB08-0A4A89FC6741}" type="datetimeFigureOut">
              <a:rPr lang="fr-FR" smtClean="0"/>
              <a:t>05/12/2017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C6E0524-AFE8-4CED-8042-BF9A7DEA348D}" type="slidenum">
              <a:rPr lang="fr-FR" smtClean="0"/>
              <a:t>‹N°›</a:t>
            </a:fld>
            <a:endParaRPr lang="fr-FR"/>
          </a:p>
        </p:txBody>
      </p:sp>
    </p:spTree>
    <p:extLst>
      <p:ext uri="{BB962C8B-B14F-4D97-AF65-F5344CB8AC3E}">
        <p14:creationId xmlns:p14="http://schemas.microsoft.com/office/powerpoint/2010/main" val="118752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41922-A544-42C9-AB08-0A4A89FC6741}" type="datetimeFigureOut">
              <a:rPr lang="fr-FR" smtClean="0"/>
              <a:t>05/12/2017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E0524-AFE8-4CED-8042-BF9A7DEA348D}" type="slidenum">
              <a:rPr lang="fr-FR" smtClean="0"/>
              <a:t>‹N°›</a:t>
            </a:fld>
            <a:endParaRPr lang="fr-FR"/>
          </a:p>
        </p:txBody>
      </p:sp>
    </p:spTree>
    <p:extLst>
      <p:ext uri="{BB962C8B-B14F-4D97-AF65-F5344CB8AC3E}">
        <p14:creationId xmlns:p14="http://schemas.microsoft.com/office/powerpoint/2010/main" val="1994710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646044" y="726660"/>
            <a:ext cx="2286000" cy="1285875"/>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493644" y="4571792"/>
            <a:ext cx="4876800" cy="1381125"/>
          </a:xfrm>
          <a:prstGeom prst="rect">
            <a:avLst/>
          </a:prstGeom>
          <a:noFill/>
          <a:ln w="9525">
            <a:noFill/>
            <a:miter lim="800000"/>
            <a:headEnd/>
            <a:tailEnd/>
          </a:ln>
        </p:spPr>
      </p:pic>
      <p:graphicFrame>
        <p:nvGraphicFramePr>
          <p:cNvPr id="7" name="Tableau 6"/>
          <p:cNvGraphicFramePr>
            <a:graphicFrameLocks noGrp="1"/>
          </p:cNvGraphicFramePr>
          <p:nvPr>
            <p:extLst>
              <p:ext uri="{D42A27DB-BD31-4B8C-83A1-F6EECF244321}">
                <p14:modId xmlns:p14="http://schemas.microsoft.com/office/powerpoint/2010/main" val="2303998669"/>
              </p:ext>
            </p:extLst>
          </p:nvPr>
        </p:nvGraphicFramePr>
        <p:xfrm>
          <a:off x="6218583" y="561084"/>
          <a:ext cx="4933315" cy="5888736"/>
        </p:xfrm>
        <a:graphic>
          <a:graphicData uri="http://schemas.openxmlformats.org/drawingml/2006/table">
            <a:tbl>
              <a:tblPr firstRow="1" firstCol="1" bandRow="1">
                <a:tableStyleId>{5C22544A-7EE6-4342-B048-85BDC9FD1C3A}</a:tableStyleId>
              </a:tblPr>
              <a:tblGrid>
                <a:gridCol w="2859405">
                  <a:extLst>
                    <a:ext uri="{9D8B030D-6E8A-4147-A177-3AD203B41FA5}">
                      <a16:colId xmlns:a16="http://schemas.microsoft.com/office/drawing/2014/main" val="1060723776"/>
                    </a:ext>
                  </a:extLst>
                </a:gridCol>
                <a:gridCol w="1350010">
                  <a:extLst>
                    <a:ext uri="{9D8B030D-6E8A-4147-A177-3AD203B41FA5}">
                      <a16:colId xmlns:a16="http://schemas.microsoft.com/office/drawing/2014/main" val="659461785"/>
                    </a:ext>
                  </a:extLst>
                </a:gridCol>
                <a:gridCol w="361950">
                  <a:extLst>
                    <a:ext uri="{9D8B030D-6E8A-4147-A177-3AD203B41FA5}">
                      <a16:colId xmlns:a16="http://schemas.microsoft.com/office/drawing/2014/main" val="565264700"/>
                    </a:ext>
                  </a:extLst>
                </a:gridCol>
                <a:gridCol w="361950">
                  <a:extLst>
                    <a:ext uri="{9D8B030D-6E8A-4147-A177-3AD203B41FA5}">
                      <a16:colId xmlns:a16="http://schemas.microsoft.com/office/drawing/2014/main" val="4114741065"/>
                    </a:ext>
                  </a:extLst>
                </a:gridCol>
              </a:tblGrid>
              <a:tr h="560832">
                <a:tc gridSpan="2">
                  <a:txBody>
                    <a:bodyPr/>
                    <a:lstStyle/>
                    <a:p>
                      <a:pPr algn="l">
                        <a:lnSpc>
                          <a:spcPct val="115000"/>
                        </a:lnSpc>
                        <a:spcAft>
                          <a:spcPts val="0"/>
                        </a:spcAft>
                      </a:pPr>
                      <a:r>
                        <a:rPr lang="fr-FR" sz="1600">
                          <a:effectLst/>
                          <a:latin typeface="Comic Sans MS" panose="030F0702030302020204" pitchFamily="66" charset="0"/>
                        </a:rPr>
                        <a:t>Etapes</a:t>
                      </a:r>
                    </a:p>
                    <a:p>
                      <a:pPr algn="l">
                        <a:lnSpc>
                          <a:spcPct val="115000"/>
                        </a:lnSpc>
                        <a:spcAft>
                          <a:spcPts val="0"/>
                        </a:spcAft>
                      </a:pPr>
                      <a:r>
                        <a:rPr lang="fr-FR" sz="1600">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a:txBody>
                    <a:bodyPr/>
                    <a:lstStyle/>
                    <a:p>
                      <a:pPr algn="ctr">
                        <a:lnSpc>
                          <a:spcPct val="115000"/>
                        </a:lnSpc>
                        <a:spcAft>
                          <a:spcPts val="0"/>
                        </a:spcAft>
                      </a:pPr>
                      <a:r>
                        <a:rPr lang="fr-FR" sz="1600">
                          <a:effectLst/>
                          <a:latin typeface="Comic Sans MS" panose="030F0702030302020204" pitchFamily="66" charset="0"/>
                        </a:rPr>
                        <a:t>1</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2</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3823337"/>
                  </a:ext>
                </a:extLst>
              </a:tr>
              <a:tr h="841248">
                <a:tc>
                  <a:txBody>
                    <a:bodyPr/>
                    <a:lstStyle/>
                    <a:p>
                      <a:pPr algn="l">
                        <a:lnSpc>
                          <a:spcPct val="115000"/>
                        </a:lnSpc>
                        <a:spcAft>
                          <a:spcPts val="0"/>
                        </a:spcAft>
                      </a:pPr>
                      <a:r>
                        <a:rPr lang="fr-FR" sz="1600">
                          <a:effectLst/>
                          <a:latin typeface="Comic Sans MS" panose="030F0702030302020204" pitchFamily="66" charset="0"/>
                        </a:rPr>
                        <a:t>Pratiquer des démarches scientifiques</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600">
                          <a:effectLst/>
                          <a:latin typeface="Comic Sans MS" panose="030F0702030302020204" pitchFamily="66" charset="0"/>
                        </a:rPr>
                        <a:t>Domaine du socle : 4</a:t>
                      </a:r>
                    </a:p>
                    <a:p>
                      <a:pPr algn="l">
                        <a:lnSpc>
                          <a:spcPct val="115000"/>
                        </a:lnSpc>
                        <a:spcAft>
                          <a:spcPts val="0"/>
                        </a:spcAft>
                      </a:pPr>
                      <a:r>
                        <a:rPr lang="fr-FR" sz="1600" u="none" strike="noStrike">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a:t>
                      </a:r>
                    </a:p>
                    <a:p>
                      <a:pPr algn="ctr">
                        <a:lnSpc>
                          <a:spcPct val="115000"/>
                        </a:lnSpc>
                        <a:spcAft>
                          <a:spcPts val="0"/>
                        </a:spcAft>
                      </a:pPr>
                      <a:r>
                        <a:rPr lang="fr-FR" sz="1600">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a:t>
                      </a:r>
                    </a:p>
                    <a:p>
                      <a:pPr algn="ctr">
                        <a:lnSpc>
                          <a:spcPct val="115000"/>
                        </a:lnSpc>
                        <a:spcAft>
                          <a:spcPts val="0"/>
                        </a:spcAft>
                      </a:pPr>
                      <a:r>
                        <a:rPr lang="fr-FR" sz="1600">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2275288"/>
                  </a:ext>
                </a:extLst>
              </a:tr>
              <a:tr h="560832">
                <a:tc>
                  <a:txBody>
                    <a:bodyPr/>
                    <a:lstStyle/>
                    <a:p>
                      <a:pPr algn="l">
                        <a:lnSpc>
                          <a:spcPct val="115000"/>
                        </a:lnSpc>
                        <a:spcAft>
                          <a:spcPts val="0"/>
                        </a:spcAft>
                      </a:pPr>
                      <a:r>
                        <a:rPr lang="fr-FR" sz="1600">
                          <a:effectLst/>
                          <a:latin typeface="Comic Sans MS" panose="030F0702030302020204" pitchFamily="66" charset="0"/>
                        </a:rPr>
                        <a:t>Concevoir, créer, réaliser </a:t>
                      </a:r>
                    </a:p>
                    <a:p>
                      <a:pPr algn="l">
                        <a:lnSpc>
                          <a:spcPct val="115000"/>
                        </a:lnSpc>
                        <a:spcAft>
                          <a:spcPts val="0"/>
                        </a:spcAft>
                      </a:pPr>
                      <a:r>
                        <a:rPr lang="fr-FR" sz="1600" u="none" strike="noStrike">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600">
                          <a:effectLst/>
                          <a:latin typeface="Comic Sans MS" panose="030F0702030302020204" pitchFamily="66" charset="0"/>
                        </a:rPr>
                        <a:t>Domaine du socle : 4</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7340650"/>
                  </a:ext>
                </a:extLst>
              </a:tr>
              <a:tr h="841248">
                <a:tc>
                  <a:txBody>
                    <a:bodyPr/>
                    <a:lstStyle/>
                    <a:p>
                      <a:pPr algn="l">
                        <a:lnSpc>
                          <a:spcPct val="115000"/>
                        </a:lnSpc>
                        <a:spcAft>
                          <a:spcPts val="0"/>
                        </a:spcAft>
                      </a:pPr>
                      <a:r>
                        <a:rPr lang="fr-FR" sz="1600">
                          <a:effectLst/>
                          <a:latin typeface="Comic Sans MS" panose="030F0702030302020204" pitchFamily="66" charset="0"/>
                        </a:rPr>
                        <a:t>S’approprier des outils et des méthodes </a:t>
                      </a:r>
                    </a:p>
                    <a:p>
                      <a:pPr algn="l">
                        <a:lnSpc>
                          <a:spcPct val="115000"/>
                        </a:lnSpc>
                        <a:spcAft>
                          <a:spcPts val="0"/>
                        </a:spcAft>
                      </a:pPr>
                      <a:r>
                        <a:rPr lang="fr-FR" sz="1600" u="none" strike="noStrike">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600">
                          <a:effectLst/>
                          <a:latin typeface="Comic Sans MS" panose="030F0702030302020204" pitchFamily="66" charset="0"/>
                        </a:rPr>
                        <a:t>Domaine du socle : 2</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7640634"/>
                  </a:ext>
                </a:extLst>
              </a:tr>
              <a:tr h="560832">
                <a:tc>
                  <a:txBody>
                    <a:bodyPr/>
                    <a:lstStyle/>
                    <a:p>
                      <a:pPr algn="l">
                        <a:lnSpc>
                          <a:spcPct val="115000"/>
                        </a:lnSpc>
                        <a:spcAft>
                          <a:spcPts val="0"/>
                        </a:spcAft>
                      </a:pPr>
                      <a:r>
                        <a:rPr lang="fr-FR" sz="1600">
                          <a:effectLst/>
                          <a:latin typeface="Comic Sans MS" panose="030F0702030302020204" pitchFamily="66" charset="0"/>
                        </a:rPr>
                        <a:t>Pratiquer des langages </a:t>
                      </a:r>
                    </a:p>
                    <a:p>
                      <a:pPr algn="l">
                        <a:lnSpc>
                          <a:spcPct val="115000"/>
                        </a:lnSpc>
                        <a:spcAft>
                          <a:spcPts val="0"/>
                        </a:spcAft>
                      </a:pPr>
                      <a:r>
                        <a:rPr lang="fr-FR" sz="1600" u="none" strike="noStrike">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600">
                          <a:effectLst/>
                          <a:latin typeface="Comic Sans MS" panose="030F0702030302020204" pitchFamily="66" charset="0"/>
                        </a:rPr>
                        <a:t>Domaine du socle : 1</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8277331"/>
                  </a:ext>
                </a:extLst>
              </a:tr>
              <a:tr h="841248">
                <a:tc>
                  <a:txBody>
                    <a:bodyPr/>
                    <a:lstStyle/>
                    <a:p>
                      <a:pPr algn="l">
                        <a:lnSpc>
                          <a:spcPct val="115000"/>
                        </a:lnSpc>
                        <a:spcAft>
                          <a:spcPts val="0"/>
                        </a:spcAft>
                      </a:pPr>
                      <a:r>
                        <a:rPr lang="fr-FR" sz="1600">
                          <a:effectLst/>
                          <a:latin typeface="Comic Sans MS" panose="030F0702030302020204" pitchFamily="66" charset="0"/>
                        </a:rPr>
                        <a:t>Mobiliser des outils numériques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600">
                          <a:effectLst/>
                          <a:latin typeface="Comic Sans MS" panose="030F0702030302020204" pitchFamily="66" charset="0"/>
                        </a:rPr>
                        <a:t>Domaine du socle : 2</a:t>
                      </a:r>
                    </a:p>
                    <a:p>
                      <a:pPr algn="l">
                        <a:lnSpc>
                          <a:spcPct val="115000"/>
                        </a:lnSpc>
                        <a:spcAft>
                          <a:spcPts val="0"/>
                        </a:spcAft>
                      </a:pPr>
                      <a:r>
                        <a:rPr lang="fr-FR" sz="1600" u="none" strike="noStrike">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2053664"/>
                  </a:ext>
                </a:extLst>
              </a:tr>
              <a:tr h="841248">
                <a:tc>
                  <a:txBody>
                    <a:bodyPr/>
                    <a:lstStyle/>
                    <a:p>
                      <a:pPr algn="l">
                        <a:lnSpc>
                          <a:spcPct val="115000"/>
                        </a:lnSpc>
                        <a:spcAft>
                          <a:spcPts val="0"/>
                        </a:spcAft>
                      </a:pPr>
                      <a:r>
                        <a:rPr lang="fr-FR" sz="1600">
                          <a:effectLst/>
                          <a:latin typeface="Comic Sans MS" panose="030F0702030302020204" pitchFamily="66" charset="0"/>
                        </a:rPr>
                        <a:t>Adopter un comportement éthique et responsable </a:t>
                      </a:r>
                    </a:p>
                    <a:p>
                      <a:pPr algn="l">
                        <a:lnSpc>
                          <a:spcPct val="115000"/>
                        </a:lnSpc>
                        <a:spcAft>
                          <a:spcPts val="0"/>
                        </a:spcAft>
                      </a:pPr>
                      <a:r>
                        <a:rPr lang="fr-FR" sz="1600" u="none" strike="noStrike">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600">
                          <a:effectLst/>
                          <a:latin typeface="Comic Sans MS" panose="030F0702030302020204" pitchFamily="66" charset="0"/>
                        </a:rPr>
                        <a:t>Domaine du socle : 3</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 </a:t>
                      </a:r>
                    </a:p>
                    <a:p>
                      <a:pPr algn="ctr">
                        <a:lnSpc>
                          <a:spcPct val="115000"/>
                        </a:lnSpc>
                        <a:spcAft>
                          <a:spcPts val="0"/>
                        </a:spcAft>
                      </a:pPr>
                      <a:r>
                        <a:rPr lang="fr-FR" sz="1600">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2989768"/>
                  </a:ext>
                </a:extLst>
              </a:tr>
              <a:tr h="841248">
                <a:tc>
                  <a:txBody>
                    <a:bodyPr/>
                    <a:lstStyle/>
                    <a:p>
                      <a:pPr algn="l">
                        <a:lnSpc>
                          <a:spcPct val="115000"/>
                        </a:lnSpc>
                        <a:spcAft>
                          <a:spcPts val="0"/>
                        </a:spcAft>
                      </a:pPr>
                      <a:r>
                        <a:rPr lang="fr-FR" sz="1600">
                          <a:effectLst/>
                          <a:latin typeface="Comic Sans MS" panose="030F0702030302020204" pitchFamily="66" charset="0"/>
                        </a:rPr>
                        <a:t>Se situer dans l’espace et dans le temps</a:t>
                      </a:r>
                    </a:p>
                    <a:p>
                      <a:pPr algn="l">
                        <a:lnSpc>
                          <a:spcPct val="115000"/>
                        </a:lnSpc>
                        <a:spcAft>
                          <a:spcPts val="0"/>
                        </a:spcAft>
                      </a:pPr>
                      <a:r>
                        <a:rPr lang="fr-FR" sz="1600" u="none" strike="noStrike">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fr-FR" sz="1600">
                          <a:effectLst/>
                          <a:latin typeface="Comic Sans MS" panose="030F0702030302020204" pitchFamily="66" charset="0"/>
                        </a:rPr>
                        <a:t>Domaine du socle : 5</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a:effectLst/>
                          <a:latin typeface="Comic Sans MS" panose="030F0702030302020204" pitchFamily="66" charset="0"/>
                        </a:rPr>
                        <a:t> </a:t>
                      </a:r>
                      <a:endParaRPr lang="fr-FR" sz="16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600" dirty="0">
                          <a:effectLst/>
                          <a:latin typeface="Comic Sans MS" panose="030F0702030302020204" pitchFamily="66" charset="0"/>
                        </a:rPr>
                        <a:t> </a:t>
                      </a:r>
                      <a:endParaRPr lang="fr-FR" sz="16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1390111"/>
                  </a:ext>
                </a:extLst>
              </a:tr>
            </a:tbl>
          </a:graphicData>
        </a:graphic>
      </p:graphicFrame>
    </p:spTree>
    <p:extLst>
      <p:ext uri="{BB962C8B-B14F-4D97-AF65-F5344CB8AC3E}">
        <p14:creationId xmlns:p14="http://schemas.microsoft.com/office/powerpoint/2010/main" val="136344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720113" y="1080010"/>
            <a:ext cx="6751774" cy="5612337"/>
          </a:xfrm>
          <a:prstGeom prst="rect">
            <a:avLst/>
          </a:prstGeom>
        </p:spPr>
      </p:pic>
      <p:sp>
        <p:nvSpPr>
          <p:cNvPr id="3" name="ZoneTexte 2"/>
          <p:cNvSpPr txBox="1"/>
          <p:nvPr/>
        </p:nvSpPr>
        <p:spPr>
          <a:xfrm>
            <a:off x="439498" y="349461"/>
            <a:ext cx="3617844" cy="584775"/>
          </a:xfrm>
          <a:prstGeom prst="rect">
            <a:avLst/>
          </a:prstGeom>
          <a:noFill/>
        </p:spPr>
        <p:txBody>
          <a:bodyPr wrap="square" rtlCol="0">
            <a:spAutoFit/>
          </a:bodyPr>
          <a:lstStyle/>
          <a:p>
            <a:r>
              <a:rPr lang="fr-FR" sz="3200" dirty="0">
                <a:solidFill>
                  <a:srgbClr val="00B0F0"/>
                </a:solidFill>
                <a:latin typeface="Comic Sans MS" panose="030F0702030302020204" pitchFamily="66" charset="0"/>
              </a:rPr>
              <a:t>Exercice n°2</a:t>
            </a:r>
          </a:p>
        </p:txBody>
      </p:sp>
    </p:spTree>
    <p:extLst>
      <p:ext uri="{BB962C8B-B14F-4D97-AF65-F5344CB8AC3E}">
        <p14:creationId xmlns:p14="http://schemas.microsoft.com/office/powerpoint/2010/main" val="21946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39420" y="2160105"/>
            <a:ext cx="10113160" cy="3909806"/>
          </a:xfrm>
          <a:prstGeom prst="rect">
            <a:avLst/>
          </a:prstGeom>
        </p:spPr>
      </p:pic>
      <p:sp>
        <p:nvSpPr>
          <p:cNvPr id="3" name="ZoneTexte 2"/>
          <p:cNvSpPr txBox="1"/>
          <p:nvPr/>
        </p:nvSpPr>
        <p:spPr>
          <a:xfrm>
            <a:off x="1039420" y="641008"/>
            <a:ext cx="3617844" cy="584775"/>
          </a:xfrm>
          <a:prstGeom prst="rect">
            <a:avLst/>
          </a:prstGeom>
          <a:noFill/>
        </p:spPr>
        <p:txBody>
          <a:bodyPr wrap="square" rtlCol="0">
            <a:spAutoFit/>
          </a:bodyPr>
          <a:lstStyle/>
          <a:p>
            <a:r>
              <a:rPr lang="fr-FR" sz="3200" dirty="0">
                <a:solidFill>
                  <a:srgbClr val="00B0F0"/>
                </a:solidFill>
                <a:latin typeface="Comic Sans MS" panose="030F0702030302020204" pitchFamily="66" charset="0"/>
              </a:rPr>
              <a:t>Exercice n°3</a:t>
            </a:r>
          </a:p>
        </p:txBody>
      </p:sp>
    </p:spTree>
    <p:extLst>
      <p:ext uri="{BB962C8B-B14F-4D97-AF65-F5344CB8AC3E}">
        <p14:creationId xmlns:p14="http://schemas.microsoft.com/office/powerpoint/2010/main" val="38178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721099" y="2411896"/>
            <a:ext cx="8500675" cy="2501348"/>
          </a:xfrm>
          <a:prstGeom prst="rect">
            <a:avLst/>
          </a:prstGeom>
        </p:spPr>
      </p:pic>
      <p:sp>
        <p:nvSpPr>
          <p:cNvPr id="4" name="ZoneTexte 3"/>
          <p:cNvSpPr txBox="1"/>
          <p:nvPr/>
        </p:nvSpPr>
        <p:spPr>
          <a:xfrm>
            <a:off x="1039420" y="1526452"/>
            <a:ext cx="3617844" cy="584775"/>
          </a:xfrm>
          <a:prstGeom prst="rect">
            <a:avLst/>
          </a:prstGeom>
          <a:noFill/>
        </p:spPr>
        <p:txBody>
          <a:bodyPr wrap="square" rtlCol="0">
            <a:spAutoFit/>
          </a:bodyPr>
          <a:lstStyle/>
          <a:p>
            <a:r>
              <a:rPr lang="fr-FR" sz="3200" dirty="0">
                <a:solidFill>
                  <a:srgbClr val="00B0F0"/>
                </a:solidFill>
                <a:latin typeface="Comic Sans MS" panose="030F0702030302020204" pitchFamily="66" charset="0"/>
              </a:rPr>
              <a:t>Rebu</a:t>
            </a:r>
          </a:p>
        </p:txBody>
      </p:sp>
      <p:sp>
        <p:nvSpPr>
          <p:cNvPr id="5" name="ZoneTexte 4"/>
          <p:cNvSpPr txBox="1"/>
          <p:nvPr/>
        </p:nvSpPr>
        <p:spPr>
          <a:xfrm>
            <a:off x="1039420" y="641008"/>
            <a:ext cx="3617844" cy="584775"/>
          </a:xfrm>
          <a:prstGeom prst="rect">
            <a:avLst/>
          </a:prstGeom>
          <a:noFill/>
        </p:spPr>
        <p:txBody>
          <a:bodyPr wrap="square" rtlCol="0">
            <a:spAutoFit/>
          </a:bodyPr>
          <a:lstStyle/>
          <a:p>
            <a:r>
              <a:rPr lang="fr-FR" sz="3200" dirty="0">
                <a:solidFill>
                  <a:srgbClr val="00B0F0"/>
                </a:solidFill>
                <a:latin typeface="Comic Sans MS" panose="030F0702030302020204" pitchFamily="66" charset="0"/>
              </a:rPr>
              <a:t>Exercice n°4</a:t>
            </a:r>
          </a:p>
        </p:txBody>
      </p:sp>
    </p:spTree>
    <p:extLst>
      <p:ext uri="{BB962C8B-B14F-4D97-AF65-F5344CB8AC3E}">
        <p14:creationId xmlns:p14="http://schemas.microsoft.com/office/powerpoint/2010/main" val="430922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991" y="625719"/>
            <a:ext cx="8481391" cy="658642"/>
          </a:xfrm>
          <a:prstGeom prst="rect">
            <a:avLst/>
          </a:prstGeom>
        </p:spPr>
        <p:txBody>
          <a:bodyPr wrap="square">
            <a:spAutoFit/>
          </a:bodyPr>
          <a:lstStyle/>
          <a:p>
            <a:pPr>
              <a:lnSpc>
                <a:spcPct val="115000"/>
              </a:lnSpc>
              <a:spcAft>
                <a:spcPts val="0"/>
              </a:spcAft>
            </a:pPr>
            <a:r>
              <a:rPr lang="fr-FR" sz="3200" b="1" dirty="0">
                <a:solidFill>
                  <a:srgbClr val="FF0000"/>
                </a:solidFill>
                <a:effectLst/>
                <a:latin typeface="Comic Sans MS" panose="030F0702030302020204" pitchFamily="66" charset="0"/>
              </a:rPr>
              <a:t>Etape 2 : Le carnet de Sybille</a:t>
            </a:r>
            <a:r>
              <a:rPr lang="fr-FR" sz="3200" dirty="0">
                <a:solidFill>
                  <a:srgbClr val="FF0000"/>
                </a:solidFill>
                <a:effectLst/>
                <a:latin typeface="Comic Sans MS" panose="030F0702030302020204" pitchFamily="66" charset="0"/>
              </a:rPr>
              <a:t>.</a:t>
            </a:r>
            <a:endParaRPr lang="fr-FR" sz="32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3" name="ZoneTexte 2"/>
          <p:cNvSpPr txBox="1"/>
          <p:nvPr/>
        </p:nvSpPr>
        <p:spPr>
          <a:xfrm>
            <a:off x="708991" y="718715"/>
            <a:ext cx="10774018" cy="5721053"/>
          </a:xfrm>
          <a:prstGeom prst="rect">
            <a:avLst/>
          </a:prstGeom>
          <a:noFill/>
        </p:spPr>
        <p:txBody>
          <a:bodyPr wrap="square" rtlCol="0">
            <a:spAutoFit/>
          </a:bodyPr>
          <a:lstStyle/>
          <a:p>
            <a:pPr>
              <a:lnSpc>
                <a:spcPct val="115000"/>
              </a:lnSpc>
              <a:spcAft>
                <a:spcPts val="1000"/>
              </a:spcAft>
            </a:pPr>
            <a:r>
              <a:rPr lang="fr-FR" sz="3200" dirty="0">
                <a:latin typeface="Comic Sans MS" panose="030F0702030302020204" pitchFamily="66" charset="0"/>
                <a:ea typeface="Calibri" panose="020F0502020204030204" pitchFamily="34" charset="0"/>
                <a:cs typeface="Times New Roman" panose="02020603050405020304" pitchFamily="18" charset="0"/>
              </a:rPr>
              <a:t>Sibylle a aujourd’hui 13 ans. Et bien qu’elle sache le cadeau que son grand-père Jean lui envoie de Montpellier, c’est avec impatience qu’elle guette le facteur. D’ailleurs, comment aurait-elle pu l’oublier ? Ce fameux carnet vert, recouvert par l’écriture fine de son aïeul. Certes, cette ‘’Histoire des sciences’’ est incomplète, et le dernier tiers du manuscrit n’est fait que de feuillets blancs. Mais Sibylle se dit que si son arrière, arrière-grand-père n’a pu terminer son ouvrage, alors, elle le mènerait à son terme.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662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7078" y="61927"/>
            <a:ext cx="11463131" cy="6743064"/>
          </a:xfrm>
          <a:prstGeom prst="rect">
            <a:avLst/>
          </a:prstGeom>
          <a:noFill/>
        </p:spPr>
        <p:txBody>
          <a:bodyPr wrap="square" rtlCol="0">
            <a:spAutoFit/>
          </a:bodyPr>
          <a:lstStyle/>
          <a:p>
            <a:pPr>
              <a:lnSpc>
                <a:spcPct val="115000"/>
              </a:lnSpc>
              <a:spcAft>
                <a:spcPts val="1000"/>
              </a:spcAft>
            </a:pPr>
            <a:r>
              <a:rPr lang="fr-FR" sz="5400" b="1" dirty="0">
                <a:latin typeface="Kunstler Script" panose="030304020206070D0D06" pitchFamily="66" charset="0"/>
                <a:ea typeface="Calibri" panose="020F0502020204030204" pitchFamily="34" charset="0"/>
                <a:cs typeface="Times New Roman" panose="02020603050405020304" pitchFamily="18" charset="0"/>
              </a:rPr>
              <a:t>Jean Rey, (v. 1582-v. 1645) est un modeste médecin périgourdin. C’est un féru de chimie, qui est élevé dans le milieu des maîtres de forges. Aussi, est-il particulièrement bien placé pour étudier la combustion des métaux. Il donne en 1630 une interprétation raisonnée de la prise de poids des métaux au cours de leur calcination, et publie un ouvrage dont j’extrais ces quelques lignes.</a:t>
            </a:r>
            <a:endParaRPr lang="fr-FR"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7318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56591" y="1669775"/>
            <a:ext cx="11317356" cy="2920479"/>
          </a:xfrm>
          <a:prstGeom prst="rect">
            <a:avLst/>
          </a:prstGeom>
          <a:noFill/>
        </p:spPr>
        <p:txBody>
          <a:bodyPr wrap="square" rtlCol="0">
            <a:spAutoFit/>
          </a:bodyPr>
          <a:lstStyle/>
          <a:p>
            <a:pPr>
              <a:lnSpc>
                <a:spcPct val="115000"/>
              </a:lnSpc>
              <a:spcAft>
                <a:spcPts val="1000"/>
              </a:spcAft>
            </a:pPr>
            <a:r>
              <a:rPr lang="fr-FR" sz="5400" b="1" dirty="0">
                <a:latin typeface="Kunstler Script" panose="030304020206070D0D06" pitchFamily="66" charset="0"/>
                <a:ea typeface="Calibri" panose="020F0502020204030204" pitchFamily="34" charset="0"/>
                <a:cs typeface="Times New Roman" panose="02020603050405020304" pitchFamily="18" charset="0"/>
              </a:rPr>
              <a:t>« Je réponds et </a:t>
            </a:r>
            <a:r>
              <a:rPr lang="fr-FR" sz="5400" b="1" dirty="0" err="1">
                <a:latin typeface="Kunstler Script" panose="030304020206070D0D06" pitchFamily="66" charset="0"/>
                <a:ea typeface="Calibri" panose="020F0502020204030204" pitchFamily="34" charset="0"/>
                <a:cs typeface="Times New Roman" panose="02020603050405020304" pitchFamily="18" charset="0"/>
              </a:rPr>
              <a:t>soustiens</a:t>
            </a:r>
            <a:r>
              <a:rPr lang="fr-FR" sz="5400" b="1" dirty="0">
                <a:latin typeface="Kunstler Script" panose="030304020206070D0D06" pitchFamily="66" charset="0"/>
                <a:ea typeface="Calibri" panose="020F0502020204030204" pitchFamily="34" charset="0"/>
                <a:cs typeface="Times New Roman" panose="02020603050405020304" pitchFamily="18" charset="0"/>
              </a:rPr>
              <a:t> glorieusement que ce surcroît de poids vient de l’air, qui dans le vase a </a:t>
            </a:r>
            <a:r>
              <a:rPr lang="fr-FR" sz="5400" b="1" dirty="0" err="1">
                <a:latin typeface="Kunstler Script" panose="030304020206070D0D06" pitchFamily="66" charset="0"/>
                <a:ea typeface="Calibri" panose="020F0502020204030204" pitchFamily="34" charset="0"/>
                <a:cs typeface="Times New Roman" panose="02020603050405020304" pitchFamily="18" charset="0"/>
              </a:rPr>
              <a:t>esté</a:t>
            </a:r>
            <a:r>
              <a:rPr lang="fr-FR" sz="5400" b="1" dirty="0">
                <a:latin typeface="Kunstler Script" panose="030304020206070D0D06" pitchFamily="66" charset="0"/>
                <a:ea typeface="Calibri" panose="020F0502020204030204" pitchFamily="34" charset="0"/>
                <a:cs typeface="Times New Roman" panose="02020603050405020304" pitchFamily="18" charset="0"/>
              </a:rPr>
              <a:t> </a:t>
            </a:r>
            <a:r>
              <a:rPr lang="fr-FR" sz="5400" b="1" dirty="0" err="1">
                <a:latin typeface="Kunstler Script" panose="030304020206070D0D06" pitchFamily="66" charset="0"/>
                <a:ea typeface="Calibri" panose="020F0502020204030204" pitchFamily="34" charset="0"/>
                <a:cs typeface="Times New Roman" panose="02020603050405020304" pitchFamily="18" charset="0"/>
              </a:rPr>
              <a:t>espessi</a:t>
            </a:r>
            <a:r>
              <a:rPr lang="fr-FR" sz="5400" b="1" dirty="0">
                <a:latin typeface="Kunstler Script" panose="030304020206070D0D06" pitchFamily="66" charset="0"/>
                <a:ea typeface="Calibri" panose="020F0502020204030204" pitchFamily="34" charset="0"/>
                <a:cs typeface="Times New Roman" panose="02020603050405020304" pitchFamily="18" charset="0"/>
              </a:rPr>
              <a:t>,, appesanti, …, lequel air se </a:t>
            </a:r>
            <a:r>
              <a:rPr lang="fr-FR" sz="5400" b="1" dirty="0" err="1">
                <a:latin typeface="Kunstler Script" panose="030304020206070D0D06" pitchFamily="66" charset="0"/>
                <a:ea typeface="Calibri" panose="020F0502020204030204" pitchFamily="34" charset="0"/>
                <a:cs typeface="Times New Roman" panose="02020603050405020304" pitchFamily="18" charset="0"/>
              </a:rPr>
              <a:t>mesle</a:t>
            </a:r>
            <a:r>
              <a:rPr lang="fr-FR" sz="5400" b="1" dirty="0">
                <a:latin typeface="Kunstler Script" panose="030304020206070D0D06" pitchFamily="66" charset="0"/>
                <a:ea typeface="Calibri" panose="020F0502020204030204" pitchFamily="34" charset="0"/>
                <a:cs typeface="Times New Roman" panose="02020603050405020304" pitchFamily="18" charset="0"/>
              </a:rPr>
              <a:t> avec le métal et s’attache à ses plus menues parties ».</a:t>
            </a:r>
            <a:endParaRPr lang="fr-FR"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4678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5043" y="114936"/>
            <a:ext cx="11661913" cy="6743064"/>
          </a:xfrm>
          <a:prstGeom prst="rect">
            <a:avLst/>
          </a:prstGeom>
          <a:noFill/>
        </p:spPr>
        <p:txBody>
          <a:bodyPr wrap="square" rtlCol="0">
            <a:spAutoFit/>
          </a:bodyPr>
          <a:lstStyle/>
          <a:p>
            <a:pPr>
              <a:lnSpc>
                <a:spcPct val="115000"/>
              </a:lnSpc>
              <a:spcAft>
                <a:spcPts val="1000"/>
              </a:spcAft>
            </a:pPr>
            <a:r>
              <a:rPr lang="fr-FR" sz="5400" b="1" dirty="0">
                <a:latin typeface="Kunstler Script" panose="030304020206070D0D06" pitchFamily="66" charset="0"/>
                <a:ea typeface="Calibri" panose="020F0502020204030204" pitchFamily="34" charset="0"/>
                <a:cs typeface="Times New Roman" panose="02020603050405020304" pitchFamily="18" charset="0"/>
              </a:rPr>
              <a:t>Ah Monsieur Rey,! Qu’il est bien dommage que le père Marin Mersenne, commentant une erreur de manipulation, ne parvienne pas à reproduire vos expériences, et vous retire son soutien. Cette extraordinaire découverte tombera dans l’oubli, alors que vos travaux font de vous un véritable précurseur de Lavoisier. Car il faudra attendre le Traité élémentaire de chimie de 1789 d</a:t>
            </a:r>
            <a:r>
              <a:rPr lang="fr-FR" sz="5400" b="1" dirty="0">
                <a:solidFill>
                  <a:srgbClr val="222222"/>
                </a:solidFill>
                <a:latin typeface="Kunstler Script" panose="030304020206070D0D06" pitchFamily="66" charset="0"/>
                <a:ea typeface="Calibri" panose="020F0502020204030204" pitchFamily="34" charset="0"/>
                <a:cs typeface="Arial" panose="020B0604020202020204" pitchFamily="34" charset="0"/>
              </a:rPr>
              <a:t>’Antoine Laurent Lavoisier pour pouvoir y lire :</a:t>
            </a:r>
            <a:endParaRPr lang="fr-FR"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963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4434" y="821635"/>
            <a:ext cx="11463131" cy="4831772"/>
          </a:xfrm>
          <a:prstGeom prst="rect">
            <a:avLst/>
          </a:prstGeom>
          <a:noFill/>
        </p:spPr>
        <p:txBody>
          <a:bodyPr wrap="square" rtlCol="0">
            <a:spAutoFit/>
          </a:bodyPr>
          <a:lstStyle/>
          <a:p>
            <a:pPr>
              <a:lnSpc>
                <a:spcPct val="115000"/>
              </a:lnSpc>
              <a:spcAft>
                <a:spcPts val="1000"/>
              </a:spcAft>
            </a:pPr>
            <a:r>
              <a:rPr lang="fr-FR" sz="5400" b="1" dirty="0">
                <a:solidFill>
                  <a:srgbClr val="252525"/>
                </a:solidFill>
                <a:latin typeface="Kunstler Script" panose="030304020206070D0D06" pitchFamily="66" charset="0"/>
                <a:ea typeface="Calibri" panose="020F0502020204030204" pitchFamily="34" charset="0"/>
                <a:cs typeface="Arial" panose="020B0604020202020204" pitchFamily="34" charset="0"/>
              </a:rPr>
              <a:t>« … car rien ne se crée, ni dans les opérations de l'art, ni dans celles de la nature, et l'on peut poser en principe que, dans toute opération, il y a une égale quantité de matière avant et après l'opération ; que la qualité et la quantité des principes est la même, et qu'il n'y a que des changements, des modifications. »</a:t>
            </a:r>
            <a:endParaRPr lang="fr-FR"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0526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56591" y="831565"/>
            <a:ext cx="10933044" cy="1885131"/>
          </a:xfrm>
          <a:prstGeom prst="rect">
            <a:avLst/>
          </a:prstGeom>
          <a:noFill/>
        </p:spPr>
        <p:txBody>
          <a:bodyPr wrap="square" rtlCol="0">
            <a:spAutoFit/>
          </a:bodyPr>
          <a:lstStyle/>
          <a:p>
            <a:pPr>
              <a:lnSpc>
                <a:spcPct val="115000"/>
              </a:lnSpc>
              <a:spcAft>
                <a:spcPts val="1000"/>
              </a:spcAft>
            </a:pPr>
            <a:r>
              <a:rPr lang="fr-FR" sz="3200" dirty="0">
                <a:latin typeface="Comic Sans MS" panose="030F0702030302020204" pitchFamily="66" charset="0"/>
                <a:ea typeface="Calibri" panose="020F0502020204030204" pitchFamily="34" charset="0"/>
                <a:cs typeface="Times New Roman" panose="02020603050405020304" pitchFamily="18" charset="0"/>
              </a:rPr>
              <a:t>Questions préliminaires.</a:t>
            </a:r>
          </a:p>
          <a:p>
            <a:pPr marL="342900" lvl="0" indent="-342900">
              <a:lnSpc>
                <a:spcPct val="115000"/>
              </a:lnSpc>
              <a:spcAft>
                <a:spcPts val="0"/>
              </a:spcAft>
              <a:buFont typeface="Comic Sans MS" panose="030F0702030302020204" pitchFamily="66" charset="0"/>
              <a:buChar char="-"/>
            </a:pPr>
            <a:r>
              <a:rPr lang="fr-FR" sz="3200" dirty="0">
                <a:latin typeface="Comic Sans MS" panose="030F0702030302020204" pitchFamily="66" charset="0"/>
                <a:ea typeface="Calibri" panose="020F0502020204030204" pitchFamily="34" charset="0"/>
                <a:cs typeface="Times New Roman" panose="02020603050405020304" pitchFamily="18" charset="0"/>
              </a:rPr>
              <a:t>Quelle est cette extraordinaire découverte faite par Jean Rey ?</a:t>
            </a:r>
          </a:p>
        </p:txBody>
      </p:sp>
      <p:sp>
        <p:nvSpPr>
          <p:cNvPr id="3" name="ZoneTexte 2"/>
          <p:cNvSpPr txBox="1"/>
          <p:nvPr/>
        </p:nvSpPr>
        <p:spPr>
          <a:xfrm>
            <a:off x="556591" y="2713383"/>
            <a:ext cx="10933044" cy="2889509"/>
          </a:xfrm>
          <a:prstGeom prst="rect">
            <a:avLst/>
          </a:prstGeom>
          <a:noFill/>
        </p:spPr>
        <p:txBody>
          <a:bodyPr wrap="square" rtlCol="0">
            <a:spAutoFit/>
          </a:bodyPr>
          <a:lstStyle/>
          <a:p>
            <a:pPr marL="342900" lvl="0" indent="-342900">
              <a:lnSpc>
                <a:spcPct val="115000"/>
              </a:lnSpc>
              <a:spcAft>
                <a:spcPts val="1000"/>
              </a:spcAft>
              <a:buFont typeface="Comic Sans MS" panose="030F0702030302020204" pitchFamily="66" charset="0"/>
              <a:buChar char="-"/>
            </a:pPr>
            <a:r>
              <a:rPr lang="fr-FR" sz="3200" dirty="0">
                <a:solidFill>
                  <a:prstClr val="black"/>
                </a:solidFill>
                <a:latin typeface="Comic Sans MS" panose="030F0702030302020204" pitchFamily="66" charset="0"/>
                <a:ea typeface="Calibri" panose="020F0502020204030204" pitchFamily="34" charset="0"/>
                <a:cs typeface="Arial" panose="020B0604020202020204" pitchFamily="34" charset="0"/>
              </a:rPr>
              <a:t>Réécrivez en langage moderne les mots soulignés de la citation de Lavoisier : « avant et après </a:t>
            </a:r>
            <a:r>
              <a:rPr lang="fr-FR" sz="3200" u="sng" dirty="0">
                <a:solidFill>
                  <a:prstClr val="black"/>
                </a:solidFill>
                <a:latin typeface="Comic Sans MS" panose="030F0702030302020204" pitchFamily="66" charset="0"/>
                <a:ea typeface="Calibri" panose="020F0502020204030204" pitchFamily="34" charset="0"/>
                <a:cs typeface="Arial" panose="020B0604020202020204" pitchFamily="34" charset="0"/>
              </a:rPr>
              <a:t>l'opération</a:t>
            </a:r>
            <a:r>
              <a:rPr lang="fr-FR" sz="3200" dirty="0">
                <a:solidFill>
                  <a:prstClr val="black"/>
                </a:solidFill>
                <a:latin typeface="Comic Sans MS" panose="030F0702030302020204" pitchFamily="66" charset="0"/>
                <a:ea typeface="Calibri" panose="020F0502020204030204" pitchFamily="34" charset="0"/>
                <a:cs typeface="Arial" panose="020B0604020202020204" pitchFamily="34" charset="0"/>
              </a:rPr>
              <a:t> ; que la </a:t>
            </a:r>
            <a:r>
              <a:rPr lang="fr-FR" sz="3200" u="sng" dirty="0">
                <a:solidFill>
                  <a:prstClr val="black"/>
                </a:solidFill>
                <a:latin typeface="Comic Sans MS" panose="030F0702030302020204" pitchFamily="66" charset="0"/>
                <a:ea typeface="Calibri" panose="020F0502020204030204" pitchFamily="34" charset="0"/>
                <a:cs typeface="Arial" panose="020B0604020202020204" pitchFamily="34" charset="0"/>
              </a:rPr>
              <a:t>qualité</a:t>
            </a:r>
            <a:r>
              <a:rPr lang="fr-FR" sz="3200" dirty="0">
                <a:solidFill>
                  <a:prstClr val="black"/>
                </a:solidFill>
                <a:latin typeface="Comic Sans MS" panose="030F0702030302020204" pitchFamily="66" charset="0"/>
                <a:ea typeface="Calibri" panose="020F0502020204030204" pitchFamily="34" charset="0"/>
                <a:cs typeface="Arial" panose="020B0604020202020204" pitchFamily="34" charset="0"/>
              </a:rPr>
              <a:t> et la </a:t>
            </a:r>
            <a:r>
              <a:rPr lang="fr-FR" sz="3200" u="sng" dirty="0">
                <a:solidFill>
                  <a:prstClr val="black"/>
                </a:solidFill>
                <a:latin typeface="Comic Sans MS" panose="030F0702030302020204" pitchFamily="66" charset="0"/>
                <a:ea typeface="Calibri" panose="020F0502020204030204" pitchFamily="34" charset="0"/>
                <a:cs typeface="Arial" panose="020B0604020202020204" pitchFamily="34" charset="0"/>
              </a:rPr>
              <a:t>quantité </a:t>
            </a:r>
            <a:r>
              <a:rPr lang="fr-FR" sz="3200" dirty="0">
                <a:solidFill>
                  <a:prstClr val="black"/>
                </a:solidFill>
                <a:latin typeface="Comic Sans MS" panose="030F0702030302020204" pitchFamily="66" charset="0"/>
                <a:ea typeface="Calibri" panose="020F0502020204030204" pitchFamily="34" charset="0"/>
                <a:cs typeface="Arial" panose="020B0604020202020204" pitchFamily="34" charset="0"/>
              </a:rPr>
              <a:t>des </a:t>
            </a:r>
            <a:r>
              <a:rPr lang="fr-FR" sz="3200" u="sng" dirty="0">
                <a:solidFill>
                  <a:prstClr val="black"/>
                </a:solidFill>
                <a:latin typeface="Comic Sans MS" panose="030F0702030302020204" pitchFamily="66" charset="0"/>
                <a:ea typeface="Calibri" panose="020F0502020204030204" pitchFamily="34" charset="0"/>
                <a:cs typeface="Arial" panose="020B0604020202020204" pitchFamily="34" charset="0"/>
              </a:rPr>
              <a:t>principes</a:t>
            </a:r>
            <a:r>
              <a:rPr lang="fr-FR" sz="3200" dirty="0">
                <a:solidFill>
                  <a:prstClr val="black"/>
                </a:solidFill>
                <a:latin typeface="Comic Sans MS" panose="030F0702030302020204" pitchFamily="66" charset="0"/>
                <a:ea typeface="Calibri" panose="020F0502020204030204" pitchFamily="34" charset="0"/>
                <a:cs typeface="Arial" panose="020B0604020202020204" pitchFamily="34" charset="0"/>
              </a:rPr>
              <a:t> est la même, et qu'il n'y a que des </a:t>
            </a:r>
            <a:r>
              <a:rPr lang="fr-FR" sz="3200" u="sng" dirty="0">
                <a:solidFill>
                  <a:prstClr val="black"/>
                </a:solidFill>
                <a:latin typeface="Comic Sans MS" panose="030F0702030302020204" pitchFamily="66" charset="0"/>
                <a:ea typeface="Calibri" panose="020F0502020204030204" pitchFamily="34" charset="0"/>
                <a:cs typeface="Arial" panose="020B0604020202020204" pitchFamily="34" charset="0"/>
              </a:rPr>
              <a:t>changements, des modifications</a:t>
            </a:r>
            <a:r>
              <a:rPr lang="fr-FR" sz="3200" dirty="0">
                <a:solidFill>
                  <a:prstClr val="black"/>
                </a:solidFill>
                <a:latin typeface="Comic Sans MS" panose="030F0702030302020204" pitchFamily="66" charset="0"/>
                <a:ea typeface="Calibri" panose="020F0502020204030204" pitchFamily="34" charset="0"/>
                <a:cs typeface="Arial" panose="020B0604020202020204" pitchFamily="34" charset="0"/>
              </a:rPr>
              <a:t> ».</a:t>
            </a:r>
            <a:endParaRPr lang="fr-FR"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59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50574" y="204014"/>
            <a:ext cx="11290852" cy="6449971"/>
          </a:xfrm>
          <a:prstGeom prst="rect">
            <a:avLst/>
          </a:prstGeom>
          <a:noFill/>
        </p:spPr>
        <p:txBody>
          <a:bodyPr wrap="square" rtlCol="0">
            <a:spAutoFit/>
          </a:bodyPr>
          <a:lstStyle/>
          <a:p>
            <a:pPr>
              <a:lnSpc>
                <a:spcPct val="115000"/>
              </a:lnSpc>
              <a:spcAft>
                <a:spcPts val="1000"/>
              </a:spcAft>
            </a:pPr>
            <a:r>
              <a:rPr lang="fr-FR" sz="32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Exemple de correction.</a:t>
            </a:r>
          </a:p>
          <a:p>
            <a:pPr marL="342900" lvl="0" indent="-342900">
              <a:lnSpc>
                <a:spcPct val="115000"/>
              </a:lnSpc>
              <a:spcAft>
                <a:spcPts val="0"/>
              </a:spcAft>
              <a:buFont typeface="Comic Sans MS" panose="030F0702030302020204" pitchFamily="66" charset="0"/>
              <a:buChar char="-"/>
            </a:pPr>
            <a:r>
              <a:rPr lang="fr-FR" sz="32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Après la combustion des métaux, les produits créés sont plus lourds car les métaux ont réagi avec le dioxygène de l’air.  La réaction de combustion de la laine de fer à l’aide d’une pile de 9V, (court-circuit) peut-être montré à la paillasse du professeur. Ce n’est plus du fer, les petits globules formés étant friable sous l’ongle. Il s’agit d’oxyde de fer.</a:t>
            </a:r>
          </a:p>
          <a:p>
            <a:pPr marL="342900" lvl="0" indent="-342900">
              <a:lnSpc>
                <a:spcPct val="115000"/>
              </a:lnSpc>
              <a:spcAft>
                <a:spcPts val="1000"/>
              </a:spcAft>
              <a:buFont typeface="Comic Sans MS" panose="030F0702030302020204" pitchFamily="66" charset="0"/>
              <a:buChar char="-"/>
            </a:pPr>
            <a:r>
              <a:rPr lang="fr-FR" sz="3200" dirty="0">
                <a:solidFill>
                  <a:srgbClr val="00B050"/>
                </a:solidFill>
                <a:latin typeface="Comic Sans MS" panose="030F0702030302020204" pitchFamily="66" charset="0"/>
                <a:ea typeface="Calibri" panose="020F0502020204030204" pitchFamily="34" charset="0"/>
                <a:cs typeface="Arial" panose="020B0604020202020204" pitchFamily="34" charset="0"/>
              </a:rPr>
              <a:t>«  avant et après </a:t>
            </a:r>
            <a:r>
              <a:rPr lang="fr-FR" sz="3200" u="sng" dirty="0">
                <a:solidFill>
                  <a:srgbClr val="00B050"/>
                </a:solidFill>
                <a:latin typeface="Comic Sans MS" panose="030F0702030302020204" pitchFamily="66" charset="0"/>
                <a:ea typeface="Calibri" panose="020F0502020204030204" pitchFamily="34" charset="0"/>
                <a:cs typeface="Arial" panose="020B0604020202020204" pitchFamily="34" charset="0"/>
              </a:rPr>
              <a:t>la transformation chimique</a:t>
            </a:r>
            <a:r>
              <a:rPr lang="fr-FR" sz="3200" dirty="0">
                <a:solidFill>
                  <a:srgbClr val="00B050"/>
                </a:solidFill>
                <a:latin typeface="Comic Sans MS" panose="030F0702030302020204" pitchFamily="66" charset="0"/>
                <a:ea typeface="Calibri" panose="020F0502020204030204" pitchFamily="34" charset="0"/>
                <a:cs typeface="Arial" panose="020B0604020202020204" pitchFamily="34" charset="0"/>
              </a:rPr>
              <a:t>; que l’</a:t>
            </a:r>
            <a:r>
              <a:rPr lang="fr-FR" sz="3200" u="sng" dirty="0">
                <a:solidFill>
                  <a:srgbClr val="00B050"/>
                </a:solidFill>
                <a:latin typeface="Comic Sans MS" panose="030F0702030302020204" pitchFamily="66" charset="0"/>
                <a:ea typeface="Calibri" panose="020F0502020204030204" pitchFamily="34" charset="0"/>
                <a:cs typeface="Arial" panose="020B0604020202020204" pitchFamily="34" charset="0"/>
              </a:rPr>
              <a:t>espèce</a:t>
            </a:r>
            <a:r>
              <a:rPr lang="fr-FR" sz="3200" dirty="0">
                <a:solidFill>
                  <a:srgbClr val="00B050"/>
                </a:solidFill>
                <a:latin typeface="Comic Sans MS" panose="030F0702030302020204" pitchFamily="66" charset="0"/>
                <a:ea typeface="Calibri" panose="020F0502020204030204" pitchFamily="34" charset="0"/>
                <a:cs typeface="Arial" panose="020B0604020202020204" pitchFamily="34" charset="0"/>
              </a:rPr>
              <a:t> et le </a:t>
            </a:r>
            <a:r>
              <a:rPr lang="fr-FR" sz="3200" u="sng" dirty="0">
                <a:solidFill>
                  <a:srgbClr val="00B050"/>
                </a:solidFill>
                <a:latin typeface="Comic Sans MS" panose="030F0702030302020204" pitchFamily="66" charset="0"/>
                <a:ea typeface="Calibri" panose="020F0502020204030204" pitchFamily="34" charset="0"/>
                <a:cs typeface="Arial" panose="020B0604020202020204" pitchFamily="34" charset="0"/>
              </a:rPr>
              <a:t>nombre </a:t>
            </a:r>
            <a:r>
              <a:rPr lang="fr-FR" sz="3200" dirty="0">
                <a:solidFill>
                  <a:srgbClr val="00B050"/>
                </a:solidFill>
                <a:latin typeface="Comic Sans MS" panose="030F0702030302020204" pitchFamily="66" charset="0"/>
                <a:ea typeface="Calibri" panose="020F0502020204030204" pitchFamily="34" charset="0"/>
                <a:cs typeface="Arial" panose="020B0604020202020204" pitchFamily="34" charset="0"/>
              </a:rPr>
              <a:t>des </a:t>
            </a:r>
            <a:r>
              <a:rPr lang="fr-FR" sz="3200" u="sng" dirty="0">
                <a:solidFill>
                  <a:srgbClr val="00B050"/>
                </a:solidFill>
                <a:latin typeface="Comic Sans MS" panose="030F0702030302020204" pitchFamily="66" charset="0"/>
                <a:ea typeface="Calibri" panose="020F0502020204030204" pitchFamily="34" charset="0"/>
                <a:cs typeface="Arial" panose="020B0604020202020204" pitchFamily="34" charset="0"/>
              </a:rPr>
              <a:t>atomes</a:t>
            </a:r>
            <a:r>
              <a:rPr lang="fr-FR" sz="3200" dirty="0">
                <a:solidFill>
                  <a:srgbClr val="00B050"/>
                </a:solidFill>
                <a:latin typeface="Comic Sans MS" panose="030F0702030302020204" pitchFamily="66" charset="0"/>
                <a:ea typeface="Calibri" panose="020F0502020204030204" pitchFamily="34" charset="0"/>
                <a:cs typeface="Arial" panose="020B0604020202020204" pitchFamily="34" charset="0"/>
              </a:rPr>
              <a:t> est le même, et qu'il n'y a que des </a:t>
            </a:r>
            <a:r>
              <a:rPr lang="fr-FR" sz="3200" u="sng" dirty="0">
                <a:solidFill>
                  <a:srgbClr val="00B050"/>
                </a:solidFill>
                <a:latin typeface="Comic Sans MS" panose="030F0702030302020204" pitchFamily="66" charset="0"/>
                <a:ea typeface="Calibri" panose="020F0502020204030204" pitchFamily="34" charset="0"/>
                <a:cs typeface="Arial" panose="020B0604020202020204" pitchFamily="34" charset="0"/>
              </a:rPr>
              <a:t>réarrangements d’atomes</a:t>
            </a:r>
            <a:r>
              <a:rPr lang="fr-FR" sz="3200" dirty="0">
                <a:solidFill>
                  <a:srgbClr val="00B050"/>
                </a:solidFill>
                <a:latin typeface="Comic Sans MS" panose="030F0702030302020204" pitchFamily="66" charset="0"/>
                <a:ea typeface="Calibri" panose="020F0502020204030204" pitchFamily="34" charset="0"/>
                <a:cs typeface="Arial" panose="020B0604020202020204" pitchFamily="34" charset="0"/>
              </a:rPr>
              <a:t> ».</a:t>
            </a:r>
            <a:endParaRPr lang="fr-FR" sz="32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0780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589228132"/>
              </p:ext>
            </p:extLst>
          </p:nvPr>
        </p:nvGraphicFramePr>
        <p:xfrm>
          <a:off x="742122" y="534828"/>
          <a:ext cx="11065564" cy="5788344"/>
        </p:xfrm>
        <a:graphic>
          <a:graphicData uri="http://schemas.openxmlformats.org/drawingml/2006/table">
            <a:tbl>
              <a:tblPr firstRow="1" firstCol="1" bandRow="1">
                <a:tableStyleId>{5C22544A-7EE6-4342-B048-85BDC9FD1C3A}</a:tableStyleId>
              </a:tblPr>
              <a:tblGrid>
                <a:gridCol w="5532782">
                  <a:extLst>
                    <a:ext uri="{9D8B030D-6E8A-4147-A177-3AD203B41FA5}">
                      <a16:colId xmlns:a16="http://schemas.microsoft.com/office/drawing/2014/main" val="4090940356"/>
                    </a:ext>
                  </a:extLst>
                </a:gridCol>
                <a:gridCol w="5532782">
                  <a:extLst>
                    <a:ext uri="{9D8B030D-6E8A-4147-A177-3AD203B41FA5}">
                      <a16:colId xmlns:a16="http://schemas.microsoft.com/office/drawing/2014/main" val="2321728184"/>
                    </a:ext>
                  </a:extLst>
                </a:gridCol>
              </a:tblGrid>
              <a:tr h="947992">
                <a:tc gridSpan="2">
                  <a:txBody>
                    <a:bodyPr/>
                    <a:lstStyle/>
                    <a:p>
                      <a:pPr>
                        <a:lnSpc>
                          <a:spcPct val="115000"/>
                        </a:lnSpc>
                        <a:spcAft>
                          <a:spcPts val="0"/>
                        </a:spcAft>
                      </a:pPr>
                      <a:r>
                        <a:rPr lang="fr-FR" sz="2800">
                          <a:effectLst/>
                          <a:latin typeface="Comic Sans MS" panose="030F0702030302020204" pitchFamily="66" charset="0"/>
                        </a:rPr>
                        <a:t>Quatrième parcours : De Lavoisier à Sybille.</a:t>
                      </a:r>
                      <a:endParaRPr lang="fr-FR" sz="2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2205859154"/>
                  </a:ext>
                </a:extLst>
              </a:tr>
              <a:tr h="2420176">
                <a:tc>
                  <a:txBody>
                    <a:bodyPr/>
                    <a:lstStyle/>
                    <a:p>
                      <a:pPr>
                        <a:lnSpc>
                          <a:spcPct val="115000"/>
                        </a:lnSpc>
                        <a:spcAft>
                          <a:spcPts val="0"/>
                        </a:spcAft>
                      </a:pPr>
                      <a:r>
                        <a:rPr lang="fr-FR" sz="2800">
                          <a:effectLst/>
                          <a:latin typeface="Comic Sans MS" panose="030F0702030302020204" pitchFamily="66" charset="0"/>
                        </a:rPr>
                        <a:t>Etape 1 : Masse et transformations chimiques.</a:t>
                      </a:r>
                    </a:p>
                    <a:p>
                      <a:pPr>
                        <a:lnSpc>
                          <a:spcPct val="115000"/>
                        </a:lnSpc>
                        <a:spcAft>
                          <a:spcPts val="0"/>
                        </a:spcAft>
                      </a:pPr>
                      <a:r>
                        <a:rPr lang="fr-FR" sz="2800">
                          <a:effectLst/>
                          <a:latin typeface="Comic Sans MS" panose="030F0702030302020204" pitchFamily="66" charset="0"/>
                        </a:rPr>
                        <a:t> </a:t>
                      </a:r>
                      <a:endParaRPr lang="fr-FR" sz="2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800">
                          <a:effectLst/>
                          <a:latin typeface="Comic Sans MS" panose="030F0702030302020204" pitchFamily="66" charset="0"/>
                        </a:rPr>
                        <a:t>Conservation de la masse lors d’une transformation chimique.</a:t>
                      </a:r>
                    </a:p>
                    <a:p>
                      <a:pPr>
                        <a:lnSpc>
                          <a:spcPct val="115000"/>
                        </a:lnSpc>
                        <a:spcAft>
                          <a:spcPts val="0"/>
                        </a:spcAft>
                      </a:pPr>
                      <a:r>
                        <a:rPr lang="fr-FR" sz="2800">
                          <a:effectLst/>
                          <a:latin typeface="Comic Sans MS" panose="030F0702030302020204" pitchFamily="66" charset="0"/>
                        </a:rPr>
                        <a:t> </a:t>
                      </a:r>
                      <a:endParaRPr lang="fr-FR" sz="2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4517208"/>
                  </a:ext>
                </a:extLst>
              </a:tr>
              <a:tr h="2420176">
                <a:tc>
                  <a:txBody>
                    <a:bodyPr/>
                    <a:lstStyle/>
                    <a:p>
                      <a:pPr>
                        <a:lnSpc>
                          <a:spcPct val="115000"/>
                        </a:lnSpc>
                        <a:spcAft>
                          <a:spcPts val="0"/>
                        </a:spcAft>
                      </a:pPr>
                      <a:r>
                        <a:rPr lang="fr-FR" sz="2800" dirty="0">
                          <a:effectLst/>
                          <a:latin typeface="Comic Sans MS" panose="030F0702030302020204" pitchFamily="66" charset="0"/>
                        </a:rPr>
                        <a:t>Etape 2 : Le carnet de Sybille.</a:t>
                      </a:r>
                      <a:endParaRPr lang="fr-FR" sz="2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800" dirty="0">
                          <a:effectLst/>
                          <a:latin typeface="Comic Sans MS" panose="030F0702030302020204" pitchFamily="66" charset="0"/>
                        </a:rPr>
                        <a:t>Interpréter une transformation chimique comme une redistribution des atomes.</a:t>
                      </a:r>
                      <a:endParaRPr lang="fr-FR" sz="2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6555888"/>
                  </a:ext>
                </a:extLst>
              </a:tr>
            </a:tbl>
          </a:graphicData>
        </a:graphic>
      </p:graphicFrame>
    </p:spTree>
    <p:extLst>
      <p:ext uri="{BB962C8B-B14F-4D97-AF65-F5344CB8AC3E}">
        <p14:creationId xmlns:p14="http://schemas.microsoft.com/office/powerpoint/2010/main" val="422610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02365" y="1722782"/>
            <a:ext cx="11184835" cy="2889509"/>
          </a:xfrm>
          <a:prstGeom prst="rect">
            <a:avLst/>
          </a:prstGeom>
          <a:noFill/>
        </p:spPr>
        <p:txBody>
          <a:bodyPr wrap="square" rtlCol="0">
            <a:spAutoFit/>
          </a:bodyPr>
          <a:lstStyle/>
          <a:p>
            <a:pPr>
              <a:lnSpc>
                <a:spcPct val="115000"/>
              </a:lnSpc>
              <a:spcAft>
                <a:spcPts val="1000"/>
              </a:spcAft>
            </a:pPr>
            <a:r>
              <a:rPr lang="fr-FR" sz="3200" dirty="0">
                <a:latin typeface="Comic Sans MS" panose="030F0702030302020204" pitchFamily="66" charset="0"/>
                <a:ea typeface="Calibri" panose="020F0502020204030204" pitchFamily="34" charset="0"/>
                <a:cs typeface="Times New Roman" panose="02020603050405020304" pitchFamily="18" charset="0"/>
              </a:rPr>
              <a:t>Sybille décide donc d’écrire une suite au carnet de son aïeul. Pour cela, elle va exploiter l’exemple de la combustion du méthane qu’elle a découvert en visitant la mine de charbon de </a:t>
            </a:r>
            <a:r>
              <a:rPr lang="fr-FR" sz="3200" dirty="0" err="1">
                <a:latin typeface="Comic Sans MS" panose="030F0702030302020204" pitchFamily="66" charset="0"/>
                <a:ea typeface="Calibri" panose="020F0502020204030204" pitchFamily="34" charset="0"/>
                <a:cs typeface="Times New Roman" panose="02020603050405020304" pitchFamily="18" charset="0"/>
              </a:rPr>
              <a:t>Cagnac</a:t>
            </a:r>
            <a:r>
              <a:rPr lang="fr-FR" sz="3200" dirty="0">
                <a:latin typeface="Comic Sans MS" panose="030F0702030302020204" pitchFamily="66" charset="0"/>
                <a:ea typeface="Calibri" panose="020F0502020204030204" pitchFamily="34" charset="0"/>
                <a:cs typeface="Times New Roman" panose="02020603050405020304" pitchFamily="18" charset="0"/>
              </a:rPr>
              <a:t>-les-Mines. Voici le brouillon de son plan.</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0240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08383" y="450574"/>
            <a:ext cx="10774017" cy="6512552"/>
          </a:xfrm>
          <a:prstGeom prst="rect">
            <a:avLst/>
          </a:prstGeom>
          <a:noFill/>
        </p:spPr>
        <p:txBody>
          <a:bodyPr wrap="square" rtlCol="0">
            <a:spAutoFit/>
          </a:bodyPr>
          <a:lstStyle/>
          <a:p>
            <a:pPr>
              <a:lnSpc>
                <a:spcPct val="115000"/>
              </a:lnSpc>
              <a:spcAft>
                <a:spcPts val="1000"/>
              </a:spcAft>
            </a:pPr>
            <a:r>
              <a:rPr lang="fr-FR" sz="3200" dirty="0">
                <a:latin typeface="Comic Sans MS" panose="030F0702030302020204" pitchFamily="66" charset="0"/>
                <a:ea typeface="Calibri" panose="020F0502020204030204" pitchFamily="34" charset="0"/>
                <a:cs typeface="Times New Roman" panose="02020603050405020304" pitchFamily="18" charset="0"/>
              </a:rPr>
              <a:t>1. Ecrire en français le bilan de la combustion du méthane.</a:t>
            </a:r>
          </a:p>
          <a:p>
            <a:pPr>
              <a:lnSpc>
                <a:spcPct val="115000"/>
              </a:lnSpc>
              <a:spcAft>
                <a:spcPts val="1000"/>
              </a:spcAft>
            </a:pPr>
            <a:r>
              <a:rPr lang="fr-FR" sz="3200" dirty="0">
                <a:latin typeface="Comic Sans MS" panose="030F0702030302020204" pitchFamily="66" charset="0"/>
                <a:ea typeface="Calibri" panose="020F0502020204030204" pitchFamily="34" charset="0"/>
                <a:cs typeface="Times New Roman" panose="02020603050405020304" pitchFamily="18" charset="0"/>
              </a:rPr>
              <a:t>2. Expliquer ce que sont les atomes et les molécules.</a:t>
            </a:r>
          </a:p>
          <a:p>
            <a:pPr>
              <a:lnSpc>
                <a:spcPct val="115000"/>
              </a:lnSpc>
              <a:spcAft>
                <a:spcPts val="1000"/>
              </a:spcAft>
            </a:pPr>
            <a:r>
              <a:rPr lang="fr-FR" sz="3200" dirty="0">
                <a:latin typeface="Comic Sans MS" panose="030F0702030302020204" pitchFamily="66" charset="0"/>
                <a:ea typeface="Calibri" panose="020F0502020204030204" pitchFamily="34" charset="0"/>
                <a:cs typeface="Times New Roman" panose="02020603050405020304" pitchFamily="18" charset="0"/>
              </a:rPr>
              <a:t>3. Réécrire le bilan à l’aide des formules chimiques.</a:t>
            </a:r>
          </a:p>
          <a:p>
            <a:pPr>
              <a:lnSpc>
                <a:spcPct val="115000"/>
              </a:lnSpc>
              <a:spcAft>
                <a:spcPts val="1000"/>
              </a:spcAft>
            </a:pPr>
            <a:r>
              <a:rPr lang="fr-FR" sz="3200" dirty="0">
                <a:latin typeface="Comic Sans MS" panose="030F0702030302020204" pitchFamily="66" charset="0"/>
                <a:ea typeface="Calibri" panose="020F0502020204030204" pitchFamily="34" charset="0"/>
                <a:cs typeface="Times New Roman" panose="02020603050405020304" pitchFamily="18" charset="0"/>
              </a:rPr>
              <a:t>4. Réécrire ce bilan à l’aide des modèles moléculaire. Faire un schéma.</a:t>
            </a:r>
          </a:p>
          <a:p>
            <a:pPr>
              <a:lnSpc>
                <a:spcPct val="115000"/>
              </a:lnSpc>
              <a:spcAft>
                <a:spcPts val="1000"/>
              </a:spcAft>
            </a:pPr>
            <a:r>
              <a:rPr lang="fr-FR" sz="3200" dirty="0">
                <a:latin typeface="Comic Sans MS" panose="030F0702030302020204" pitchFamily="66" charset="0"/>
                <a:ea typeface="Calibri" panose="020F0502020204030204" pitchFamily="34" charset="0"/>
                <a:cs typeface="Times New Roman" panose="02020603050405020304" pitchFamily="18" charset="0"/>
              </a:rPr>
              <a:t>5. Faire apparaître le problème : ainsi écrit, les idées de Rey et Lavoisier ne sont pas respectées. (…).</a:t>
            </a:r>
          </a:p>
          <a:p>
            <a:pPr>
              <a:lnSpc>
                <a:spcPct val="115000"/>
              </a:lnSpc>
              <a:spcAft>
                <a:spcPts val="1000"/>
              </a:spcAft>
            </a:pPr>
            <a:r>
              <a:rPr lang="fr-FR" sz="3200" dirty="0">
                <a:latin typeface="Comic Sans MS" panose="030F0702030302020204" pitchFamily="66" charset="0"/>
                <a:ea typeface="Calibri" panose="020F0502020204030204" pitchFamily="34" charset="0"/>
                <a:cs typeface="Times New Roman" panose="02020603050405020304" pitchFamily="18" charset="0"/>
              </a:rPr>
              <a:t>6. Donner la solution. Faire à nouveau un schéma.</a:t>
            </a:r>
          </a:p>
          <a:p>
            <a:br>
              <a:rPr lang="fr-FR" dirty="0">
                <a:latin typeface="Comic Sans MS" panose="030F0702030302020204" pitchFamily="66" charset="0"/>
                <a:ea typeface="Calibri" panose="020F0502020204030204" pitchFamily="34" charset="0"/>
                <a:cs typeface="Times New Roman" panose="02020603050405020304" pitchFamily="18" charset="0"/>
              </a:rPr>
            </a:br>
            <a:endParaRPr lang="fr-FR" dirty="0"/>
          </a:p>
        </p:txBody>
      </p:sp>
    </p:spTree>
    <p:extLst>
      <p:ext uri="{BB962C8B-B14F-4D97-AF65-F5344CB8AC3E}">
        <p14:creationId xmlns:p14="http://schemas.microsoft.com/office/powerpoint/2010/main" val="149485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7565" y="185917"/>
            <a:ext cx="11396870" cy="6672083"/>
          </a:xfrm>
          <a:prstGeom prst="rect">
            <a:avLst/>
          </a:prstGeom>
          <a:noFill/>
        </p:spPr>
        <p:txBody>
          <a:bodyPr wrap="square" rtlCol="0">
            <a:spAutoFit/>
          </a:bodyPr>
          <a:lstStyle/>
          <a:p>
            <a:pPr>
              <a:lnSpc>
                <a:spcPct val="115000"/>
              </a:lnSpc>
              <a:spcAft>
                <a:spcPts val="1000"/>
              </a:spcAft>
            </a:pPr>
            <a:r>
              <a:rPr lang="fr-FR" sz="3200" dirty="0" err="1">
                <a:latin typeface="Comic Sans MS" panose="030F0702030302020204" pitchFamily="66" charset="0"/>
                <a:ea typeface="Calibri" panose="020F0502020204030204" pitchFamily="34" charset="0"/>
                <a:cs typeface="Times New Roman" panose="02020603050405020304" pitchFamily="18" charset="0"/>
              </a:rPr>
              <a:t>Sibyle</a:t>
            </a:r>
            <a:r>
              <a:rPr lang="fr-FR" sz="3200" dirty="0">
                <a:latin typeface="Comic Sans MS" panose="030F0702030302020204" pitchFamily="66" charset="0"/>
                <a:ea typeface="Calibri" panose="020F0502020204030204" pitchFamily="34" charset="0"/>
                <a:cs typeface="Times New Roman" panose="02020603050405020304" pitchFamily="18" charset="0"/>
              </a:rPr>
              <a:t> prend alors sa plume la plus fine, et ouvre le carnet sur la première page blanche. Levant le nez en l’air, elle cherche l’inspiration, puis se met à écrire.</a:t>
            </a:r>
          </a:p>
          <a:p>
            <a:pPr>
              <a:lnSpc>
                <a:spcPct val="115000"/>
              </a:lnSpc>
              <a:spcAft>
                <a:spcPts val="1000"/>
              </a:spcAft>
            </a:pPr>
            <a:r>
              <a:rPr lang="fr-FR" sz="3200" dirty="0">
                <a:latin typeface="Comic Sans MS" panose="030F0702030302020204" pitchFamily="66" charset="0"/>
                <a:ea typeface="Calibri" panose="020F0502020204030204" pitchFamily="34" charset="0"/>
                <a:cs typeface="Times New Roman" panose="02020603050405020304" pitchFamily="18" charset="0"/>
              </a:rPr>
              <a:t>« Mon très cher aïeul. Tout comme vous, je suis une passionnée de sciences, et j’ai pris beaucoup de plaisir à vous lire. Grâce à vous, j’ai appris que les sciences  que j’étudie à l’école sont le résultat d’une longue évolution. </a:t>
            </a:r>
          </a:p>
          <a:p>
            <a:pPr>
              <a:lnSpc>
                <a:spcPct val="115000"/>
              </a:lnSpc>
              <a:spcAft>
                <a:spcPts val="1000"/>
              </a:spcAft>
            </a:pPr>
            <a:r>
              <a:rPr lang="fr-FR" sz="3200" dirty="0">
                <a:latin typeface="Comic Sans MS" panose="030F0702030302020204" pitchFamily="66" charset="0"/>
                <a:ea typeface="Calibri" panose="020F0502020204030204" pitchFamily="34" charset="0"/>
                <a:cs typeface="Times New Roman" panose="02020603050405020304" pitchFamily="18" charset="0"/>
              </a:rPr>
              <a:t>J’ai sur vous cet avantage, celui d’être une jeune fille du XXIe siècle, aussi, je me permets de poursuivre votre Histoire des sciences. </a:t>
            </a:r>
          </a:p>
          <a:p>
            <a:pPr>
              <a:lnSpc>
                <a:spcPct val="115000"/>
              </a:lnSpc>
              <a:spcAft>
                <a:spcPts val="1000"/>
              </a:spcAft>
            </a:pPr>
            <a:r>
              <a:rPr lang="fr-FR" sz="3200" dirty="0" err="1">
                <a:latin typeface="Comic Sans MS" panose="030F0702030302020204" pitchFamily="66" charset="0"/>
                <a:ea typeface="Calibri" panose="020F0502020204030204" pitchFamily="34" charset="0"/>
                <a:cs typeface="Times New Roman" panose="02020603050405020304" pitchFamily="18" charset="0"/>
              </a:rPr>
              <a:t>Sybile</a:t>
            </a:r>
            <a:r>
              <a:rPr lang="fr-FR" sz="3200" dirty="0">
                <a:latin typeface="Comic Sans MS" panose="030F0702030302020204" pitchFamily="66" charset="0"/>
                <a:ea typeface="Calibri" panose="020F0502020204030204" pitchFamily="34" charset="0"/>
                <a:cs typeface="Times New Roman" panose="02020603050405020304" pitchFamily="18" charset="0"/>
              </a:rPr>
              <a:t> ».</a:t>
            </a:r>
            <a:endParaRPr lang="fr-FR" sz="32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0356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633198778"/>
              </p:ext>
            </p:extLst>
          </p:nvPr>
        </p:nvGraphicFramePr>
        <p:xfrm>
          <a:off x="1802296" y="489585"/>
          <a:ext cx="8197395" cy="5913882"/>
        </p:xfrm>
        <a:graphic>
          <a:graphicData uri="http://schemas.openxmlformats.org/drawingml/2006/table">
            <a:tbl>
              <a:tblPr firstRow="1" firstCol="1" bandRow="1"/>
              <a:tblGrid>
                <a:gridCol w="7271236">
                  <a:extLst>
                    <a:ext uri="{9D8B030D-6E8A-4147-A177-3AD203B41FA5}">
                      <a16:colId xmlns:a16="http://schemas.microsoft.com/office/drawing/2014/main" val="2953769140"/>
                    </a:ext>
                  </a:extLst>
                </a:gridCol>
                <a:gridCol w="926159">
                  <a:extLst>
                    <a:ext uri="{9D8B030D-6E8A-4147-A177-3AD203B41FA5}">
                      <a16:colId xmlns:a16="http://schemas.microsoft.com/office/drawing/2014/main" val="646863156"/>
                    </a:ext>
                  </a:extLst>
                </a:gridCol>
              </a:tblGrid>
              <a:tr h="350520">
                <a:tc>
                  <a:txBody>
                    <a:bodyPr/>
                    <a:lstStyle/>
                    <a:p>
                      <a:pPr>
                        <a:lnSpc>
                          <a:spcPct val="115000"/>
                        </a:lnSpc>
                        <a:spcAft>
                          <a:spcPts val="0"/>
                        </a:spcAft>
                      </a:pPr>
                      <a:r>
                        <a:rPr lang="fr-FR" sz="2000" b="1">
                          <a:effectLst/>
                          <a:latin typeface="Comic Sans MS" panose="030F0702030302020204" pitchFamily="66" charset="0"/>
                          <a:ea typeface="Calibri" panose="020F0502020204030204" pitchFamily="34" charset="0"/>
                          <a:cs typeface="Times New Roman" panose="02020603050405020304" pitchFamily="18" charset="0"/>
                        </a:rPr>
                        <a:t>Éléments pris en compte pour la correction</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effectLst/>
                          <a:latin typeface="Comic Sans MS" panose="030F0702030302020204" pitchFamily="66"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401828"/>
                  </a:ext>
                </a:extLst>
              </a:tr>
              <a:tr h="927227">
                <a:tc>
                  <a:txBody>
                    <a:bodyPr/>
                    <a:lstStyle/>
                    <a:p>
                      <a:pPr>
                        <a:lnSpc>
                          <a:spcPct val="115000"/>
                        </a:lnSpc>
                        <a:spcAft>
                          <a:spcPts val="0"/>
                        </a:spcAft>
                      </a:pPr>
                      <a:r>
                        <a:rPr lang="fr-FR" sz="2000">
                          <a:effectLst/>
                          <a:latin typeface="Comic Sans MS" panose="030F0702030302020204" pitchFamily="66" charset="0"/>
                          <a:ea typeface="Calibri" panose="020F0502020204030204" pitchFamily="34" charset="0"/>
                          <a:cs typeface="Times New Roman" panose="02020603050405020304" pitchFamily="18" charset="0"/>
                        </a:rPr>
                        <a:t>Éléments scientifiques issus des connaissances. Noms, formule, bilan,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effectLst/>
                          <a:latin typeface="Comic Sans MS" panose="030F0702030302020204" pitchFamily="66" charset="0"/>
                          <a:ea typeface="Calibri" panose="020F0502020204030204" pitchFamily="34" charset="0"/>
                          <a:cs typeface="Times New Roman" panose="02020603050405020304" pitchFamily="18" charset="0"/>
                        </a:rPr>
                        <a:t>3 points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846733"/>
                  </a:ext>
                </a:extLst>
              </a:tr>
              <a:tr h="927227">
                <a:tc>
                  <a:txBody>
                    <a:bodyPr/>
                    <a:lstStyle/>
                    <a:p>
                      <a:pPr>
                        <a:lnSpc>
                          <a:spcPct val="115000"/>
                        </a:lnSpc>
                        <a:spcAft>
                          <a:spcPts val="0"/>
                        </a:spcAft>
                      </a:pPr>
                      <a:r>
                        <a:rPr lang="fr-FR" sz="2000">
                          <a:effectLst/>
                          <a:latin typeface="Comic Sans MS" panose="030F0702030302020204" pitchFamily="66" charset="0"/>
                          <a:ea typeface="Calibri" panose="020F0502020204030204" pitchFamily="34" charset="0"/>
                          <a:cs typeface="Times New Roman" panose="02020603050405020304" pitchFamily="18" charset="0"/>
                        </a:rPr>
                        <a:t>Le problème scientifique est clairement énoncé.</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effectLst/>
                          <a:latin typeface="Comic Sans MS" panose="030F0702030302020204" pitchFamily="66" charset="0"/>
                          <a:ea typeface="Calibri" panose="020F0502020204030204" pitchFamily="34" charset="0"/>
                          <a:cs typeface="Times New Roman" panose="02020603050405020304" pitchFamily="18" charset="0"/>
                        </a:rPr>
                        <a:t>2 points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760891"/>
                  </a:ext>
                </a:extLst>
              </a:tr>
              <a:tr h="927227">
                <a:tc>
                  <a:txBody>
                    <a:bodyPr/>
                    <a:lstStyle/>
                    <a:p>
                      <a:pPr>
                        <a:lnSpc>
                          <a:spcPct val="115000"/>
                        </a:lnSpc>
                        <a:spcAft>
                          <a:spcPts val="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Présence de schémas pour apporter la solution.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effectLst/>
                          <a:latin typeface="Comic Sans MS" panose="030F0702030302020204" pitchFamily="66" charset="0"/>
                          <a:ea typeface="Calibri" panose="020F0502020204030204" pitchFamily="34" charset="0"/>
                          <a:cs typeface="Times New Roman" panose="02020603050405020304" pitchFamily="18" charset="0"/>
                        </a:rPr>
                        <a:t>2 points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99087"/>
                  </a:ext>
                </a:extLst>
              </a:tr>
              <a:tr h="927227">
                <a:tc>
                  <a:txBody>
                    <a:bodyPr/>
                    <a:lstStyle/>
                    <a:p>
                      <a:pPr>
                        <a:lnSpc>
                          <a:spcPct val="115000"/>
                        </a:lnSpc>
                        <a:spcAft>
                          <a:spcPts val="0"/>
                        </a:spcAft>
                      </a:pPr>
                      <a:r>
                        <a:rPr lang="fr-FR" sz="2000">
                          <a:effectLst/>
                          <a:latin typeface="Comic Sans MS" panose="030F0702030302020204" pitchFamily="66" charset="0"/>
                          <a:ea typeface="Calibri" panose="020F0502020204030204" pitchFamily="34" charset="0"/>
                          <a:cs typeface="Times New Roman" panose="02020603050405020304" pitchFamily="18" charset="0"/>
                        </a:rPr>
                        <a:t>Mise en relation de toutes ces informations scientifiques.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effectLst/>
                          <a:latin typeface="Comic Sans MS" panose="030F0702030302020204" pitchFamily="66" charset="0"/>
                          <a:ea typeface="Calibri" panose="020F0502020204030204" pitchFamily="34" charset="0"/>
                          <a:cs typeface="Times New Roman" panose="02020603050405020304" pitchFamily="18" charset="0"/>
                        </a:rPr>
                        <a:t>1 point</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505655"/>
                  </a:ext>
                </a:extLst>
              </a:tr>
              <a:tr h="927227">
                <a:tc>
                  <a:txBody>
                    <a:bodyPr/>
                    <a:lstStyle/>
                    <a:p>
                      <a:pPr>
                        <a:lnSpc>
                          <a:spcPct val="115000"/>
                        </a:lnSpc>
                        <a:spcAft>
                          <a:spcPts val="0"/>
                        </a:spcAft>
                      </a:pPr>
                      <a:r>
                        <a:rPr lang="fr-FR" sz="2000">
                          <a:effectLst/>
                          <a:latin typeface="Comic Sans MS" panose="030F0702030302020204" pitchFamily="66" charset="0"/>
                          <a:ea typeface="Calibri" panose="020F0502020204030204" pitchFamily="34" charset="0"/>
                          <a:cs typeface="Times New Roman" panose="02020603050405020304" pitchFamily="18" charset="0"/>
                        </a:rPr>
                        <a:t>Organisation de la lettre. Introduction, développement et conclusion.</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effectLst/>
                          <a:latin typeface="Comic Sans MS" panose="030F0702030302020204" pitchFamily="66" charset="0"/>
                          <a:ea typeface="Calibri" panose="020F0502020204030204" pitchFamily="34" charset="0"/>
                          <a:cs typeface="Times New Roman" panose="02020603050405020304" pitchFamily="18" charset="0"/>
                        </a:rPr>
                        <a:t>1 point</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352337"/>
                  </a:ext>
                </a:extLst>
              </a:tr>
              <a:tr h="927227">
                <a:tc>
                  <a:txBody>
                    <a:bodyPr/>
                    <a:lstStyle/>
                    <a:p>
                      <a:pPr>
                        <a:lnSpc>
                          <a:spcPct val="115000"/>
                        </a:lnSpc>
                        <a:spcAft>
                          <a:spcPts val="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Rédaction. Présence de connecteurs logiques, l’orthographe et la syntaxe.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1 point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6586731"/>
                  </a:ext>
                </a:extLst>
              </a:tr>
            </a:tbl>
          </a:graphicData>
        </a:graphic>
      </p:graphicFrame>
    </p:spTree>
    <p:extLst>
      <p:ext uri="{BB962C8B-B14F-4D97-AF65-F5344CB8AC3E}">
        <p14:creationId xmlns:p14="http://schemas.microsoft.com/office/powerpoint/2010/main" val="4207867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65026" y="1789044"/>
            <a:ext cx="10847477" cy="1856339"/>
          </a:xfrm>
          <a:prstGeom prst="rect">
            <a:avLst/>
          </a:prstGeom>
        </p:spPr>
      </p:pic>
      <p:sp>
        <p:nvSpPr>
          <p:cNvPr id="3" name="ZoneTexte 2"/>
          <p:cNvSpPr txBox="1"/>
          <p:nvPr/>
        </p:nvSpPr>
        <p:spPr>
          <a:xfrm>
            <a:off x="765026" y="667511"/>
            <a:ext cx="3617844" cy="584775"/>
          </a:xfrm>
          <a:prstGeom prst="rect">
            <a:avLst/>
          </a:prstGeom>
          <a:noFill/>
        </p:spPr>
        <p:txBody>
          <a:bodyPr wrap="square" rtlCol="0">
            <a:spAutoFit/>
          </a:bodyPr>
          <a:lstStyle/>
          <a:p>
            <a:r>
              <a:rPr lang="fr-FR" sz="3200" dirty="0">
                <a:solidFill>
                  <a:srgbClr val="00B0F0"/>
                </a:solidFill>
                <a:latin typeface="Comic Sans MS" panose="030F0702030302020204" pitchFamily="66" charset="0"/>
              </a:rPr>
              <a:t>Exercice n°5</a:t>
            </a:r>
          </a:p>
        </p:txBody>
      </p:sp>
      <p:sp>
        <p:nvSpPr>
          <p:cNvPr id="5" name="ZoneTexte 4"/>
          <p:cNvSpPr txBox="1"/>
          <p:nvPr/>
        </p:nvSpPr>
        <p:spPr>
          <a:xfrm>
            <a:off x="874644" y="3838620"/>
            <a:ext cx="2451652" cy="1077218"/>
          </a:xfrm>
          <a:prstGeom prst="rect">
            <a:avLst/>
          </a:prstGeom>
          <a:noFill/>
        </p:spPr>
        <p:txBody>
          <a:bodyPr wrap="square" rtlCol="0">
            <a:spAutoFit/>
          </a:bodyPr>
          <a:lstStyle/>
          <a:p>
            <a:r>
              <a:rPr lang="fr-FR" sz="3200" dirty="0">
                <a:latin typeface="Comic Sans MS" panose="030F0702030302020204" pitchFamily="66" charset="0"/>
              </a:rPr>
              <a:t>Complétez ce schéma.</a:t>
            </a:r>
          </a:p>
        </p:txBody>
      </p:sp>
      <p:pic>
        <p:nvPicPr>
          <p:cNvPr id="4" name="Image 3"/>
          <p:cNvPicPr>
            <a:picLocks noChangeAspect="1"/>
          </p:cNvPicPr>
          <p:nvPr/>
        </p:nvPicPr>
        <p:blipFill>
          <a:blip r:embed="rId3"/>
          <a:stretch>
            <a:fillRect/>
          </a:stretch>
        </p:blipFill>
        <p:spPr>
          <a:xfrm>
            <a:off x="3696031" y="3838620"/>
            <a:ext cx="6924675" cy="2695575"/>
          </a:xfrm>
          <a:prstGeom prst="rect">
            <a:avLst/>
          </a:prstGeom>
        </p:spPr>
      </p:pic>
      <p:pic>
        <p:nvPicPr>
          <p:cNvPr id="6" name="Image 5"/>
          <p:cNvPicPr>
            <a:picLocks noChangeAspect="1"/>
          </p:cNvPicPr>
          <p:nvPr/>
        </p:nvPicPr>
        <p:blipFill>
          <a:blip r:embed="rId4"/>
          <a:stretch>
            <a:fillRect/>
          </a:stretch>
        </p:blipFill>
        <p:spPr>
          <a:xfrm>
            <a:off x="3696031" y="3913421"/>
            <a:ext cx="6704731" cy="2545972"/>
          </a:xfrm>
          <a:prstGeom prst="rect">
            <a:avLst/>
          </a:prstGeom>
        </p:spPr>
      </p:pic>
    </p:spTree>
    <p:extLst>
      <p:ext uri="{BB962C8B-B14F-4D97-AF65-F5344CB8AC3E}">
        <p14:creationId xmlns:p14="http://schemas.microsoft.com/office/powerpoint/2010/main" val="97533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39420" y="641008"/>
            <a:ext cx="3617844" cy="584775"/>
          </a:xfrm>
          <a:prstGeom prst="rect">
            <a:avLst/>
          </a:prstGeom>
          <a:noFill/>
        </p:spPr>
        <p:txBody>
          <a:bodyPr wrap="square" rtlCol="0">
            <a:spAutoFit/>
          </a:bodyPr>
          <a:lstStyle/>
          <a:p>
            <a:r>
              <a:rPr lang="fr-FR" sz="3200" dirty="0">
                <a:solidFill>
                  <a:srgbClr val="00B0F0"/>
                </a:solidFill>
                <a:latin typeface="Comic Sans MS" panose="030F0702030302020204" pitchFamily="66" charset="0"/>
              </a:rPr>
              <a:t>Exercice n°6</a:t>
            </a:r>
          </a:p>
        </p:txBody>
      </p:sp>
      <p:pic>
        <p:nvPicPr>
          <p:cNvPr id="3" name="Image 2"/>
          <p:cNvPicPr>
            <a:picLocks noChangeAspect="1"/>
          </p:cNvPicPr>
          <p:nvPr/>
        </p:nvPicPr>
        <p:blipFill>
          <a:blip r:embed="rId2"/>
          <a:stretch>
            <a:fillRect/>
          </a:stretch>
        </p:blipFill>
        <p:spPr>
          <a:xfrm>
            <a:off x="703433" y="1877413"/>
            <a:ext cx="10785134" cy="3622239"/>
          </a:xfrm>
          <a:prstGeom prst="rect">
            <a:avLst/>
          </a:prstGeom>
        </p:spPr>
      </p:pic>
    </p:spTree>
    <p:extLst>
      <p:ext uri="{BB962C8B-B14F-4D97-AF65-F5344CB8AC3E}">
        <p14:creationId xmlns:p14="http://schemas.microsoft.com/office/powerpoint/2010/main" val="2107694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39420" y="641008"/>
            <a:ext cx="3617844" cy="584775"/>
          </a:xfrm>
          <a:prstGeom prst="rect">
            <a:avLst/>
          </a:prstGeom>
          <a:noFill/>
        </p:spPr>
        <p:txBody>
          <a:bodyPr wrap="square" rtlCol="0">
            <a:spAutoFit/>
          </a:bodyPr>
          <a:lstStyle/>
          <a:p>
            <a:r>
              <a:rPr lang="fr-FR" sz="3200" dirty="0">
                <a:solidFill>
                  <a:srgbClr val="00B0F0"/>
                </a:solidFill>
                <a:latin typeface="Comic Sans MS" panose="030F0702030302020204" pitchFamily="66" charset="0"/>
              </a:rPr>
              <a:t>Exercice n°7</a:t>
            </a:r>
          </a:p>
        </p:txBody>
      </p:sp>
      <p:pic>
        <p:nvPicPr>
          <p:cNvPr id="3" name="Image 2"/>
          <p:cNvPicPr>
            <a:picLocks noChangeAspect="1"/>
          </p:cNvPicPr>
          <p:nvPr/>
        </p:nvPicPr>
        <p:blipFill>
          <a:blip r:embed="rId2"/>
          <a:stretch>
            <a:fillRect/>
          </a:stretch>
        </p:blipFill>
        <p:spPr>
          <a:xfrm>
            <a:off x="640238" y="1987826"/>
            <a:ext cx="10911523" cy="3670852"/>
          </a:xfrm>
          <a:prstGeom prst="rect">
            <a:avLst/>
          </a:prstGeom>
        </p:spPr>
      </p:pic>
    </p:spTree>
    <p:extLst>
      <p:ext uri="{BB962C8B-B14F-4D97-AF65-F5344CB8AC3E}">
        <p14:creationId xmlns:p14="http://schemas.microsoft.com/office/powerpoint/2010/main" val="1036367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39420" y="641008"/>
            <a:ext cx="3617844" cy="584775"/>
          </a:xfrm>
          <a:prstGeom prst="rect">
            <a:avLst/>
          </a:prstGeom>
          <a:noFill/>
        </p:spPr>
        <p:txBody>
          <a:bodyPr wrap="square" rtlCol="0">
            <a:spAutoFit/>
          </a:bodyPr>
          <a:lstStyle/>
          <a:p>
            <a:r>
              <a:rPr lang="fr-FR" sz="3200" dirty="0">
                <a:solidFill>
                  <a:srgbClr val="00B0F0"/>
                </a:solidFill>
                <a:latin typeface="Comic Sans MS" panose="030F0702030302020204" pitchFamily="66" charset="0"/>
              </a:rPr>
              <a:t>Exercice n°8</a:t>
            </a:r>
          </a:p>
        </p:txBody>
      </p:sp>
      <p:pic>
        <p:nvPicPr>
          <p:cNvPr id="3" name="Image 2"/>
          <p:cNvPicPr>
            <a:picLocks noChangeAspect="1"/>
          </p:cNvPicPr>
          <p:nvPr/>
        </p:nvPicPr>
        <p:blipFill>
          <a:blip r:embed="rId2"/>
          <a:stretch>
            <a:fillRect/>
          </a:stretch>
        </p:blipFill>
        <p:spPr>
          <a:xfrm>
            <a:off x="1481137" y="1460637"/>
            <a:ext cx="9229725" cy="5133859"/>
          </a:xfrm>
          <a:prstGeom prst="rect">
            <a:avLst/>
          </a:prstGeom>
        </p:spPr>
      </p:pic>
    </p:spTree>
    <p:extLst>
      <p:ext uri="{BB962C8B-B14F-4D97-AF65-F5344CB8AC3E}">
        <p14:creationId xmlns:p14="http://schemas.microsoft.com/office/powerpoint/2010/main" val="968529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39420" y="336208"/>
            <a:ext cx="3617844" cy="584775"/>
          </a:xfrm>
          <a:prstGeom prst="rect">
            <a:avLst/>
          </a:prstGeom>
          <a:noFill/>
        </p:spPr>
        <p:txBody>
          <a:bodyPr wrap="square" rtlCol="0">
            <a:spAutoFit/>
          </a:bodyPr>
          <a:lstStyle/>
          <a:p>
            <a:r>
              <a:rPr lang="fr-FR" sz="3200" dirty="0">
                <a:solidFill>
                  <a:srgbClr val="00B0F0"/>
                </a:solidFill>
                <a:latin typeface="Comic Sans MS" panose="030F0702030302020204" pitchFamily="66" charset="0"/>
              </a:rPr>
              <a:t>Exercice n°9</a:t>
            </a:r>
          </a:p>
        </p:txBody>
      </p:sp>
      <p:pic>
        <p:nvPicPr>
          <p:cNvPr id="3" name="Image 2"/>
          <p:cNvPicPr>
            <a:picLocks noChangeAspect="1"/>
          </p:cNvPicPr>
          <p:nvPr/>
        </p:nvPicPr>
        <p:blipFill>
          <a:blip r:embed="rId2"/>
          <a:stretch>
            <a:fillRect/>
          </a:stretch>
        </p:blipFill>
        <p:spPr>
          <a:xfrm>
            <a:off x="1311157" y="1225783"/>
            <a:ext cx="9569685" cy="5429609"/>
          </a:xfrm>
          <a:prstGeom prst="rect">
            <a:avLst/>
          </a:prstGeom>
        </p:spPr>
      </p:pic>
    </p:spTree>
    <p:extLst>
      <p:ext uri="{BB962C8B-B14F-4D97-AF65-F5344CB8AC3E}">
        <p14:creationId xmlns:p14="http://schemas.microsoft.com/office/powerpoint/2010/main" val="3883741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306956" y="408622"/>
            <a:ext cx="6970643" cy="6262896"/>
          </a:xfrm>
          <a:prstGeom prst="rect">
            <a:avLst/>
          </a:prstGeom>
        </p:spPr>
      </p:pic>
      <p:sp>
        <p:nvSpPr>
          <p:cNvPr id="4" name="ZoneTexte 3"/>
          <p:cNvSpPr txBox="1"/>
          <p:nvPr/>
        </p:nvSpPr>
        <p:spPr>
          <a:xfrm>
            <a:off x="482828" y="408622"/>
            <a:ext cx="3617844" cy="584775"/>
          </a:xfrm>
          <a:prstGeom prst="rect">
            <a:avLst/>
          </a:prstGeom>
          <a:noFill/>
        </p:spPr>
        <p:txBody>
          <a:bodyPr wrap="square" rtlCol="0">
            <a:spAutoFit/>
          </a:bodyPr>
          <a:lstStyle/>
          <a:p>
            <a:r>
              <a:rPr lang="fr-FR" sz="3200" dirty="0">
                <a:solidFill>
                  <a:srgbClr val="00B0F0"/>
                </a:solidFill>
                <a:latin typeface="Comic Sans MS" panose="030F0702030302020204" pitchFamily="66" charset="0"/>
              </a:rPr>
              <a:t>Exercice n°10</a:t>
            </a:r>
          </a:p>
        </p:txBody>
      </p:sp>
    </p:spTree>
    <p:extLst>
      <p:ext uri="{BB962C8B-B14F-4D97-AF65-F5344CB8AC3E}">
        <p14:creationId xmlns:p14="http://schemas.microsoft.com/office/powerpoint/2010/main" val="220523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44556" y="1099930"/>
            <a:ext cx="6029739" cy="569844"/>
          </a:xfrm>
          <a:prstGeom prst="rect">
            <a:avLst/>
          </a:prstGeom>
          <a:noFill/>
        </p:spPr>
        <p:txBody>
          <a:bodyPr wrap="square" rtlCol="0">
            <a:spAutoFit/>
          </a:bodyPr>
          <a:lstStyle/>
          <a:p>
            <a:endParaRPr lang="fr-FR" dirty="0"/>
          </a:p>
        </p:txBody>
      </p:sp>
      <p:sp>
        <p:nvSpPr>
          <p:cNvPr id="4" name="ZoneTexte 3"/>
          <p:cNvSpPr txBox="1"/>
          <p:nvPr/>
        </p:nvSpPr>
        <p:spPr>
          <a:xfrm>
            <a:off x="886895" y="373638"/>
            <a:ext cx="6029739" cy="941796"/>
          </a:xfrm>
          <a:prstGeom prst="rect">
            <a:avLst/>
          </a:prstGeom>
          <a:noFill/>
        </p:spPr>
        <p:txBody>
          <a:bodyPr wrap="square" rtlCol="0">
            <a:spAutoFit/>
          </a:bodyPr>
          <a:lstStyle/>
          <a:p>
            <a:pPr>
              <a:lnSpc>
                <a:spcPct val="115000"/>
              </a:lnSpc>
              <a:spcAft>
                <a:spcPts val="0"/>
              </a:spcAft>
            </a:pPr>
            <a:r>
              <a:rPr lang="fr-FR" sz="24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Etape 1 :</a:t>
            </a:r>
            <a:r>
              <a:rPr lang="fr-FR"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Masse et transformations chimiques.</a:t>
            </a:r>
            <a:endParaRPr lang="fr-FR"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86895" y="1669774"/>
            <a:ext cx="10597773" cy="424796"/>
          </a:xfrm>
          <a:prstGeom prst="rect">
            <a:avLst/>
          </a:prstGeom>
        </p:spPr>
        <p:txBody>
          <a:bodyPr wrap="none">
            <a:spAutoFit/>
          </a:bodyPr>
          <a:lstStyle/>
          <a:p>
            <a:pPr>
              <a:lnSpc>
                <a:spcPct val="115000"/>
              </a:lnSpc>
              <a:spcAft>
                <a:spcPts val="0"/>
              </a:spcAft>
            </a:pPr>
            <a:r>
              <a:rPr lang="fr-FR" sz="2000" dirty="0">
                <a:latin typeface="Comic Sans MS" panose="030F0702030302020204" pitchFamily="66" charset="0"/>
                <a:ea typeface="Times New Roman" panose="02020603050405020304" pitchFamily="18" charset="0"/>
                <a:cs typeface="Times New Roman" panose="02020603050405020304" pitchFamily="18" charset="0"/>
              </a:rPr>
              <a:t>Au fur et à mesure de la visualisation de cette vidéo, répondre aux questions suivantes.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86895" y="2631135"/>
            <a:ext cx="8906462" cy="424796"/>
          </a:xfrm>
          <a:prstGeom prst="rect">
            <a:avLst/>
          </a:prstGeom>
        </p:spPr>
        <p:txBody>
          <a:bodyPr wrap="square">
            <a:spAutoFit/>
          </a:bodyPr>
          <a:lstStyle/>
          <a:p>
            <a:pPr marL="742950" lvl="1" indent="-285750">
              <a:lnSpc>
                <a:spcPct val="115000"/>
              </a:lnSpc>
              <a:spcAft>
                <a:spcPts val="0"/>
              </a:spcAft>
              <a:buFont typeface="+mj-lt"/>
              <a:buAutoNum type="alphaLcPeriod"/>
              <a:tabLst>
                <a:tab pos="914400" algn="l"/>
              </a:tabLst>
            </a:pPr>
            <a:r>
              <a:rPr lang="fr-FR" sz="2000" dirty="0">
                <a:latin typeface="Comic Sans MS" panose="030F0702030302020204" pitchFamily="66" charset="0"/>
                <a:ea typeface="Times New Roman" panose="02020603050405020304" pitchFamily="18" charset="0"/>
                <a:cs typeface="Times New Roman" panose="02020603050405020304" pitchFamily="18" charset="0"/>
              </a:rPr>
              <a:t>Quelle est le questionnement posé en introduction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886895" y="3611861"/>
            <a:ext cx="8906462" cy="424796"/>
          </a:xfrm>
          <a:prstGeom prst="rect">
            <a:avLst/>
          </a:prstGeom>
        </p:spPr>
        <p:txBody>
          <a:bodyPr wrap="square">
            <a:spAutoFit/>
          </a:bodyPr>
          <a:lstStyle/>
          <a:p>
            <a:pPr lvl="1">
              <a:lnSpc>
                <a:spcPct val="115000"/>
              </a:lnSpc>
              <a:spcAft>
                <a:spcPts val="0"/>
              </a:spcAft>
              <a:tabLst>
                <a:tab pos="914400" algn="l"/>
              </a:tabLst>
            </a:pPr>
            <a:r>
              <a:rPr lang="fr-FR" dirty="0">
                <a:latin typeface="Comic Sans MS" panose="030F0702030302020204" pitchFamily="66" charset="0"/>
                <a:ea typeface="Times New Roman" panose="02020603050405020304" pitchFamily="18" charset="0"/>
                <a:cs typeface="Times New Roman" panose="02020603050405020304" pitchFamily="18" charset="0"/>
              </a:rPr>
              <a:t>b</a:t>
            </a:r>
            <a:r>
              <a:rPr lang="fr-FR" sz="2000" dirty="0">
                <a:latin typeface="Comic Sans MS" panose="030F0702030302020204" pitchFamily="66" charset="0"/>
                <a:ea typeface="Times New Roman" panose="02020603050405020304" pitchFamily="18" charset="0"/>
                <a:cs typeface="Times New Roman" panose="02020603050405020304" pitchFamily="18" charset="0"/>
              </a:rPr>
              <a:t>. Quelle hypothèse faites-vous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886895" y="4573222"/>
            <a:ext cx="8906462" cy="424796"/>
          </a:xfrm>
          <a:prstGeom prst="rect">
            <a:avLst/>
          </a:prstGeom>
        </p:spPr>
        <p:txBody>
          <a:bodyPr wrap="square">
            <a:spAutoFit/>
          </a:bodyPr>
          <a:lstStyle/>
          <a:p>
            <a:pPr lvl="1">
              <a:lnSpc>
                <a:spcPct val="115000"/>
              </a:lnSpc>
              <a:spcAft>
                <a:spcPts val="0"/>
              </a:spcAft>
              <a:tabLst>
                <a:tab pos="914400" algn="l"/>
              </a:tabLst>
            </a:pPr>
            <a:r>
              <a:rPr lang="fr-FR" sz="2000" dirty="0">
                <a:latin typeface="Comic Sans MS" panose="030F0702030302020204" pitchFamily="66" charset="0"/>
                <a:ea typeface="Times New Roman" panose="02020603050405020304" pitchFamily="18" charset="0"/>
                <a:cs typeface="Times New Roman" panose="02020603050405020304" pitchFamily="18" charset="0"/>
              </a:rPr>
              <a:t>c. Quel protocole réaliseriez-vous afin de tester votre hypothèse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803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322" y="-57443"/>
            <a:ext cx="5181600" cy="6915443"/>
          </a:xfrm>
          <a:prstGeom prst="rect">
            <a:avLst/>
          </a:prstGeom>
        </p:spPr>
      </p:pic>
      <p:sp>
        <p:nvSpPr>
          <p:cNvPr id="3" name="Rectangle 2"/>
          <p:cNvSpPr/>
          <p:nvPr/>
        </p:nvSpPr>
        <p:spPr>
          <a:xfrm>
            <a:off x="7614903" y="1521553"/>
            <a:ext cx="4164923" cy="830997"/>
          </a:xfrm>
          <a:prstGeom prst="rect">
            <a:avLst/>
          </a:prstGeom>
        </p:spPr>
        <p:txBody>
          <a:bodyPr wrap="none">
            <a:spAutoFit/>
          </a:bodyPr>
          <a:lstStyle/>
          <a:p>
            <a:r>
              <a:rPr lang="fr-FR" sz="2400" dirty="0">
                <a:latin typeface="Comic Sans MS" panose="030F0702030302020204" pitchFamily="66" charset="0"/>
              </a:rPr>
              <a:t>Portrait d'Antoine-Laurent </a:t>
            </a:r>
          </a:p>
          <a:p>
            <a:r>
              <a:rPr lang="fr-FR" sz="2400" dirty="0">
                <a:latin typeface="Comic Sans MS" panose="030F0702030302020204" pitchFamily="66" charset="0"/>
              </a:rPr>
              <a:t>Lavoisier et de sa femme</a:t>
            </a:r>
          </a:p>
        </p:txBody>
      </p:sp>
      <p:graphicFrame>
        <p:nvGraphicFramePr>
          <p:cNvPr id="4" name="Tableau 3"/>
          <p:cNvGraphicFramePr>
            <a:graphicFrameLocks noGrp="1"/>
          </p:cNvGraphicFramePr>
          <p:nvPr>
            <p:extLst>
              <p:ext uri="{D42A27DB-BD31-4B8C-83A1-F6EECF244321}">
                <p14:modId xmlns:p14="http://schemas.microsoft.com/office/powerpoint/2010/main" val="3270696988"/>
              </p:ext>
            </p:extLst>
          </p:nvPr>
        </p:nvGraphicFramePr>
        <p:xfrm>
          <a:off x="7614903" y="2676939"/>
          <a:ext cx="2570924" cy="2201649"/>
        </p:xfrm>
        <a:graphic>
          <a:graphicData uri="http://schemas.openxmlformats.org/drawingml/2006/table">
            <a:tbl>
              <a:tblPr/>
              <a:tblGrid>
                <a:gridCol w="2570924">
                  <a:extLst>
                    <a:ext uri="{9D8B030D-6E8A-4147-A177-3AD203B41FA5}">
                      <a16:colId xmlns:a16="http://schemas.microsoft.com/office/drawing/2014/main" val="1619552060"/>
                    </a:ext>
                  </a:extLst>
                </a:gridCol>
              </a:tblGrid>
              <a:tr h="1284316">
                <a:tc>
                  <a:txBody>
                    <a:bodyPr/>
                    <a:lstStyle/>
                    <a:p>
                      <a:r>
                        <a:rPr lang="fr-FR" sz="2400" dirty="0">
                          <a:solidFill>
                            <a:schemeClr val="tx1"/>
                          </a:solidFill>
                          <a:latin typeface="Comic Sans MS" panose="030F0702030302020204" pitchFamily="66" charset="0"/>
                        </a:rPr>
                        <a:t>Artiste David</a:t>
                      </a:r>
                    </a:p>
                  </a:txBody>
                  <a:tcPr anchor="ctr">
                    <a:lnL>
                      <a:noFill/>
                    </a:lnL>
                    <a:lnR>
                      <a:noFill/>
                    </a:lnR>
                    <a:lnT>
                      <a:noFill/>
                    </a:lnT>
                    <a:lnB>
                      <a:noFill/>
                    </a:lnB>
                  </a:tcPr>
                </a:tc>
                <a:extLst>
                  <a:ext uri="{0D108BD9-81ED-4DB2-BD59-A6C34878D82A}">
                    <a16:rowId xmlns:a16="http://schemas.microsoft.com/office/drawing/2014/main" val="3437268506"/>
                  </a:ext>
                </a:extLst>
              </a:tr>
              <a:tr h="917333">
                <a:tc>
                  <a:txBody>
                    <a:bodyPr/>
                    <a:lstStyle/>
                    <a:p>
                      <a:r>
                        <a:rPr lang="fr-FR" sz="2400" dirty="0">
                          <a:solidFill>
                            <a:schemeClr val="tx1"/>
                          </a:solidFill>
                          <a:latin typeface="Comic Sans MS" panose="030F0702030302020204" pitchFamily="66" charset="0"/>
                        </a:rPr>
                        <a:t>Date</a:t>
                      </a:r>
                      <a:r>
                        <a:rPr lang="fr-FR" sz="2400" baseline="0" dirty="0">
                          <a:solidFill>
                            <a:schemeClr val="tx1"/>
                          </a:solidFill>
                          <a:latin typeface="Comic Sans MS" panose="030F0702030302020204" pitchFamily="66" charset="0"/>
                        </a:rPr>
                        <a:t> </a:t>
                      </a:r>
                      <a:r>
                        <a:rPr lang="fr-FR" sz="2400" dirty="0">
                          <a:solidFill>
                            <a:schemeClr val="tx1"/>
                          </a:solidFill>
                          <a:latin typeface="Comic Sans MS" panose="030F0702030302020204" pitchFamily="66" charset="0"/>
                        </a:rPr>
                        <a:t>1788</a:t>
                      </a:r>
                    </a:p>
                  </a:txBody>
                  <a:tcPr anchor="ctr">
                    <a:lnL>
                      <a:noFill/>
                    </a:lnL>
                    <a:lnR>
                      <a:noFill/>
                    </a:lnR>
                    <a:lnT>
                      <a:noFill/>
                    </a:lnT>
                    <a:lnB>
                      <a:noFill/>
                    </a:lnB>
                  </a:tcPr>
                </a:tc>
                <a:extLst>
                  <a:ext uri="{0D108BD9-81ED-4DB2-BD59-A6C34878D82A}">
                    <a16:rowId xmlns:a16="http://schemas.microsoft.com/office/drawing/2014/main" val="535064936"/>
                  </a:ext>
                </a:extLst>
              </a:tr>
            </a:tbl>
          </a:graphicData>
        </a:graphic>
      </p:graphicFrame>
    </p:spTree>
    <p:extLst>
      <p:ext uri="{BB962C8B-B14F-4D97-AF65-F5344CB8AC3E}">
        <p14:creationId xmlns:p14="http://schemas.microsoft.com/office/powerpoint/2010/main" val="307761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452739" y="978278"/>
            <a:ext cx="7286522" cy="4901444"/>
          </a:xfrm>
          <a:prstGeom prst="rect">
            <a:avLst/>
          </a:prstGeom>
        </p:spPr>
      </p:pic>
    </p:spTree>
    <p:extLst>
      <p:ext uri="{BB962C8B-B14F-4D97-AF65-F5344CB8AC3E}">
        <p14:creationId xmlns:p14="http://schemas.microsoft.com/office/powerpoint/2010/main" val="3815469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085" y="1068601"/>
            <a:ext cx="8906462" cy="424796"/>
          </a:xfrm>
          <a:prstGeom prst="rect">
            <a:avLst/>
          </a:prstGeom>
        </p:spPr>
        <p:txBody>
          <a:bodyPr wrap="square">
            <a:spAutoFit/>
          </a:bodyPr>
          <a:lstStyle/>
          <a:p>
            <a:pPr lvl="1">
              <a:lnSpc>
                <a:spcPct val="115000"/>
              </a:lnSpc>
              <a:spcAft>
                <a:spcPts val="0"/>
              </a:spcAft>
              <a:tabLst>
                <a:tab pos="914400" algn="l"/>
              </a:tabLst>
            </a:pPr>
            <a:r>
              <a:rPr lang="fr-FR" dirty="0">
                <a:latin typeface="Comic Sans MS" panose="030F0702030302020204" pitchFamily="66" charset="0"/>
                <a:ea typeface="Times New Roman" panose="02020603050405020304" pitchFamily="18" charset="0"/>
                <a:cs typeface="Times New Roman" panose="02020603050405020304" pitchFamily="18" charset="0"/>
              </a:rPr>
              <a:t>d. </a:t>
            </a:r>
            <a:r>
              <a:rPr lang="fr-FR" sz="2000" dirty="0">
                <a:latin typeface="Comic Sans MS" panose="030F0702030302020204" pitchFamily="66" charset="0"/>
                <a:ea typeface="Times New Roman" panose="02020603050405020304" pitchFamily="18" charset="0"/>
                <a:cs typeface="Times New Roman" panose="02020603050405020304" pitchFamily="18" charset="0"/>
              </a:rPr>
              <a:t>Qu’observez-vous immédiatement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3059233" y="2153956"/>
            <a:ext cx="6073534" cy="4034809"/>
          </a:xfrm>
          <a:prstGeom prst="rect">
            <a:avLst/>
          </a:prstGeom>
        </p:spPr>
      </p:pic>
    </p:spTree>
    <p:extLst>
      <p:ext uri="{BB962C8B-B14F-4D97-AF65-F5344CB8AC3E}">
        <p14:creationId xmlns:p14="http://schemas.microsoft.com/office/powerpoint/2010/main" val="266312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44556" y="1099930"/>
            <a:ext cx="6029739" cy="569844"/>
          </a:xfrm>
          <a:prstGeom prst="rect">
            <a:avLst/>
          </a:prstGeom>
          <a:noFill/>
        </p:spPr>
        <p:txBody>
          <a:bodyPr wrap="square" rtlCol="0">
            <a:spAutoFit/>
          </a:bodyPr>
          <a:lstStyle/>
          <a:p>
            <a:endParaRPr lang="fr-FR" dirty="0"/>
          </a:p>
        </p:txBody>
      </p:sp>
      <p:sp>
        <p:nvSpPr>
          <p:cNvPr id="4" name="ZoneTexte 3"/>
          <p:cNvSpPr txBox="1"/>
          <p:nvPr/>
        </p:nvSpPr>
        <p:spPr>
          <a:xfrm>
            <a:off x="861390" y="708413"/>
            <a:ext cx="10323445" cy="778739"/>
          </a:xfrm>
          <a:prstGeom prst="rect">
            <a:avLst/>
          </a:prstGeom>
          <a:noFill/>
        </p:spPr>
        <p:txBody>
          <a:bodyPr wrap="square" rtlCol="0">
            <a:spAutoFit/>
          </a:bodyPr>
          <a:lstStyle/>
          <a:p>
            <a:pPr lvl="1">
              <a:lnSpc>
                <a:spcPct val="115000"/>
              </a:lnSpc>
              <a:spcAft>
                <a:spcPts val="0"/>
              </a:spcAft>
              <a:tabLst>
                <a:tab pos="914400" algn="l"/>
              </a:tabLst>
            </a:pPr>
            <a:r>
              <a:rPr lang="fr-FR" sz="2000" dirty="0">
                <a:latin typeface="Comic Sans MS" panose="030F0702030302020204" pitchFamily="66" charset="0"/>
                <a:ea typeface="Times New Roman" panose="02020603050405020304" pitchFamily="18" charset="0"/>
                <a:cs typeface="Times New Roman" panose="02020603050405020304" pitchFamily="18" charset="0"/>
              </a:rPr>
              <a:t>e. Suite des observations.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15000"/>
              </a:lnSpc>
              <a:spcAft>
                <a:spcPts val="0"/>
              </a:spcAft>
              <a:buFont typeface="Symbol" panose="05050102010706020507" pitchFamily="18" charset="2"/>
              <a:buChar char=""/>
              <a:tabLst>
                <a:tab pos="1485900" algn="l"/>
              </a:tabLst>
            </a:pPr>
            <a:r>
              <a:rPr lang="fr-FR" sz="2000" dirty="0">
                <a:latin typeface="Comic Sans MS" panose="030F0702030302020204" pitchFamily="66" charset="0"/>
                <a:ea typeface="Times New Roman" panose="02020603050405020304" pitchFamily="18" charset="0"/>
                <a:cs typeface="Times New Roman" panose="02020603050405020304" pitchFamily="18" charset="0"/>
              </a:rPr>
              <a:t>Quelle est la masse des corps en présence avant la transformation ?</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886895" y="1828801"/>
            <a:ext cx="9506128" cy="424796"/>
          </a:xfrm>
          <a:prstGeom prst="rect">
            <a:avLst/>
          </a:prstGeom>
        </p:spPr>
        <p:txBody>
          <a:bodyPr wrap="none">
            <a:spAutoFit/>
          </a:bodyPr>
          <a:lstStyle/>
          <a:p>
            <a:pPr marL="1143000" lvl="2" indent="-228600">
              <a:lnSpc>
                <a:spcPct val="115000"/>
              </a:lnSpc>
              <a:spcAft>
                <a:spcPts val="0"/>
              </a:spcAft>
              <a:buFont typeface="Symbol" panose="05050102010706020507" pitchFamily="18" charset="2"/>
              <a:buChar char=""/>
              <a:tabLst>
                <a:tab pos="1485900" algn="l"/>
              </a:tabLst>
            </a:pPr>
            <a:r>
              <a:rPr lang="fr-FR" sz="2000" dirty="0">
                <a:latin typeface="Comic Sans MS" panose="030F0702030302020204" pitchFamily="66" charset="0"/>
                <a:ea typeface="Times New Roman" panose="02020603050405020304" pitchFamily="18" charset="0"/>
                <a:cs typeface="Times New Roman" panose="02020603050405020304" pitchFamily="18" charset="0"/>
              </a:rPr>
              <a:t>Quelle est la masse des corps en présence après la transformation ?</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886895" y="2631135"/>
            <a:ext cx="8906462" cy="424796"/>
          </a:xfrm>
          <a:prstGeom prst="rect">
            <a:avLst/>
          </a:prstGeom>
        </p:spPr>
        <p:txBody>
          <a:bodyPr wrap="square">
            <a:spAutoFit/>
          </a:bodyPr>
          <a:lstStyle/>
          <a:p>
            <a:pPr marL="1143000" lvl="2" indent="-228600">
              <a:lnSpc>
                <a:spcPct val="115000"/>
              </a:lnSpc>
              <a:spcAft>
                <a:spcPts val="0"/>
              </a:spcAft>
              <a:buFont typeface="Symbol" panose="05050102010706020507" pitchFamily="18" charset="2"/>
              <a:buChar char=""/>
              <a:tabLst>
                <a:tab pos="1485900" algn="l"/>
              </a:tabLst>
            </a:pPr>
            <a:r>
              <a:rPr lang="fr-FR" sz="2000" dirty="0">
                <a:latin typeface="Comic Sans MS" panose="030F0702030302020204" pitchFamily="66" charset="0"/>
                <a:ea typeface="Times New Roman" panose="02020603050405020304" pitchFamily="18" charset="0"/>
                <a:cs typeface="Times New Roman" panose="02020603050405020304" pitchFamily="18" charset="0"/>
              </a:rPr>
              <a:t>La masse des produits est-elle égale à la masse des réactifs ?</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886895" y="3611861"/>
            <a:ext cx="8906462" cy="778739"/>
          </a:xfrm>
          <a:prstGeom prst="rect">
            <a:avLst/>
          </a:prstGeom>
        </p:spPr>
        <p:txBody>
          <a:bodyPr wrap="square">
            <a:spAutoFit/>
          </a:bodyPr>
          <a:lstStyle/>
          <a:p>
            <a:pPr lvl="1">
              <a:lnSpc>
                <a:spcPct val="115000"/>
              </a:lnSpc>
              <a:spcAft>
                <a:spcPts val="0"/>
              </a:spcAft>
              <a:tabLst>
                <a:tab pos="914400" algn="l"/>
              </a:tabLst>
            </a:pPr>
            <a:r>
              <a:rPr lang="fr-FR" sz="2000" dirty="0">
                <a:latin typeface="Comic Sans MS" panose="030F0702030302020204" pitchFamily="66" charset="0"/>
                <a:ea typeface="Times New Roman" panose="02020603050405020304" pitchFamily="18" charset="0"/>
                <a:cs typeface="Times New Roman" panose="02020603050405020304" pitchFamily="18" charset="0"/>
              </a:rPr>
              <a:t>f. Interprétons.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15000"/>
              </a:lnSpc>
              <a:spcAft>
                <a:spcPts val="0"/>
              </a:spcAft>
              <a:buFont typeface="Symbol" panose="05050102010706020507" pitchFamily="18" charset="2"/>
              <a:buChar char=""/>
              <a:tabLst>
                <a:tab pos="1485900" algn="l"/>
              </a:tabLst>
            </a:pPr>
            <a:r>
              <a:rPr lang="fr-FR" sz="2000" dirty="0">
                <a:latin typeface="Comic Sans MS" panose="030F0702030302020204" pitchFamily="66" charset="0"/>
                <a:ea typeface="Times New Roman" panose="02020603050405020304" pitchFamily="18" charset="0"/>
                <a:cs typeface="Times New Roman" panose="02020603050405020304" pitchFamily="18" charset="0"/>
              </a:rPr>
              <a:t>Quels sont les réactifs ?</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886895" y="4573222"/>
            <a:ext cx="8906462" cy="424796"/>
          </a:xfrm>
          <a:prstGeom prst="rect">
            <a:avLst/>
          </a:prstGeom>
        </p:spPr>
        <p:txBody>
          <a:bodyPr wrap="square">
            <a:spAutoFit/>
          </a:bodyPr>
          <a:lstStyle/>
          <a:p>
            <a:pPr marL="1143000" lvl="2" indent="-228600">
              <a:lnSpc>
                <a:spcPct val="115000"/>
              </a:lnSpc>
              <a:spcAft>
                <a:spcPts val="0"/>
              </a:spcAft>
              <a:buFont typeface="Symbol" panose="05050102010706020507" pitchFamily="18" charset="2"/>
              <a:buChar char=""/>
              <a:tabLst>
                <a:tab pos="1485900" algn="l"/>
              </a:tabLst>
            </a:pPr>
            <a:r>
              <a:rPr lang="fr-FR" sz="2000" dirty="0">
                <a:latin typeface="Comic Sans MS" panose="030F0702030302020204" pitchFamily="66" charset="0"/>
                <a:ea typeface="Times New Roman" panose="02020603050405020304" pitchFamily="18" charset="0"/>
                <a:cs typeface="Times New Roman" panose="02020603050405020304" pitchFamily="18" charset="0"/>
              </a:rPr>
              <a:t>Quels sont les produits ?</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11"/>
          <p:cNvSpPr/>
          <p:nvPr/>
        </p:nvSpPr>
        <p:spPr>
          <a:xfrm>
            <a:off x="861390" y="5362304"/>
            <a:ext cx="8906462" cy="424796"/>
          </a:xfrm>
          <a:prstGeom prst="rect">
            <a:avLst/>
          </a:prstGeom>
        </p:spPr>
        <p:txBody>
          <a:bodyPr wrap="square">
            <a:spAutoFit/>
          </a:bodyPr>
          <a:lstStyle/>
          <a:p>
            <a:pPr marL="1143000" lvl="2" indent="-228600">
              <a:lnSpc>
                <a:spcPct val="115000"/>
              </a:lnSpc>
              <a:spcAft>
                <a:spcPts val="0"/>
              </a:spcAft>
              <a:buFont typeface="Symbol" panose="05050102010706020507" pitchFamily="18" charset="2"/>
              <a:buChar char=""/>
              <a:tabLst>
                <a:tab pos="1485900" algn="l"/>
              </a:tabLst>
            </a:pPr>
            <a:r>
              <a:rPr lang="fr-FR" sz="2000" dirty="0">
                <a:latin typeface="Comic Sans MS" panose="030F0702030302020204" pitchFamily="66" charset="0"/>
                <a:ea typeface="Times New Roman" panose="02020603050405020304" pitchFamily="18" charset="0"/>
                <a:cs typeface="Times New Roman" panose="02020603050405020304" pitchFamily="18" charset="0"/>
              </a:rPr>
              <a:t>Que peut-on interpréter au niveau macroscopique ?</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861390" y="6076778"/>
            <a:ext cx="8906462" cy="424796"/>
          </a:xfrm>
          <a:prstGeom prst="rect">
            <a:avLst/>
          </a:prstGeom>
        </p:spPr>
        <p:txBody>
          <a:bodyPr wrap="square">
            <a:spAutoFit/>
          </a:bodyPr>
          <a:lstStyle/>
          <a:p>
            <a:pPr marL="1143000" lvl="2" indent="-228600">
              <a:lnSpc>
                <a:spcPct val="115000"/>
              </a:lnSpc>
              <a:spcAft>
                <a:spcPts val="0"/>
              </a:spcAft>
              <a:buFont typeface="Symbol" panose="05050102010706020507" pitchFamily="18" charset="2"/>
              <a:buChar char=""/>
              <a:tabLst>
                <a:tab pos="1485900" algn="l"/>
              </a:tabLst>
            </a:pPr>
            <a:r>
              <a:rPr lang="fr-FR" sz="2000" dirty="0">
                <a:latin typeface="Comic Sans MS" panose="030F0702030302020204" pitchFamily="66" charset="0"/>
                <a:ea typeface="Times New Roman" panose="02020603050405020304" pitchFamily="18" charset="0"/>
                <a:cs typeface="Times New Roman" panose="02020603050405020304" pitchFamily="18" charset="0"/>
              </a:rPr>
              <a:t>Que peut-on interpréter au niveau microscopique ?</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549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6713" y="209400"/>
            <a:ext cx="11118574" cy="6439199"/>
          </a:xfrm>
          <a:prstGeom prst="rect">
            <a:avLst/>
          </a:prstGeom>
          <a:noFill/>
        </p:spPr>
        <p:txBody>
          <a:bodyPr wrap="square" rtlCol="0">
            <a:spAutoFit/>
          </a:bodyPr>
          <a:lstStyle/>
          <a:p>
            <a:pPr>
              <a:lnSpc>
                <a:spcPct val="115000"/>
              </a:lnSpc>
              <a:spcAft>
                <a:spcPts val="0"/>
              </a:spcAft>
            </a:pPr>
            <a:r>
              <a:rPr lang="fr-FR"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Correction</a:t>
            </a:r>
            <a:endParaRPr lang="fr-FR" sz="20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0"/>
              </a:spcAft>
            </a:pPr>
            <a:r>
              <a:rPr lang="fr-FR"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lphaLcPeriod"/>
              <a:tabLst>
                <a:tab pos="457200" algn="l"/>
              </a:tabLst>
            </a:pPr>
            <a:r>
              <a:rPr lang="fr-FR"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Au cours d’une transformation chimique, la masse se conserve-t-elle?</a:t>
            </a:r>
          </a:p>
          <a:p>
            <a:pPr marL="342900" lvl="0" indent="-342900">
              <a:lnSpc>
                <a:spcPct val="115000"/>
              </a:lnSpc>
              <a:spcAft>
                <a:spcPts val="0"/>
              </a:spcAft>
              <a:buFont typeface="+mj-lt"/>
              <a:buAutoNum type="alphaLcPeriod"/>
              <a:tabLst>
                <a:tab pos="457200" algn="l"/>
              </a:tabLst>
            </a:pPr>
            <a:r>
              <a:rPr lang="fr-FR" sz="20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Je pense que la masse se conserve car la matière ne peut pas disparaître réellement. </a:t>
            </a:r>
            <a:endParaRPr lang="fr-FR" sz="20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lphaLcPeriod"/>
              <a:tabLst>
                <a:tab pos="457200" algn="l"/>
              </a:tabLst>
            </a:pPr>
            <a:r>
              <a:rPr lang="fr-FR"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Dans une bouteille en plastique fermée, et posée sur une balance dont la tare a été faite, introduisons une craie et de l’acide chlorhydrique.</a:t>
            </a:r>
            <a:endParaRPr lang="fr-FR" sz="20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lphaLcPeriod"/>
              <a:tabLst>
                <a:tab pos="457200" algn="l"/>
              </a:tabLst>
            </a:pPr>
            <a:r>
              <a:rPr lang="fr-FR"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Un produit nouveau apparaît, c’est du CO2, alors que la craie « disparaît » : c’est donc une transformation chimique.</a:t>
            </a:r>
            <a:endParaRPr lang="fr-FR" sz="20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lphaLcPeriod"/>
              <a:tabLst>
                <a:tab pos="457200" algn="l"/>
              </a:tabLst>
            </a:pPr>
            <a:r>
              <a:rPr lang="fr-FR"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Suite des observations</a:t>
            </a:r>
            <a:endParaRPr lang="fr-FR" sz="20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p>
            <a:pPr marL="1143000" lvl="2" indent="-228600">
              <a:lnSpc>
                <a:spcPct val="115000"/>
              </a:lnSpc>
              <a:spcAft>
                <a:spcPts val="0"/>
              </a:spcAft>
              <a:buFont typeface="Symbol" panose="05050102010706020507" pitchFamily="18" charset="2"/>
              <a:buChar char=""/>
              <a:tabLst>
                <a:tab pos="1485900" algn="l"/>
              </a:tabLst>
            </a:pPr>
            <a:r>
              <a:rPr lang="fr-FR"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258,8 g.</a:t>
            </a:r>
            <a:endParaRPr lang="fr-FR" sz="2000"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1143000" lvl="2" indent="-228600">
              <a:lnSpc>
                <a:spcPct val="115000"/>
              </a:lnSpc>
              <a:spcAft>
                <a:spcPts val="0"/>
              </a:spcAft>
              <a:buFont typeface="Symbol" panose="05050102010706020507" pitchFamily="18" charset="2"/>
              <a:buChar char=""/>
              <a:tabLst>
                <a:tab pos="1485900" algn="l"/>
              </a:tabLst>
            </a:pPr>
            <a:r>
              <a:rPr lang="fr-FR"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258,8 g.</a:t>
            </a:r>
            <a:endParaRPr lang="fr-FR" sz="2000"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1143000" lvl="2" indent="-228600">
              <a:lnSpc>
                <a:spcPct val="115000"/>
              </a:lnSpc>
              <a:buFont typeface="Symbol" panose="05050102010706020507" pitchFamily="18" charset="2"/>
              <a:buChar char=""/>
              <a:tabLst>
                <a:tab pos="1485900" algn="l"/>
              </a:tabLst>
            </a:pPr>
            <a:r>
              <a:rPr lang="fr-FR"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La masse des produits est égale à la masse des réactifs.</a:t>
            </a:r>
          </a:p>
          <a:p>
            <a:pPr>
              <a:lnSpc>
                <a:spcPct val="115000"/>
              </a:lnSpc>
              <a:spcAft>
                <a:spcPts val="0"/>
              </a:spcAft>
            </a:pPr>
            <a:r>
              <a:rPr lang="fr-FR"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f. Interprétons.</a:t>
            </a:r>
            <a:endParaRPr lang="fr-FR" sz="20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p>
            <a:pPr marL="1143000" lvl="2" indent="-228600">
              <a:lnSpc>
                <a:spcPct val="115000"/>
              </a:lnSpc>
              <a:spcAft>
                <a:spcPts val="0"/>
              </a:spcAft>
              <a:buFont typeface="Symbol" panose="05050102010706020507" pitchFamily="18" charset="2"/>
              <a:buChar char=""/>
              <a:tabLst>
                <a:tab pos="1485900" algn="l"/>
              </a:tabLst>
            </a:pPr>
            <a:r>
              <a:rPr lang="fr-FR"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L’acide chlorhydrique et la craie sont les réactifs.</a:t>
            </a:r>
            <a:endParaRPr lang="fr-FR" sz="2000"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1143000" lvl="2" indent="-228600">
              <a:lnSpc>
                <a:spcPct val="115000"/>
              </a:lnSpc>
              <a:spcAft>
                <a:spcPts val="0"/>
              </a:spcAft>
              <a:buFont typeface="Symbol" panose="05050102010706020507" pitchFamily="18" charset="2"/>
              <a:buChar char=""/>
              <a:tabLst>
                <a:tab pos="1485900" algn="l"/>
              </a:tabLst>
            </a:pPr>
            <a:r>
              <a:rPr lang="fr-FR"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Le chlorure de calcium et le CO</a:t>
            </a:r>
            <a:r>
              <a:rPr lang="fr-FR" sz="12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2</a:t>
            </a:r>
            <a:r>
              <a:rPr lang="fr-FR" sz="2000"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sont les produits .</a:t>
            </a:r>
            <a:endParaRPr lang="fr-FR" sz="2000"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1143000" lvl="2" indent="-228600">
              <a:lnSpc>
                <a:spcPct val="115000"/>
              </a:lnSpc>
              <a:spcAft>
                <a:spcPts val="0"/>
              </a:spcAft>
              <a:buFont typeface="Symbol" panose="05050102010706020507" pitchFamily="18" charset="2"/>
              <a:buChar char=""/>
              <a:tabLst>
                <a:tab pos="1485900" algn="l"/>
              </a:tabLst>
            </a:pPr>
            <a:r>
              <a:rPr lang="fr-FR" sz="2000" b="1"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La masse se conserve au cours d’une transformation chimique car…</a:t>
            </a:r>
            <a:endParaRPr lang="fr-FR" sz="2000"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1143000" lvl="2" indent="-228600">
              <a:lnSpc>
                <a:spcPct val="115000"/>
              </a:lnSpc>
              <a:spcAft>
                <a:spcPts val="0"/>
              </a:spcAft>
              <a:buFont typeface="Symbol" panose="05050102010706020507" pitchFamily="18" charset="2"/>
              <a:buChar char=""/>
              <a:tabLst>
                <a:tab pos="1485900" algn="l"/>
              </a:tabLst>
            </a:pPr>
            <a:r>
              <a:rPr lang="fr-FR" sz="2000" b="1" dirty="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 il y a le même nombre d’atomes de chaque sorte dans les réactifs et les produits. C’est la loi de la conservation du nombre d’atome.</a:t>
            </a:r>
            <a:endParaRPr lang="fr-FR" sz="2000"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259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3274" y="1524000"/>
            <a:ext cx="11685451" cy="4473229"/>
          </a:xfrm>
          <a:prstGeom prst="rect">
            <a:avLst/>
          </a:prstGeom>
        </p:spPr>
      </p:pic>
      <p:sp>
        <p:nvSpPr>
          <p:cNvPr id="3" name="ZoneTexte 2"/>
          <p:cNvSpPr txBox="1"/>
          <p:nvPr/>
        </p:nvSpPr>
        <p:spPr>
          <a:xfrm>
            <a:off x="675861" y="768626"/>
            <a:ext cx="9303026" cy="1200329"/>
          </a:xfrm>
          <a:prstGeom prst="rect">
            <a:avLst/>
          </a:prstGeom>
          <a:noFill/>
        </p:spPr>
        <p:txBody>
          <a:bodyPr wrap="square" rtlCol="0">
            <a:spAutoFit/>
          </a:bodyPr>
          <a:lstStyle/>
          <a:p>
            <a:r>
              <a:rPr lang="fr-FR" sz="3600" dirty="0">
                <a:latin typeface="Comic Sans MS" panose="030F0702030302020204" pitchFamily="66" charset="0"/>
              </a:rPr>
              <a:t>Recomptons les nombres d’atomes de chaque sorte.</a:t>
            </a:r>
          </a:p>
        </p:txBody>
      </p:sp>
    </p:spTree>
    <p:extLst>
      <p:ext uri="{BB962C8B-B14F-4D97-AF65-F5344CB8AC3E}">
        <p14:creationId xmlns:p14="http://schemas.microsoft.com/office/powerpoint/2010/main" val="147442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88276" y="2463327"/>
            <a:ext cx="10215447" cy="1931346"/>
          </a:xfrm>
          <a:prstGeom prst="rect">
            <a:avLst/>
          </a:prstGeom>
        </p:spPr>
      </p:pic>
      <p:sp>
        <p:nvSpPr>
          <p:cNvPr id="3" name="ZoneTexte 2"/>
          <p:cNvSpPr txBox="1"/>
          <p:nvPr/>
        </p:nvSpPr>
        <p:spPr>
          <a:xfrm>
            <a:off x="1446663" y="914400"/>
            <a:ext cx="3617844" cy="584775"/>
          </a:xfrm>
          <a:prstGeom prst="rect">
            <a:avLst/>
          </a:prstGeom>
          <a:noFill/>
        </p:spPr>
        <p:txBody>
          <a:bodyPr wrap="square" rtlCol="0">
            <a:spAutoFit/>
          </a:bodyPr>
          <a:lstStyle/>
          <a:p>
            <a:r>
              <a:rPr lang="fr-FR" sz="3200" dirty="0">
                <a:solidFill>
                  <a:srgbClr val="00B0F0"/>
                </a:solidFill>
                <a:latin typeface="Comic Sans MS" panose="030F0702030302020204" pitchFamily="66" charset="0"/>
              </a:rPr>
              <a:t>Exercice n°1</a:t>
            </a:r>
          </a:p>
        </p:txBody>
      </p:sp>
    </p:spTree>
    <p:extLst>
      <p:ext uri="{BB962C8B-B14F-4D97-AF65-F5344CB8AC3E}">
        <p14:creationId xmlns:p14="http://schemas.microsoft.com/office/powerpoint/2010/main" val="322834259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804</Words>
  <Application>Microsoft Office PowerPoint</Application>
  <PresentationFormat>Grand écran</PresentationFormat>
  <Paragraphs>134</Paragraphs>
  <Slides>30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vt:lpstr>
      <vt:lpstr>Calibri</vt:lpstr>
      <vt:lpstr>Calibri Light</vt:lpstr>
      <vt:lpstr>Comic Sans MS</vt:lpstr>
      <vt:lpstr>Kunstler Script</vt:lpstr>
      <vt:lpstr>Symbol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o.gayrard@free.fr</cp:lastModifiedBy>
  <cp:revision>23</cp:revision>
  <dcterms:created xsi:type="dcterms:W3CDTF">2016-12-18T10:38:31Z</dcterms:created>
  <dcterms:modified xsi:type="dcterms:W3CDTF">2017-12-05T14:51:21Z</dcterms:modified>
</cp:coreProperties>
</file>