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72" r:id="rId4"/>
    <p:sldId id="273" r:id="rId5"/>
    <p:sldId id="274" r:id="rId6"/>
    <p:sldId id="276" r:id="rId7"/>
    <p:sldId id="277" r:id="rId8"/>
    <p:sldId id="278" r:id="rId9"/>
    <p:sldId id="279" r:id="rId10"/>
    <p:sldId id="280" r:id="rId11"/>
    <p:sldId id="281" r:id="rId12"/>
    <p:sldId id="295" r:id="rId13"/>
    <p:sldId id="293" r:id="rId14"/>
    <p:sldId id="294" r:id="rId15"/>
    <p:sldId id="284" r:id="rId16"/>
    <p:sldId id="297" r:id="rId17"/>
    <p:sldId id="302" r:id="rId18"/>
    <p:sldId id="298" r:id="rId19"/>
    <p:sldId id="296" r:id="rId20"/>
    <p:sldId id="287" r:id="rId21"/>
    <p:sldId id="288" r:id="rId22"/>
    <p:sldId id="282" r:id="rId23"/>
    <p:sldId id="283" r:id="rId24"/>
    <p:sldId id="289" r:id="rId25"/>
    <p:sldId id="300" r:id="rId26"/>
    <p:sldId id="299" r:id="rId27"/>
    <p:sldId id="290" r:id="rId28"/>
    <p:sldId id="291" r:id="rId29"/>
    <p:sldId id="258" r:id="rId30"/>
    <p:sldId id="259" r:id="rId31"/>
    <p:sldId id="301" r:id="rId32"/>
    <p:sldId id="260" r:id="rId33"/>
    <p:sldId id="262" r:id="rId34"/>
    <p:sldId id="261" r:id="rId35"/>
    <p:sldId id="263" r:id="rId36"/>
    <p:sldId id="264" r:id="rId37"/>
    <p:sldId id="265" r:id="rId38"/>
    <p:sldId id="266" r:id="rId39"/>
    <p:sldId id="267" r:id="rId40"/>
    <p:sldId id="268" r:id="rId41"/>
    <p:sldId id="269" r:id="rId42"/>
    <p:sldId id="270" r:id="rId43"/>
    <p:sldId id="271" r:id="rId44"/>
    <p:sldId id="275" r:id="rId45"/>
    <p:sldId id="292"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showGuides="1">
      <p:cViewPr varScale="1">
        <p:scale>
          <a:sx n="79" d="100"/>
          <a:sy n="79" d="100"/>
        </p:scale>
        <p:origin x="675"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B758D23-DE50-4A8D-BD3C-920999074B54}" type="datetimeFigureOut">
              <a:rPr lang="fr-FR" smtClean="0"/>
              <a:t>13/11/2024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1697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B758D23-DE50-4A8D-BD3C-920999074B54}" type="datetimeFigureOut">
              <a:rPr lang="fr-FR" smtClean="0"/>
              <a:t>13/11/2024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315755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B758D23-DE50-4A8D-BD3C-920999074B54}" type="datetimeFigureOut">
              <a:rPr lang="fr-FR" smtClean="0"/>
              <a:t>13/11/2024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1121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B758D23-DE50-4A8D-BD3C-920999074B54}" type="datetimeFigureOut">
              <a:rPr lang="fr-FR" smtClean="0"/>
              <a:t>13/11/2024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833740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B758D23-DE50-4A8D-BD3C-920999074B54}" type="datetimeFigureOut">
              <a:rPr lang="fr-FR" smtClean="0"/>
              <a:t>13/11/2024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2808770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B758D23-DE50-4A8D-BD3C-920999074B54}" type="datetimeFigureOut">
              <a:rPr lang="fr-FR" smtClean="0"/>
              <a:t>13/11/2024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371625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B758D23-DE50-4A8D-BD3C-920999074B54}" type="datetimeFigureOut">
              <a:rPr lang="fr-FR" smtClean="0"/>
              <a:t>13/11/2024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189653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B758D23-DE50-4A8D-BD3C-920999074B54}" type="datetimeFigureOut">
              <a:rPr lang="fr-FR" smtClean="0"/>
              <a:t>13/11/2024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1698004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B758D23-DE50-4A8D-BD3C-920999074B54}" type="datetimeFigureOut">
              <a:rPr lang="fr-FR" smtClean="0"/>
              <a:t>13/11/2024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239035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B758D23-DE50-4A8D-BD3C-920999074B54}" type="datetimeFigureOut">
              <a:rPr lang="fr-FR" smtClean="0"/>
              <a:t>13/11/2024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201649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B758D23-DE50-4A8D-BD3C-920999074B54}" type="datetimeFigureOut">
              <a:rPr lang="fr-FR" smtClean="0"/>
              <a:t>13/11/2024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182868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58D23-DE50-4A8D-BD3C-920999074B54}" type="datetimeFigureOut">
              <a:rPr lang="fr-FR" smtClean="0"/>
              <a:t>13/11/2024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F99D0-3AD4-46E2-905C-A800760D5D5F}" type="slidenum">
              <a:rPr lang="fr-FR" smtClean="0"/>
              <a:t>‹N°›</a:t>
            </a:fld>
            <a:endParaRPr lang="fr-FR"/>
          </a:p>
        </p:txBody>
      </p:sp>
    </p:spTree>
    <p:extLst>
      <p:ext uri="{BB962C8B-B14F-4D97-AF65-F5344CB8AC3E}">
        <p14:creationId xmlns:p14="http://schemas.microsoft.com/office/powerpoint/2010/main" val="59304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hyperlink" Target="https://learningapps.org/4496554" TargetMode="External"/><Relationship Id="rId5" Type="http://schemas.openxmlformats.org/officeDocument/2006/relationships/hyperlink" Target="https://learningapps.org/1367220" TargetMode="Externa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cstate="print"/>
          <a:srcRect/>
          <a:stretch>
            <a:fillRect/>
          </a:stretch>
        </p:blipFill>
        <p:spPr bwMode="auto">
          <a:xfrm>
            <a:off x="646044" y="726660"/>
            <a:ext cx="2286000" cy="1285875"/>
          </a:xfrm>
          <a:prstGeom prst="rect">
            <a:avLst/>
          </a:prstGeom>
          <a:noFill/>
          <a:ln w="9525">
            <a:noFill/>
            <a:miter lim="800000"/>
            <a:headEnd/>
            <a:tailEnd/>
          </a:ln>
        </p:spPr>
      </p:pic>
      <p:pic>
        <p:nvPicPr>
          <p:cNvPr id="4" name="Image 3"/>
          <p:cNvPicPr/>
          <p:nvPr/>
        </p:nvPicPr>
        <p:blipFill>
          <a:blip r:embed="rId3" cstate="print"/>
          <a:srcRect/>
          <a:stretch>
            <a:fillRect/>
          </a:stretch>
        </p:blipFill>
        <p:spPr bwMode="auto">
          <a:xfrm>
            <a:off x="0" y="5440777"/>
            <a:ext cx="4876800" cy="1381125"/>
          </a:xfrm>
          <a:prstGeom prst="rect">
            <a:avLst/>
          </a:prstGeom>
          <a:noFill/>
          <a:ln w="9525">
            <a:noFill/>
            <a:miter lim="800000"/>
            <a:headEnd/>
            <a:tailEnd/>
          </a:ln>
        </p:spPr>
      </p:pic>
      <p:graphicFrame>
        <p:nvGraphicFramePr>
          <p:cNvPr id="2" name="Tableau 1"/>
          <p:cNvGraphicFramePr>
            <a:graphicFrameLocks noGrp="1"/>
          </p:cNvGraphicFramePr>
          <p:nvPr>
            <p:extLst>
              <p:ext uri="{D42A27DB-BD31-4B8C-83A1-F6EECF244321}">
                <p14:modId xmlns:p14="http://schemas.microsoft.com/office/powerpoint/2010/main" val="2625890476"/>
              </p:ext>
            </p:extLst>
          </p:nvPr>
        </p:nvGraphicFramePr>
        <p:xfrm>
          <a:off x="3631096" y="0"/>
          <a:ext cx="8627165" cy="5362956"/>
        </p:xfrm>
        <a:graphic>
          <a:graphicData uri="http://schemas.openxmlformats.org/drawingml/2006/table">
            <a:tbl>
              <a:tblPr firstRow="1" firstCol="1" bandRow="1">
                <a:tableStyleId>{5C22544A-7EE6-4342-B048-85BDC9FD1C3A}</a:tableStyleId>
              </a:tblPr>
              <a:tblGrid>
                <a:gridCol w="5000403">
                  <a:extLst>
                    <a:ext uri="{9D8B030D-6E8A-4147-A177-3AD203B41FA5}">
                      <a16:colId xmlns:a16="http://schemas.microsoft.com/office/drawing/2014/main" val="3845321385"/>
                    </a:ext>
                  </a:extLst>
                </a:gridCol>
                <a:gridCol w="2360838">
                  <a:extLst>
                    <a:ext uri="{9D8B030D-6E8A-4147-A177-3AD203B41FA5}">
                      <a16:colId xmlns:a16="http://schemas.microsoft.com/office/drawing/2014/main" val="394259767"/>
                    </a:ext>
                  </a:extLst>
                </a:gridCol>
                <a:gridCol w="632962">
                  <a:extLst>
                    <a:ext uri="{9D8B030D-6E8A-4147-A177-3AD203B41FA5}">
                      <a16:colId xmlns:a16="http://schemas.microsoft.com/office/drawing/2014/main" val="2370803589"/>
                    </a:ext>
                  </a:extLst>
                </a:gridCol>
                <a:gridCol w="632962">
                  <a:extLst>
                    <a:ext uri="{9D8B030D-6E8A-4147-A177-3AD203B41FA5}">
                      <a16:colId xmlns:a16="http://schemas.microsoft.com/office/drawing/2014/main" val="988317211"/>
                    </a:ext>
                  </a:extLst>
                </a:gridCol>
              </a:tblGrid>
              <a:tr h="630936">
                <a:tc gridSpan="2">
                  <a:txBody>
                    <a:bodyPr/>
                    <a:lstStyle/>
                    <a:p>
                      <a:pPr algn="l">
                        <a:lnSpc>
                          <a:spcPct val="115000"/>
                        </a:lnSpc>
                        <a:spcAft>
                          <a:spcPts val="0"/>
                        </a:spcAft>
                      </a:pPr>
                      <a:r>
                        <a:rPr lang="fr-FR" sz="1800" dirty="0">
                          <a:effectLst/>
                          <a:latin typeface="Comic Sans MS" panose="030F0702030302020204" pitchFamily="66" charset="0"/>
                        </a:rPr>
                        <a:t>Etapes</a:t>
                      </a:r>
                    </a:p>
                    <a:p>
                      <a:pPr algn="l">
                        <a:lnSpc>
                          <a:spcPct val="115000"/>
                        </a:lnSpc>
                        <a:spcAft>
                          <a:spcPts val="0"/>
                        </a:spcAft>
                      </a:pPr>
                      <a:r>
                        <a:rPr lang="fr-FR" sz="1800" dirty="0">
                          <a:effectLst/>
                          <a:latin typeface="Comic Sans MS" panose="030F0702030302020204" pitchFamily="66" charset="0"/>
                        </a:rPr>
                        <a:t> </a:t>
                      </a:r>
                      <a:endParaRPr lang="fr-FR"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a:txBody>
                    <a:bodyPr/>
                    <a:lstStyle/>
                    <a:p>
                      <a:pPr algn="ctr">
                        <a:lnSpc>
                          <a:spcPct val="115000"/>
                        </a:lnSpc>
                        <a:spcAft>
                          <a:spcPts val="0"/>
                        </a:spcAft>
                      </a:pPr>
                      <a:r>
                        <a:rPr lang="fr-FR" sz="1800">
                          <a:effectLst/>
                          <a:latin typeface="Comic Sans MS" panose="030F0702030302020204" pitchFamily="66" charset="0"/>
                        </a:rPr>
                        <a:t>1</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a:effectLst/>
                          <a:latin typeface="Comic Sans MS" panose="030F0702030302020204" pitchFamily="66" charset="0"/>
                        </a:rPr>
                        <a:t>2</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6500002"/>
                  </a:ext>
                </a:extLst>
              </a:tr>
              <a:tr h="630936">
                <a:tc>
                  <a:txBody>
                    <a:bodyPr/>
                    <a:lstStyle/>
                    <a:p>
                      <a:pPr algn="l">
                        <a:lnSpc>
                          <a:spcPct val="115000"/>
                        </a:lnSpc>
                        <a:spcAft>
                          <a:spcPts val="0"/>
                        </a:spcAft>
                      </a:pPr>
                      <a:r>
                        <a:rPr lang="fr-FR" sz="1800">
                          <a:effectLst/>
                          <a:latin typeface="Comic Sans MS" panose="030F0702030302020204" pitchFamily="66" charset="0"/>
                        </a:rPr>
                        <a:t>Pratiquer des démarches scientifiques</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800">
                          <a:effectLst/>
                          <a:latin typeface="Comic Sans MS" panose="030F0702030302020204" pitchFamily="66" charset="0"/>
                        </a:rPr>
                        <a:t>Domaine du socle : 4</a:t>
                      </a:r>
                    </a:p>
                    <a:p>
                      <a:pPr algn="l">
                        <a:lnSpc>
                          <a:spcPct val="115000"/>
                        </a:lnSpc>
                        <a:spcAft>
                          <a:spcPts val="0"/>
                        </a:spcAft>
                      </a:pPr>
                      <a:r>
                        <a:rPr lang="fr-FR" sz="1800" u="none" strike="noStrike">
                          <a:effectLst/>
                          <a:latin typeface="Comic Sans MS" panose="030F0702030302020204" pitchFamily="66" charset="0"/>
                        </a:rPr>
                        <a:t> </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a:effectLst/>
                          <a:latin typeface="Comic Sans MS" panose="030F0702030302020204" pitchFamily="66" charset="0"/>
                        </a:rPr>
                        <a:t>*</a:t>
                      </a:r>
                    </a:p>
                    <a:p>
                      <a:pPr algn="ctr">
                        <a:lnSpc>
                          <a:spcPct val="115000"/>
                        </a:lnSpc>
                        <a:spcAft>
                          <a:spcPts val="0"/>
                        </a:spcAft>
                      </a:pPr>
                      <a:r>
                        <a:rPr lang="fr-FR" sz="1800">
                          <a:effectLst/>
                          <a:latin typeface="Comic Sans MS" panose="030F0702030302020204" pitchFamily="66" charset="0"/>
                        </a:rPr>
                        <a:t> </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a:effectLst/>
                          <a:latin typeface="Comic Sans MS" panose="030F0702030302020204" pitchFamily="66" charset="0"/>
                        </a:rPr>
                        <a:t>*</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8365511"/>
                  </a:ext>
                </a:extLst>
              </a:tr>
              <a:tr h="630936">
                <a:tc>
                  <a:txBody>
                    <a:bodyPr/>
                    <a:lstStyle/>
                    <a:p>
                      <a:pPr algn="l">
                        <a:lnSpc>
                          <a:spcPct val="115000"/>
                        </a:lnSpc>
                        <a:spcAft>
                          <a:spcPts val="0"/>
                        </a:spcAft>
                      </a:pPr>
                      <a:r>
                        <a:rPr lang="fr-FR" sz="1800">
                          <a:effectLst/>
                          <a:latin typeface="Comic Sans MS" panose="030F0702030302020204" pitchFamily="66" charset="0"/>
                        </a:rPr>
                        <a:t>Concevoir, créer, réaliser </a:t>
                      </a:r>
                    </a:p>
                    <a:p>
                      <a:pPr algn="l">
                        <a:lnSpc>
                          <a:spcPct val="115000"/>
                        </a:lnSpc>
                        <a:spcAft>
                          <a:spcPts val="0"/>
                        </a:spcAft>
                      </a:pPr>
                      <a:r>
                        <a:rPr lang="fr-FR" sz="1800" u="none" strike="noStrike">
                          <a:effectLst/>
                          <a:latin typeface="Comic Sans MS" panose="030F0702030302020204" pitchFamily="66" charset="0"/>
                        </a:rPr>
                        <a:t> </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800">
                          <a:effectLst/>
                          <a:latin typeface="Comic Sans MS" panose="030F0702030302020204" pitchFamily="66" charset="0"/>
                        </a:rPr>
                        <a:t>Domaine du socle : 4</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a:effectLst/>
                          <a:latin typeface="Comic Sans MS" panose="030F0702030302020204" pitchFamily="66" charset="0"/>
                        </a:rPr>
                        <a:t>*</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a:effectLst/>
                          <a:latin typeface="Comic Sans MS" panose="030F0702030302020204" pitchFamily="66" charset="0"/>
                        </a:rPr>
                        <a:t>*</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4053598"/>
                  </a:ext>
                </a:extLst>
              </a:tr>
              <a:tr h="630936">
                <a:tc>
                  <a:txBody>
                    <a:bodyPr/>
                    <a:lstStyle/>
                    <a:p>
                      <a:pPr algn="l">
                        <a:lnSpc>
                          <a:spcPct val="115000"/>
                        </a:lnSpc>
                        <a:spcAft>
                          <a:spcPts val="0"/>
                        </a:spcAft>
                      </a:pPr>
                      <a:r>
                        <a:rPr lang="fr-FR" sz="1800">
                          <a:effectLst/>
                          <a:latin typeface="Comic Sans MS" panose="030F0702030302020204" pitchFamily="66" charset="0"/>
                        </a:rPr>
                        <a:t>S’approprier des outils et des méthodes </a:t>
                      </a:r>
                    </a:p>
                    <a:p>
                      <a:pPr algn="l">
                        <a:lnSpc>
                          <a:spcPct val="115000"/>
                        </a:lnSpc>
                        <a:spcAft>
                          <a:spcPts val="0"/>
                        </a:spcAft>
                      </a:pPr>
                      <a:r>
                        <a:rPr lang="fr-FR" sz="1800" u="none" strike="noStrike">
                          <a:effectLst/>
                          <a:latin typeface="Comic Sans MS" panose="030F0702030302020204" pitchFamily="66" charset="0"/>
                        </a:rPr>
                        <a:t> </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800">
                          <a:effectLst/>
                          <a:latin typeface="Comic Sans MS" panose="030F0702030302020204" pitchFamily="66" charset="0"/>
                        </a:rPr>
                        <a:t>Domaine du socle : 2</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a:effectLst/>
                          <a:latin typeface="Comic Sans MS" panose="030F0702030302020204" pitchFamily="66" charset="0"/>
                        </a:rPr>
                        <a:t> </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a:effectLst/>
                          <a:latin typeface="Comic Sans MS" panose="030F0702030302020204" pitchFamily="66" charset="0"/>
                        </a:rPr>
                        <a:t> </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9165060"/>
                  </a:ext>
                </a:extLst>
              </a:tr>
              <a:tr h="630936">
                <a:tc>
                  <a:txBody>
                    <a:bodyPr/>
                    <a:lstStyle/>
                    <a:p>
                      <a:pPr algn="l">
                        <a:lnSpc>
                          <a:spcPct val="115000"/>
                        </a:lnSpc>
                        <a:spcAft>
                          <a:spcPts val="0"/>
                        </a:spcAft>
                      </a:pPr>
                      <a:r>
                        <a:rPr lang="fr-FR" sz="1800">
                          <a:effectLst/>
                          <a:latin typeface="Comic Sans MS" panose="030F0702030302020204" pitchFamily="66" charset="0"/>
                        </a:rPr>
                        <a:t>Pratiquer des langages </a:t>
                      </a:r>
                    </a:p>
                    <a:p>
                      <a:pPr algn="l">
                        <a:lnSpc>
                          <a:spcPct val="115000"/>
                        </a:lnSpc>
                        <a:spcAft>
                          <a:spcPts val="0"/>
                        </a:spcAft>
                      </a:pPr>
                      <a:r>
                        <a:rPr lang="fr-FR" sz="1800" u="none" strike="noStrike">
                          <a:effectLst/>
                          <a:latin typeface="Comic Sans MS" panose="030F0702030302020204" pitchFamily="66" charset="0"/>
                        </a:rPr>
                        <a:t> </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800">
                          <a:effectLst/>
                          <a:latin typeface="Comic Sans MS" panose="030F0702030302020204" pitchFamily="66" charset="0"/>
                        </a:rPr>
                        <a:t>Domaine du socle : 1</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a:effectLst/>
                          <a:latin typeface="Comic Sans MS" panose="030F0702030302020204" pitchFamily="66" charset="0"/>
                        </a:rPr>
                        <a:t> </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endParaRPr lang="fr-FR" sz="1800">
                        <a:effectLst/>
                        <a:latin typeface="Comic Sans MS" panose="030F0702030302020204" pitchFamily="66" charset="0"/>
                        <a:cs typeface="Times New Roman" panose="02020603050405020304" pitchFamily="18" charset="0"/>
                      </a:endParaRPr>
                    </a:p>
                  </a:txBody>
                  <a:tcPr marL="68580" marR="68580" marT="0" marB="0"/>
                </a:tc>
                <a:extLst>
                  <a:ext uri="{0D108BD9-81ED-4DB2-BD59-A6C34878D82A}">
                    <a16:rowId xmlns:a16="http://schemas.microsoft.com/office/drawing/2014/main" val="816818419"/>
                  </a:ext>
                </a:extLst>
              </a:tr>
              <a:tr h="630936">
                <a:tc>
                  <a:txBody>
                    <a:bodyPr/>
                    <a:lstStyle/>
                    <a:p>
                      <a:pPr algn="l">
                        <a:lnSpc>
                          <a:spcPct val="115000"/>
                        </a:lnSpc>
                        <a:spcAft>
                          <a:spcPts val="0"/>
                        </a:spcAft>
                      </a:pPr>
                      <a:r>
                        <a:rPr lang="fr-FR" sz="1800">
                          <a:effectLst/>
                          <a:latin typeface="Comic Sans MS" panose="030F0702030302020204" pitchFamily="66" charset="0"/>
                        </a:rPr>
                        <a:t>Mobiliser des outils numériques </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800">
                          <a:effectLst/>
                          <a:latin typeface="Comic Sans MS" panose="030F0702030302020204" pitchFamily="66" charset="0"/>
                        </a:rPr>
                        <a:t>Domaine du socle : 2</a:t>
                      </a:r>
                    </a:p>
                    <a:p>
                      <a:pPr algn="l">
                        <a:lnSpc>
                          <a:spcPct val="115000"/>
                        </a:lnSpc>
                        <a:spcAft>
                          <a:spcPts val="0"/>
                        </a:spcAft>
                      </a:pPr>
                      <a:r>
                        <a:rPr lang="fr-FR" sz="1800" u="none" strike="noStrike">
                          <a:effectLst/>
                          <a:latin typeface="Comic Sans MS" panose="030F0702030302020204" pitchFamily="66" charset="0"/>
                        </a:rPr>
                        <a:t> </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a:effectLst/>
                          <a:latin typeface="Comic Sans MS" panose="030F0702030302020204" pitchFamily="66" charset="0"/>
                        </a:rPr>
                        <a:t> </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a:effectLst/>
                          <a:latin typeface="Comic Sans MS" panose="030F0702030302020204" pitchFamily="66" charset="0"/>
                        </a:rPr>
                        <a:t> </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2297522"/>
                  </a:ext>
                </a:extLst>
              </a:tr>
              <a:tr h="946404">
                <a:tc>
                  <a:txBody>
                    <a:bodyPr/>
                    <a:lstStyle/>
                    <a:p>
                      <a:pPr algn="l">
                        <a:lnSpc>
                          <a:spcPct val="115000"/>
                        </a:lnSpc>
                        <a:spcAft>
                          <a:spcPts val="0"/>
                        </a:spcAft>
                      </a:pPr>
                      <a:r>
                        <a:rPr lang="fr-FR" sz="1800">
                          <a:effectLst/>
                          <a:latin typeface="Comic Sans MS" panose="030F0702030302020204" pitchFamily="66" charset="0"/>
                        </a:rPr>
                        <a:t>Adopter un comportement éthique et responsable </a:t>
                      </a:r>
                    </a:p>
                    <a:p>
                      <a:pPr algn="l">
                        <a:lnSpc>
                          <a:spcPct val="115000"/>
                        </a:lnSpc>
                        <a:spcAft>
                          <a:spcPts val="0"/>
                        </a:spcAft>
                      </a:pPr>
                      <a:r>
                        <a:rPr lang="fr-FR" sz="1800" u="none" strike="noStrike">
                          <a:effectLst/>
                          <a:latin typeface="Comic Sans MS" panose="030F0702030302020204" pitchFamily="66" charset="0"/>
                        </a:rPr>
                        <a:t> </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800">
                          <a:effectLst/>
                          <a:latin typeface="Comic Sans MS" panose="030F0702030302020204" pitchFamily="66" charset="0"/>
                        </a:rPr>
                        <a:t>Domaine du socle : 3</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a:effectLst/>
                          <a:latin typeface="Comic Sans MS" panose="030F0702030302020204" pitchFamily="66" charset="0"/>
                        </a:rPr>
                        <a:t>*</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a:effectLst/>
                          <a:latin typeface="Comic Sans MS" panose="030F0702030302020204" pitchFamily="66" charset="0"/>
                        </a:rPr>
                        <a:t> </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7684876"/>
                  </a:ext>
                </a:extLst>
              </a:tr>
              <a:tr h="630936">
                <a:tc>
                  <a:txBody>
                    <a:bodyPr/>
                    <a:lstStyle/>
                    <a:p>
                      <a:pPr algn="l">
                        <a:lnSpc>
                          <a:spcPct val="115000"/>
                        </a:lnSpc>
                        <a:spcAft>
                          <a:spcPts val="0"/>
                        </a:spcAft>
                      </a:pPr>
                      <a:r>
                        <a:rPr lang="fr-FR" sz="1800" dirty="0">
                          <a:effectLst/>
                          <a:latin typeface="Comic Sans MS" panose="030F0702030302020204" pitchFamily="66" charset="0"/>
                        </a:rPr>
                        <a:t>Se situer dans l’espace et dans le temps</a:t>
                      </a:r>
                    </a:p>
                    <a:p>
                      <a:pPr algn="l">
                        <a:lnSpc>
                          <a:spcPct val="115000"/>
                        </a:lnSpc>
                        <a:spcAft>
                          <a:spcPts val="0"/>
                        </a:spcAft>
                      </a:pPr>
                      <a:r>
                        <a:rPr lang="fr-FR" sz="1800" u="none" strike="noStrike" dirty="0">
                          <a:effectLst/>
                          <a:latin typeface="Comic Sans MS" panose="030F0702030302020204" pitchFamily="66" charset="0"/>
                        </a:rPr>
                        <a:t> </a:t>
                      </a:r>
                      <a:endParaRPr lang="fr-FR"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800" dirty="0">
                          <a:effectLst/>
                          <a:latin typeface="Comic Sans MS" panose="030F0702030302020204" pitchFamily="66" charset="0"/>
                        </a:rPr>
                        <a:t>Domaine du socle : 5</a:t>
                      </a:r>
                      <a:endParaRPr lang="fr-FR"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a:effectLst/>
                          <a:latin typeface="Comic Sans MS" panose="030F0702030302020204" pitchFamily="66" charset="0"/>
                        </a:rPr>
                        <a:t> </a:t>
                      </a:r>
                      <a:endParaRPr lang="fr-FR"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dirty="0">
                          <a:effectLst/>
                          <a:latin typeface="Comic Sans MS" panose="030F0702030302020204" pitchFamily="66" charset="0"/>
                        </a:rPr>
                        <a:t> </a:t>
                      </a:r>
                      <a:endParaRPr lang="fr-FR"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1589930"/>
                  </a:ext>
                </a:extLst>
              </a:tr>
            </a:tbl>
          </a:graphicData>
        </a:graphic>
      </p:graphicFrame>
    </p:spTree>
    <p:extLst>
      <p:ext uri="{BB962C8B-B14F-4D97-AF65-F5344CB8AC3E}">
        <p14:creationId xmlns:p14="http://schemas.microsoft.com/office/powerpoint/2010/main" val="398225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1026" y="596347"/>
            <a:ext cx="10349948" cy="646331"/>
          </a:xfrm>
          <a:prstGeom prst="rect">
            <a:avLst/>
          </a:prstGeom>
          <a:noFill/>
        </p:spPr>
        <p:txBody>
          <a:bodyPr wrap="square" rtlCol="0">
            <a:spAutoFit/>
          </a:bodyPr>
          <a:lstStyle/>
          <a:p>
            <a:r>
              <a:rPr lang="fr-FR" sz="3600" dirty="0">
                <a:latin typeface="Comic Sans MS" panose="030F0702030302020204" pitchFamily="66" charset="0"/>
              </a:rPr>
              <a:t>Première expérimentation</a:t>
            </a:r>
          </a:p>
        </p:txBody>
      </p:sp>
      <p:sp>
        <p:nvSpPr>
          <p:cNvPr id="3" name="ZoneTexte 2"/>
          <p:cNvSpPr txBox="1"/>
          <p:nvPr/>
        </p:nvSpPr>
        <p:spPr>
          <a:xfrm>
            <a:off x="921026" y="2239618"/>
            <a:ext cx="10475843" cy="1200329"/>
          </a:xfrm>
          <a:prstGeom prst="rect">
            <a:avLst/>
          </a:prstGeom>
          <a:noFill/>
        </p:spPr>
        <p:txBody>
          <a:bodyPr wrap="square" rtlCol="0">
            <a:spAutoFit/>
          </a:bodyPr>
          <a:lstStyle/>
          <a:p>
            <a:pPr lvl="0"/>
            <a:r>
              <a:rPr lang="fr-FR" sz="3600" dirty="0">
                <a:latin typeface="Comic Sans MS" panose="030F0702030302020204" pitchFamily="66" charset="0"/>
              </a:rPr>
              <a:t>Réalisez la combustion du carbone dans le dioxygène et vérifiez la nature du gaz produit.</a:t>
            </a:r>
          </a:p>
        </p:txBody>
      </p:sp>
    </p:spTree>
    <p:extLst>
      <p:ext uri="{BB962C8B-B14F-4D97-AF65-F5344CB8AC3E}">
        <p14:creationId xmlns:p14="http://schemas.microsoft.com/office/powerpoint/2010/main" val="216217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02974" y="889843"/>
            <a:ext cx="10986052" cy="5078313"/>
          </a:xfrm>
          <a:prstGeom prst="rect">
            <a:avLst/>
          </a:prstGeom>
          <a:noFill/>
        </p:spPr>
        <p:txBody>
          <a:bodyPr wrap="square" rtlCol="0">
            <a:spAutoFit/>
          </a:bodyPr>
          <a:lstStyle/>
          <a:p>
            <a:pPr lvl="0"/>
            <a:r>
              <a:rPr lang="fr-FR" sz="3600" dirty="0">
                <a:latin typeface="Comic Sans MS" panose="030F0702030302020204" pitchFamily="66" charset="0"/>
              </a:rPr>
              <a:t>Rendez compte de l’expérimentation en utilisant le canevas suivant.</a:t>
            </a:r>
          </a:p>
          <a:p>
            <a:pPr lvl="0"/>
            <a:endParaRPr lang="fr-FR" sz="3600" dirty="0">
              <a:latin typeface="Comic Sans MS" panose="030F0702030302020204" pitchFamily="66" charset="0"/>
            </a:endParaRPr>
          </a:p>
          <a:p>
            <a:pPr lvl="2"/>
            <a:r>
              <a:rPr lang="fr-FR" sz="3600" dirty="0">
                <a:latin typeface="Comic Sans MS" panose="030F0702030302020204" pitchFamily="66" charset="0"/>
              </a:rPr>
              <a:t>- Titre de l’expérience.</a:t>
            </a:r>
          </a:p>
          <a:p>
            <a:pPr lvl="2"/>
            <a:r>
              <a:rPr lang="fr-FR" sz="3600" dirty="0">
                <a:latin typeface="Comic Sans MS" panose="030F0702030302020204" pitchFamily="66" charset="0"/>
              </a:rPr>
              <a:t>- Description de l’expérience, avec protocole et schémas.</a:t>
            </a:r>
          </a:p>
          <a:p>
            <a:pPr lvl="2"/>
            <a:r>
              <a:rPr lang="fr-FR" sz="3600" dirty="0">
                <a:latin typeface="Comic Sans MS" panose="030F0702030302020204" pitchFamily="66" charset="0"/>
              </a:rPr>
              <a:t>- Les observations et les interprétations dans un tableau.</a:t>
            </a:r>
          </a:p>
          <a:p>
            <a:pPr lvl="2"/>
            <a:r>
              <a:rPr lang="fr-FR" sz="3600" dirty="0">
                <a:latin typeface="Comic Sans MS" panose="030F0702030302020204" pitchFamily="66" charset="0"/>
              </a:rPr>
              <a:t>- Une conclusion.</a:t>
            </a:r>
          </a:p>
        </p:txBody>
      </p:sp>
    </p:spTree>
    <p:extLst>
      <p:ext uri="{BB962C8B-B14F-4D97-AF65-F5344CB8AC3E}">
        <p14:creationId xmlns:p14="http://schemas.microsoft.com/office/powerpoint/2010/main" val="1388099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96E45AA-E272-4B1A-8371-87660F88C39C}"/>
              </a:ext>
            </a:extLst>
          </p:cNvPr>
          <p:cNvSpPr txBox="1"/>
          <p:nvPr/>
        </p:nvSpPr>
        <p:spPr>
          <a:xfrm>
            <a:off x="795129" y="740252"/>
            <a:ext cx="6599584" cy="1754326"/>
          </a:xfrm>
          <a:prstGeom prst="rect">
            <a:avLst/>
          </a:prstGeom>
          <a:noFill/>
        </p:spPr>
        <p:txBody>
          <a:bodyPr wrap="square" rtlCol="0">
            <a:spAutoFit/>
          </a:bodyPr>
          <a:lstStyle/>
          <a:p>
            <a:pPr algn="ctr"/>
            <a:r>
              <a:rPr lang="fr-FR" sz="3600" b="1" dirty="0">
                <a:latin typeface="Comic Sans MS" panose="030F0702030302020204" pitchFamily="66" charset="0"/>
              </a:rPr>
              <a:t>Titre de l’expérience  </a:t>
            </a:r>
          </a:p>
          <a:p>
            <a:pPr algn="ctr"/>
            <a:endParaRPr lang="fr-FR" sz="3600" b="1" dirty="0">
              <a:latin typeface="Comic Sans MS" panose="030F0702030302020204" pitchFamily="66" charset="0"/>
            </a:endParaRPr>
          </a:p>
          <a:p>
            <a:pPr algn="ctr"/>
            <a:r>
              <a:rPr lang="fr-FR" sz="3600" dirty="0">
                <a:latin typeface="Comic Sans MS" panose="030F0702030302020204" pitchFamily="66" charset="0"/>
              </a:rPr>
              <a:t>La combustion du carbone</a:t>
            </a:r>
          </a:p>
        </p:txBody>
      </p:sp>
    </p:spTree>
    <p:extLst>
      <p:ext uri="{BB962C8B-B14F-4D97-AF65-F5344CB8AC3E}">
        <p14:creationId xmlns:p14="http://schemas.microsoft.com/office/powerpoint/2010/main" val="33218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552526C-8619-44F3-83B1-3B7980F4BACF}"/>
              </a:ext>
            </a:extLst>
          </p:cNvPr>
          <p:cNvSpPr txBox="1"/>
          <p:nvPr/>
        </p:nvSpPr>
        <p:spPr>
          <a:xfrm>
            <a:off x="1338468" y="831071"/>
            <a:ext cx="10243931" cy="3970318"/>
          </a:xfrm>
          <a:prstGeom prst="rect">
            <a:avLst/>
          </a:prstGeom>
          <a:noFill/>
        </p:spPr>
        <p:txBody>
          <a:bodyPr wrap="square">
            <a:spAutoFit/>
          </a:bodyPr>
          <a:lstStyle/>
          <a:p>
            <a:r>
              <a:rPr lang="fr-FR" sz="3600" dirty="0">
                <a:latin typeface="Comic Sans MS" panose="030F0702030302020204" pitchFamily="66" charset="0"/>
              </a:rPr>
              <a:t>PROTOCOLE</a:t>
            </a:r>
          </a:p>
          <a:p>
            <a:endParaRPr lang="fr-FR" sz="3600" dirty="0">
              <a:latin typeface="Comic Sans MS" panose="030F0702030302020204" pitchFamily="66" charset="0"/>
            </a:endParaRPr>
          </a:p>
          <a:p>
            <a:r>
              <a:rPr lang="fr-FR" sz="3600" dirty="0">
                <a:latin typeface="Comic Sans MS" panose="030F0702030302020204" pitchFamily="66" charset="0"/>
              </a:rPr>
              <a:t>Matériel </a:t>
            </a:r>
          </a:p>
          <a:p>
            <a:endParaRPr lang="fr-FR" sz="3600" dirty="0">
              <a:latin typeface="Comic Sans MS" panose="030F0702030302020204" pitchFamily="66" charset="0"/>
            </a:endParaRPr>
          </a:p>
          <a:p>
            <a:r>
              <a:rPr lang="fr-FR" sz="3600" dirty="0">
                <a:latin typeface="Comic Sans MS" panose="030F0702030302020204" pitchFamily="66" charset="0"/>
              </a:rPr>
              <a:t>fusain, (carbone), flacon à combustion, eau de chaux, cristallisoir, bouteille de dioxygène, tuyau, briquet, seringue. </a:t>
            </a:r>
            <a:endParaRPr lang="fr-FR" sz="3600" dirty="0"/>
          </a:p>
        </p:txBody>
      </p:sp>
    </p:spTree>
    <p:extLst>
      <p:ext uri="{BB962C8B-B14F-4D97-AF65-F5344CB8AC3E}">
        <p14:creationId xmlns:p14="http://schemas.microsoft.com/office/powerpoint/2010/main" val="1788907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552526C-8619-44F3-83B1-3B7980F4BACF}"/>
              </a:ext>
            </a:extLst>
          </p:cNvPr>
          <p:cNvSpPr txBox="1"/>
          <p:nvPr/>
        </p:nvSpPr>
        <p:spPr>
          <a:xfrm>
            <a:off x="1338468" y="831071"/>
            <a:ext cx="10243931" cy="3416320"/>
          </a:xfrm>
          <a:prstGeom prst="rect">
            <a:avLst/>
          </a:prstGeom>
          <a:noFill/>
        </p:spPr>
        <p:txBody>
          <a:bodyPr wrap="square">
            <a:spAutoFit/>
          </a:bodyPr>
          <a:lstStyle/>
          <a:p>
            <a:r>
              <a:rPr lang="fr-FR" sz="3600" dirty="0">
                <a:latin typeface="Comic Sans MS" panose="030F0702030302020204" pitchFamily="66" charset="0"/>
              </a:rPr>
              <a:t>PROTOCOLE</a:t>
            </a:r>
          </a:p>
          <a:p>
            <a:endParaRPr lang="fr-FR" sz="3600" dirty="0">
              <a:latin typeface="Comic Sans MS" panose="030F0702030302020204" pitchFamily="66" charset="0"/>
            </a:endParaRPr>
          </a:p>
          <a:p>
            <a:r>
              <a:rPr lang="fr-FR" sz="3600" dirty="0">
                <a:latin typeface="Comic Sans MS" panose="030F0702030302020204" pitchFamily="66" charset="0"/>
              </a:rPr>
              <a:t>Sécurité </a:t>
            </a:r>
          </a:p>
          <a:p>
            <a:endParaRPr lang="fr-FR" sz="3600" dirty="0">
              <a:latin typeface="Comic Sans MS" panose="030F0702030302020204" pitchFamily="66" charset="0"/>
            </a:endParaRPr>
          </a:p>
          <a:p>
            <a:r>
              <a:rPr lang="fr-FR" sz="3600" dirty="0">
                <a:latin typeface="Comic Sans MS" panose="030F0702030302020204" pitchFamily="66" charset="0"/>
              </a:rPr>
              <a:t>Le fusain brûle vivement, attention à éloigner tout combustible.</a:t>
            </a:r>
            <a:endParaRPr lang="fr-FR" sz="3600" dirty="0"/>
          </a:p>
        </p:txBody>
      </p:sp>
    </p:spTree>
    <p:extLst>
      <p:ext uri="{BB962C8B-B14F-4D97-AF65-F5344CB8AC3E}">
        <p14:creationId xmlns:p14="http://schemas.microsoft.com/office/powerpoint/2010/main" val="109149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7895" y="209577"/>
            <a:ext cx="10416209" cy="6648423"/>
          </a:xfrm>
          <a:prstGeom prst="rect">
            <a:avLst/>
          </a:prstGeom>
        </p:spPr>
        <p:txBody>
          <a:bodyPr wrap="square">
            <a:spAutoFit/>
          </a:bodyPr>
          <a:lstStyle/>
          <a:p>
            <a:pPr lvl="0">
              <a:lnSpc>
                <a:spcPct val="150000"/>
              </a:lnSpc>
              <a:spcAft>
                <a:spcPts val="0"/>
              </a:spcAft>
              <a:buClr>
                <a:srgbClr val="000000"/>
              </a:buClr>
              <a:buSzPts val="1000"/>
              <a:tabLst>
                <a:tab pos="457200" algn="l"/>
              </a:tabLst>
            </a:pPr>
            <a:r>
              <a:rPr lang="fr-FR" sz="3600" dirty="0">
                <a:latin typeface="Comic Sans MS" panose="030F0702030302020204" pitchFamily="66" charset="0"/>
                <a:ea typeface="Calibri" panose="020F0502020204030204" pitchFamily="34" charset="0"/>
                <a:cs typeface="Times New Roman" panose="02020603050405020304" pitchFamily="18" charset="0"/>
              </a:rPr>
              <a:t>PROTOCOLE</a:t>
            </a:r>
          </a:p>
          <a:p>
            <a:pPr lvl="0">
              <a:lnSpc>
                <a:spcPct val="150000"/>
              </a:lnSpc>
              <a:spcAft>
                <a:spcPts val="0"/>
              </a:spcAft>
              <a:buClr>
                <a:srgbClr val="000000"/>
              </a:buClr>
              <a:buSzPts val="1000"/>
              <a:tabLst>
                <a:tab pos="457200" algn="l"/>
              </a:tabLst>
            </a:pPr>
            <a:r>
              <a:rPr lang="fr-FR" sz="3600" dirty="0">
                <a:latin typeface="Comic Sans MS" panose="030F0702030302020204" pitchFamily="66" charset="0"/>
                <a:ea typeface="Calibri" panose="020F0502020204030204" pitchFamily="34" charset="0"/>
                <a:cs typeface="Times New Roman" panose="02020603050405020304" pitchFamily="18" charset="0"/>
              </a:rPr>
              <a:t>- Remplir un flacon de dioxygène par déplacement d’eau.</a:t>
            </a:r>
          </a:p>
          <a:p>
            <a:pPr lvl="0">
              <a:lnSpc>
                <a:spcPct val="150000"/>
              </a:lnSpc>
              <a:spcAft>
                <a:spcPts val="0"/>
              </a:spcAft>
              <a:buClr>
                <a:srgbClr val="000000"/>
              </a:buClr>
              <a:buSzPts val="1000"/>
              <a:tabLst>
                <a:tab pos="457200" algn="l"/>
              </a:tabLst>
            </a:pPr>
            <a:r>
              <a:rPr lang="fr-FR" sz="3600" dirty="0">
                <a:latin typeface="Comic Sans MS" panose="030F0702030302020204" pitchFamily="66" charset="0"/>
                <a:ea typeface="Calibri" panose="020F0502020204030204" pitchFamily="34" charset="0"/>
                <a:cs typeface="Times New Roman" panose="02020603050405020304" pitchFamily="18" charset="0"/>
              </a:rPr>
              <a:t>- Chauffer le charbon avec la flamme d'un briquet pour obtenir une incandescence (braise).</a:t>
            </a:r>
            <a:endParaRPr lang="fr-FR" sz="3600" dirty="0">
              <a:effectLst/>
              <a:latin typeface="Comic Sans MS" panose="030F0702030302020204" pitchFamily="66" charset="0"/>
              <a:ea typeface="Calibri" panose="020F0502020204030204" pitchFamily="34" charset="0"/>
              <a:cs typeface="Times New Roman" panose="02020603050405020304" pitchFamily="18" charset="0"/>
            </a:endParaRPr>
          </a:p>
          <a:p>
            <a:pPr lvl="0">
              <a:lnSpc>
                <a:spcPct val="150000"/>
              </a:lnSpc>
              <a:spcAft>
                <a:spcPts val="0"/>
              </a:spcAft>
              <a:buClr>
                <a:srgbClr val="000000"/>
              </a:buClr>
              <a:buSzPts val="1000"/>
              <a:tabLst>
                <a:tab pos="457200" algn="l"/>
              </a:tabLst>
            </a:pPr>
            <a:r>
              <a:rPr lang="fr-FR" sz="3600" dirty="0">
                <a:latin typeface="Comic Sans MS" panose="030F0702030302020204" pitchFamily="66" charset="0"/>
                <a:ea typeface="Calibri" panose="020F0502020204030204" pitchFamily="34" charset="0"/>
                <a:cs typeface="Times New Roman" panose="02020603050405020304" pitchFamily="18" charset="0"/>
              </a:rPr>
              <a:t>- Introduire le charbon incandescent dans le flacon de dioxygène.</a:t>
            </a:r>
            <a:endParaRPr lang="fr-FR" sz="36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4025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B56E1DE-DE3E-3EAA-9F1F-4E4CA18C7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1285875"/>
            <a:ext cx="10477500" cy="4286250"/>
          </a:xfrm>
          <a:prstGeom prst="rect">
            <a:avLst/>
          </a:prstGeom>
        </p:spPr>
      </p:pic>
    </p:spTree>
    <p:extLst>
      <p:ext uri="{BB962C8B-B14F-4D97-AF65-F5344CB8AC3E}">
        <p14:creationId xmlns:p14="http://schemas.microsoft.com/office/powerpoint/2010/main" val="1698745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1B706BD-A4C3-9E70-C912-CCABEA1F0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62" y="1423987"/>
            <a:ext cx="11191875" cy="4010025"/>
          </a:xfrm>
          <a:prstGeom prst="rect">
            <a:avLst/>
          </a:prstGeom>
        </p:spPr>
      </p:pic>
    </p:spTree>
    <p:extLst>
      <p:ext uri="{BB962C8B-B14F-4D97-AF65-F5344CB8AC3E}">
        <p14:creationId xmlns:p14="http://schemas.microsoft.com/office/powerpoint/2010/main" val="3748992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626" y="935785"/>
            <a:ext cx="10416209" cy="4986430"/>
          </a:xfrm>
          <a:prstGeom prst="rect">
            <a:avLst/>
          </a:prstGeom>
        </p:spPr>
        <p:txBody>
          <a:bodyPr wrap="square">
            <a:spAutoFit/>
          </a:bodyPr>
          <a:lstStyle/>
          <a:p>
            <a:pPr lvl="0">
              <a:lnSpc>
                <a:spcPct val="150000"/>
              </a:lnSpc>
              <a:spcAft>
                <a:spcPts val="0"/>
              </a:spcAft>
              <a:buClr>
                <a:srgbClr val="000000"/>
              </a:buClr>
              <a:buSzPts val="1000"/>
              <a:tabLst>
                <a:tab pos="457200" algn="l"/>
              </a:tabLst>
            </a:pPr>
            <a:r>
              <a:rPr lang="fr-FR" sz="3600" dirty="0">
                <a:latin typeface="Comic Sans MS" panose="030F0702030302020204" pitchFamily="66" charset="0"/>
                <a:ea typeface="Calibri" panose="020F0502020204030204" pitchFamily="34" charset="0"/>
                <a:cs typeface="Times New Roman" panose="02020603050405020304" pitchFamily="18" charset="0"/>
              </a:rPr>
              <a:t>PROTOCOLE</a:t>
            </a:r>
          </a:p>
          <a:p>
            <a:pPr lvl="0">
              <a:lnSpc>
                <a:spcPct val="150000"/>
              </a:lnSpc>
              <a:spcAft>
                <a:spcPts val="0"/>
              </a:spcAft>
              <a:buClr>
                <a:srgbClr val="000000"/>
              </a:buClr>
              <a:buSzPts val="1000"/>
              <a:tabLst>
                <a:tab pos="457200" algn="l"/>
              </a:tabLst>
            </a:pPr>
            <a:endParaRPr lang="fr-FR" sz="3600" dirty="0">
              <a:latin typeface="Comic Sans MS" panose="030F0702030302020204" pitchFamily="66" charset="0"/>
              <a:ea typeface="Calibri" panose="020F0502020204030204" pitchFamily="34" charset="0"/>
              <a:cs typeface="Times New Roman" panose="02020603050405020304" pitchFamily="18" charset="0"/>
            </a:endParaRPr>
          </a:p>
          <a:p>
            <a:pPr lvl="0">
              <a:lnSpc>
                <a:spcPct val="150000"/>
              </a:lnSpc>
              <a:spcAft>
                <a:spcPts val="0"/>
              </a:spcAft>
              <a:buClr>
                <a:srgbClr val="000000"/>
              </a:buClr>
              <a:buSzPts val="1000"/>
              <a:tabLst>
                <a:tab pos="457200" algn="l"/>
              </a:tabLst>
            </a:pPr>
            <a:r>
              <a:rPr lang="fr-FR" sz="3600" dirty="0">
                <a:latin typeface="Comic Sans MS" panose="030F0702030302020204" pitchFamily="66" charset="0"/>
                <a:ea typeface="Calibri" panose="020F0502020204030204" pitchFamily="34" charset="0"/>
                <a:cs typeface="Times New Roman" panose="02020603050405020304" pitchFamily="18" charset="0"/>
              </a:rPr>
              <a:t>- Aspirer le gaz de la combustion avec une seringue.</a:t>
            </a:r>
          </a:p>
          <a:p>
            <a:pPr lvl="0">
              <a:lnSpc>
                <a:spcPct val="150000"/>
              </a:lnSpc>
              <a:spcAft>
                <a:spcPts val="0"/>
              </a:spcAft>
              <a:buClr>
                <a:srgbClr val="000000"/>
              </a:buClr>
              <a:buSzPts val="1000"/>
              <a:tabLst>
                <a:tab pos="457200" algn="l"/>
              </a:tabLst>
            </a:pPr>
            <a:r>
              <a:rPr lang="fr-FR" sz="3600" dirty="0">
                <a:latin typeface="Comic Sans MS" panose="030F0702030302020204" pitchFamily="66" charset="0"/>
                <a:ea typeface="Calibri" panose="020F0502020204030204" pitchFamily="34" charset="0"/>
                <a:cs typeface="Times New Roman" panose="02020603050405020304" pitchFamily="18" charset="0"/>
              </a:rPr>
              <a:t>- Tester ce gaz à l’eau de chaux.</a:t>
            </a:r>
          </a:p>
          <a:p>
            <a:pPr marL="571500" lvl="0" indent="-571500">
              <a:lnSpc>
                <a:spcPct val="150000"/>
              </a:lnSpc>
              <a:spcAft>
                <a:spcPts val="0"/>
              </a:spcAft>
              <a:buClr>
                <a:srgbClr val="000000"/>
              </a:buClr>
              <a:buSzPts val="1000"/>
              <a:buFontTx/>
              <a:buChar char="-"/>
              <a:tabLst>
                <a:tab pos="457200" algn="l"/>
              </a:tabLst>
            </a:pPr>
            <a:endParaRPr lang="fr-FR" sz="36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7617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24BB40B-A8D7-4547-8AEB-BC15270C2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912" y="757237"/>
            <a:ext cx="8258175" cy="5343525"/>
          </a:xfrm>
          <a:prstGeom prst="rect">
            <a:avLst/>
          </a:prstGeom>
        </p:spPr>
      </p:pic>
    </p:spTree>
    <p:extLst>
      <p:ext uri="{BB962C8B-B14F-4D97-AF65-F5344CB8AC3E}">
        <p14:creationId xmlns:p14="http://schemas.microsoft.com/office/powerpoint/2010/main" val="152510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888125388"/>
              </p:ext>
            </p:extLst>
          </p:nvPr>
        </p:nvGraphicFramePr>
        <p:xfrm>
          <a:off x="0" y="-38725"/>
          <a:ext cx="12192000" cy="6935449"/>
        </p:xfrm>
        <a:graphic>
          <a:graphicData uri="http://schemas.openxmlformats.org/drawingml/2006/table">
            <a:tbl>
              <a:tblPr firstRow="1" firstCol="1" bandRow="1">
                <a:tableStyleId>{5C22544A-7EE6-4342-B048-85BDC9FD1C3A}</a:tableStyleId>
              </a:tblPr>
              <a:tblGrid>
                <a:gridCol w="6096000">
                  <a:extLst>
                    <a:ext uri="{9D8B030D-6E8A-4147-A177-3AD203B41FA5}">
                      <a16:colId xmlns:a16="http://schemas.microsoft.com/office/drawing/2014/main" val="2044976128"/>
                    </a:ext>
                  </a:extLst>
                </a:gridCol>
                <a:gridCol w="6096000">
                  <a:extLst>
                    <a:ext uri="{9D8B030D-6E8A-4147-A177-3AD203B41FA5}">
                      <a16:colId xmlns:a16="http://schemas.microsoft.com/office/drawing/2014/main" val="366253811"/>
                    </a:ext>
                  </a:extLst>
                </a:gridCol>
              </a:tblGrid>
              <a:tr h="712067">
                <a:tc gridSpan="2">
                  <a:txBody>
                    <a:bodyPr/>
                    <a:lstStyle/>
                    <a:p>
                      <a:pPr>
                        <a:lnSpc>
                          <a:spcPct val="115000"/>
                        </a:lnSpc>
                        <a:spcAft>
                          <a:spcPts val="0"/>
                        </a:spcAft>
                      </a:pPr>
                      <a:r>
                        <a:rPr lang="fr-FR" sz="3600" dirty="0">
                          <a:effectLst/>
                          <a:latin typeface="Comic Sans MS" panose="030F0702030302020204" pitchFamily="66" charset="0"/>
                        </a:rPr>
                        <a:t>Quatrième parcours : Coup de grisou sur Saint Jo.</a:t>
                      </a:r>
                      <a:endParaRPr lang="fr-FR" sz="36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260917501"/>
                  </a:ext>
                </a:extLst>
              </a:tr>
              <a:tr h="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3600" dirty="0">
                          <a:effectLst/>
                          <a:latin typeface="Comic Sans MS" panose="030F0702030302020204" pitchFamily="66" charset="0"/>
                        </a:rPr>
                        <a:t>Etape 1 : Coup de grisou et de poussier.</a:t>
                      </a:r>
                    </a:p>
                    <a:p>
                      <a:pPr>
                        <a:lnSpc>
                          <a:spcPct val="115000"/>
                        </a:lnSpc>
                        <a:spcAft>
                          <a:spcPts val="0"/>
                        </a:spcAft>
                      </a:pPr>
                      <a:endParaRPr lang="fr-FR" sz="36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3600" dirty="0">
                          <a:effectLst/>
                          <a:latin typeface="Comic Sans MS" panose="030F0702030302020204" pitchFamily="66" charset="0"/>
                        </a:rPr>
                        <a:t>Identifier expérimentalement une transformation chimique.</a:t>
                      </a:r>
                      <a:endParaRPr lang="fr-FR" sz="36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6660611"/>
                  </a:ext>
                </a:extLst>
              </a:tr>
              <a:tr h="171837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3600" dirty="0">
                          <a:effectLst/>
                          <a:latin typeface="Comic Sans MS" panose="030F0702030302020204" pitchFamily="66" charset="0"/>
                        </a:rPr>
                        <a:t>Etape 2 : La lampe de Davy.</a:t>
                      </a:r>
                    </a:p>
                    <a:p>
                      <a:pPr>
                        <a:lnSpc>
                          <a:spcPct val="115000"/>
                        </a:lnSpc>
                        <a:spcAft>
                          <a:spcPts val="0"/>
                        </a:spcAft>
                      </a:pPr>
                      <a:endParaRPr lang="fr-FR" sz="36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3600" dirty="0">
                          <a:effectLst/>
                          <a:latin typeface="Comic Sans MS" panose="030F0702030302020204" pitchFamily="66" charset="0"/>
                        </a:rPr>
                        <a:t>La pratique et les exemples de transformations abordées sont l’occasion de travailler sur les problématiques liées à la sécurité et à l’environnement.</a:t>
                      </a:r>
                      <a:endParaRPr lang="fr-FR" sz="36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6516468"/>
                  </a:ext>
                </a:extLst>
              </a:tr>
            </a:tbl>
          </a:graphicData>
        </a:graphic>
      </p:graphicFrame>
    </p:spTree>
    <p:extLst>
      <p:ext uri="{BB962C8B-B14F-4D97-AF65-F5344CB8AC3E}">
        <p14:creationId xmlns:p14="http://schemas.microsoft.com/office/powerpoint/2010/main" val="130548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766535602"/>
              </p:ext>
            </p:extLst>
          </p:nvPr>
        </p:nvGraphicFramePr>
        <p:xfrm>
          <a:off x="848139" y="110998"/>
          <a:ext cx="10495722" cy="6309360"/>
        </p:xfrm>
        <a:graphic>
          <a:graphicData uri="http://schemas.openxmlformats.org/drawingml/2006/table">
            <a:tbl>
              <a:tblPr firstRow="1" firstCol="1" bandRow="1"/>
              <a:tblGrid>
                <a:gridCol w="5247861">
                  <a:extLst>
                    <a:ext uri="{9D8B030D-6E8A-4147-A177-3AD203B41FA5}">
                      <a16:colId xmlns:a16="http://schemas.microsoft.com/office/drawing/2014/main" val="1027709934"/>
                    </a:ext>
                  </a:extLst>
                </a:gridCol>
                <a:gridCol w="5247861">
                  <a:extLst>
                    <a:ext uri="{9D8B030D-6E8A-4147-A177-3AD203B41FA5}">
                      <a16:colId xmlns:a16="http://schemas.microsoft.com/office/drawing/2014/main" val="1040859455"/>
                    </a:ext>
                  </a:extLst>
                </a:gridCol>
              </a:tblGrid>
              <a:tr h="1051560">
                <a:tc>
                  <a:txBody>
                    <a:bodyPr/>
                    <a:lstStyle/>
                    <a:p>
                      <a:pPr marL="457200" algn="ctr">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 </a:t>
                      </a:r>
                    </a:p>
                    <a:p>
                      <a:pPr marL="457200" algn="ctr">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Observations</a:t>
                      </a:r>
                    </a:p>
                    <a:p>
                      <a:pPr marL="457200" algn="ctr">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 </a:t>
                      </a:r>
                    </a:p>
                    <a:p>
                      <a:pPr marL="457200" algn="ctr">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Interprétations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1900349"/>
                  </a:ext>
                </a:extLst>
              </a:tr>
              <a:tr h="1051560">
                <a:tc>
                  <a:txBody>
                    <a:bodyPr/>
                    <a:lstStyle/>
                    <a:p>
                      <a:pPr marL="457200">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 </a:t>
                      </a:r>
                    </a:p>
                    <a:p>
                      <a:pPr marL="457200">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La combustion est vive.</a:t>
                      </a:r>
                    </a:p>
                    <a:p>
                      <a:pPr marL="457200">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 </a:t>
                      </a:r>
                    </a:p>
                    <a:p>
                      <a:pPr marL="457200">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C’est une transformation chimique.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976932"/>
                  </a:ext>
                </a:extLst>
              </a:tr>
              <a:tr h="1402080">
                <a:tc>
                  <a:txBody>
                    <a:bodyPr/>
                    <a:lstStyle/>
                    <a:p>
                      <a:pPr marL="457200">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 </a:t>
                      </a:r>
                    </a:p>
                    <a:p>
                      <a:pPr marL="457200">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Le morceau de fusain diminue.</a:t>
                      </a:r>
                    </a:p>
                    <a:p>
                      <a:pPr marL="457200">
                        <a:lnSpc>
                          <a:spcPct val="115000"/>
                        </a:lnSpc>
                        <a:spcAft>
                          <a:spcPts val="0"/>
                        </a:spcAft>
                      </a:pPr>
                      <a:r>
                        <a:rPr lang="fr-FR" sz="2000" b="1" i="1" u="none" strike="noStrike"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 </a:t>
                      </a:r>
                    </a:p>
                    <a:p>
                      <a:pPr marL="457200">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Du carbone est consommé (réactif).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723407"/>
                  </a:ext>
                </a:extLst>
              </a:tr>
              <a:tr h="1402080">
                <a:tc>
                  <a:txBody>
                    <a:bodyPr/>
                    <a:lstStyle/>
                    <a:p>
                      <a:pPr marL="457200">
                        <a:lnSpc>
                          <a:spcPct val="115000"/>
                        </a:lnSpc>
                        <a:spcAft>
                          <a:spcPts val="0"/>
                        </a:spcAft>
                      </a:pPr>
                      <a:r>
                        <a:rPr lang="fr-FR" sz="2000" b="1">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 </a:t>
                      </a:r>
                    </a:p>
                    <a:p>
                      <a:pPr marL="457200">
                        <a:lnSpc>
                          <a:spcPct val="115000"/>
                        </a:lnSpc>
                        <a:spcAft>
                          <a:spcPts val="0"/>
                        </a:spcAft>
                      </a:pPr>
                      <a:r>
                        <a:rPr lang="fr-FR" sz="2000" b="1">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La combustion s’arrête, mais il reste du fusain.</a:t>
                      </a:r>
                    </a:p>
                    <a:p>
                      <a:pPr marL="457200">
                        <a:lnSpc>
                          <a:spcPct val="115000"/>
                        </a:lnSpc>
                        <a:spcAft>
                          <a:spcPts val="0"/>
                        </a:spcAft>
                      </a:pPr>
                      <a:r>
                        <a:rPr lang="fr-FR" sz="2000" b="1" i="1" u="none" strike="noStrike">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fr-FR" sz="2000" b="1">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 </a:t>
                      </a:r>
                    </a:p>
                    <a:p>
                      <a:pPr marL="457200">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Tout le dioxygène est consommé (réactif).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792545"/>
                  </a:ext>
                </a:extLst>
              </a:tr>
              <a:tr h="1402080">
                <a:tc>
                  <a:txBody>
                    <a:bodyPr/>
                    <a:lstStyle/>
                    <a:p>
                      <a:pPr marL="457200">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 </a:t>
                      </a:r>
                    </a:p>
                    <a:p>
                      <a:pPr marL="457200">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Le test à l’eau de chaux est positif (trouble).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 </a:t>
                      </a:r>
                    </a:p>
                    <a:p>
                      <a:pPr marL="457200">
                        <a:lnSpc>
                          <a:spcPct val="115000"/>
                        </a:lnSpc>
                        <a:spcAft>
                          <a:spcPts val="0"/>
                        </a:spcAft>
                      </a:pPr>
                      <a:r>
                        <a:rPr lang="fr-FR"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Du dioxyde de carbone est formé pendant la combustion (produit).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222095"/>
                  </a:ext>
                </a:extLst>
              </a:tr>
            </a:tbl>
          </a:graphicData>
        </a:graphic>
      </p:graphicFrame>
    </p:spTree>
    <p:extLst>
      <p:ext uri="{BB962C8B-B14F-4D97-AF65-F5344CB8AC3E}">
        <p14:creationId xmlns:p14="http://schemas.microsoft.com/office/powerpoint/2010/main" val="260341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œur 5"/>
          <p:cNvSpPr/>
          <p:nvPr/>
        </p:nvSpPr>
        <p:spPr>
          <a:xfrm>
            <a:off x="9475304" y="331303"/>
            <a:ext cx="1630018" cy="1391479"/>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523461" y="525054"/>
            <a:ext cx="10959547" cy="6001643"/>
          </a:xfrm>
          <a:prstGeom prst="rect">
            <a:avLst/>
          </a:prstGeom>
          <a:noFill/>
        </p:spPr>
        <p:txBody>
          <a:bodyPr wrap="square" rtlCol="0">
            <a:spAutoFit/>
          </a:bodyPr>
          <a:lstStyle/>
          <a:p>
            <a:r>
              <a:rPr lang="fr-FR" sz="3600" dirty="0">
                <a:solidFill>
                  <a:srgbClr val="00B050"/>
                </a:solidFill>
                <a:latin typeface="Comic Sans MS" panose="030F0702030302020204" pitchFamily="66" charset="0"/>
              </a:rPr>
              <a:t>Une conclusion</a:t>
            </a:r>
          </a:p>
          <a:p>
            <a:endParaRPr lang="fr-FR" sz="3600" dirty="0">
              <a:solidFill>
                <a:srgbClr val="00B050"/>
              </a:solidFill>
              <a:latin typeface="Comic Sans MS" panose="030F0702030302020204" pitchFamily="66" charset="0"/>
            </a:endParaRPr>
          </a:p>
          <a:p>
            <a:r>
              <a:rPr lang="fr-FR" sz="3600" dirty="0">
                <a:solidFill>
                  <a:srgbClr val="00B050"/>
                </a:solidFill>
                <a:latin typeface="Comic Sans MS" panose="030F0702030302020204" pitchFamily="66" charset="0"/>
              </a:rPr>
              <a:t>La combustion du carbone est une transformation chimique car des réactifs disparaissent, et de nouveaux produits apparaissent.</a:t>
            </a:r>
          </a:p>
          <a:p>
            <a:endParaRPr lang="fr-FR" sz="3600" dirty="0">
              <a:solidFill>
                <a:srgbClr val="00B050"/>
              </a:solidFill>
              <a:latin typeface="Comic Sans MS" panose="030F0702030302020204" pitchFamily="66" charset="0"/>
            </a:endParaRPr>
          </a:p>
          <a:p>
            <a:r>
              <a:rPr lang="fr-FR" sz="3600" dirty="0">
                <a:solidFill>
                  <a:srgbClr val="00B050"/>
                </a:solidFill>
                <a:latin typeface="Comic Sans MS" panose="030F0702030302020204" pitchFamily="66" charset="0"/>
              </a:rPr>
              <a:t>   Le bilan s’écrit :</a:t>
            </a:r>
          </a:p>
          <a:p>
            <a:endParaRPr lang="fr-FR" sz="3600" dirty="0">
              <a:solidFill>
                <a:srgbClr val="00B050"/>
              </a:solidFill>
              <a:latin typeface="Comic Sans MS" panose="030F0702030302020204" pitchFamily="66" charset="0"/>
            </a:endParaRPr>
          </a:p>
          <a:p>
            <a:r>
              <a:rPr lang="fr-FR" sz="3600" dirty="0">
                <a:solidFill>
                  <a:srgbClr val="00B050"/>
                </a:solidFill>
                <a:latin typeface="Comic Sans MS" panose="030F0702030302020204" pitchFamily="66" charset="0"/>
              </a:rPr>
              <a:t>Carbone + dioxygène               dioxyde de carbone</a:t>
            </a:r>
          </a:p>
          <a:p>
            <a:endParaRPr lang="fr-FR" sz="3600" dirty="0">
              <a:solidFill>
                <a:srgbClr val="00B050"/>
              </a:solidFill>
              <a:latin typeface="Comic Sans MS" panose="030F0702030302020204" pitchFamily="66" charset="0"/>
            </a:endParaRPr>
          </a:p>
          <a:p>
            <a:r>
              <a:rPr lang="fr-FR" sz="2400" dirty="0">
                <a:solidFill>
                  <a:srgbClr val="00B050"/>
                </a:solidFill>
                <a:latin typeface="Comic Sans MS" panose="030F0702030302020204" pitchFamily="66" charset="0"/>
              </a:rPr>
              <a:t>Les réactifs sont consommés.               Des produits nouveaux sont formés.</a:t>
            </a:r>
          </a:p>
        </p:txBody>
      </p:sp>
      <p:cxnSp>
        <p:nvCxnSpPr>
          <p:cNvPr id="9" name="Connecteur droit avec flèche 8"/>
          <p:cNvCxnSpPr/>
          <p:nvPr/>
        </p:nvCxnSpPr>
        <p:spPr>
          <a:xfrm>
            <a:off x="5155096" y="5155096"/>
            <a:ext cx="1696278" cy="0"/>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84505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08382" y="437322"/>
            <a:ext cx="10575235" cy="1200329"/>
          </a:xfrm>
          <a:prstGeom prst="rect">
            <a:avLst/>
          </a:prstGeom>
          <a:noFill/>
        </p:spPr>
        <p:txBody>
          <a:bodyPr wrap="square" rtlCol="0">
            <a:spAutoFit/>
          </a:bodyPr>
          <a:lstStyle/>
          <a:p>
            <a:r>
              <a:rPr lang="fr-FR" sz="3600" dirty="0">
                <a:latin typeface="Comic Sans MS" panose="030F0702030302020204" pitchFamily="66" charset="0"/>
              </a:rPr>
              <a:t>Seconde expérimentation </a:t>
            </a:r>
          </a:p>
          <a:p>
            <a:r>
              <a:rPr lang="fr-FR" sz="3600" dirty="0">
                <a:latin typeface="Comic Sans MS" panose="030F0702030302020204" pitchFamily="66" charset="0"/>
              </a:rPr>
              <a:t>La combustion du méthane, (ou du butane).</a:t>
            </a:r>
          </a:p>
        </p:txBody>
      </p:sp>
      <p:sp>
        <p:nvSpPr>
          <p:cNvPr id="3" name="ZoneTexte 2"/>
          <p:cNvSpPr txBox="1"/>
          <p:nvPr/>
        </p:nvSpPr>
        <p:spPr>
          <a:xfrm>
            <a:off x="702365" y="2504660"/>
            <a:ext cx="10681252" cy="1754326"/>
          </a:xfrm>
          <a:prstGeom prst="rect">
            <a:avLst/>
          </a:prstGeom>
          <a:noFill/>
        </p:spPr>
        <p:txBody>
          <a:bodyPr wrap="square" rtlCol="0">
            <a:spAutoFit/>
          </a:bodyPr>
          <a:lstStyle/>
          <a:p>
            <a:pPr lvl="0"/>
            <a:r>
              <a:rPr lang="fr-FR" sz="3600" dirty="0">
                <a:latin typeface="Comic Sans MS" panose="030F0702030302020204" pitchFamily="66" charset="0"/>
              </a:rPr>
              <a:t>Réalisez la combustion du butane dans le dioxygène de l’air et vérifiez la nature des gaz produits.</a:t>
            </a:r>
          </a:p>
        </p:txBody>
      </p:sp>
    </p:spTree>
    <p:extLst>
      <p:ext uri="{BB962C8B-B14F-4D97-AF65-F5344CB8AC3E}">
        <p14:creationId xmlns:p14="http://schemas.microsoft.com/office/powerpoint/2010/main" val="202888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62608" y="795130"/>
            <a:ext cx="10257183" cy="5078313"/>
          </a:xfrm>
          <a:prstGeom prst="rect">
            <a:avLst/>
          </a:prstGeom>
          <a:noFill/>
        </p:spPr>
        <p:txBody>
          <a:bodyPr wrap="square" rtlCol="0">
            <a:spAutoFit/>
          </a:bodyPr>
          <a:lstStyle/>
          <a:p>
            <a:pPr lvl="0"/>
            <a:r>
              <a:rPr lang="fr-FR" sz="3600" dirty="0">
                <a:latin typeface="Comic Sans MS" panose="030F0702030302020204" pitchFamily="66" charset="0"/>
              </a:rPr>
              <a:t>Rendez compte de l’expérimentation en utilisant le canevas suivant.</a:t>
            </a:r>
          </a:p>
          <a:p>
            <a:pPr lvl="0"/>
            <a:endParaRPr lang="fr-FR" sz="3600" dirty="0">
              <a:latin typeface="Comic Sans MS" panose="030F0702030302020204" pitchFamily="66" charset="0"/>
            </a:endParaRPr>
          </a:p>
          <a:p>
            <a:pPr lvl="2"/>
            <a:r>
              <a:rPr lang="fr-FR" sz="3600" dirty="0">
                <a:latin typeface="Comic Sans MS" panose="030F0702030302020204" pitchFamily="66" charset="0"/>
              </a:rPr>
              <a:t>- Titre de l’expérience.</a:t>
            </a:r>
          </a:p>
          <a:p>
            <a:pPr lvl="2"/>
            <a:r>
              <a:rPr lang="fr-FR" sz="3600" dirty="0">
                <a:latin typeface="Comic Sans MS" panose="030F0702030302020204" pitchFamily="66" charset="0"/>
              </a:rPr>
              <a:t>- Description de l’expérience, avec protocole et schémas.</a:t>
            </a:r>
          </a:p>
          <a:p>
            <a:pPr lvl="2"/>
            <a:r>
              <a:rPr lang="fr-FR" sz="3600" dirty="0">
                <a:latin typeface="Comic Sans MS" panose="030F0702030302020204" pitchFamily="66" charset="0"/>
              </a:rPr>
              <a:t>- Les observations et les interprétations dans un tableau.</a:t>
            </a:r>
          </a:p>
          <a:p>
            <a:pPr lvl="2"/>
            <a:r>
              <a:rPr lang="fr-FR" sz="3600" dirty="0">
                <a:latin typeface="Comic Sans MS" panose="030F0702030302020204" pitchFamily="66" charset="0"/>
              </a:rPr>
              <a:t>- Une conclusion.</a:t>
            </a:r>
          </a:p>
        </p:txBody>
      </p:sp>
    </p:spTree>
    <p:extLst>
      <p:ext uri="{BB962C8B-B14F-4D97-AF65-F5344CB8AC3E}">
        <p14:creationId xmlns:p14="http://schemas.microsoft.com/office/powerpoint/2010/main" val="3642524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8523" y="803345"/>
            <a:ext cx="6944139" cy="1754326"/>
          </a:xfrm>
          <a:prstGeom prst="rect">
            <a:avLst/>
          </a:prstGeom>
          <a:noFill/>
        </p:spPr>
        <p:txBody>
          <a:bodyPr wrap="square" rtlCol="0">
            <a:spAutoFit/>
          </a:bodyPr>
          <a:lstStyle/>
          <a:p>
            <a:pPr algn="ctr"/>
            <a:r>
              <a:rPr lang="fr-FR" sz="3600" dirty="0">
                <a:latin typeface="Comic Sans MS" panose="030F0702030302020204" pitchFamily="66" charset="0"/>
              </a:rPr>
              <a:t>Titre de l’expérience. </a:t>
            </a:r>
          </a:p>
          <a:p>
            <a:pPr algn="ctr"/>
            <a:endParaRPr lang="fr-FR" sz="3600" dirty="0">
              <a:latin typeface="Comic Sans MS" panose="030F0702030302020204" pitchFamily="66" charset="0"/>
            </a:endParaRPr>
          </a:p>
          <a:p>
            <a:pPr algn="ctr"/>
            <a:r>
              <a:rPr lang="fr-FR" sz="3600" dirty="0">
                <a:latin typeface="Comic Sans MS" panose="030F0702030302020204" pitchFamily="66" charset="0"/>
              </a:rPr>
              <a:t> La combustion du butane.</a:t>
            </a:r>
          </a:p>
        </p:txBody>
      </p:sp>
      <p:sp>
        <p:nvSpPr>
          <p:cNvPr id="6" name="Ellipse 5">
            <a:extLst>
              <a:ext uri="{FF2B5EF4-FFF2-40B4-BE49-F238E27FC236}">
                <a16:creationId xmlns:a16="http://schemas.microsoft.com/office/drawing/2014/main" id="{CFBE225F-FD63-4BC2-8E2B-CBC58F69BF90}"/>
              </a:ext>
            </a:extLst>
          </p:cNvPr>
          <p:cNvSpPr/>
          <p:nvPr/>
        </p:nvSpPr>
        <p:spPr>
          <a:xfrm>
            <a:off x="5327374" y="2656705"/>
            <a:ext cx="636104" cy="649357"/>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Ellipse 6">
            <a:extLst>
              <a:ext uri="{FF2B5EF4-FFF2-40B4-BE49-F238E27FC236}">
                <a16:creationId xmlns:a16="http://schemas.microsoft.com/office/drawing/2014/main" id="{DE19874D-7EEE-4149-98A3-52EA6D3E7E1E}"/>
              </a:ext>
            </a:extLst>
          </p:cNvPr>
          <p:cNvSpPr/>
          <p:nvPr/>
        </p:nvSpPr>
        <p:spPr>
          <a:xfrm>
            <a:off x="8441408" y="2425149"/>
            <a:ext cx="636104" cy="795924"/>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411958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552526C-8619-44F3-83B1-3B7980F4BACF}"/>
              </a:ext>
            </a:extLst>
          </p:cNvPr>
          <p:cNvSpPr txBox="1"/>
          <p:nvPr/>
        </p:nvSpPr>
        <p:spPr>
          <a:xfrm>
            <a:off x="1338468" y="831071"/>
            <a:ext cx="10243931" cy="5078313"/>
          </a:xfrm>
          <a:prstGeom prst="rect">
            <a:avLst/>
          </a:prstGeom>
          <a:noFill/>
        </p:spPr>
        <p:txBody>
          <a:bodyPr wrap="square">
            <a:spAutoFit/>
          </a:bodyPr>
          <a:lstStyle/>
          <a:p>
            <a:r>
              <a:rPr lang="fr-FR" sz="3600" dirty="0">
                <a:latin typeface="Comic Sans MS" panose="030F0702030302020204" pitchFamily="66" charset="0"/>
              </a:rPr>
              <a:t>PROTOCOLE</a:t>
            </a:r>
          </a:p>
          <a:p>
            <a:endParaRPr lang="fr-FR" sz="3600" dirty="0">
              <a:latin typeface="Comic Sans MS" panose="030F0702030302020204" pitchFamily="66" charset="0"/>
            </a:endParaRPr>
          </a:p>
          <a:p>
            <a:r>
              <a:rPr lang="fr-FR" sz="3600" dirty="0">
                <a:latin typeface="Comic Sans MS" panose="030F0702030302020204" pitchFamily="66" charset="0"/>
              </a:rPr>
              <a:t>Matériel </a:t>
            </a:r>
          </a:p>
          <a:p>
            <a:endParaRPr lang="fr-FR" sz="3600" dirty="0">
              <a:latin typeface="Comic Sans MS" panose="030F0702030302020204" pitchFamily="66" charset="0"/>
            </a:endParaRPr>
          </a:p>
          <a:p>
            <a:r>
              <a:rPr lang="fr-FR" sz="3600" dirty="0">
                <a:latin typeface="Comic Sans MS" panose="030F0702030302020204" pitchFamily="66" charset="0"/>
              </a:rPr>
              <a:t>Tube à essai, eau de chaux, briquet.</a:t>
            </a:r>
          </a:p>
          <a:p>
            <a:endParaRPr lang="fr-FR" sz="3600" dirty="0">
              <a:latin typeface="Comic Sans MS" panose="030F0702030302020204" pitchFamily="66" charset="0"/>
            </a:endParaRPr>
          </a:p>
          <a:p>
            <a:pPr marL="571500" indent="-571500">
              <a:buFontTx/>
              <a:buChar char="-"/>
            </a:pPr>
            <a:r>
              <a:rPr lang="fr-FR" sz="3600" dirty="0">
                <a:latin typeface="Comic Sans MS" panose="030F0702030302020204" pitchFamily="66" charset="0"/>
              </a:rPr>
              <a:t>Allumer un briquet au-dessous de l’ouverture d’un tube à essai.</a:t>
            </a:r>
          </a:p>
          <a:p>
            <a:pPr marL="571500" indent="-571500">
              <a:buFontTx/>
              <a:buChar char="-"/>
            </a:pPr>
            <a:r>
              <a:rPr lang="fr-FR" sz="3600" dirty="0">
                <a:latin typeface="Comic Sans MS" panose="030F0702030302020204" pitchFamily="66" charset="0"/>
              </a:rPr>
              <a:t>Verser un peu d’eau de chaux dans le tube.</a:t>
            </a:r>
            <a:endParaRPr lang="fr-FR" sz="3600" dirty="0"/>
          </a:p>
        </p:txBody>
      </p:sp>
    </p:spTree>
    <p:extLst>
      <p:ext uri="{BB962C8B-B14F-4D97-AF65-F5344CB8AC3E}">
        <p14:creationId xmlns:p14="http://schemas.microsoft.com/office/powerpoint/2010/main" val="2442114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3BA16F0-49DA-4251-B7BC-FBBE17942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25" y="862012"/>
            <a:ext cx="8591550" cy="5133975"/>
          </a:xfrm>
          <a:prstGeom prst="rect">
            <a:avLst/>
          </a:prstGeom>
        </p:spPr>
      </p:pic>
    </p:spTree>
    <p:extLst>
      <p:ext uri="{BB962C8B-B14F-4D97-AF65-F5344CB8AC3E}">
        <p14:creationId xmlns:p14="http://schemas.microsoft.com/office/powerpoint/2010/main" val="584241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802944927"/>
              </p:ext>
            </p:extLst>
          </p:nvPr>
        </p:nvGraphicFramePr>
        <p:xfrm>
          <a:off x="430695" y="249207"/>
          <a:ext cx="11330609" cy="6359586"/>
        </p:xfrm>
        <a:graphic>
          <a:graphicData uri="http://schemas.openxmlformats.org/drawingml/2006/table">
            <a:tbl>
              <a:tblPr/>
              <a:tblGrid>
                <a:gridCol w="5666863">
                  <a:extLst>
                    <a:ext uri="{9D8B030D-6E8A-4147-A177-3AD203B41FA5}">
                      <a16:colId xmlns:a16="http://schemas.microsoft.com/office/drawing/2014/main" val="295745630"/>
                    </a:ext>
                  </a:extLst>
                </a:gridCol>
                <a:gridCol w="5663746">
                  <a:extLst>
                    <a:ext uri="{9D8B030D-6E8A-4147-A177-3AD203B41FA5}">
                      <a16:colId xmlns:a16="http://schemas.microsoft.com/office/drawing/2014/main" val="1527911178"/>
                    </a:ext>
                  </a:extLst>
                </a:gridCol>
              </a:tblGrid>
              <a:tr h="681162">
                <a:tc>
                  <a:txBody>
                    <a:bodyPr/>
                    <a:lstStyle/>
                    <a:p>
                      <a:pPr algn="ctr">
                        <a:lnSpc>
                          <a:spcPct val="115000"/>
                        </a:lnSpc>
                        <a:spcAft>
                          <a:spcPts val="0"/>
                        </a:spcAft>
                      </a:pPr>
                      <a:r>
                        <a:rPr lang="fr-FR" sz="36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Observations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6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Interprétations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187283"/>
                  </a:ext>
                </a:extLst>
              </a:tr>
              <a:tr h="1892808">
                <a:tc>
                  <a:txBody>
                    <a:bodyPr/>
                    <a:lstStyle/>
                    <a:p>
                      <a:pPr algn="just">
                        <a:lnSpc>
                          <a:spcPct val="115000"/>
                        </a:lnSpc>
                        <a:spcAft>
                          <a:spcPts val="0"/>
                        </a:spcAft>
                      </a:pPr>
                      <a:r>
                        <a:rPr lang="fr-FR" sz="36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Il y a moins de « gaz » dans le briquet et de dioxygène dans l’air.</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36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méthane et le dioxygène sont consommés, (réactifs).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314263"/>
                  </a:ext>
                </a:extLst>
              </a:tr>
              <a:tr h="1892808">
                <a:tc>
                  <a:txBody>
                    <a:bodyPr/>
                    <a:lstStyle/>
                    <a:p>
                      <a:pPr algn="just">
                        <a:lnSpc>
                          <a:spcPct val="115000"/>
                        </a:lnSpc>
                        <a:spcAft>
                          <a:spcPts val="0"/>
                        </a:spcAft>
                      </a:pPr>
                      <a:r>
                        <a:rPr lang="fr-FR" sz="36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Il se forme de la buée sur les parois du tube.</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36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De l’eau s’est formée (produit).</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972347"/>
                  </a:ext>
                </a:extLst>
              </a:tr>
              <a:tr h="1892808">
                <a:tc>
                  <a:txBody>
                    <a:bodyPr/>
                    <a:lstStyle/>
                    <a:p>
                      <a:pPr algn="just">
                        <a:lnSpc>
                          <a:spcPct val="115000"/>
                        </a:lnSpc>
                        <a:spcAft>
                          <a:spcPts val="0"/>
                        </a:spcAft>
                      </a:pPr>
                      <a:r>
                        <a:rPr lang="fr-FR" sz="36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L’eau de chaux se trouble.</a:t>
                      </a:r>
                    </a:p>
                    <a:p>
                      <a:pPr algn="just">
                        <a:lnSpc>
                          <a:spcPct val="115000"/>
                        </a:lnSpc>
                        <a:spcAft>
                          <a:spcPts val="0"/>
                        </a:spcAft>
                      </a:pPr>
                      <a:r>
                        <a:rPr lang="fr-FR" sz="36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36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Du dioxyde de carbone s’est formé, (produit).</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497989"/>
                  </a:ext>
                </a:extLst>
              </a:tr>
            </a:tbl>
          </a:graphicData>
        </a:graphic>
      </p:graphicFrame>
    </p:spTree>
    <p:extLst>
      <p:ext uri="{BB962C8B-B14F-4D97-AF65-F5344CB8AC3E}">
        <p14:creationId xmlns:p14="http://schemas.microsoft.com/office/powerpoint/2010/main" val="435584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09600" y="225287"/>
            <a:ext cx="10972800" cy="5693866"/>
          </a:xfrm>
          <a:prstGeom prst="rect">
            <a:avLst/>
          </a:prstGeom>
          <a:noFill/>
        </p:spPr>
        <p:txBody>
          <a:bodyPr wrap="square" rtlCol="0">
            <a:spAutoFit/>
          </a:bodyPr>
          <a:lstStyle/>
          <a:p>
            <a:r>
              <a:rPr lang="fr-FR" sz="3600" dirty="0">
                <a:solidFill>
                  <a:srgbClr val="00B050"/>
                </a:solidFill>
                <a:latin typeface="Comic Sans MS" panose="030F0702030302020204" pitchFamily="66" charset="0"/>
              </a:rPr>
              <a:t>La conclusion.</a:t>
            </a:r>
          </a:p>
          <a:p>
            <a:endParaRPr lang="fr-FR" sz="3600" dirty="0">
              <a:solidFill>
                <a:srgbClr val="00B050"/>
              </a:solidFill>
              <a:latin typeface="Comic Sans MS" panose="030F0702030302020204" pitchFamily="66" charset="0"/>
            </a:endParaRPr>
          </a:p>
          <a:p>
            <a:r>
              <a:rPr lang="fr-FR" sz="3600" dirty="0">
                <a:solidFill>
                  <a:srgbClr val="00B050"/>
                </a:solidFill>
                <a:latin typeface="Comic Sans MS" panose="030F0702030302020204" pitchFamily="66" charset="0"/>
              </a:rPr>
              <a:t>La combustion du butane est une transformation chimique car des réactifs disparaissent, et de nouveaux produits apparaissent.</a:t>
            </a:r>
          </a:p>
          <a:p>
            <a:r>
              <a:rPr lang="fr-FR" sz="3600" dirty="0">
                <a:solidFill>
                  <a:srgbClr val="00B050"/>
                </a:solidFill>
                <a:latin typeface="Comic Sans MS" panose="030F0702030302020204" pitchFamily="66" charset="0"/>
              </a:rPr>
              <a:t>Le bilan s’écrit :</a:t>
            </a:r>
          </a:p>
          <a:p>
            <a:endParaRPr lang="fr-FR" sz="3600" dirty="0">
              <a:solidFill>
                <a:srgbClr val="00B050"/>
              </a:solidFill>
              <a:latin typeface="Comic Sans MS" panose="030F0702030302020204" pitchFamily="66" charset="0"/>
            </a:endParaRPr>
          </a:p>
          <a:p>
            <a:r>
              <a:rPr lang="fr-FR" sz="3600" dirty="0">
                <a:solidFill>
                  <a:srgbClr val="00B050"/>
                </a:solidFill>
                <a:latin typeface="Comic Sans MS" panose="030F0702030302020204" pitchFamily="66" charset="0"/>
              </a:rPr>
              <a:t> Butane + dioxygène        dioxyde de carbone + eau			</a:t>
            </a:r>
          </a:p>
          <a:p>
            <a:endParaRPr lang="fr-FR" sz="2000" dirty="0">
              <a:solidFill>
                <a:srgbClr val="00B050"/>
              </a:solidFill>
              <a:latin typeface="Comic Sans MS" panose="030F0702030302020204" pitchFamily="66" charset="0"/>
            </a:endParaRPr>
          </a:p>
          <a:p>
            <a:r>
              <a:rPr lang="fr-FR" sz="2000" dirty="0">
                <a:solidFill>
                  <a:srgbClr val="00B050"/>
                </a:solidFill>
                <a:latin typeface="Comic Sans MS" panose="030F0702030302020204" pitchFamily="66" charset="0"/>
              </a:rPr>
              <a:t>        Les réactifs sont consommés.               Des produits nouveaux sont formés</a:t>
            </a:r>
          </a:p>
        </p:txBody>
      </p:sp>
      <p:cxnSp>
        <p:nvCxnSpPr>
          <p:cNvPr id="3" name="Connecteur droit avec flèche 2"/>
          <p:cNvCxnSpPr/>
          <p:nvPr/>
        </p:nvCxnSpPr>
        <p:spPr>
          <a:xfrm>
            <a:off x="5168348" y="4426226"/>
            <a:ext cx="715617" cy="0"/>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Cœur 4"/>
          <p:cNvSpPr/>
          <p:nvPr/>
        </p:nvSpPr>
        <p:spPr>
          <a:xfrm>
            <a:off x="9846365" y="0"/>
            <a:ext cx="1630018" cy="1391479"/>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90138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6853" y="395916"/>
            <a:ext cx="8428382" cy="1200329"/>
          </a:xfrm>
          <a:prstGeom prst="rect">
            <a:avLst/>
          </a:prstGeom>
          <a:noFill/>
        </p:spPr>
        <p:txBody>
          <a:bodyPr wrap="square" rtlCol="0">
            <a:spAutoFit/>
          </a:bodyPr>
          <a:lstStyle/>
          <a:p>
            <a:pPr algn="ctr"/>
            <a:r>
              <a:rPr lang="fr-FR" sz="3600" dirty="0">
                <a:solidFill>
                  <a:srgbClr val="FF0000"/>
                </a:solidFill>
                <a:latin typeface="Comic Sans MS" panose="030F0702030302020204" pitchFamily="66" charset="0"/>
              </a:rPr>
              <a:t>« A votre avis, que faut-il pour qu’un feu se déclenche ? »</a:t>
            </a:r>
          </a:p>
        </p:txBody>
      </p:sp>
      <p:pic>
        <p:nvPicPr>
          <p:cNvPr id="3" name="Image 2" descr="C:\Users\Olivier\Desktop\Triangle_du_feu.svg.png"/>
          <p:cNvPicPr/>
          <p:nvPr/>
        </p:nvPicPr>
        <p:blipFill>
          <a:blip r:embed="rId2" cstate="print"/>
          <a:srcRect/>
          <a:stretch>
            <a:fillRect/>
          </a:stretch>
        </p:blipFill>
        <p:spPr bwMode="auto">
          <a:xfrm>
            <a:off x="3968405" y="2151727"/>
            <a:ext cx="4255190" cy="3173067"/>
          </a:xfrm>
          <a:prstGeom prst="rect">
            <a:avLst/>
          </a:prstGeom>
          <a:noFill/>
          <a:ln w="9525">
            <a:noFill/>
            <a:miter lim="800000"/>
            <a:headEnd/>
            <a:tailEnd/>
          </a:ln>
        </p:spPr>
      </p:pic>
      <p:sp>
        <p:nvSpPr>
          <p:cNvPr id="4" name="ZoneTexte 3"/>
          <p:cNvSpPr txBox="1"/>
          <p:nvPr/>
        </p:nvSpPr>
        <p:spPr>
          <a:xfrm>
            <a:off x="145774" y="2151727"/>
            <a:ext cx="4585251" cy="2062103"/>
          </a:xfrm>
          <a:prstGeom prst="rect">
            <a:avLst/>
          </a:prstGeom>
          <a:noFill/>
        </p:spPr>
        <p:txBody>
          <a:bodyPr wrap="square" rtlCol="0">
            <a:spAutoFit/>
          </a:bodyPr>
          <a:lstStyle/>
          <a:p>
            <a:r>
              <a:rPr lang="fr-FR" sz="3200" b="1" dirty="0">
                <a:latin typeface="Comic Sans MS" panose="030F0702030302020204" pitchFamily="66" charset="0"/>
              </a:rPr>
              <a:t>Comburant</a:t>
            </a:r>
            <a:r>
              <a:rPr lang="fr-FR" sz="3200" dirty="0">
                <a:latin typeface="Comic Sans MS" panose="030F0702030302020204" pitchFamily="66" charset="0"/>
              </a:rPr>
              <a:t>, il permet, puis entretient la combustion. Dioxygène de l’air, …</a:t>
            </a:r>
          </a:p>
        </p:txBody>
      </p:sp>
      <p:sp>
        <p:nvSpPr>
          <p:cNvPr id="7" name="ZoneTexte 6"/>
          <p:cNvSpPr txBox="1"/>
          <p:nvPr/>
        </p:nvSpPr>
        <p:spPr>
          <a:xfrm>
            <a:off x="3710609" y="5324794"/>
            <a:ext cx="4996070" cy="1569660"/>
          </a:xfrm>
          <a:prstGeom prst="rect">
            <a:avLst/>
          </a:prstGeom>
          <a:noFill/>
        </p:spPr>
        <p:txBody>
          <a:bodyPr wrap="square" rtlCol="0">
            <a:spAutoFit/>
          </a:bodyPr>
          <a:lstStyle/>
          <a:p>
            <a:r>
              <a:rPr lang="fr-FR" sz="3200" b="1" dirty="0">
                <a:latin typeface="Comic Sans MS" panose="030F0702030302020204" pitchFamily="66" charset="0"/>
              </a:rPr>
              <a:t>Combustible, </a:t>
            </a:r>
            <a:r>
              <a:rPr lang="fr-FR" sz="3200" dirty="0">
                <a:latin typeface="Comic Sans MS" panose="030F0702030302020204" pitchFamily="66" charset="0"/>
              </a:rPr>
              <a:t>il brûle. Essence, bois, charbon, méthane, …</a:t>
            </a:r>
          </a:p>
        </p:txBody>
      </p:sp>
      <p:sp>
        <p:nvSpPr>
          <p:cNvPr id="8" name="ZoneTexte 7"/>
          <p:cNvSpPr txBox="1"/>
          <p:nvPr/>
        </p:nvSpPr>
        <p:spPr>
          <a:xfrm>
            <a:off x="7951304" y="2151727"/>
            <a:ext cx="4094922" cy="2062103"/>
          </a:xfrm>
          <a:prstGeom prst="rect">
            <a:avLst/>
          </a:prstGeom>
          <a:noFill/>
        </p:spPr>
        <p:txBody>
          <a:bodyPr wrap="square" rtlCol="0">
            <a:spAutoFit/>
          </a:bodyPr>
          <a:lstStyle/>
          <a:p>
            <a:r>
              <a:rPr lang="fr-FR" sz="3200" b="1" dirty="0">
                <a:latin typeface="Comic Sans MS" panose="030F0702030302020204" pitchFamily="66" charset="0"/>
              </a:rPr>
              <a:t>Chaleur</a:t>
            </a:r>
            <a:r>
              <a:rPr lang="fr-FR" sz="3200" dirty="0">
                <a:latin typeface="Comic Sans MS" panose="030F0702030302020204" pitchFamily="66" charset="0"/>
              </a:rPr>
              <a:t>, énergie d’activation. Feu nu, frottement, éclair, …</a:t>
            </a:r>
          </a:p>
        </p:txBody>
      </p:sp>
      <p:sp>
        <p:nvSpPr>
          <p:cNvPr id="9" name="ZoneTexte 8"/>
          <p:cNvSpPr txBox="1"/>
          <p:nvPr/>
        </p:nvSpPr>
        <p:spPr>
          <a:xfrm>
            <a:off x="3313044" y="1422297"/>
            <a:ext cx="7262191" cy="686022"/>
          </a:xfrm>
          <a:prstGeom prst="rect">
            <a:avLst/>
          </a:prstGeom>
          <a:noFill/>
        </p:spPr>
        <p:txBody>
          <a:bodyPr wrap="square" rtlCol="0">
            <a:spAutoFit/>
          </a:bodyPr>
          <a:lstStyle/>
          <a:p>
            <a:pPr>
              <a:lnSpc>
                <a:spcPct val="115000"/>
              </a:lnSpc>
              <a:spcAft>
                <a:spcPts val="0"/>
              </a:spcAft>
            </a:pPr>
            <a:r>
              <a:rPr lang="fr-FR" sz="3600" dirty="0">
                <a:latin typeface="Comic Sans MS" panose="030F0702030302020204" pitchFamily="66" charset="0"/>
              </a:rPr>
              <a:t>Etape 2 : La lampe de Davy</a:t>
            </a:r>
            <a:endParaRPr lang="fr-FR"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07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84243" y="596348"/>
            <a:ext cx="10614992" cy="646331"/>
          </a:xfrm>
          <a:prstGeom prst="rect">
            <a:avLst/>
          </a:prstGeom>
          <a:noFill/>
        </p:spPr>
        <p:txBody>
          <a:bodyPr wrap="square" rtlCol="0">
            <a:spAutoFit/>
          </a:bodyPr>
          <a:lstStyle/>
          <a:p>
            <a:r>
              <a:rPr lang="fr-FR" sz="3600" dirty="0">
                <a:latin typeface="Comic Sans MS" panose="030F0702030302020204" pitchFamily="66" charset="0"/>
              </a:rPr>
              <a:t>Etape 1 : Coup de grisou et de poussier.</a:t>
            </a:r>
          </a:p>
        </p:txBody>
      </p:sp>
      <p:sp>
        <p:nvSpPr>
          <p:cNvPr id="3" name="ZoneTexte 2"/>
          <p:cNvSpPr txBox="1"/>
          <p:nvPr/>
        </p:nvSpPr>
        <p:spPr>
          <a:xfrm>
            <a:off x="788504" y="335845"/>
            <a:ext cx="10899914" cy="6186309"/>
          </a:xfrm>
          <a:prstGeom prst="rect">
            <a:avLst/>
          </a:prstGeom>
          <a:noFill/>
        </p:spPr>
        <p:txBody>
          <a:bodyPr wrap="square" rtlCol="0">
            <a:spAutoFit/>
          </a:bodyPr>
          <a:lstStyle/>
          <a:p>
            <a:r>
              <a:rPr lang="fr-FR" sz="3600" dirty="0">
                <a:latin typeface="Comic Sans MS" panose="030F0702030302020204" pitchFamily="66" charset="0"/>
              </a:rPr>
              <a:t>Sans doute, Zacharie, mal éclairé, furieux de cette lueur vacillante qui retardait sa besogne, commit l'imprudence d'ouvrir sa lampe. On avait pourtant donné des ordres sévères, car des fuites de grisou</a:t>
            </a:r>
            <a:r>
              <a:rPr lang="fr-FR" sz="3600" b="1" dirty="0">
                <a:latin typeface="Comic Sans MS" panose="030F0702030302020204" pitchFamily="66" charset="0"/>
              </a:rPr>
              <a:t> </a:t>
            </a:r>
            <a:r>
              <a:rPr lang="fr-FR" sz="3600" dirty="0">
                <a:latin typeface="Comic Sans MS" panose="030F0702030302020204" pitchFamily="66" charset="0"/>
              </a:rPr>
              <a:t>s'étaient déclarées, le gaz séjournait en masse énorme, dans ces couloirs étroits, privés d'aérage. Brusquement, un coup de foudre éclata, une trombe de feu sortit du boyau, comme de la gueule d'un canon chargé à mitraille. Tout flambait, l'air s'enflammait ainsi que de la poudre... Emile Zola, </a:t>
            </a:r>
            <a:r>
              <a:rPr lang="fr-FR" sz="3600" i="1" dirty="0">
                <a:latin typeface="Comic Sans MS" panose="030F0702030302020204" pitchFamily="66" charset="0"/>
              </a:rPr>
              <a:t>Germinal, </a:t>
            </a:r>
            <a:r>
              <a:rPr lang="fr-FR" sz="3600" dirty="0">
                <a:latin typeface="Comic Sans MS" panose="030F0702030302020204" pitchFamily="66" charset="0"/>
              </a:rPr>
              <a:t>1885, p. 1555.</a:t>
            </a:r>
          </a:p>
        </p:txBody>
      </p:sp>
    </p:spTree>
    <p:extLst>
      <p:ext uri="{BB962C8B-B14F-4D97-AF65-F5344CB8AC3E}">
        <p14:creationId xmlns:p14="http://schemas.microsoft.com/office/powerpoint/2010/main" val="393598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96349" y="543339"/>
            <a:ext cx="3419060" cy="646331"/>
          </a:xfrm>
          <a:prstGeom prst="rect">
            <a:avLst/>
          </a:prstGeom>
          <a:noFill/>
        </p:spPr>
        <p:txBody>
          <a:bodyPr wrap="square" rtlCol="0">
            <a:spAutoFit/>
          </a:bodyPr>
          <a:lstStyle/>
          <a:p>
            <a:r>
              <a:rPr lang="fr-FR" sz="3600" dirty="0">
                <a:solidFill>
                  <a:srgbClr val="7030A0"/>
                </a:solidFill>
                <a:latin typeface="Comic Sans MS" panose="030F0702030302020204" pitchFamily="66" charset="0"/>
              </a:rPr>
              <a:t>Exercice 1</a:t>
            </a:r>
          </a:p>
        </p:txBody>
      </p:sp>
      <p:pic>
        <p:nvPicPr>
          <p:cNvPr id="3" name="Image 2" descr="G:\DCIM\100CANON\IMG_3370.JPG"/>
          <p:cNvPicPr/>
          <p:nvPr/>
        </p:nvPicPr>
        <p:blipFill>
          <a:blip r:embed="rId2" cstate="print"/>
          <a:srcRect/>
          <a:stretch>
            <a:fillRect/>
          </a:stretch>
        </p:blipFill>
        <p:spPr bwMode="auto">
          <a:xfrm>
            <a:off x="4717774" y="805069"/>
            <a:ext cx="7010400" cy="5247861"/>
          </a:xfrm>
          <a:prstGeom prst="rect">
            <a:avLst/>
          </a:prstGeom>
          <a:noFill/>
          <a:ln w="9525">
            <a:noFill/>
            <a:miter lim="800000"/>
            <a:headEnd/>
            <a:tailEnd/>
          </a:ln>
        </p:spPr>
      </p:pic>
      <p:sp>
        <p:nvSpPr>
          <p:cNvPr id="4" name="ZoneTexte 3"/>
          <p:cNvSpPr txBox="1"/>
          <p:nvPr/>
        </p:nvSpPr>
        <p:spPr>
          <a:xfrm>
            <a:off x="318052" y="1726383"/>
            <a:ext cx="3697357" cy="2862322"/>
          </a:xfrm>
          <a:prstGeom prst="rect">
            <a:avLst/>
          </a:prstGeom>
          <a:noFill/>
        </p:spPr>
        <p:txBody>
          <a:bodyPr wrap="square" rtlCol="0">
            <a:spAutoFit/>
          </a:bodyPr>
          <a:lstStyle/>
          <a:p>
            <a:r>
              <a:rPr lang="fr-FR" sz="3600" dirty="0">
                <a:latin typeface="Comic Sans MS" panose="030F0702030302020204" pitchFamily="66" charset="0"/>
              </a:rPr>
              <a:t>Pourquoi est-il interdit de fumer au fond de la mine de charbon ?</a:t>
            </a:r>
          </a:p>
        </p:txBody>
      </p:sp>
      <p:sp>
        <p:nvSpPr>
          <p:cNvPr id="5" name="ZoneTexte 4"/>
          <p:cNvSpPr txBox="1"/>
          <p:nvPr/>
        </p:nvSpPr>
        <p:spPr>
          <a:xfrm>
            <a:off x="318052" y="4959905"/>
            <a:ext cx="4134678" cy="1323439"/>
          </a:xfrm>
          <a:prstGeom prst="rect">
            <a:avLst/>
          </a:prstGeom>
          <a:noFill/>
        </p:spPr>
        <p:txBody>
          <a:bodyPr wrap="square" rtlCol="0">
            <a:spAutoFit/>
          </a:bodyPr>
          <a:lstStyle/>
          <a:p>
            <a:r>
              <a:rPr lang="fr-FR" sz="2000" i="1" dirty="0">
                <a:latin typeface="Comic Sans MS" panose="030F0702030302020204" pitchFamily="66" charset="0"/>
              </a:rPr>
              <a:t>Consigne. Argumentez en utilisant le vocabulaire spécifique et les connecteurs logiques / mots de liaison.</a:t>
            </a:r>
            <a:endParaRPr lang="fr-FR" sz="2000" i="1" dirty="0"/>
          </a:p>
        </p:txBody>
      </p:sp>
    </p:spTree>
    <p:extLst>
      <p:ext uri="{BB962C8B-B14F-4D97-AF65-F5344CB8AC3E}">
        <p14:creationId xmlns:p14="http://schemas.microsoft.com/office/powerpoint/2010/main" val="2255509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2DBE836-067C-490D-BE95-1CDE8567BB56}"/>
              </a:ext>
            </a:extLst>
          </p:cNvPr>
          <p:cNvPicPr>
            <a:picLocks noChangeAspect="1"/>
          </p:cNvPicPr>
          <p:nvPr/>
        </p:nvPicPr>
        <p:blipFill>
          <a:blip r:embed="rId2"/>
          <a:stretch>
            <a:fillRect/>
          </a:stretch>
        </p:blipFill>
        <p:spPr>
          <a:xfrm>
            <a:off x="-12779" y="840561"/>
            <a:ext cx="12204779" cy="4626790"/>
          </a:xfrm>
          <a:prstGeom prst="rect">
            <a:avLst/>
          </a:prstGeom>
        </p:spPr>
      </p:pic>
    </p:spTree>
    <p:extLst>
      <p:ext uri="{BB962C8B-B14F-4D97-AF65-F5344CB8AC3E}">
        <p14:creationId xmlns:p14="http://schemas.microsoft.com/office/powerpoint/2010/main" val="3932207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87895" y="1166842"/>
            <a:ext cx="10416209" cy="4524315"/>
          </a:xfrm>
          <a:prstGeom prst="rect">
            <a:avLst/>
          </a:prstGeom>
          <a:noFill/>
        </p:spPr>
        <p:txBody>
          <a:bodyPr wrap="square" rtlCol="0">
            <a:spAutoFit/>
          </a:bodyPr>
          <a:lstStyle/>
          <a:p>
            <a:r>
              <a:rPr lang="fr-FR" sz="3600" dirty="0">
                <a:solidFill>
                  <a:srgbClr val="00B050"/>
                </a:solidFill>
                <a:latin typeface="Comic Sans MS" panose="030F0702030302020204" pitchFamily="66" charset="0"/>
              </a:rPr>
              <a:t>Premièrement, dans la mine, il y a beaucoup de poussière de charbon est un combustible. De plus, la flamme pour allumer une cigarette apporte la chaleur nécessaire. Comme le dioxygène de l’air dans la galerie est le dernier élément du triangle du feu, (comburant), ce dernier est fermé. Pour conclure il y a donc un grand risque d’incendie et d’explosion. </a:t>
            </a:r>
          </a:p>
        </p:txBody>
      </p:sp>
    </p:spTree>
    <p:extLst>
      <p:ext uri="{BB962C8B-B14F-4D97-AF65-F5344CB8AC3E}">
        <p14:creationId xmlns:p14="http://schemas.microsoft.com/office/powerpoint/2010/main" val="4202908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96349" y="543339"/>
            <a:ext cx="3419060" cy="646331"/>
          </a:xfrm>
          <a:prstGeom prst="rect">
            <a:avLst/>
          </a:prstGeom>
          <a:noFill/>
        </p:spPr>
        <p:txBody>
          <a:bodyPr wrap="square" rtlCol="0">
            <a:spAutoFit/>
          </a:bodyPr>
          <a:lstStyle/>
          <a:p>
            <a:r>
              <a:rPr lang="fr-FR" sz="3600" dirty="0">
                <a:solidFill>
                  <a:srgbClr val="7030A0"/>
                </a:solidFill>
                <a:latin typeface="Comic Sans MS" panose="030F0702030302020204" pitchFamily="66" charset="0"/>
              </a:rPr>
              <a:t>Exercice 2</a:t>
            </a:r>
          </a:p>
        </p:txBody>
      </p:sp>
      <p:pic>
        <p:nvPicPr>
          <p:cNvPr id="3" name="Image 2" descr="G:\DCIM\100CANON\IMG_3384.JPG"/>
          <p:cNvPicPr/>
          <p:nvPr/>
        </p:nvPicPr>
        <p:blipFill>
          <a:blip r:embed="rId2" cstate="print"/>
          <a:srcRect/>
          <a:stretch>
            <a:fillRect/>
          </a:stretch>
        </p:blipFill>
        <p:spPr bwMode="auto">
          <a:xfrm>
            <a:off x="4015409" y="866504"/>
            <a:ext cx="7858538" cy="5194852"/>
          </a:xfrm>
          <a:prstGeom prst="rect">
            <a:avLst/>
          </a:prstGeom>
          <a:noFill/>
          <a:ln w="9525">
            <a:noFill/>
            <a:miter lim="800000"/>
            <a:headEnd/>
            <a:tailEnd/>
          </a:ln>
        </p:spPr>
      </p:pic>
      <p:sp>
        <p:nvSpPr>
          <p:cNvPr id="5" name="ZoneTexte 4"/>
          <p:cNvSpPr txBox="1"/>
          <p:nvPr/>
        </p:nvSpPr>
        <p:spPr>
          <a:xfrm>
            <a:off x="596349" y="1457740"/>
            <a:ext cx="2796208" cy="3416320"/>
          </a:xfrm>
          <a:prstGeom prst="rect">
            <a:avLst/>
          </a:prstGeom>
          <a:noFill/>
        </p:spPr>
        <p:txBody>
          <a:bodyPr wrap="square" rtlCol="0">
            <a:spAutoFit/>
          </a:bodyPr>
          <a:lstStyle/>
          <a:p>
            <a:r>
              <a:rPr lang="fr-FR" sz="3600" dirty="0">
                <a:latin typeface="Comic Sans MS" panose="030F0702030302020204" pitchFamily="66" charset="0"/>
              </a:rPr>
              <a:t>Quel est le rôle des bacs d’eau posés dans les couloirs de la mine ?</a:t>
            </a:r>
          </a:p>
        </p:txBody>
      </p:sp>
      <p:sp>
        <p:nvSpPr>
          <p:cNvPr id="6" name="ZoneTexte 5"/>
          <p:cNvSpPr txBox="1"/>
          <p:nvPr/>
        </p:nvSpPr>
        <p:spPr>
          <a:xfrm>
            <a:off x="596349" y="4858068"/>
            <a:ext cx="3617843" cy="1631216"/>
          </a:xfrm>
          <a:prstGeom prst="rect">
            <a:avLst/>
          </a:prstGeom>
          <a:noFill/>
        </p:spPr>
        <p:txBody>
          <a:bodyPr wrap="square" rtlCol="0">
            <a:spAutoFit/>
          </a:bodyPr>
          <a:lstStyle/>
          <a:p>
            <a:r>
              <a:rPr lang="fr-FR" sz="2000" i="1" dirty="0">
                <a:latin typeface="Comic Sans MS" panose="030F0702030302020204" pitchFamily="66" charset="0"/>
              </a:rPr>
              <a:t>Consigne. Argumentez en utilisant le vocabulaire spécifique et des conjonctions de coordination.</a:t>
            </a:r>
            <a:endParaRPr lang="fr-FR" sz="2000" i="1" dirty="0"/>
          </a:p>
        </p:txBody>
      </p:sp>
    </p:spTree>
    <p:extLst>
      <p:ext uri="{BB962C8B-B14F-4D97-AF65-F5344CB8AC3E}">
        <p14:creationId xmlns:p14="http://schemas.microsoft.com/office/powerpoint/2010/main" val="4258332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52330" y="1232452"/>
            <a:ext cx="9687339" cy="3970318"/>
          </a:xfrm>
          <a:prstGeom prst="rect">
            <a:avLst/>
          </a:prstGeom>
          <a:noFill/>
        </p:spPr>
        <p:txBody>
          <a:bodyPr wrap="square" rtlCol="0">
            <a:spAutoFit/>
          </a:bodyPr>
          <a:lstStyle/>
          <a:p>
            <a:r>
              <a:rPr lang="fr-FR" sz="3600" dirty="0">
                <a:solidFill>
                  <a:srgbClr val="00B050"/>
                </a:solidFill>
                <a:latin typeface="Comic Sans MS" panose="030F0702030302020204" pitchFamily="66" charset="0"/>
              </a:rPr>
              <a:t>Si il y a un coup de grisou, alors les bacs d’eau sont renversés. Ainsi l’eau est projetée dans les couloirs de la mine, de manière que la chaleur diminue. En définitive, le reste de la galerie et des hommes sont protégés, le triangle du feu étant ouvert. </a:t>
            </a:r>
          </a:p>
        </p:txBody>
      </p:sp>
    </p:spTree>
    <p:extLst>
      <p:ext uri="{BB962C8B-B14F-4D97-AF65-F5344CB8AC3E}">
        <p14:creationId xmlns:p14="http://schemas.microsoft.com/office/powerpoint/2010/main" val="1740901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87826" y="215279"/>
            <a:ext cx="8772940" cy="6186309"/>
          </a:xfrm>
          <a:prstGeom prst="rect">
            <a:avLst/>
          </a:prstGeom>
          <a:noFill/>
        </p:spPr>
        <p:txBody>
          <a:bodyPr wrap="square" rtlCol="0">
            <a:spAutoFit/>
          </a:bodyPr>
          <a:lstStyle/>
          <a:p>
            <a:r>
              <a:rPr lang="fr-FR" sz="3600" b="1" dirty="0">
                <a:latin typeface="Comic Sans MS" panose="030F0702030302020204" pitchFamily="66" charset="0"/>
              </a:rPr>
              <a:t>Les savants au secours des mineurs.</a:t>
            </a:r>
          </a:p>
          <a:p>
            <a:endParaRPr lang="fr-FR" sz="3600" dirty="0">
              <a:latin typeface="Comic Sans MS" panose="030F0702030302020204" pitchFamily="66" charset="0"/>
            </a:endParaRPr>
          </a:p>
          <a:p>
            <a:r>
              <a:rPr lang="fr-FR" sz="3600" dirty="0">
                <a:latin typeface="Comic Sans MS" panose="030F0702030302020204" pitchFamily="66" charset="0"/>
              </a:rPr>
              <a:t>Au début de l’exploitation des mines de charbon au XVIIe siècle, les mineurs s’éclairaient avec des bougies et ils apportaient de petits oiseaux dans des cages. Si les oiseaux ne chantaient plus, cela signifiait qu’ils étaient incommodés par le grisou ; cela dit, il fallait bien s’éclairer et l’on n’avait pas de lampe électrique à l’époque !</a:t>
            </a:r>
          </a:p>
        </p:txBody>
      </p:sp>
    </p:spTree>
    <p:extLst>
      <p:ext uri="{BB962C8B-B14F-4D97-AF65-F5344CB8AC3E}">
        <p14:creationId xmlns:p14="http://schemas.microsoft.com/office/powerpoint/2010/main" val="3997078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60173" y="1166842"/>
            <a:ext cx="5287618" cy="4524315"/>
          </a:xfrm>
          <a:prstGeom prst="rect">
            <a:avLst/>
          </a:prstGeom>
          <a:noFill/>
        </p:spPr>
        <p:txBody>
          <a:bodyPr wrap="square" rtlCol="0">
            <a:spAutoFit/>
          </a:bodyPr>
          <a:lstStyle/>
          <a:p>
            <a:r>
              <a:rPr lang="fr-FR" sz="3600" dirty="0">
                <a:latin typeface="Comic Sans MS" panose="030F0702030302020204" pitchFamily="66" charset="0"/>
              </a:rPr>
              <a:t>Le problème fut soumis au célèbre savant anglais Humphrey Davy (1778-1829). Il imagine en 1815, une lampe dont la flamme est isolée de l’extérieur et l’explique ainsi :</a:t>
            </a:r>
            <a:r>
              <a:rPr lang="fr-FR" dirty="0"/>
              <a:t> </a:t>
            </a:r>
          </a:p>
        </p:txBody>
      </p:sp>
      <p:sp>
        <p:nvSpPr>
          <p:cNvPr id="3" name="ZoneTexte 2"/>
          <p:cNvSpPr txBox="1"/>
          <p:nvPr/>
        </p:nvSpPr>
        <p:spPr>
          <a:xfrm>
            <a:off x="5168349" y="5466522"/>
            <a:ext cx="6745356" cy="1200329"/>
          </a:xfrm>
          <a:prstGeom prst="rect">
            <a:avLst/>
          </a:prstGeom>
          <a:noFill/>
        </p:spPr>
        <p:txBody>
          <a:bodyPr wrap="square" rtlCol="0">
            <a:spAutoFit/>
          </a:bodyPr>
          <a:lstStyle/>
          <a:p>
            <a:r>
              <a:rPr lang="en-US" b="1" dirty="0"/>
              <a:t>Sir Humphry Davy (1778-1829), British physicist and professor of chemistry at the Royal Institution of London. Among other accomplishments, Davy created the Davy lamp, a safety lamp for miners. Here he is shown demonstrating this lamp to coal miners.</a:t>
            </a:r>
          </a:p>
        </p:txBody>
      </p:sp>
      <p:pic>
        <p:nvPicPr>
          <p:cNvPr id="4" name="Image 3"/>
          <p:cNvPicPr>
            <a:picLocks noChangeAspect="1"/>
          </p:cNvPicPr>
          <p:nvPr/>
        </p:nvPicPr>
        <p:blipFill>
          <a:blip r:embed="rId2"/>
          <a:stretch>
            <a:fillRect/>
          </a:stretch>
        </p:blipFill>
        <p:spPr>
          <a:xfrm>
            <a:off x="6986895" y="132523"/>
            <a:ext cx="4287706" cy="5135217"/>
          </a:xfrm>
          <a:prstGeom prst="rect">
            <a:avLst/>
          </a:prstGeom>
        </p:spPr>
      </p:pic>
      <p:sp>
        <p:nvSpPr>
          <p:cNvPr id="6" name="ZoneTexte 5"/>
          <p:cNvSpPr txBox="1"/>
          <p:nvPr/>
        </p:nvSpPr>
        <p:spPr>
          <a:xfrm>
            <a:off x="4843670" y="5328022"/>
            <a:ext cx="7394713" cy="1477328"/>
          </a:xfrm>
          <a:prstGeom prst="rect">
            <a:avLst/>
          </a:prstGeom>
          <a:noFill/>
        </p:spPr>
        <p:txBody>
          <a:bodyPr wrap="square" rtlCol="0">
            <a:spAutoFit/>
          </a:bodyPr>
          <a:lstStyle/>
          <a:p>
            <a:r>
              <a:rPr lang="fr-FR" dirty="0">
                <a:latin typeface="Comic Sans MS" panose="030F0702030302020204" pitchFamily="66" charset="0"/>
              </a:rPr>
              <a:t>Sir Humphry Davy (1778-1829), physicien britannique et professeur de chimie à l'Institution royale de Londres. Parmi les autres réalisations, Davy a créé la lampe Davy, une lampe de sécurité pour les mineurs. Ici, il est représenté présentant cette lampe aux mineurs de charbon.</a:t>
            </a:r>
          </a:p>
        </p:txBody>
      </p:sp>
    </p:spTree>
    <p:extLst>
      <p:ext uri="{BB962C8B-B14F-4D97-AF65-F5344CB8AC3E}">
        <p14:creationId xmlns:p14="http://schemas.microsoft.com/office/powerpoint/2010/main" val="304537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64974" y="583096"/>
            <a:ext cx="4465983" cy="5805435"/>
          </a:xfrm>
          <a:prstGeom prst="rect">
            <a:avLst/>
          </a:prstGeom>
          <a:noFill/>
        </p:spPr>
        <p:txBody>
          <a:bodyPr wrap="square" rtlCol="0">
            <a:spAutoFit/>
          </a:bodyPr>
          <a:lstStyle/>
          <a:p>
            <a:pPr>
              <a:lnSpc>
                <a:spcPct val="115000"/>
              </a:lnSpc>
              <a:spcAft>
                <a:spcPts val="1000"/>
              </a:spcAft>
            </a:pPr>
            <a:r>
              <a:rPr lang="fr-FR" sz="3600" dirty="0">
                <a:latin typeface="Blackadder ITC" panose="04020505051007020D02" pitchFamily="82" charset="0"/>
                <a:ea typeface="Calibri" panose="020F0502020204030204" pitchFamily="34" charset="0"/>
                <a:cs typeface="Times New Roman" panose="02020603050405020304" pitchFamily="18" charset="0"/>
              </a:rPr>
              <a:t>« Un tissu métallique, quelque mince qu’il fut perméable à l’air et à la lumière, offrait une barrière parfaite à l’explosion ; parce que la force se trouve distribuée, et la chaleur communiquée à un nombre immense de surface.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descr="C:\Users\Olivier\Desktop\lamp01_clanny.jpg"/>
          <p:cNvPicPr/>
          <p:nvPr/>
        </p:nvPicPr>
        <p:blipFill>
          <a:blip r:embed="rId2" cstate="print"/>
          <a:srcRect/>
          <a:stretch>
            <a:fillRect/>
          </a:stretch>
        </p:blipFill>
        <p:spPr bwMode="auto">
          <a:xfrm>
            <a:off x="7029657" y="731562"/>
            <a:ext cx="4234691" cy="5656969"/>
          </a:xfrm>
          <a:prstGeom prst="rect">
            <a:avLst/>
          </a:prstGeom>
          <a:noFill/>
          <a:ln w="9525">
            <a:noFill/>
            <a:miter lim="800000"/>
            <a:headEnd/>
            <a:tailEnd/>
          </a:ln>
        </p:spPr>
      </p:pic>
    </p:spTree>
    <p:extLst>
      <p:ext uri="{BB962C8B-B14F-4D97-AF65-F5344CB8AC3E}">
        <p14:creationId xmlns:p14="http://schemas.microsoft.com/office/powerpoint/2010/main" val="678607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79443" y="244094"/>
            <a:ext cx="9289774" cy="646331"/>
          </a:xfrm>
          <a:prstGeom prst="rect">
            <a:avLst/>
          </a:prstGeom>
          <a:noFill/>
        </p:spPr>
        <p:txBody>
          <a:bodyPr wrap="square" rtlCol="0">
            <a:spAutoFit/>
          </a:bodyPr>
          <a:lstStyle/>
          <a:p>
            <a:r>
              <a:rPr lang="fr-FR" sz="3600" dirty="0">
                <a:latin typeface="Comic Sans MS" panose="030F0702030302020204" pitchFamily="66" charset="0"/>
              </a:rPr>
              <a:t>Quel est ton questionnement ?</a:t>
            </a:r>
          </a:p>
        </p:txBody>
      </p:sp>
      <p:sp>
        <p:nvSpPr>
          <p:cNvPr id="4" name="ZoneTexte 3"/>
          <p:cNvSpPr txBox="1"/>
          <p:nvPr/>
        </p:nvSpPr>
        <p:spPr>
          <a:xfrm>
            <a:off x="993913" y="1563757"/>
            <a:ext cx="9395791" cy="728869"/>
          </a:xfrm>
          <a:prstGeom prst="rect">
            <a:avLst/>
          </a:prstGeom>
          <a:noFill/>
        </p:spPr>
        <p:txBody>
          <a:bodyPr wrap="square" rtlCol="0">
            <a:spAutoFit/>
          </a:bodyPr>
          <a:lstStyle/>
          <a:p>
            <a:endParaRPr lang="fr-FR" dirty="0"/>
          </a:p>
        </p:txBody>
      </p:sp>
      <p:sp>
        <p:nvSpPr>
          <p:cNvPr id="5" name="ZoneTexte 4"/>
          <p:cNvSpPr txBox="1"/>
          <p:nvPr/>
        </p:nvSpPr>
        <p:spPr>
          <a:xfrm>
            <a:off x="1179443" y="963592"/>
            <a:ext cx="10208993" cy="1200329"/>
          </a:xfrm>
          <a:prstGeom prst="rect">
            <a:avLst/>
          </a:prstGeom>
          <a:noFill/>
        </p:spPr>
        <p:txBody>
          <a:bodyPr wrap="square" rtlCol="0">
            <a:spAutoFit/>
          </a:bodyPr>
          <a:lstStyle/>
          <a:p>
            <a:r>
              <a:rPr lang="fr-FR" sz="3600" dirty="0">
                <a:solidFill>
                  <a:srgbClr val="00B050"/>
                </a:solidFill>
                <a:latin typeface="Comic Sans MS" panose="030F0702030302020204" pitchFamily="66" charset="0"/>
              </a:rPr>
              <a:t>Comment un « tissu métallique peut-il offrir une barrière parfaite à l’explosion » ?</a:t>
            </a:r>
          </a:p>
        </p:txBody>
      </p:sp>
      <p:sp>
        <p:nvSpPr>
          <p:cNvPr id="6" name="ZoneTexte 5"/>
          <p:cNvSpPr txBox="1"/>
          <p:nvPr/>
        </p:nvSpPr>
        <p:spPr>
          <a:xfrm>
            <a:off x="1179443" y="3983995"/>
            <a:ext cx="10005391" cy="1200329"/>
          </a:xfrm>
          <a:prstGeom prst="rect">
            <a:avLst/>
          </a:prstGeom>
          <a:noFill/>
        </p:spPr>
        <p:txBody>
          <a:bodyPr wrap="square" rtlCol="0">
            <a:spAutoFit/>
          </a:bodyPr>
          <a:lstStyle/>
          <a:p>
            <a:r>
              <a:rPr lang="fr-FR" sz="3600" dirty="0">
                <a:latin typeface="Comic Sans MS" panose="030F0702030302020204" pitchFamily="66" charset="0"/>
              </a:rPr>
              <a:t>Propose un protocole et une liste de matériel pour expérimenter.</a:t>
            </a:r>
          </a:p>
        </p:txBody>
      </p:sp>
      <p:sp>
        <p:nvSpPr>
          <p:cNvPr id="7" name="ZoneTexte 6"/>
          <p:cNvSpPr txBox="1"/>
          <p:nvPr/>
        </p:nvSpPr>
        <p:spPr>
          <a:xfrm>
            <a:off x="1179442" y="5187048"/>
            <a:ext cx="10005391" cy="1200329"/>
          </a:xfrm>
          <a:prstGeom prst="rect">
            <a:avLst/>
          </a:prstGeom>
          <a:noFill/>
        </p:spPr>
        <p:txBody>
          <a:bodyPr wrap="square" rtlCol="0">
            <a:spAutoFit/>
          </a:bodyPr>
          <a:lstStyle/>
          <a:p>
            <a:r>
              <a:rPr lang="fr-FR" sz="3600" dirty="0">
                <a:solidFill>
                  <a:srgbClr val="00B050"/>
                </a:solidFill>
                <a:latin typeface="Comic Sans MS" panose="030F0702030302020204" pitchFamily="66" charset="0"/>
              </a:rPr>
              <a:t>Pince en bois, briquet, bougie et grillage métallique fin.</a:t>
            </a:r>
          </a:p>
        </p:txBody>
      </p:sp>
      <p:sp>
        <p:nvSpPr>
          <p:cNvPr id="8" name="ZoneTexte 7"/>
          <p:cNvSpPr txBox="1"/>
          <p:nvPr/>
        </p:nvSpPr>
        <p:spPr>
          <a:xfrm>
            <a:off x="1179443" y="2211735"/>
            <a:ext cx="9289774" cy="646331"/>
          </a:xfrm>
          <a:prstGeom prst="rect">
            <a:avLst/>
          </a:prstGeom>
          <a:noFill/>
        </p:spPr>
        <p:txBody>
          <a:bodyPr wrap="square" rtlCol="0">
            <a:spAutoFit/>
          </a:bodyPr>
          <a:lstStyle/>
          <a:p>
            <a:r>
              <a:rPr lang="fr-FR" sz="3600" dirty="0">
                <a:latin typeface="Comic Sans MS" panose="030F0702030302020204" pitchFamily="66" charset="0"/>
              </a:rPr>
              <a:t>Quel est ton hypothèse ?</a:t>
            </a:r>
          </a:p>
        </p:txBody>
      </p:sp>
      <p:sp>
        <p:nvSpPr>
          <p:cNvPr id="9" name="ZoneTexte 8"/>
          <p:cNvSpPr txBox="1"/>
          <p:nvPr/>
        </p:nvSpPr>
        <p:spPr>
          <a:xfrm>
            <a:off x="1179443" y="2879827"/>
            <a:ext cx="9395791" cy="1200329"/>
          </a:xfrm>
          <a:prstGeom prst="rect">
            <a:avLst/>
          </a:prstGeom>
          <a:noFill/>
        </p:spPr>
        <p:txBody>
          <a:bodyPr wrap="square" rtlCol="0">
            <a:spAutoFit/>
          </a:bodyPr>
          <a:lstStyle/>
          <a:p>
            <a:r>
              <a:rPr lang="fr-FR" sz="3600" dirty="0">
                <a:solidFill>
                  <a:srgbClr val="00B050"/>
                </a:solidFill>
                <a:latin typeface="Comic Sans MS" panose="030F0702030302020204" pitchFamily="66" charset="0"/>
              </a:rPr>
              <a:t>Je pense que la chaleur n’est plus suffisante, ce qui ouvre le triangle du feu.</a:t>
            </a:r>
          </a:p>
        </p:txBody>
      </p:sp>
    </p:spTree>
    <p:extLst>
      <p:ext uri="{BB962C8B-B14F-4D97-AF65-F5344CB8AC3E}">
        <p14:creationId xmlns:p14="http://schemas.microsoft.com/office/powerpoint/2010/main" val="189822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13182" y="1997839"/>
            <a:ext cx="9965635" cy="2862322"/>
          </a:xfrm>
          <a:prstGeom prst="rect">
            <a:avLst/>
          </a:prstGeom>
          <a:noFill/>
        </p:spPr>
        <p:txBody>
          <a:bodyPr wrap="square" rtlCol="0">
            <a:spAutoFit/>
          </a:bodyPr>
          <a:lstStyle/>
          <a:p>
            <a:r>
              <a:rPr lang="fr-FR" sz="3600" dirty="0">
                <a:latin typeface="Comic Sans MS" panose="030F0702030302020204" pitchFamily="66" charset="0"/>
              </a:rPr>
              <a:t>Travail à réaliser.</a:t>
            </a:r>
          </a:p>
          <a:p>
            <a:endParaRPr lang="fr-FR" sz="3600" dirty="0">
              <a:latin typeface="Comic Sans MS" panose="030F0702030302020204" pitchFamily="66" charset="0"/>
            </a:endParaRPr>
          </a:p>
          <a:p>
            <a:r>
              <a:rPr lang="fr-FR" sz="3600" dirty="0">
                <a:latin typeface="Comic Sans MS" panose="030F0702030302020204" pitchFamily="66" charset="0"/>
              </a:rPr>
              <a:t>Vous devez rendre compte à l’aide d’un dessin et d’un texte scientifique du principe de fonctionnement de la lampe de Davy.</a:t>
            </a:r>
          </a:p>
        </p:txBody>
      </p:sp>
      <p:sp>
        <p:nvSpPr>
          <p:cNvPr id="3" name="ZoneTexte 2"/>
          <p:cNvSpPr txBox="1"/>
          <p:nvPr/>
        </p:nvSpPr>
        <p:spPr>
          <a:xfrm>
            <a:off x="1113182" y="499766"/>
            <a:ext cx="9395791" cy="646331"/>
          </a:xfrm>
          <a:prstGeom prst="rect">
            <a:avLst/>
          </a:prstGeom>
          <a:noFill/>
        </p:spPr>
        <p:txBody>
          <a:bodyPr wrap="square" rtlCol="0">
            <a:spAutoFit/>
          </a:bodyPr>
          <a:lstStyle/>
          <a:p>
            <a:r>
              <a:rPr lang="fr-FR" sz="3600" dirty="0">
                <a:latin typeface="Comic Sans MS" panose="030F0702030302020204" pitchFamily="66" charset="0"/>
              </a:rPr>
              <a:t>Quelles sont vos observations ?</a:t>
            </a:r>
          </a:p>
        </p:txBody>
      </p:sp>
    </p:spTree>
    <p:extLst>
      <p:ext uri="{BB962C8B-B14F-4D97-AF65-F5344CB8AC3E}">
        <p14:creationId xmlns:p14="http://schemas.microsoft.com/office/powerpoint/2010/main" val="106290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93913" y="1073426"/>
            <a:ext cx="10204174" cy="5078313"/>
          </a:xfrm>
          <a:prstGeom prst="rect">
            <a:avLst/>
          </a:prstGeom>
          <a:noFill/>
        </p:spPr>
        <p:txBody>
          <a:bodyPr wrap="square" rtlCol="0">
            <a:spAutoFit/>
          </a:bodyPr>
          <a:lstStyle/>
          <a:p>
            <a:r>
              <a:rPr lang="fr-FR" sz="3600" dirty="0">
                <a:latin typeface="Comic Sans MS" panose="030F0702030302020204" pitchFamily="66" charset="0"/>
              </a:rPr>
              <a:t>Définition du grisou. </a:t>
            </a:r>
          </a:p>
          <a:p>
            <a:endParaRPr lang="fr-FR" sz="3600" dirty="0">
              <a:latin typeface="Comic Sans MS" panose="030F0702030302020204" pitchFamily="66" charset="0"/>
            </a:endParaRPr>
          </a:p>
          <a:p>
            <a:r>
              <a:rPr lang="fr-FR" sz="3600" dirty="0">
                <a:latin typeface="Comic Sans MS" panose="030F0702030302020204" pitchFamily="66" charset="0"/>
              </a:rPr>
              <a:t>Le grisou est un gaz naturel qui se dégage des couches de charbon. Très redouté des mineurs, les explosions causées par ce gaz, appelées coups de grisou, ont causé de nombreuses victimes.</a:t>
            </a:r>
          </a:p>
          <a:p>
            <a:endParaRPr lang="fr-FR" sz="3600" dirty="0">
              <a:latin typeface="Comic Sans MS" panose="030F0702030302020204" pitchFamily="66" charset="0"/>
            </a:endParaRPr>
          </a:p>
          <a:p>
            <a:endParaRPr lang="fr-FR" sz="3600" dirty="0">
              <a:latin typeface="Comic Sans MS" panose="030F0702030302020204" pitchFamily="66" charset="0"/>
            </a:endParaRPr>
          </a:p>
        </p:txBody>
      </p:sp>
    </p:spTree>
    <p:extLst>
      <p:ext uri="{BB962C8B-B14F-4D97-AF65-F5344CB8AC3E}">
        <p14:creationId xmlns:p14="http://schemas.microsoft.com/office/powerpoint/2010/main" val="1639265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33670" y="612844"/>
            <a:ext cx="10588487" cy="5632311"/>
          </a:xfrm>
          <a:prstGeom prst="rect">
            <a:avLst/>
          </a:prstGeom>
          <a:noFill/>
        </p:spPr>
        <p:txBody>
          <a:bodyPr wrap="square" rtlCol="0">
            <a:spAutoFit/>
          </a:bodyPr>
          <a:lstStyle/>
          <a:p>
            <a:r>
              <a:rPr lang="fr-FR" sz="3600" b="1" u="sng" dirty="0">
                <a:solidFill>
                  <a:srgbClr val="00B050"/>
                </a:solidFill>
                <a:latin typeface="Comic Sans MS" panose="030F0702030302020204" pitchFamily="66" charset="0"/>
              </a:rPr>
              <a:t>Déroulement</a:t>
            </a:r>
          </a:p>
          <a:p>
            <a:endParaRPr lang="fr-FR" sz="3600" dirty="0">
              <a:solidFill>
                <a:srgbClr val="00B050"/>
              </a:solidFill>
              <a:latin typeface="Comic Sans MS" panose="030F0702030302020204" pitchFamily="66" charset="0"/>
            </a:endParaRPr>
          </a:p>
          <a:p>
            <a:pPr fontAlgn="base"/>
            <a:r>
              <a:rPr lang="fr-FR" sz="3600" dirty="0">
                <a:solidFill>
                  <a:srgbClr val="00B050"/>
                </a:solidFill>
                <a:latin typeface="Comic Sans MS" panose="030F0702030302020204" pitchFamily="66" charset="0"/>
              </a:rPr>
              <a:t>Saisir avec une pince un grillage métallique à mailles fines et l’approcher de la flamme d’une bougie par le haut. La flamme ne parvient pas à traverser la grille métallique, elle ne brûle qu’en dessous. Déplacer la grille vers le bas en direction de la bougie : la flamme diminue puis s’éteint lorsque la grille est au contact de la mèche.</a:t>
            </a:r>
          </a:p>
        </p:txBody>
      </p:sp>
    </p:spTree>
    <p:extLst>
      <p:ext uri="{BB962C8B-B14F-4D97-AF65-F5344CB8AC3E}">
        <p14:creationId xmlns:p14="http://schemas.microsoft.com/office/powerpoint/2010/main" val="2562912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426" y="1166842"/>
            <a:ext cx="10508974" cy="4524315"/>
          </a:xfrm>
          <a:prstGeom prst="rect">
            <a:avLst/>
          </a:prstGeom>
          <a:noFill/>
        </p:spPr>
        <p:txBody>
          <a:bodyPr wrap="square" rtlCol="0">
            <a:spAutoFit/>
          </a:bodyPr>
          <a:lstStyle/>
          <a:p>
            <a:pPr fontAlgn="base"/>
            <a:r>
              <a:rPr lang="fr-FR" sz="3600" dirty="0">
                <a:solidFill>
                  <a:srgbClr val="00B050"/>
                </a:solidFill>
                <a:latin typeface="Comic Sans MS" panose="030F0702030302020204" pitchFamily="66" charset="0"/>
              </a:rPr>
              <a:t>Une variante de cette expérience consiste à ouvrir le robinet d’un briquet pour faire sortir le gaz mais sans allumer la flamme. Placer ensuite la grille métallique à une distance de un ou deux centimètres au-dessus de la cheminée et enflammer le gaz par-dessus. La flamme n’apparaît qu’au-dessus de la grille, elle ne peut pas se propager en dessous.</a:t>
            </a:r>
          </a:p>
        </p:txBody>
      </p:sp>
    </p:spTree>
    <p:extLst>
      <p:ext uri="{BB962C8B-B14F-4D97-AF65-F5344CB8AC3E}">
        <p14:creationId xmlns:p14="http://schemas.microsoft.com/office/powerpoint/2010/main" val="894374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69842" y="450574"/>
            <a:ext cx="2729948" cy="646331"/>
          </a:xfrm>
          <a:prstGeom prst="rect">
            <a:avLst/>
          </a:prstGeom>
          <a:noFill/>
        </p:spPr>
        <p:txBody>
          <a:bodyPr wrap="square" rtlCol="0">
            <a:spAutoFit/>
          </a:bodyPr>
          <a:lstStyle/>
          <a:p>
            <a:r>
              <a:rPr lang="fr-FR" sz="3600" dirty="0">
                <a:solidFill>
                  <a:srgbClr val="00B050"/>
                </a:solidFill>
                <a:latin typeface="Comic Sans MS" panose="030F0702030302020204" pitchFamily="66" charset="0"/>
              </a:rPr>
              <a:t>Correction</a:t>
            </a:r>
          </a:p>
        </p:txBody>
      </p:sp>
      <p:sp>
        <p:nvSpPr>
          <p:cNvPr id="3" name="ZoneTexte 2"/>
          <p:cNvSpPr txBox="1"/>
          <p:nvPr/>
        </p:nvSpPr>
        <p:spPr>
          <a:xfrm>
            <a:off x="6096000" y="450574"/>
            <a:ext cx="4664765" cy="6186309"/>
          </a:xfrm>
          <a:prstGeom prst="rect">
            <a:avLst/>
          </a:prstGeom>
          <a:noFill/>
        </p:spPr>
        <p:txBody>
          <a:bodyPr wrap="square" rtlCol="0">
            <a:spAutoFit/>
          </a:bodyPr>
          <a:lstStyle/>
          <a:p>
            <a:r>
              <a:rPr lang="fr-FR" sz="3600" dirty="0">
                <a:solidFill>
                  <a:srgbClr val="00B050"/>
                </a:solidFill>
                <a:latin typeface="Comic Sans MS" panose="030F0702030302020204" pitchFamily="66" charset="0"/>
              </a:rPr>
              <a:t>Le grisou et  le dioxygène sont des gaz, ils peuvent donc rentrer à l’intérieur de la lampe. Au contact de la flamme, l’explosion peut donc se produire dans cet espace. Triangle du feu fermé.</a:t>
            </a:r>
          </a:p>
        </p:txBody>
      </p:sp>
      <p:pic>
        <p:nvPicPr>
          <p:cNvPr id="4" name="Image 3"/>
          <p:cNvPicPr/>
          <p:nvPr/>
        </p:nvPicPr>
        <p:blipFill>
          <a:blip r:embed="rId2" cstate="print"/>
          <a:srcRect/>
          <a:stretch>
            <a:fillRect/>
          </a:stretch>
        </p:blipFill>
        <p:spPr bwMode="auto">
          <a:xfrm>
            <a:off x="463826" y="1507722"/>
            <a:ext cx="4876799" cy="4747303"/>
          </a:xfrm>
          <a:prstGeom prst="rect">
            <a:avLst/>
          </a:prstGeom>
          <a:noFill/>
          <a:ln w="9525">
            <a:noFill/>
            <a:miter lim="800000"/>
            <a:headEnd/>
            <a:tailEnd/>
          </a:ln>
        </p:spPr>
      </p:pic>
      <p:pic>
        <p:nvPicPr>
          <p:cNvPr id="5" name="Image 4" descr="C:\Users\Olivier\Desktop\Triangle_du_feu.svg.png"/>
          <p:cNvPicPr/>
          <p:nvPr/>
        </p:nvPicPr>
        <p:blipFill>
          <a:blip r:embed="rId3" cstate="print"/>
          <a:srcRect/>
          <a:stretch>
            <a:fillRect/>
          </a:stretch>
        </p:blipFill>
        <p:spPr bwMode="auto">
          <a:xfrm>
            <a:off x="3888270" y="2724151"/>
            <a:ext cx="809625" cy="704849"/>
          </a:xfrm>
          <a:prstGeom prst="rect">
            <a:avLst/>
          </a:prstGeom>
          <a:noFill/>
          <a:ln w="9525">
            <a:noFill/>
            <a:miter lim="800000"/>
            <a:headEnd/>
            <a:tailEnd/>
          </a:ln>
        </p:spPr>
      </p:pic>
      <p:cxnSp>
        <p:nvCxnSpPr>
          <p:cNvPr id="9" name="Connecteur droit avec flèche 8"/>
          <p:cNvCxnSpPr/>
          <p:nvPr/>
        </p:nvCxnSpPr>
        <p:spPr>
          <a:xfrm>
            <a:off x="1974574" y="3193774"/>
            <a:ext cx="1913696" cy="2352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1974574" y="4346713"/>
            <a:ext cx="1630017" cy="7683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56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463826" y="980366"/>
            <a:ext cx="4876799" cy="4747303"/>
          </a:xfrm>
          <a:prstGeom prst="rect">
            <a:avLst/>
          </a:prstGeom>
          <a:noFill/>
          <a:ln w="9525">
            <a:noFill/>
            <a:miter lim="800000"/>
            <a:headEnd/>
            <a:tailEnd/>
          </a:ln>
        </p:spPr>
      </p:pic>
      <p:sp>
        <p:nvSpPr>
          <p:cNvPr id="3" name="ZoneTexte 2"/>
          <p:cNvSpPr txBox="1"/>
          <p:nvPr/>
        </p:nvSpPr>
        <p:spPr>
          <a:xfrm>
            <a:off x="6241774" y="649356"/>
            <a:ext cx="5950226" cy="5078313"/>
          </a:xfrm>
          <a:prstGeom prst="rect">
            <a:avLst/>
          </a:prstGeom>
          <a:noFill/>
        </p:spPr>
        <p:txBody>
          <a:bodyPr wrap="square" rtlCol="0">
            <a:spAutoFit/>
          </a:bodyPr>
          <a:lstStyle/>
          <a:p>
            <a:r>
              <a:rPr lang="fr-FR" sz="3600" dirty="0">
                <a:solidFill>
                  <a:srgbClr val="00B050"/>
                </a:solidFill>
                <a:latin typeface="Comic Sans MS" panose="030F0702030302020204" pitchFamily="66" charset="0"/>
              </a:rPr>
              <a:t>En revanche, la flamme ne peut pas passer à travers la grille métallique car la chaleur dégagée par la combustion est évacuée par le métal qui est un très bon conducteur thermique.</a:t>
            </a:r>
          </a:p>
          <a:p>
            <a:r>
              <a:rPr lang="fr-FR" sz="3600" dirty="0">
                <a:solidFill>
                  <a:srgbClr val="00B050"/>
                </a:solidFill>
                <a:latin typeface="Comic Sans MS" panose="030F0702030302020204" pitchFamily="66" charset="0"/>
              </a:rPr>
              <a:t>A l’extérieur, le triangle du feu est ouvert.</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593" y="2762715"/>
            <a:ext cx="1820613" cy="1332569"/>
          </a:xfrm>
          <a:prstGeom prst="rect">
            <a:avLst/>
          </a:prstGeom>
        </p:spPr>
      </p:pic>
      <p:cxnSp>
        <p:nvCxnSpPr>
          <p:cNvPr id="6" name="Connecteur droit avec flèche 5"/>
          <p:cNvCxnSpPr/>
          <p:nvPr/>
        </p:nvCxnSpPr>
        <p:spPr>
          <a:xfrm flipH="1" flipV="1">
            <a:off x="3299791" y="2425148"/>
            <a:ext cx="980661" cy="834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igne de multiplication 6"/>
          <p:cNvSpPr/>
          <p:nvPr/>
        </p:nvSpPr>
        <p:spPr>
          <a:xfrm>
            <a:off x="3412434" y="2392381"/>
            <a:ext cx="755374" cy="867654"/>
          </a:xfrm>
          <a:prstGeom prst="mathMultiply">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744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3697356" y="728870"/>
            <a:ext cx="7726018" cy="5618922"/>
          </a:xfrm>
          <a:prstGeom prst="rect">
            <a:avLst/>
          </a:prstGeom>
          <a:noFill/>
          <a:ln w="9525">
            <a:noFill/>
            <a:miter lim="800000"/>
            <a:headEnd/>
            <a:tailEnd/>
          </a:ln>
        </p:spPr>
      </p:pic>
      <p:sp>
        <p:nvSpPr>
          <p:cNvPr id="4" name="ZoneTexte 3"/>
          <p:cNvSpPr txBox="1"/>
          <p:nvPr/>
        </p:nvSpPr>
        <p:spPr>
          <a:xfrm>
            <a:off x="834887" y="1656522"/>
            <a:ext cx="2252870" cy="2862322"/>
          </a:xfrm>
          <a:prstGeom prst="rect">
            <a:avLst/>
          </a:prstGeom>
          <a:noFill/>
        </p:spPr>
        <p:txBody>
          <a:bodyPr wrap="square" rtlCol="0">
            <a:spAutoFit/>
          </a:bodyPr>
          <a:lstStyle/>
          <a:p>
            <a:pPr algn="ctr"/>
            <a:r>
              <a:rPr lang="fr-FR" sz="3600" dirty="0">
                <a:latin typeface="Comic Sans MS" panose="030F0702030302020204" pitchFamily="66" charset="0"/>
              </a:rPr>
              <a:t>Une gazinière brûle le gaz méthane.</a:t>
            </a:r>
          </a:p>
        </p:txBody>
      </p:sp>
    </p:spTree>
    <p:extLst>
      <p:ext uri="{BB962C8B-B14F-4D97-AF65-F5344CB8AC3E}">
        <p14:creationId xmlns:p14="http://schemas.microsoft.com/office/powerpoint/2010/main" val="1783042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F03C4A3-43DD-4089-943C-2F7EDB5A4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367" y="1420091"/>
            <a:ext cx="7525265" cy="4218709"/>
          </a:xfrm>
          <a:prstGeom prst="rect">
            <a:avLst/>
          </a:prstGeom>
        </p:spPr>
      </p:pic>
      <p:sp>
        <p:nvSpPr>
          <p:cNvPr id="4" name="ZoneTexte 3">
            <a:extLst>
              <a:ext uri="{FF2B5EF4-FFF2-40B4-BE49-F238E27FC236}">
                <a16:creationId xmlns:a16="http://schemas.microsoft.com/office/drawing/2014/main" id="{D3A9DCE7-7E55-401C-9B73-4B816F3FAA86}"/>
              </a:ext>
            </a:extLst>
          </p:cNvPr>
          <p:cNvSpPr txBox="1"/>
          <p:nvPr/>
        </p:nvSpPr>
        <p:spPr>
          <a:xfrm>
            <a:off x="1461654" y="332509"/>
            <a:ext cx="9268691" cy="646331"/>
          </a:xfrm>
          <a:prstGeom prst="rect">
            <a:avLst/>
          </a:prstGeom>
          <a:noFill/>
        </p:spPr>
        <p:txBody>
          <a:bodyPr wrap="square" rtlCol="0">
            <a:spAutoFit/>
          </a:bodyPr>
          <a:lstStyle/>
          <a:p>
            <a:pPr algn="ctr"/>
            <a:r>
              <a:rPr lang="fr-FR" sz="3600" dirty="0">
                <a:latin typeface="Comic Sans MS" panose="030F0702030302020204" pitchFamily="66" charset="0"/>
              </a:rPr>
              <a:t>Du charbon à Carmaux: Pourquoi faire ? </a:t>
            </a:r>
          </a:p>
        </p:txBody>
      </p:sp>
      <p:graphicFrame>
        <p:nvGraphicFramePr>
          <p:cNvPr id="7" name="Objet 6">
            <a:extLst>
              <a:ext uri="{FF2B5EF4-FFF2-40B4-BE49-F238E27FC236}">
                <a16:creationId xmlns:a16="http://schemas.microsoft.com/office/drawing/2014/main" id="{4F1B3578-C393-4B09-AA97-14D2989E7CAC}"/>
              </a:ext>
            </a:extLst>
          </p:cNvPr>
          <p:cNvGraphicFramePr>
            <a:graphicFrameLocks noChangeAspect="1"/>
          </p:cNvGraphicFramePr>
          <p:nvPr>
            <p:extLst>
              <p:ext uri="{D42A27DB-BD31-4B8C-83A1-F6EECF244321}">
                <p14:modId xmlns:p14="http://schemas.microsoft.com/office/powerpoint/2010/main" val="2966192342"/>
              </p:ext>
            </p:extLst>
          </p:nvPr>
        </p:nvGraphicFramePr>
        <p:xfrm>
          <a:off x="496165" y="5791200"/>
          <a:ext cx="11404890" cy="1066800"/>
        </p:xfrm>
        <a:graphic>
          <a:graphicData uri="http://schemas.openxmlformats.org/presentationml/2006/ole">
            <mc:AlternateContent xmlns:mc="http://schemas.openxmlformats.org/markup-compatibility/2006">
              <mc:Choice xmlns:v="urn:schemas-microsoft-com:vml" Requires="v">
                <p:oleObj name="Document" r:id="rId3" imgW="9763354" imgH="1067118" progId="Word.Document.12">
                  <p:embed/>
                </p:oleObj>
              </mc:Choice>
              <mc:Fallback>
                <p:oleObj name="Document" r:id="rId3" imgW="9763354" imgH="1067118" progId="Word.Document.12">
                  <p:embed/>
                  <p:pic>
                    <p:nvPicPr>
                      <p:cNvPr id="0" name=""/>
                      <p:cNvPicPr/>
                      <p:nvPr/>
                    </p:nvPicPr>
                    <p:blipFill>
                      <a:blip r:embed="rId4"/>
                      <a:stretch>
                        <a:fillRect/>
                      </a:stretch>
                    </p:blipFill>
                    <p:spPr>
                      <a:xfrm>
                        <a:off x="496165" y="5791200"/>
                        <a:ext cx="11404890" cy="1066800"/>
                      </a:xfrm>
                      <a:prstGeom prst="rect">
                        <a:avLst/>
                      </a:prstGeom>
                    </p:spPr>
                  </p:pic>
                </p:oleObj>
              </mc:Fallback>
            </mc:AlternateContent>
          </a:graphicData>
        </a:graphic>
      </p:graphicFrame>
      <p:sp>
        <p:nvSpPr>
          <p:cNvPr id="9" name="ZoneTexte 8">
            <a:extLst>
              <a:ext uri="{FF2B5EF4-FFF2-40B4-BE49-F238E27FC236}">
                <a16:creationId xmlns:a16="http://schemas.microsoft.com/office/drawing/2014/main" id="{D77BDFFC-00CD-4668-808A-D149E8A1EE74}"/>
              </a:ext>
            </a:extLst>
          </p:cNvPr>
          <p:cNvSpPr txBox="1"/>
          <p:nvPr/>
        </p:nvSpPr>
        <p:spPr>
          <a:xfrm>
            <a:off x="10099963" y="2415523"/>
            <a:ext cx="2507673" cy="646331"/>
          </a:xfrm>
          <a:prstGeom prst="rect">
            <a:avLst/>
          </a:prstGeom>
          <a:noFill/>
        </p:spPr>
        <p:txBody>
          <a:bodyPr wrap="square" rtlCol="0">
            <a:spAutoFit/>
          </a:bodyPr>
          <a:lstStyle/>
          <a:p>
            <a:r>
              <a:rPr lang="fr-FR" sz="3600" dirty="0">
                <a:latin typeface="Comic Sans MS" panose="030F0702030302020204" pitchFamily="66" charset="0"/>
                <a:hlinkClick r:id="rId5"/>
              </a:rPr>
              <a:t>1</a:t>
            </a:r>
            <a:endParaRPr lang="fr-FR" sz="3600" dirty="0">
              <a:latin typeface="Comic Sans MS" panose="030F0702030302020204" pitchFamily="66" charset="0"/>
            </a:endParaRPr>
          </a:p>
        </p:txBody>
      </p:sp>
      <p:sp>
        <p:nvSpPr>
          <p:cNvPr id="10" name="ZoneTexte 9">
            <a:extLst>
              <a:ext uri="{FF2B5EF4-FFF2-40B4-BE49-F238E27FC236}">
                <a16:creationId xmlns:a16="http://schemas.microsoft.com/office/drawing/2014/main" id="{0E3EFBD7-8F83-4DF6-847B-F05A00C6544C}"/>
              </a:ext>
            </a:extLst>
          </p:cNvPr>
          <p:cNvSpPr txBox="1"/>
          <p:nvPr/>
        </p:nvSpPr>
        <p:spPr>
          <a:xfrm>
            <a:off x="10099963" y="3631986"/>
            <a:ext cx="1260764" cy="646331"/>
          </a:xfrm>
          <a:prstGeom prst="rect">
            <a:avLst/>
          </a:prstGeom>
          <a:noFill/>
        </p:spPr>
        <p:txBody>
          <a:bodyPr wrap="square" rtlCol="0">
            <a:spAutoFit/>
          </a:bodyPr>
          <a:lstStyle/>
          <a:p>
            <a:r>
              <a:rPr lang="fr-FR" sz="3600" dirty="0">
                <a:latin typeface="Comic Sans MS" panose="030F0702030302020204" pitchFamily="66" charset="0"/>
                <a:hlinkClick r:id="rId6"/>
              </a:rPr>
              <a:t>2</a:t>
            </a:r>
            <a:endParaRPr lang="fr-FR" sz="3600" dirty="0">
              <a:latin typeface="Comic Sans MS" panose="030F0702030302020204" pitchFamily="66" charset="0"/>
            </a:endParaRPr>
          </a:p>
        </p:txBody>
      </p:sp>
    </p:spTree>
    <p:extLst>
      <p:ext uri="{BB962C8B-B14F-4D97-AF65-F5344CB8AC3E}">
        <p14:creationId xmlns:p14="http://schemas.microsoft.com/office/powerpoint/2010/main" val="487249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52" y="612844"/>
            <a:ext cx="10946296" cy="5632311"/>
          </a:xfrm>
          <a:prstGeom prst="rect">
            <a:avLst/>
          </a:prstGeom>
        </p:spPr>
        <p:txBody>
          <a:bodyPr wrap="square">
            <a:spAutoFit/>
          </a:bodyPr>
          <a:lstStyle/>
          <a:p>
            <a:pPr lvl="0"/>
            <a:r>
              <a:rPr lang="fr-FR" sz="3600" dirty="0">
                <a:solidFill>
                  <a:prstClr val="black"/>
                </a:solidFill>
                <a:latin typeface="Comic Sans MS" panose="030F0702030302020204" pitchFamily="66" charset="0"/>
              </a:rPr>
              <a:t>Composition du grisou.</a:t>
            </a:r>
          </a:p>
          <a:p>
            <a:pPr lvl="0"/>
            <a:endParaRPr lang="fr-FR" sz="3600" dirty="0">
              <a:solidFill>
                <a:prstClr val="black"/>
              </a:solidFill>
              <a:latin typeface="Comic Sans MS" panose="030F0702030302020204" pitchFamily="66" charset="0"/>
            </a:endParaRPr>
          </a:p>
          <a:p>
            <a:pPr lvl="0"/>
            <a:r>
              <a:rPr lang="fr-FR" sz="3600" dirty="0">
                <a:solidFill>
                  <a:prstClr val="black"/>
                </a:solidFill>
                <a:latin typeface="Comic Sans MS" panose="030F0702030302020204" pitchFamily="66" charset="0"/>
              </a:rPr>
              <a:t>La composition des grisous des bassins houillers varie entre les limites suivantes.</a:t>
            </a:r>
          </a:p>
          <a:p>
            <a:pPr lvl="0"/>
            <a:r>
              <a:rPr lang="fr-FR" sz="3600" dirty="0">
                <a:solidFill>
                  <a:prstClr val="black"/>
                </a:solidFill>
                <a:latin typeface="Comic Sans MS" panose="030F0702030302020204" pitchFamily="66" charset="0"/>
              </a:rPr>
              <a:t>•	méthane (CH</a:t>
            </a:r>
            <a:r>
              <a:rPr lang="fr-FR" sz="2000" dirty="0">
                <a:solidFill>
                  <a:prstClr val="black"/>
                </a:solidFill>
                <a:latin typeface="Comic Sans MS" panose="030F0702030302020204" pitchFamily="66" charset="0"/>
              </a:rPr>
              <a:t>4</a:t>
            </a:r>
            <a:r>
              <a:rPr lang="fr-FR" sz="3600" dirty="0">
                <a:solidFill>
                  <a:prstClr val="black"/>
                </a:solidFill>
                <a:latin typeface="Comic Sans MS" panose="030F0702030302020204" pitchFamily="66" charset="0"/>
              </a:rPr>
              <a:t>) : de 93,0 à 99,5 %</a:t>
            </a:r>
          </a:p>
          <a:p>
            <a:pPr lvl="0"/>
            <a:r>
              <a:rPr lang="fr-FR" sz="3600" dirty="0">
                <a:solidFill>
                  <a:prstClr val="black"/>
                </a:solidFill>
                <a:latin typeface="Comic Sans MS" panose="030F0702030302020204" pitchFamily="66" charset="0"/>
              </a:rPr>
              <a:t>•	éthane (C</a:t>
            </a:r>
            <a:r>
              <a:rPr lang="fr-FR" sz="2000" dirty="0">
                <a:solidFill>
                  <a:prstClr val="black"/>
                </a:solidFill>
                <a:latin typeface="Comic Sans MS" panose="030F0702030302020204" pitchFamily="66" charset="0"/>
              </a:rPr>
              <a:t>2</a:t>
            </a:r>
            <a:r>
              <a:rPr lang="fr-FR" sz="3600" dirty="0">
                <a:solidFill>
                  <a:prstClr val="black"/>
                </a:solidFill>
                <a:latin typeface="Comic Sans MS" panose="030F0702030302020204" pitchFamily="66" charset="0"/>
              </a:rPr>
              <a:t>H</a:t>
            </a:r>
            <a:r>
              <a:rPr lang="fr-FR" sz="2000" dirty="0">
                <a:solidFill>
                  <a:prstClr val="black"/>
                </a:solidFill>
                <a:latin typeface="Comic Sans MS" panose="030F0702030302020204" pitchFamily="66" charset="0"/>
              </a:rPr>
              <a:t>6</a:t>
            </a:r>
            <a:r>
              <a:rPr lang="fr-FR" sz="3600" dirty="0">
                <a:solidFill>
                  <a:prstClr val="black"/>
                </a:solidFill>
                <a:latin typeface="Comic Sans MS" panose="030F0702030302020204" pitchFamily="66" charset="0"/>
              </a:rPr>
              <a:t>) : de 0,02 à 2,8 %</a:t>
            </a:r>
          </a:p>
          <a:p>
            <a:pPr lvl="0"/>
            <a:r>
              <a:rPr lang="fr-FR" sz="3600" dirty="0">
                <a:solidFill>
                  <a:prstClr val="black"/>
                </a:solidFill>
                <a:latin typeface="Comic Sans MS" panose="030F0702030302020204" pitchFamily="66" charset="0"/>
              </a:rPr>
              <a:t>•	Dihydrogène (H</a:t>
            </a:r>
            <a:r>
              <a:rPr lang="fr-FR" sz="2000" dirty="0">
                <a:solidFill>
                  <a:prstClr val="black"/>
                </a:solidFill>
                <a:latin typeface="Comic Sans MS" panose="030F0702030302020204" pitchFamily="66" charset="0"/>
              </a:rPr>
              <a:t>2</a:t>
            </a:r>
            <a:r>
              <a:rPr lang="fr-FR" sz="3600" dirty="0">
                <a:solidFill>
                  <a:prstClr val="black"/>
                </a:solidFill>
                <a:latin typeface="Comic Sans MS" panose="030F0702030302020204" pitchFamily="66" charset="0"/>
              </a:rPr>
              <a:t>): de 0,00 à 0,23 %</a:t>
            </a:r>
          </a:p>
          <a:p>
            <a:pPr lvl="0"/>
            <a:r>
              <a:rPr lang="fr-FR" sz="3600" dirty="0">
                <a:solidFill>
                  <a:prstClr val="black"/>
                </a:solidFill>
                <a:latin typeface="Comic Sans MS" panose="030F0702030302020204" pitchFamily="66" charset="0"/>
              </a:rPr>
              <a:t>•	Diazote (N</a:t>
            </a:r>
            <a:r>
              <a:rPr lang="fr-FR" sz="2000" dirty="0">
                <a:solidFill>
                  <a:prstClr val="black"/>
                </a:solidFill>
                <a:latin typeface="Comic Sans MS" panose="030F0702030302020204" pitchFamily="66" charset="0"/>
              </a:rPr>
              <a:t>2</a:t>
            </a:r>
            <a:r>
              <a:rPr lang="fr-FR" sz="3600" dirty="0">
                <a:solidFill>
                  <a:prstClr val="black"/>
                </a:solidFill>
                <a:latin typeface="Comic Sans MS" panose="030F0702030302020204" pitchFamily="66" charset="0"/>
              </a:rPr>
              <a:t>): de 0,00 à 3,5%</a:t>
            </a:r>
          </a:p>
          <a:p>
            <a:pPr lvl="0"/>
            <a:r>
              <a:rPr lang="fr-FR" sz="3600" dirty="0">
                <a:solidFill>
                  <a:prstClr val="black"/>
                </a:solidFill>
                <a:latin typeface="Comic Sans MS" panose="030F0702030302020204" pitchFamily="66" charset="0"/>
              </a:rPr>
              <a:t>•	Dioxyde de carbone  (CO</a:t>
            </a:r>
            <a:r>
              <a:rPr lang="fr-FR" sz="2000" dirty="0">
                <a:solidFill>
                  <a:prstClr val="black"/>
                </a:solidFill>
                <a:latin typeface="Comic Sans MS" panose="030F0702030302020204" pitchFamily="66" charset="0"/>
              </a:rPr>
              <a:t>2</a:t>
            </a:r>
            <a:r>
              <a:rPr lang="fr-FR" sz="3600" dirty="0">
                <a:solidFill>
                  <a:prstClr val="black"/>
                </a:solidFill>
                <a:latin typeface="Comic Sans MS" panose="030F0702030302020204" pitchFamily="66" charset="0"/>
              </a:rPr>
              <a:t>) : de 0,03 à 3,4 %</a:t>
            </a:r>
          </a:p>
          <a:p>
            <a:pPr lvl="0"/>
            <a:r>
              <a:rPr lang="fr-FR" sz="3600" dirty="0">
                <a:solidFill>
                  <a:prstClr val="black"/>
                </a:solidFill>
                <a:latin typeface="Comic Sans MS" panose="030F0702030302020204" pitchFamily="66" charset="0"/>
              </a:rPr>
              <a:t>•	…</a:t>
            </a:r>
            <a:endParaRPr lang="fr-FR" dirty="0"/>
          </a:p>
        </p:txBody>
      </p:sp>
    </p:spTree>
    <p:extLst>
      <p:ext uri="{BB962C8B-B14F-4D97-AF65-F5344CB8AC3E}">
        <p14:creationId xmlns:p14="http://schemas.microsoft.com/office/powerpoint/2010/main" val="91520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5287" y="371061"/>
            <a:ext cx="11608904" cy="6401753"/>
          </a:xfrm>
          <a:prstGeom prst="rect">
            <a:avLst/>
          </a:prstGeom>
          <a:noFill/>
        </p:spPr>
        <p:txBody>
          <a:bodyPr wrap="square" rtlCol="0">
            <a:spAutoFit/>
          </a:bodyPr>
          <a:lstStyle/>
          <a:p>
            <a:r>
              <a:rPr lang="fr-FR" sz="2800" dirty="0">
                <a:latin typeface="Comic Sans MS" panose="030F0702030302020204" pitchFamily="66" charset="0"/>
              </a:rPr>
              <a:t>Propriétés du grisou :</a:t>
            </a:r>
            <a:br>
              <a:rPr lang="fr-FR" sz="2800" dirty="0">
                <a:latin typeface="Comic Sans MS" panose="030F0702030302020204" pitchFamily="66" charset="0"/>
              </a:rPr>
            </a:br>
            <a:br>
              <a:rPr lang="fr-FR" sz="2800" dirty="0">
                <a:latin typeface="Comic Sans MS" panose="030F0702030302020204" pitchFamily="66" charset="0"/>
              </a:rPr>
            </a:br>
            <a:r>
              <a:rPr lang="fr-FR" sz="2800" dirty="0">
                <a:latin typeface="Comic Sans MS" panose="030F0702030302020204" pitchFamily="66" charset="0"/>
              </a:rPr>
              <a:t>Sa masse volumique est de 0,72 kg/m³. De plus, il est inodore et incolore. La combustion a une allure explosive entre 6 et 12%.</a:t>
            </a:r>
          </a:p>
          <a:p>
            <a:r>
              <a:rPr lang="fr-FR" sz="2800" dirty="0">
                <a:latin typeface="Comic Sans MS" panose="030F0702030302020204" pitchFamily="66" charset="0"/>
              </a:rPr>
              <a:t>       L'inflammation d'un volume gazeux constitué d'un mélange d'air et de grisou, dans les travaux souterrains, entraîne :</a:t>
            </a:r>
          </a:p>
          <a:p>
            <a:pPr lvl="0"/>
            <a:r>
              <a:rPr lang="fr-FR" sz="2800" dirty="0">
                <a:latin typeface="Comic Sans MS" panose="030F0702030302020204" pitchFamily="66" charset="0"/>
              </a:rPr>
              <a:t>la production d'une flamme dont l'expansion est assez limitée,</a:t>
            </a:r>
          </a:p>
          <a:p>
            <a:pPr lvl="0"/>
            <a:r>
              <a:rPr lang="fr-FR" sz="2800" dirty="0">
                <a:latin typeface="Comic Sans MS" panose="030F0702030302020204" pitchFamily="66" charset="0"/>
              </a:rPr>
              <a:t>la formation d'une onde de pression élevée, </a:t>
            </a:r>
            <a:r>
              <a:rPr lang="fr-FR" sz="2800" b="1" dirty="0">
                <a:latin typeface="Comic Sans MS" panose="030F0702030302020204" pitchFamily="66" charset="0"/>
              </a:rPr>
              <a:t>suite au dégagement de gaz brûlés</a:t>
            </a:r>
            <a:r>
              <a:rPr lang="fr-FR" sz="2800" dirty="0">
                <a:latin typeface="Comic Sans MS" panose="030F0702030302020204" pitchFamily="66" charset="0"/>
              </a:rPr>
              <a:t> </a:t>
            </a:r>
            <a:r>
              <a:rPr lang="fr-FR" sz="2800" b="1" dirty="0">
                <a:latin typeface="Comic Sans MS" panose="030F0702030302020204" pitchFamily="66" charset="0"/>
              </a:rPr>
              <a:t>(CO</a:t>
            </a:r>
            <a:r>
              <a:rPr lang="fr-FR" sz="2800" b="1" baseline="-25000" dirty="0">
                <a:latin typeface="Comic Sans MS" panose="030F0702030302020204" pitchFamily="66" charset="0"/>
              </a:rPr>
              <a:t>2</a:t>
            </a:r>
            <a:r>
              <a:rPr lang="fr-FR" sz="2800" b="1" dirty="0">
                <a:latin typeface="Comic Sans MS" panose="030F0702030302020204" pitchFamily="66" charset="0"/>
              </a:rPr>
              <a:t>, H</a:t>
            </a:r>
            <a:r>
              <a:rPr lang="fr-FR" sz="2800" b="1" baseline="-25000" dirty="0">
                <a:latin typeface="Comic Sans MS" panose="030F0702030302020204" pitchFamily="66" charset="0"/>
              </a:rPr>
              <a:t>2</a:t>
            </a:r>
            <a:r>
              <a:rPr lang="fr-FR" sz="2800" b="1" dirty="0">
                <a:latin typeface="Comic Sans MS" panose="030F0702030302020204" pitchFamily="66" charset="0"/>
              </a:rPr>
              <a:t>O et CO), </a:t>
            </a:r>
            <a:r>
              <a:rPr lang="fr-FR" sz="2800" dirty="0">
                <a:latin typeface="Comic Sans MS" panose="030F0702030302020204" pitchFamily="66" charset="0"/>
              </a:rPr>
              <a:t>qui se propage très loin à des vitesses de l'ordre de 250 m/s.</a:t>
            </a:r>
          </a:p>
          <a:p>
            <a:pPr lvl="0"/>
            <a:r>
              <a:rPr lang="fr-FR" sz="2800" dirty="0">
                <a:latin typeface="Comic Sans MS" panose="030F0702030302020204" pitchFamily="66" charset="0"/>
              </a:rPr>
              <a:t>la combustion du méthane peut mettre le feu à des matières aisément inflammables, en particulier à des poussières de charbon soulevées par le souffle de la flamme. (Coup de poussier).</a:t>
            </a:r>
          </a:p>
          <a:p>
            <a:pPr lvl="0"/>
            <a:endParaRPr lang="fr-FR" sz="2800" dirty="0">
              <a:latin typeface="Comic Sans MS" panose="030F0702030302020204" pitchFamily="66" charset="0"/>
            </a:endParaRPr>
          </a:p>
          <a:p>
            <a:pPr algn="r"/>
            <a:r>
              <a:rPr lang="fr-FR" i="1" dirty="0">
                <a:latin typeface="Comic Sans MS" panose="030F0702030302020204" pitchFamily="66" charset="0"/>
              </a:rPr>
              <a:t>D’après http://miners-lamp-collection.wifeo.com/le-grisou.php</a:t>
            </a:r>
          </a:p>
        </p:txBody>
      </p:sp>
    </p:spTree>
    <p:extLst>
      <p:ext uri="{BB962C8B-B14F-4D97-AF65-F5344CB8AC3E}">
        <p14:creationId xmlns:p14="http://schemas.microsoft.com/office/powerpoint/2010/main" val="3110202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1061" y="344557"/>
            <a:ext cx="7288696" cy="646331"/>
          </a:xfrm>
          <a:prstGeom prst="rect">
            <a:avLst/>
          </a:prstGeom>
          <a:noFill/>
        </p:spPr>
        <p:txBody>
          <a:bodyPr wrap="square" rtlCol="0">
            <a:spAutoFit/>
          </a:bodyPr>
          <a:lstStyle/>
          <a:p>
            <a:r>
              <a:rPr lang="fr-FR" sz="3600" dirty="0">
                <a:latin typeface="Comic Sans MS" panose="030F0702030302020204" pitchFamily="66" charset="0"/>
              </a:rPr>
              <a:t>Questions préliminaires.</a:t>
            </a:r>
          </a:p>
        </p:txBody>
      </p:sp>
      <p:sp>
        <p:nvSpPr>
          <p:cNvPr id="3" name="ZoneTexte 2"/>
          <p:cNvSpPr txBox="1"/>
          <p:nvPr/>
        </p:nvSpPr>
        <p:spPr>
          <a:xfrm>
            <a:off x="371061" y="1564694"/>
            <a:ext cx="11675165" cy="1754326"/>
          </a:xfrm>
          <a:prstGeom prst="rect">
            <a:avLst/>
          </a:prstGeom>
          <a:noFill/>
        </p:spPr>
        <p:txBody>
          <a:bodyPr wrap="square" rtlCol="0">
            <a:spAutoFit/>
          </a:bodyPr>
          <a:lstStyle/>
          <a:p>
            <a:pPr lvl="0"/>
            <a:r>
              <a:rPr lang="fr-FR" sz="3600" dirty="0">
                <a:latin typeface="Comic Sans MS" panose="030F0702030302020204" pitchFamily="66" charset="0"/>
              </a:rPr>
              <a:t>Relevez dans les documents les combustibles responsables de la catastrophe évoquée par Emile Zola.</a:t>
            </a:r>
          </a:p>
        </p:txBody>
      </p:sp>
      <p:sp>
        <p:nvSpPr>
          <p:cNvPr id="4" name="ZoneTexte 3"/>
          <p:cNvSpPr txBox="1"/>
          <p:nvPr/>
        </p:nvSpPr>
        <p:spPr>
          <a:xfrm>
            <a:off x="371061" y="3892826"/>
            <a:ext cx="11622156" cy="1754326"/>
          </a:xfrm>
          <a:prstGeom prst="rect">
            <a:avLst/>
          </a:prstGeom>
          <a:noFill/>
        </p:spPr>
        <p:txBody>
          <a:bodyPr wrap="square" rtlCol="0">
            <a:spAutoFit/>
          </a:bodyPr>
          <a:lstStyle/>
          <a:p>
            <a:pPr lvl="0"/>
            <a:r>
              <a:rPr lang="fr-FR" sz="3600" dirty="0">
                <a:solidFill>
                  <a:srgbClr val="00B050"/>
                </a:solidFill>
                <a:latin typeface="Comic Sans MS" panose="030F0702030302020204" pitchFamily="66" charset="0"/>
              </a:rPr>
              <a:t>Les combustibles responsables de la catastrophe évoquée par Emile Zola sont le grisou et la poudre de charbon.</a:t>
            </a:r>
          </a:p>
        </p:txBody>
      </p:sp>
    </p:spTree>
    <p:extLst>
      <p:ext uri="{BB962C8B-B14F-4D97-AF65-F5344CB8AC3E}">
        <p14:creationId xmlns:p14="http://schemas.microsoft.com/office/powerpoint/2010/main" val="242493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69843" y="596347"/>
            <a:ext cx="10508974" cy="646331"/>
          </a:xfrm>
          <a:prstGeom prst="rect">
            <a:avLst/>
          </a:prstGeom>
          <a:noFill/>
        </p:spPr>
        <p:txBody>
          <a:bodyPr wrap="square" rtlCol="0">
            <a:spAutoFit/>
          </a:bodyPr>
          <a:lstStyle/>
          <a:p>
            <a:pPr lvl="0"/>
            <a:r>
              <a:rPr lang="fr-FR" sz="3600" dirty="0">
                <a:latin typeface="Comic Sans MS" panose="030F0702030302020204" pitchFamily="66" charset="0"/>
              </a:rPr>
              <a:t>De quoi le grisou est-il principalement formé ?</a:t>
            </a:r>
          </a:p>
        </p:txBody>
      </p:sp>
      <p:sp>
        <p:nvSpPr>
          <p:cNvPr id="3" name="ZoneTexte 2"/>
          <p:cNvSpPr txBox="1"/>
          <p:nvPr/>
        </p:nvSpPr>
        <p:spPr>
          <a:xfrm>
            <a:off x="569843" y="1855304"/>
            <a:ext cx="11502887" cy="1200329"/>
          </a:xfrm>
          <a:prstGeom prst="rect">
            <a:avLst/>
          </a:prstGeom>
          <a:noFill/>
        </p:spPr>
        <p:txBody>
          <a:bodyPr wrap="square" rtlCol="0">
            <a:spAutoFit/>
          </a:bodyPr>
          <a:lstStyle/>
          <a:p>
            <a:pPr lvl="0"/>
            <a:r>
              <a:rPr lang="fr-FR" sz="3600" dirty="0">
                <a:solidFill>
                  <a:srgbClr val="00B050"/>
                </a:solidFill>
                <a:latin typeface="Comic Sans MS" panose="030F0702030302020204" pitchFamily="66" charset="0"/>
              </a:rPr>
              <a:t>D’après le document le grisou est essentiellement composé de méthane.</a:t>
            </a:r>
          </a:p>
        </p:txBody>
      </p:sp>
      <p:sp>
        <p:nvSpPr>
          <p:cNvPr id="4" name="ZoneTexte 3"/>
          <p:cNvSpPr txBox="1"/>
          <p:nvPr/>
        </p:nvSpPr>
        <p:spPr>
          <a:xfrm>
            <a:off x="569843" y="3668259"/>
            <a:ext cx="11171583" cy="1200329"/>
          </a:xfrm>
          <a:prstGeom prst="rect">
            <a:avLst/>
          </a:prstGeom>
          <a:noFill/>
        </p:spPr>
        <p:txBody>
          <a:bodyPr wrap="square" rtlCol="0">
            <a:spAutoFit/>
          </a:bodyPr>
          <a:lstStyle/>
          <a:p>
            <a:pPr lvl="0"/>
            <a:r>
              <a:rPr lang="fr-FR" sz="3600" dirty="0">
                <a:latin typeface="Comic Sans MS" panose="030F0702030302020204" pitchFamily="66" charset="0"/>
              </a:rPr>
              <a:t>Donnez les formules chimiques de ces combustibles.</a:t>
            </a:r>
          </a:p>
        </p:txBody>
      </p:sp>
      <p:sp>
        <p:nvSpPr>
          <p:cNvPr id="5" name="ZoneTexte 4"/>
          <p:cNvSpPr txBox="1"/>
          <p:nvPr/>
        </p:nvSpPr>
        <p:spPr>
          <a:xfrm>
            <a:off x="569843" y="5481214"/>
            <a:ext cx="10707757" cy="1200329"/>
          </a:xfrm>
          <a:prstGeom prst="rect">
            <a:avLst/>
          </a:prstGeom>
          <a:noFill/>
        </p:spPr>
        <p:txBody>
          <a:bodyPr wrap="square" rtlCol="0">
            <a:spAutoFit/>
          </a:bodyPr>
          <a:lstStyle/>
          <a:p>
            <a:pPr lvl="0"/>
            <a:r>
              <a:rPr lang="fr-FR" sz="3600" dirty="0">
                <a:solidFill>
                  <a:srgbClr val="00B050"/>
                </a:solidFill>
                <a:latin typeface="Comic Sans MS" panose="030F0702030302020204" pitchFamily="66" charset="0"/>
              </a:rPr>
              <a:t>La formule chimique du méthane est CH</a:t>
            </a:r>
            <a:r>
              <a:rPr lang="fr-FR" sz="3600" baseline="-25000" dirty="0">
                <a:solidFill>
                  <a:srgbClr val="00B050"/>
                </a:solidFill>
                <a:latin typeface="Comic Sans MS" panose="030F0702030302020204" pitchFamily="66" charset="0"/>
              </a:rPr>
              <a:t>4</a:t>
            </a:r>
            <a:r>
              <a:rPr lang="fr-FR" sz="3600" dirty="0">
                <a:solidFill>
                  <a:srgbClr val="00B050"/>
                </a:solidFill>
                <a:latin typeface="Comic Sans MS" panose="030F0702030302020204" pitchFamily="66" charset="0"/>
              </a:rPr>
              <a:t> et le symbole du carbone, (charbon) est C.</a:t>
            </a:r>
          </a:p>
        </p:txBody>
      </p:sp>
    </p:spTree>
    <p:extLst>
      <p:ext uri="{BB962C8B-B14F-4D97-AF65-F5344CB8AC3E}">
        <p14:creationId xmlns:p14="http://schemas.microsoft.com/office/powerpoint/2010/main" val="196661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69844" y="278295"/>
            <a:ext cx="11317356" cy="646331"/>
          </a:xfrm>
          <a:prstGeom prst="rect">
            <a:avLst/>
          </a:prstGeom>
          <a:noFill/>
        </p:spPr>
        <p:txBody>
          <a:bodyPr wrap="square" rtlCol="0">
            <a:spAutoFit/>
          </a:bodyPr>
          <a:lstStyle/>
          <a:p>
            <a:pPr lvl="0"/>
            <a:r>
              <a:rPr lang="fr-FR" sz="3600" dirty="0">
                <a:latin typeface="Comic Sans MS" panose="030F0702030302020204" pitchFamily="66" charset="0"/>
              </a:rPr>
              <a:t>Lequel des deux est-il le plus dangereux ?</a:t>
            </a:r>
          </a:p>
        </p:txBody>
      </p:sp>
      <p:sp>
        <p:nvSpPr>
          <p:cNvPr id="3" name="ZoneTexte 2"/>
          <p:cNvSpPr txBox="1"/>
          <p:nvPr/>
        </p:nvSpPr>
        <p:spPr>
          <a:xfrm>
            <a:off x="516835" y="1056005"/>
            <a:ext cx="11158330" cy="1754326"/>
          </a:xfrm>
          <a:prstGeom prst="rect">
            <a:avLst/>
          </a:prstGeom>
          <a:noFill/>
        </p:spPr>
        <p:txBody>
          <a:bodyPr wrap="square" rtlCol="0">
            <a:spAutoFit/>
          </a:bodyPr>
          <a:lstStyle/>
          <a:p>
            <a:pPr lvl="0"/>
            <a:r>
              <a:rPr lang="fr-FR" sz="3600" dirty="0">
                <a:solidFill>
                  <a:srgbClr val="00B050"/>
                </a:solidFill>
                <a:latin typeface="Comic Sans MS" panose="030F0702030302020204" pitchFamily="66" charset="0"/>
              </a:rPr>
              <a:t>D’après le texte, la production d'une flamme de grisou produit une expansion assez limitée. La poussière est plus dangereuse.</a:t>
            </a:r>
          </a:p>
        </p:txBody>
      </p:sp>
      <p:sp>
        <p:nvSpPr>
          <p:cNvPr id="4" name="ZoneTexte 3"/>
          <p:cNvSpPr txBox="1"/>
          <p:nvPr/>
        </p:nvSpPr>
        <p:spPr>
          <a:xfrm>
            <a:off x="569844" y="4386469"/>
            <a:ext cx="10787269" cy="2308324"/>
          </a:xfrm>
          <a:prstGeom prst="rect">
            <a:avLst/>
          </a:prstGeom>
          <a:noFill/>
        </p:spPr>
        <p:txBody>
          <a:bodyPr wrap="square" rtlCol="0">
            <a:spAutoFit/>
          </a:bodyPr>
          <a:lstStyle/>
          <a:p>
            <a:pPr lvl="0"/>
            <a:r>
              <a:rPr lang="fr-FR" sz="3600" dirty="0">
                <a:solidFill>
                  <a:srgbClr val="00B050"/>
                </a:solidFill>
                <a:latin typeface="Comic Sans MS" panose="030F0702030302020204" pitchFamily="66" charset="0"/>
              </a:rPr>
              <a:t>En effet une onde de pression élevée se propage très loin à des vitesses de l'ordre de 250 m/s. La combustion du méthane met le feu aux poussières de charbon soulevées par le souffle de la flamme. </a:t>
            </a:r>
          </a:p>
        </p:txBody>
      </p:sp>
      <p:sp>
        <p:nvSpPr>
          <p:cNvPr id="5" name="ZoneTexte 4"/>
          <p:cNvSpPr txBox="1"/>
          <p:nvPr/>
        </p:nvSpPr>
        <p:spPr>
          <a:xfrm>
            <a:off x="569844" y="2941711"/>
            <a:ext cx="11423373" cy="1366528"/>
          </a:xfrm>
          <a:prstGeom prst="rect">
            <a:avLst/>
          </a:prstGeom>
          <a:noFill/>
        </p:spPr>
        <p:txBody>
          <a:bodyPr wrap="square" rtlCol="0">
            <a:spAutoFit/>
          </a:bodyPr>
          <a:lstStyle/>
          <a:p>
            <a:pPr lvl="0">
              <a:lnSpc>
                <a:spcPct val="115000"/>
              </a:lnSpc>
              <a:spcAft>
                <a:spcPts val="1000"/>
              </a:spcAft>
            </a:pPr>
            <a:r>
              <a:rPr lang="fr-FR" sz="3600" dirty="0">
                <a:effectLst/>
                <a:latin typeface="Comic Sans MS" panose="030F0702030302020204" pitchFamily="66" charset="0"/>
                <a:ea typeface="Calibri" panose="020F0502020204030204" pitchFamily="34" charset="0"/>
                <a:cs typeface="Times New Roman" panose="02020603050405020304" pitchFamily="18" charset="0"/>
              </a:rPr>
              <a:t>Qui est responsable de la propagation de l’explosion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034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2028</Words>
  <Application>Microsoft Office PowerPoint</Application>
  <PresentationFormat>Grand écran</PresentationFormat>
  <Paragraphs>217</Paragraphs>
  <Slides>45</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45</vt:i4>
      </vt:variant>
    </vt:vector>
  </HeadingPairs>
  <TitlesOfParts>
    <vt:vector size="52" baseType="lpstr">
      <vt:lpstr>Arial</vt:lpstr>
      <vt:lpstr>Blackadder ITC</vt:lpstr>
      <vt:lpstr>Calibri</vt:lpstr>
      <vt:lpstr>Calibri Light</vt:lpstr>
      <vt:lpstr>Comic Sans MS</vt:lpstr>
      <vt:lpstr>Thème Office</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Olivier Gayrard</cp:lastModifiedBy>
  <cp:revision>48</cp:revision>
  <dcterms:created xsi:type="dcterms:W3CDTF">2016-10-08T09:31:37Z</dcterms:created>
  <dcterms:modified xsi:type="dcterms:W3CDTF">2024-11-13T09:01:06Z</dcterms:modified>
</cp:coreProperties>
</file>