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6" r:id="rId10"/>
    <p:sldId id="265" r:id="rId11"/>
    <p:sldId id="264" r:id="rId12"/>
    <p:sldId id="267" r:id="rId13"/>
    <p:sldId id="268" r:id="rId14"/>
    <p:sldId id="272" r:id="rId15"/>
    <p:sldId id="273" r:id="rId16"/>
    <p:sldId id="274" r:id="rId17"/>
    <p:sldId id="275" r:id="rId18"/>
    <p:sldId id="270" r:id="rId19"/>
    <p:sldId id="271" r:id="rId20"/>
    <p:sldId id="269"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2" d="100"/>
          <a:sy n="72" d="100"/>
        </p:scale>
        <p:origin x="660"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7BA7DB99-D683-411D-BD0A-9F66282BEE49}" type="datetimeFigureOut">
              <a:rPr lang="fr-FR" smtClean="0"/>
              <a:t>10/02/2021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E40383-E922-4BE9-BDE5-0A756CD268AE}" type="slidenum">
              <a:rPr lang="fr-FR" smtClean="0"/>
              <a:t>‹N°›</a:t>
            </a:fld>
            <a:endParaRPr lang="fr-FR"/>
          </a:p>
        </p:txBody>
      </p:sp>
    </p:spTree>
    <p:extLst>
      <p:ext uri="{BB962C8B-B14F-4D97-AF65-F5344CB8AC3E}">
        <p14:creationId xmlns:p14="http://schemas.microsoft.com/office/powerpoint/2010/main" val="2407490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BA7DB99-D683-411D-BD0A-9F66282BEE49}" type="datetimeFigureOut">
              <a:rPr lang="fr-FR" smtClean="0"/>
              <a:t>10/02/2021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E40383-E922-4BE9-BDE5-0A756CD268AE}" type="slidenum">
              <a:rPr lang="fr-FR" smtClean="0"/>
              <a:t>‹N°›</a:t>
            </a:fld>
            <a:endParaRPr lang="fr-FR"/>
          </a:p>
        </p:txBody>
      </p:sp>
    </p:spTree>
    <p:extLst>
      <p:ext uri="{BB962C8B-B14F-4D97-AF65-F5344CB8AC3E}">
        <p14:creationId xmlns:p14="http://schemas.microsoft.com/office/powerpoint/2010/main" val="3849800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BA7DB99-D683-411D-BD0A-9F66282BEE49}" type="datetimeFigureOut">
              <a:rPr lang="fr-FR" smtClean="0"/>
              <a:t>10/02/2021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E40383-E922-4BE9-BDE5-0A756CD268AE}" type="slidenum">
              <a:rPr lang="fr-FR" smtClean="0"/>
              <a:t>‹N°›</a:t>
            </a:fld>
            <a:endParaRPr lang="fr-FR"/>
          </a:p>
        </p:txBody>
      </p:sp>
    </p:spTree>
    <p:extLst>
      <p:ext uri="{BB962C8B-B14F-4D97-AF65-F5344CB8AC3E}">
        <p14:creationId xmlns:p14="http://schemas.microsoft.com/office/powerpoint/2010/main" val="1989448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BA7DB99-D683-411D-BD0A-9F66282BEE49}" type="datetimeFigureOut">
              <a:rPr lang="fr-FR" smtClean="0"/>
              <a:t>10/02/2021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E40383-E922-4BE9-BDE5-0A756CD268AE}" type="slidenum">
              <a:rPr lang="fr-FR" smtClean="0"/>
              <a:t>‹N°›</a:t>
            </a:fld>
            <a:endParaRPr lang="fr-FR"/>
          </a:p>
        </p:txBody>
      </p:sp>
    </p:spTree>
    <p:extLst>
      <p:ext uri="{BB962C8B-B14F-4D97-AF65-F5344CB8AC3E}">
        <p14:creationId xmlns:p14="http://schemas.microsoft.com/office/powerpoint/2010/main" val="1558358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7BA7DB99-D683-411D-BD0A-9F66282BEE49}" type="datetimeFigureOut">
              <a:rPr lang="fr-FR" smtClean="0"/>
              <a:t>10/02/2021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FE40383-E922-4BE9-BDE5-0A756CD268AE}" type="slidenum">
              <a:rPr lang="fr-FR" smtClean="0"/>
              <a:t>‹N°›</a:t>
            </a:fld>
            <a:endParaRPr lang="fr-FR"/>
          </a:p>
        </p:txBody>
      </p:sp>
    </p:spTree>
    <p:extLst>
      <p:ext uri="{BB962C8B-B14F-4D97-AF65-F5344CB8AC3E}">
        <p14:creationId xmlns:p14="http://schemas.microsoft.com/office/powerpoint/2010/main" val="542105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BA7DB99-D683-411D-BD0A-9F66282BEE49}" type="datetimeFigureOut">
              <a:rPr lang="fr-FR" smtClean="0"/>
              <a:t>10/02/2021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FE40383-E922-4BE9-BDE5-0A756CD268AE}" type="slidenum">
              <a:rPr lang="fr-FR" smtClean="0"/>
              <a:t>‹N°›</a:t>
            </a:fld>
            <a:endParaRPr lang="fr-FR"/>
          </a:p>
        </p:txBody>
      </p:sp>
    </p:spTree>
    <p:extLst>
      <p:ext uri="{BB962C8B-B14F-4D97-AF65-F5344CB8AC3E}">
        <p14:creationId xmlns:p14="http://schemas.microsoft.com/office/powerpoint/2010/main" val="3945396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BA7DB99-D683-411D-BD0A-9F66282BEE49}" type="datetimeFigureOut">
              <a:rPr lang="fr-FR" smtClean="0"/>
              <a:t>10/02/2021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FE40383-E922-4BE9-BDE5-0A756CD268AE}" type="slidenum">
              <a:rPr lang="fr-FR" smtClean="0"/>
              <a:t>‹N°›</a:t>
            </a:fld>
            <a:endParaRPr lang="fr-FR"/>
          </a:p>
        </p:txBody>
      </p:sp>
    </p:spTree>
    <p:extLst>
      <p:ext uri="{BB962C8B-B14F-4D97-AF65-F5344CB8AC3E}">
        <p14:creationId xmlns:p14="http://schemas.microsoft.com/office/powerpoint/2010/main" val="2146962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BA7DB99-D683-411D-BD0A-9F66282BEE49}" type="datetimeFigureOut">
              <a:rPr lang="fr-FR" smtClean="0"/>
              <a:t>10/02/2021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FE40383-E922-4BE9-BDE5-0A756CD268AE}" type="slidenum">
              <a:rPr lang="fr-FR" smtClean="0"/>
              <a:t>‹N°›</a:t>
            </a:fld>
            <a:endParaRPr lang="fr-FR"/>
          </a:p>
        </p:txBody>
      </p:sp>
    </p:spTree>
    <p:extLst>
      <p:ext uri="{BB962C8B-B14F-4D97-AF65-F5344CB8AC3E}">
        <p14:creationId xmlns:p14="http://schemas.microsoft.com/office/powerpoint/2010/main" val="3694272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BA7DB99-D683-411D-BD0A-9F66282BEE49}" type="datetimeFigureOut">
              <a:rPr lang="fr-FR" smtClean="0"/>
              <a:t>10/02/2021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FE40383-E922-4BE9-BDE5-0A756CD268AE}" type="slidenum">
              <a:rPr lang="fr-FR" smtClean="0"/>
              <a:t>‹N°›</a:t>
            </a:fld>
            <a:endParaRPr lang="fr-FR"/>
          </a:p>
        </p:txBody>
      </p:sp>
    </p:spTree>
    <p:extLst>
      <p:ext uri="{BB962C8B-B14F-4D97-AF65-F5344CB8AC3E}">
        <p14:creationId xmlns:p14="http://schemas.microsoft.com/office/powerpoint/2010/main" val="3273090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BA7DB99-D683-411D-BD0A-9F66282BEE49}" type="datetimeFigureOut">
              <a:rPr lang="fr-FR" smtClean="0"/>
              <a:t>10/02/2021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FE40383-E922-4BE9-BDE5-0A756CD268AE}" type="slidenum">
              <a:rPr lang="fr-FR" smtClean="0"/>
              <a:t>‹N°›</a:t>
            </a:fld>
            <a:endParaRPr lang="fr-FR"/>
          </a:p>
        </p:txBody>
      </p:sp>
    </p:spTree>
    <p:extLst>
      <p:ext uri="{BB962C8B-B14F-4D97-AF65-F5344CB8AC3E}">
        <p14:creationId xmlns:p14="http://schemas.microsoft.com/office/powerpoint/2010/main" val="2107974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BA7DB99-D683-411D-BD0A-9F66282BEE49}" type="datetimeFigureOut">
              <a:rPr lang="fr-FR" smtClean="0"/>
              <a:t>10/02/2021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FE40383-E922-4BE9-BDE5-0A756CD268AE}" type="slidenum">
              <a:rPr lang="fr-FR" smtClean="0"/>
              <a:t>‹N°›</a:t>
            </a:fld>
            <a:endParaRPr lang="fr-FR"/>
          </a:p>
        </p:txBody>
      </p:sp>
    </p:spTree>
    <p:extLst>
      <p:ext uri="{BB962C8B-B14F-4D97-AF65-F5344CB8AC3E}">
        <p14:creationId xmlns:p14="http://schemas.microsoft.com/office/powerpoint/2010/main" val="3719111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A7DB99-D683-411D-BD0A-9F66282BEE49}" type="datetimeFigureOut">
              <a:rPr lang="fr-FR" smtClean="0"/>
              <a:t>10/02/2021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E40383-E922-4BE9-BDE5-0A756CD268AE}" type="slidenum">
              <a:rPr lang="fr-FR" smtClean="0"/>
              <a:t>‹N°›</a:t>
            </a:fld>
            <a:endParaRPr lang="fr-FR"/>
          </a:p>
        </p:txBody>
      </p:sp>
    </p:spTree>
    <p:extLst>
      <p:ext uri="{BB962C8B-B14F-4D97-AF65-F5344CB8AC3E}">
        <p14:creationId xmlns:p14="http://schemas.microsoft.com/office/powerpoint/2010/main" val="216270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646044" y="726660"/>
            <a:ext cx="2286000" cy="1285875"/>
          </a:xfrm>
          <a:prstGeom prst="rect">
            <a:avLst/>
          </a:prstGeom>
          <a:noFill/>
          <a:ln w="9525">
            <a:noFill/>
            <a:miter lim="800000"/>
            <a:headEnd/>
            <a:tailEnd/>
          </a:ln>
        </p:spPr>
      </p:pic>
      <p:pic>
        <p:nvPicPr>
          <p:cNvPr id="5" name="Image 4"/>
          <p:cNvPicPr/>
          <p:nvPr/>
        </p:nvPicPr>
        <p:blipFill>
          <a:blip r:embed="rId3" cstate="print"/>
          <a:srcRect/>
          <a:stretch>
            <a:fillRect/>
          </a:stretch>
        </p:blipFill>
        <p:spPr bwMode="auto">
          <a:xfrm>
            <a:off x="493644" y="4571792"/>
            <a:ext cx="4876800" cy="1381125"/>
          </a:xfrm>
          <a:prstGeom prst="rect">
            <a:avLst/>
          </a:prstGeom>
          <a:noFill/>
          <a:ln w="9525">
            <a:noFill/>
            <a:miter lim="800000"/>
            <a:headEnd/>
            <a:tailEnd/>
          </a:ln>
        </p:spPr>
      </p:pic>
      <p:graphicFrame>
        <p:nvGraphicFramePr>
          <p:cNvPr id="2" name="Tableau 1"/>
          <p:cNvGraphicFramePr>
            <a:graphicFrameLocks noGrp="1"/>
          </p:cNvGraphicFramePr>
          <p:nvPr>
            <p:extLst>
              <p:ext uri="{D42A27DB-BD31-4B8C-83A1-F6EECF244321}">
                <p14:modId xmlns:p14="http://schemas.microsoft.com/office/powerpoint/2010/main" val="3499730569"/>
              </p:ext>
            </p:extLst>
          </p:nvPr>
        </p:nvGraphicFramePr>
        <p:xfrm>
          <a:off x="6294782" y="561084"/>
          <a:ext cx="4933315" cy="5735832"/>
        </p:xfrm>
        <a:graphic>
          <a:graphicData uri="http://schemas.openxmlformats.org/drawingml/2006/table">
            <a:tbl>
              <a:tblPr firstRow="1" firstCol="1" bandRow="1">
                <a:tableStyleId>{5C22544A-7EE6-4342-B048-85BDC9FD1C3A}</a:tableStyleId>
              </a:tblPr>
              <a:tblGrid>
                <a:gridCol w="2859405">
                  <a:extLst>
                    <a:ext uri="{9D8B030D-6E8A-4147-A177-3AD203B41FA5}">
                      <a16:colId xmlns:a16="http://schemas.microsoft.com/office/drawing/2014/main" val="1261207189"/>
                    </a:ext>
                  </a:extLst>
                </a:gridCol>
                <a:gridCol w="1350010">
                  <a:extLst>
                    <a:ext uri="{9D8B030D-6E8A-4147-A177-3AD203B41FA5}">
                      <a16:colId xmlns:a16="http://schemas.microsoft.com/office/drawing/2014/main" val="2311487762"/>
                    </a:ext>
                  </a:extLst>
                </a:gridCol>
                <a:gridCol w="361950">
                  <a:extLst>
                    <a:ext uri="{9D8B030D-6E8A-4147-A177-3AD203B41FA5}">
                      <a16:colId xmlns:a16="http://schemas.microsoft.com/office/drawing/2014/main" val="4084235867"/>
                    </a:ext>
                  </a:extLst>
                </a:gridCol>
                <a:gridCol w="361950">
                  <a:extLst>
                    <a:ext uri="{9D8B030D-6E8A-4147-A177-3AD203B41FA5}">
                      <a16:colId xmlns:a16="http://schemas.microsoft.com/office/drawing/2014/main" val="3496360456"/>
                    </a:ext>
                  </a:extLst>
                </a:gridCol>
              </a:tblGrid>
              <a:tr h="0">
                <a:tc gridSpan="2">
                  <a:txBody>
                    <a:bodyPr/>
                    <a:lstStyle/>
                    <a:p>
                      <a:pPr algn="l">
                        <a:lnSpc>
                          <a:spcPct val="115000"/>
                        </a:lnSpc>
                        <a:spcAft>
                          <a:spcPts val="0"/>
                        </a:spcAft>
                      </a:pPr>
                      <a:r>
                        <a:rPr lang="fr-FR" sz="1600" dirty="0">
                          <a:effectLst/>
                          <a:latin typeface="Comic Sans MS" panose="030F0702030302020204" pitchFamily="66" charset="0"/>
                        </a:rPr>
                        <a:t>Etapes</a:t>
                      </a:r>
                    </a:p>
                    <a:p>
                      <a:pPr algn="l">
                        <a:lnSpc>
                          <a:spcPct val="115000"/>
                        </a:lnSpc>
                        <a:spcAft>
                          <a:spcPts val="0"/>
                        </a:spcAft>
                      </a:pPr>
                      <a:r>
                        <a:rPr lang="fr-FR" sz="1600" dirty="0">
                          <a:effectLst/>
                          <a:latin typeface="Comic Sans MS" panose="030F0702030302020204" pitchFamily="66" charset="0"/>
                        </a:rPr>
                        <a:t> </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a:txBody>
                    <a:bodyPr/>
                    <a:lstStyle/>
                    <a:p>
                      <a:pPr algn="ctr">
                        <a:lnSpc>
                          <a:spcPct val="115000"/>
                        </a:lnSpc>
                        <a:spcAft>
                          <a:spcPts val="0"/>
                        </a:spcAft>
                      </a:pPr>
                      <a:r>
                        <a:rPr lang="fr-FR" sz="1600">
                          <a:effectLst/>
                          <a:latin typeface="Comic Sans MS" panose="030F0702030302020204" pitchFamily="66" charset="0"/>
                        </a:rPr>
                        <a:t>1</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2</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5447719"/>
                  </a:ext>
                </a:extLst>
              </a:tr>
              <a:tr h="0">
                <a:tc>
                  <a:txBody>
                    <a:bodyPr/>
                    <a:lstStyle/>
                    <a:p>
                      <a:pPr algn="l">
                        <a:lnSpc>
                          <a:spcPct val="115000"/>
                        </a:lnSpc>
                        <a:spcAft>
                          <a:spcPts val="0"/>
                        </a:spcAft>
                      </a:pPr>
                      <a:r>
                        <a:rPr lang="fr-FR" sz="1600">
                          <a:effectLst/>
                          <a:latin typeface="Comic Sans MS" panose="030F0702030302020204" pitchFamily="66" charset="0"/>
                        </a:rPr>
                        <a:t>Pratiquer des démarches scientifiques</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4</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p>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97020161"/>
                  </a:ext>
                </a:extLst>
              </a:tr>
              <a:tr h="0">
                <a:tc>
                  <a:txBody>
                    <a:bodyPr/>
                    <a:lstStyle/>
                    <a:p>
                      <a:pPr algn="l">
                        <a:lnSpc>
                          <a:spcPct val="115000"/>
                        </a:lnSpc>
                        <a:spcAft>
                          <a:spcPts val="0"/>
                        </a:spcAft>
                      </a:pPr>
                      <a:r>
                        <a:rPr lang="fr-FR" sz="1600">
                          <a:effectLst/>
                          <a:latin typeface="Comic Sans MS" panose="030F0702030302020204" pitchFamily="66" charset="0"/>
                        </a:rPr>
                        <a:t>Concevoir, créer, réaliser </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4</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endParaRPr lang="fr-FR" sz="1600">
                        <a:effectLst/>
                        <a:latin typeface="Comic Sans MS" panose="030F0702030302020204" pitchFamily="66" charset="0"/>
                        <a:cs typeface="Times New Roman" panose="02020603050405020304" pitchFamily="18" charset="0"/>
                      </a:endParaRPr>
                    </a:p>
                  </a:txBody>
                  <a:tcPr marL="68580" marR="68580" marT="0" marB="0"/>
                </a:tc>
                <a:tc>
                  <a:txBody>
                    <a:bodyPr/>
                    <a:lstStyle/>
                    <a:p>
                      <a:pPr algn="l"/>
                      <a:endParaRPr lang="fr-FR" sz="1600">
                        <a:effectLst/>
                        <a:latin typeface="Comic Sans MS" panose="030F0702030302020204" pitchFamily="66" charset="0"/>
                        <a:cs typeface="Times New Roman" panose="02020603050405020304" pitchFamily="18" charset="0"/>
                      </a:endParaRPr>
                    </a:p>
                  </a:txBody>
                  <a:tcPr marL="68580" marR="68580" marT="0" marB="0"/>
                </a:tc>
                <a:extLst>
                  <a:ext uri="{0D108BD9-81ED-4DB2-BD59-A6C34878D82A}">
                    <a16:rowId xmlns:a16="http://schemas.microsoft.com/office/drawing/2014/main" val="3926396053"/>
                  </a:ext>
                </a:extLst>
              </a:tr>
              <a:tr h="0">
                <a:tc>
                  <a:txBody>
                    <a:bodyPr/>
                    <a:lstStyle/>
                    <a:p>
                      <a:pPr algn="l">
                        <a:lnSpc>
                          <a:spcPct val="115000"/>
                        </a:lnSpc>
                        <a:spcAft>
                          <a:spcPts val="0"/>
                        </a:spcAft>
                      </a:pPr>
                      <a:r>
                        <a:rPr lang="fr-FR" sz="1600">
                          <a:effectLst/>
                          <a:latin typeface="Comic Sans MS" panose="030F0702030302020204" pitchFamily="66" charset="0"/>
                        </a:rPr>
                        <a:t>S’approprier des outils et des méthodes </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2</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9832669"/>
                  </a:ext>
                </a:extLst>
              </a:tr>
              <a:tr h="0">
                <a:tc>
                  <a:txBody>
                    <a:bodyPr/>
                    <a:lstStyle/>
                    <a:p>
                      <a:pPr algn="l">
                        <a:lnSpc>
                          <a:spcPct val="115000"/>
                        </a:lnSpc>
                        <a:spcAft>
                          <a:spcPts val="0"/>
                        </a:spcAft>
                      </a:pPr>
                      <a:r>
                        <a:rPr lang="fr-FR" sz="1600">
                          <a:effectLst/>
                          <a:latin typeface="Comic Sans MS" panose="030F0702030302020204" pitchFamily="66" charset="0"/>
                        </a:rPr>
                        <a:t>Pratiquer des langages </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1</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6922293"/>
                  </a:ext>
                </a:extLst>
              </a:tr>
              <a:tr h="257175">
                <a:tc>
                  <a:txBody>
                    <a:bodyPr/>
                    <a:lstStyle/>
                    <a:p>
                      <a:pPr algn="l">
                        <a:lnSpc>
                          <a:spcPct val="115000"/>
                        </a:lnSpc>
                        <a:spcAft>
                          <a:spcPts val="0"/>
                        </a:spcAft>
                      </a:pPr>
                      <a:r>
                        <a:rPr lang="fr-FR" sz="1600">
                          <a:effectLst/>
                          <a:latin typeface="Comic Sans MS" panose="030F0702030302020204" pitchFamily="66" charset="0"/>
                        </a:rPr>
                        <a:t>Mobiliser des outils numériques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2</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490397"/>
                  </a:ext>
                </a:extLst>
              </a:tr>
              <a:tr h="0">
                <a:tc>
                  <a:txBody>
                    <a:bodyPr/>
                    <a:lstStyle/>
                    <a:p>
                      <a:pPr algn="l">
                        <a:lnSpc>
                          <a:spcPct val="115000"/>
                        </a:lnSpc>
                        <a:spcAft>
                          <a:spcPts val="0"/>
                        </a:spcAft>
                      </a:pPr>
                      <a:r>
                        <a:rPr lang="fr-FR" sz="1600">
                          <a:effectLst/>
                          <a:latin typeface="Comic Sans MS" panose="030F0702030302020204" pitchFamily="66" charset="0"/>
                        </a:rPr>
                        <a:t>Adopter un comportement éthique et responsable </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3</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0089439"/>
                  </a:ext>
                </a:extLst>
              </a:tr>
              <a:tr h="0">
                <a:tc>
                  <a:txBody>
                    <a:bodyPr/>
                    <a:lstStyle/>
                    <a:p>
                      <a:pPr algn="l">
                        <a:lnSpc>
                          <a:spcPct val="115000"/>
                        </a:lnSpc>
                        <a:spcAft>
                          <a:spcPts val="0"/>
                        </a:spcAft>
                      </a:pPr>
                      <a:r>
                        <a:rPr lang="fr-FR" sz="1600">
                          <a:effectLst/>
                          <a:latin typeface="Comic Sans MS" panose="030F0702030302020204" pitchFamily="66" charset="0"/>
                        </a:rPr>
                        <a:t>Se situer dans l’espace et dans le temps</a:t>
                      </a:r>
                    </a:p>
                    <a:p>
                      <a:pPr algn="l">
                        <a:lnSpc>
                          <a:spcPct val="115000"/>
                        </a:lnSpc>
                        <a:spcAft>
                          <a:spcPts val="0"/>
                        </a:spcAft>
                      </a:pPr>
                      <a:r>
                        <a:rPr lang="fr-FR" sz="1600" u="none" strike="noStrike">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latin typeface="Comic Sans MS" panose="030F0702030302020204" pitchFamily="66" charset="0"/>
                        </a:rPr>
                        <a:t>Domaine du socle : 5</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a:effectLst/>
                          <a:latin typeface="Comic Sans MS" panose="030F0702030302020204" pitchFamily="66" charset="0"/>
                        </a:rPr>
                        <a:t> </a:t>
                      </a:r>
                      <a:endParaRPr lang="fr-FR" sz="16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600" dirty="0">
                          <a:effectLst/>
                          <a:latin typeface="Comic Sans MS" panose="030F0702030302020204" pitchFamily="66" charset="0"/>
                        </a:rPr>
                        <a:t> </a:t>
                      </a:r>
                      <a:endParaRPr lang="fr-FR" sz="1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1183956"/>
                  </a:ext>
                </a:extLst>
              </a:tr>
            </a:tbl>
          </a:graphicData>
        </a:graphic>
      </p:graphicFrame>
    </p:spTree>
    <p:extLst>
      <p:ext uri="{BB962C8B-B14F-4D97-AF65-F5344CB8AC3E}">
        <p14:creationId xmlns:p14="http://schemas.microsoft.com/office/powerpoint/2010/main" val="1363440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4069" y="371061"/>
            <a:ext cx="10959548" cy="2474524"/>
          </a:xfrm>
          <a:prstGeom prst="rect">
            <a:avLst/>
          </a:prstGeom>
          <a:noFill/>
        </p:spPr>
        <p:txBody>
          <a:bodyPr wrap="square" rtlCol="0">
            <a:spAutoFit/>
          </a:bodyPr>
          <a:lstStyle/>
          <a:p>
            <a:r>
              <a:rPr lang="fr-FR" sz="3600" dirty="0">
                <a:latin typeface="Comic Sans MS" panose="030F0702030302020204" pitchFamily="66" charset="0"/>
              </a:rPr>
              <a:t>Question c :</a:t>
            </a:r>
          </a:p>
          <a:p>
            <a:r>
              <a:rPr lang="fr-FR" sz="3600" dirty="0">
                <a:latin typeface="Comic Sans MS" panose="030F0702030302020204" pitchFamily="66" charset="0"/>
              </a:rPr>
              <a:t> </a:t>
            </a:r>
          </a:p>
          <a:p>
            <a:pPr lvl="1">
              <a:lnSpc>
                <a:spcPct val="115000"/>
              </a:lnSpc>
              <a:spcAft>
                <a:spcPts val="0"/>
              </a:spcAft>
              <a:tabLst>
                <a:tab pos="685800" algn="l"/>
                <a:tab pos="800100" algn="l"/>
              </a:tabLst>
            </a:pPr>
            <a:r>
              <a:rPr lang="fr-FR" sz="3600" dirty="0">
                <a:effectLst/>
                <a:latin typeface="Comic Sans MS" panose="030F0702030302020204" pitchFamily="66" charset="0"/>
                <a:ea typeface="Calibri" panose="020F0502020204030204" pitchFamily="34" charset="0"/>
                <a:cs typeface="Times New Roman" panose="02020603050405020304" pitchFamily="18" charset="0"/>
              </a:rPr>
              <a:t>Qui est à l’origine de l’apparition du dioxygène sur terre ?</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oneTexte 3"/>
          <p:cNvSpPr txBox="1"/>
          <p:nvPr/>
        </p:nvSpPr>
        <p:spPr>
          <a:xfrm>
            <a:off x="424069" y="2562709"/>
            <a:ext cx="10972800" cy="2862322"/>
          </a:xfrm>
          <a:prstGeom prst="rect">
            <a:avLst/>
          </a:prstGeom>
          <a:noFill/>
        </p:spPr>
        <p:txBody>
          <a:bodyPr wrap="square" rtlCol="0">
            <a:spAutoFit/>
          </a:bodyPr>
          <a:lstStyle/>
          <a:p>
            <a:pPr lvl="1"/>
            <a:endParaRPr lang="fr-FR" sz="3600" dirty="0">
              <a:latin typeface="Comic Sans MS" panose="030F0702030302020204" pitchFamily="66" charset="0"/>
            </a:endParaRPr>
          </a:p>
          <a:p>
            <a:pPr lvl="1"/>
            <a:r>
              <a:rPr lang="fr-FR" sz="36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 Le dioxygène commença à faire son apparition il y a quelques 2 milliards d’années dans l’atmosphère car la vie existait déjà sous forme d’algues bleues ».</a:t>
            </a:r>
            <a:endParaRPr lang="fr-FR" sz="3600" dirty="0">
              <a:solidFill>
                <a:srgbClr val="00B050"/>
              </a:solidFill>
              <a:latin typeface="Comic Sans MS" panose="030F0702030302020204" pitchFamily="66" charset="0"/>
            </a:endParaRPr>
          </a:p>
        </p:txBody>
      </p:sp>
    </p:spTree>
    <p:extLst>
      <p:ext uri="{BB962C8B-B14F-4D97-AF65-F5344CB8AC3E}">
        <p14:creationId xmlns:p14="http://schemas.microsoft.com/office/powerpoint/2010/main" val="1664223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90330" y="182283"/>
            <a:ext cx="10959548" cy="2308324"/>
          </a:xfrm>
          <a:prstGeom prst="rect">
            <a:avLst/>
          </a:prstGeom>
          <a:noFill/>
        </p:spPr>
        <p:txBody>
          <a:bodyPr wrap="square" rtlCol="0">
            <a:spAutoFit/>
          </a:bodyPr>
          <a:lstStyle/>
          <a:p>
            <a:r>
              <a:rPr lang="fr-FR" sz="3600" dirty="0">
                <a:latin typeface="Comic Sans MS" panose="030F0702030302020204" pitchFamily="66" charset="0"/>
              </a:rPr>
              <a:t>Question d :</a:t>
            </a:r>
          </a:p>
          <a:p>
            <a:endParaRPr lang="fr-FR" sz="3600" dirty="0">
              <a:latin typeface="Comic Sans MS" panose="030F0702030302020204" pitchFamily="66" charset="0"/>
            </a:endParaRPr>
          </a:p>
          <a:p>
            <a:pPr lvl="1"/>
            <a:r>
              <a:rPr lang="fr-FR" sz="3600" dirty="0">
                <a:latin typeface="Comic Sans MS" panose="030F0702030302020204" pitchFamily="66" charset="0"/>
              </a:rPr>
              <a:t>Qui a réalisé la première analyse de l’air et à quelle époque ?</a:t>
            </a:r>
          </a:p>
        </p:txBody>
      </p:sp>
      <p:sp>
        <p:nvSpPr>
          <p:cNvPr id="3" name="ZoneTexte 2"/>
          <p:cNvSpPr txBox="1"/>
          <p:nvPr/>
        </p:nvSpPr>
        <p:spPr>
          <a:xfrm>
            <a:off x="490330" y="2153759"/>
            <a:ext cx="10972800" cy="1200329"/>
          </a:xfrm>
          <a:prstGeom prst="rect">
            <a:avLst/>
          </a:prstGeom>
          <a:noFill/>
        </p:spPr>
        <p:txBody>
          <a:bodyPr wrap="square" rtlCol="0">
            <a:spAutoFit/>
          </a:bodyPr>
          <a:lstStyle/>
          <a:p>
            <a:pPr lvl="1"/>
            <a:endParaRPr lang="fr-FR" sz="3600" dirty="0">
              <a:solidFill>
                <a:srgbClr val="00B050"/>
              </a:solidFill>
              <a:latin typeface="Comic Sans MS" panose="030F0702030302020204" pitchFamily="66" charset="0"/>
            </a:endParaRPr>
          </a:p>
          <a:p>
            <a:pPr lvl="1"/>
            <a:r>
              <a:rPr lang="fr-FR" sz="36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Le chimiste français Lavoisier en 1777.</a:t>
            </a:r>
            <a:endParaRPr lang="fr-FR" sz="3600" dirty="0">
              <a:solidFill>
                <a:srgbClr val="00B050"/>
              </a:solidFill>
              <a:latin typeface="Comic Sans MS" panose="030F0702030302020204" pitchFamily="66" charset="0"/>
            </a:endParaRPr>
          </a:p>
        </p:txBody>
      </p:sp>
      <p:sp>
        <p:nvSpPr>
          <p:cNvPr id="4" name="ZoneTexte 3"/>
          <p:cNvSpPr txBox="1"/>
          <p:nvPr/>
        </p:nvSpPr>
        <p:spPr>
          <a:xfrm>
            <a:off x="616226" y="3429000"/>
            <a:ext cx="10959548" cy="3665619"/>
          </a:xfrm>
          <a:prstGeom prst="rect">
            <a:avLst/>
          </a:prstGeom>
          <a:noFill/>
        </p:spPr>
        <p:txBody>
          <a:bodyPr wrap="square" rtlCol="0">
            <a:spAutoFit/>
          </a:bodyPr>
          <a:lstStyle/>
          <a:p>
            <a:r>
              <a:rPr lang="fr-FR" sz="3600" dirty="0">
                <a:latin typeface="Comic Sans MS" panose="030F0702030302020204" pitchFamily="66" charset="0"/>
              </a:rPr>
              <a:t>Question e :</a:t>
            </a:r>
          </a:p>
          <a:p>
            <a:endParaRPr lang="fr-FR" sz="3600" dirty="0">
              <a:latin typeface="Comic Sans MS" panose="030F0702030302020204" pitchFamily="66" charset="0"/>
            </a:endParaRPr>
          </a:p>
          <a:p>
            <a:pPr lvl="1">
              <a:lnSpc>
                <a:spcPct val="115000"/>
              </a:lnSpc>
              <a:spcAft>
                <a:spcPts val="0"/>
              </a:spcAft>
              <a:tabLst>
                <a:tab pos="685800" algn="l"/>
                <a:tab pos="800100" algn="l"/>
              </a:tabLst>
            </a:pPr>
            <a:r>
              <a:rPr lang="fr-FR" sz="3600" dirty="0">
                <a:effectLst/>
                <a:latin typeface="Comic Sans MS" panose="030F0702030302020204" pitchFamily="66" charset="0"/>
                <a:ea typeface="Calibri" panose="020F0502020204030204" pitchFamily="34" charset="0"/>
                <a:cs typeface="Times New Roman" panose="02020603050405020304" pitchFamily="18" charset="0"/>
              </a:rPr>
              <a:t>Représenter les deux principaux constituants de l’atmosphère terrestre à l’aide d’un diagramme rectangulaire.</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fr-FR" sz="3600" dirty="0">
              <a:latin typeface="Comic Sans MS" panose="030F0702030302020204" pitchFamily="66" charset="0"/>
            </a:endParaRPr>
          </a:p>
        </p:txBody>
      </p:sp>
    </p:spTree>
    <p:extLst>
      <p:ext uri="{BB962C8B-B14F-4D97-AF65-F5344CB8AC3E}">
        <p14:creationId xmlns:p14="http://schemas.microsoft.com/office/powerpoint/2010/main" val="227077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378226" y="1289675"/>
            <a:ext cx="8139055" cy="4647300"/>
          </a:xfrm>
          <a:prstGeom prst="rect">
            <a:avLst/>
          </a:prstGeom>
        </p:spPr>
      </p:pic>
    </p:spTree>
    <p:extLst>
      <p:ext uri="{BB962C8B-B14F-4D97-AF65-F5344CB8AC3E}">
        <p14:creationId xmlns:p14="http://schemas.microsoft.com/office/powerpoint/2010/main" val="2826478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02974" y="1136941"/>
            <a:ext cx="10986052" cy="5078313"/>
          </a:xfrm>
          <a:prstGeom prst="rect">
            <a:avLst/>
          </a:prstGeom>
          <a:noFill/>
        </p:spPr>
        <p:txBody>
          <a:bodyPr wrap="square" rtlCol="0">
            <a:spAutoFit/>
          </a:bodyPr>
          <a:lstStyle/>
          <a:p>
            <a:r>
              <a:rPr lang="fr-FR" sz="3600" dirty="0">
                <a:latin typeface="Comic Sans MS" panose="030F0702030302020204" pitchFamily="66" charset="0"/>
              </a:rPr>
              <a:t>Nada change l’eau de l’aquarium de </a:t>
            </a:r>
            <a:r>
              <a:rPr lang="fr-FR" sz="3600" dirty="0" err="1">
                <a:latin typeface="Comic Sans MS" panose="030F0702030302020204" pitchFamily="66" charset="0"/>
              </a:rPr>
              <a:t>Bubulle</a:t>
            </a:r>
            <a:r>
              <a:rPr lang="fr-FR" sz="3600" dirty="0">
                <a:latin typeface="Comic Sans MS" panose="030F0702030302020204" pitchFamily="66" charset="0"/>
              </a:rPr>
              <a:t>. Du temps qu’elle le nettoie, son poisson rouge nage à l’étroit dans un bol. Mais au moment de remplir l’aquarium, c’est le drame. Plus rien ne coule du robinet ! C’est une coupure d’eau!  Sur la table une bouteille d’eau pétillante. Que faire ? Attendre que le réseau soit rétabli ? Ou bien utiliser l’eau de la bouteille ? Une bulle dans l’eau, c’est de l’air dissous ? </a:t>
            </a:r>
            <a:r>
              <a:rPr lang="fr-FR" sz="3600" dirty="0" err="1">
                <a:latin typeface="Comic Sans MS" panose="030F0702030302020204" pitchFamily="66" charset="0"/>
              </a:rPr>
              <a:t>Bubulle</a:t>
            </a:r>
            <a:r>
              <a:rPr lang="fr-FR" sz="3600" dirty="0">
                <a:latin typeface="Comic Sans MS" panose="030F0702030302020204" pitchFamily="66" charset="0"/>
              </a:rPr>
              <a:t> est-il en danger ?</a:t>
            </a:r>
          </a:p>
        </p:txBody>
      </p:sp>
      <p:sp>
        <p:nvSpPr>
          <p:cNvPr id="3" name="ZoneTexte 2"/>
          <p:cNvSpPr txBox="1"/>
          <p:nvPr/>
        </p:nvSpPr>
        <p:spPr>
          <a:xfrm>
            <a:off x="602974" y="516835"/>
            <a:ext cx="7295322" cy="620106"/>
          </a:xfrm>
          <a:prstGeom prst="rect">
            <a:avLst/>
          </a:prstGeom>
          <a:noFill/>
        </p:spPr>
        <p:txBody>
          <a:bodyPr wrap="square" rtlCol="0">
            <a:spAutoFit/>
          </a:bodyPr>
          <a:lstStyle/>
          <a:p>
            <a:pPr>
              <a:lnSpc>
                <a:spcPct val="115000"/>
              </a:lnSpc>
              <a:spcAft>
                <a:spcPts val="0"/>
              </a:spcAft>
            </a:pPr>
            <a:r>
              <a:rPr lang="fr-FR" sz="3200" dirty="0">
                <a:solidFill>
                  <a:srgbClr val="C00000"/>
                </a:solidFill>
                <a:latin typeface="Comic Sans MS" panose="030F0702030302020204" pitchFamily="66" charset="0"/>
              </a:rPr>
              <a:t>Etape 2 : Dernière péripétie.</a:t>
            </a:r>
          </a:p>
        </p:txBody>
      </p:sp>
    </p:spTree>
    <p:extLst>
      <p:ext uri="{BB962C8B-B14F-4D97-AF65-F5344CB8AC3E}">
        <p14:creationId xmlns:p14="http://schemas.microsoft.com/office/powerpoint/2010/main" val="3943441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3"/>
                                        </p:tgtEl>
                                      </p:cBhvr>
                                    </p:animEffect>
                                    <p:anim calcmode="lin" valueType="num">
                                      <p:cBhvr>
                                        <p:cTn id="7" dur="1000"/>
                                        <p:tgtEl>
                                          <p:spTgt spid="3"/>
                                        </p:tgtEl>
                                        <p:attrNameLst>
                                          <p:attrName>ppt_x</p:attrName>
                                        </p:attrNameLst>
                                      </p:cBhvr>
                                      <p:tavLst>
                                        <p:tav tm="0">
                                          <p:val>
                                            <p:strVal val="ppt_x"/>
                                          </p:val>
                                        </p:tav>
                                        <p:tav tm="100000">
                                          <p:val>
                                            <p:strVal val="ppt_x"/>
                                          </p:val>
                                        </p:tav>
                                      </p:tavLst>
                                    </p:anim>
                                    <p:anim calcmode="lin" valueType="num">
                                      <p:cBhvr>
                                        <p:cTn id="8" dur="1000"/>
                                        <p:tgtEl>
                                          <p:spTgt spid="3"/>
                                        </p:tgtEl>
                                        <p:attrNameLst>
                                          <p:attrName>ppt_y</p:attrName>
                                        </p:attrNameLst>
                                      </p:cBhvr>
                                      <p:tavLst>
                                        <p:tav tm="0">
                                          <p:val>
                                            <p:strVal val="ppt_y"/>
                                          </p:val>
                                        </p:tav>
                                        <p:tav tm="100000">
                                          <p:val>
                                            <p:strVal val="ppt_y+.1"/>
                                          </p:val>
                                        </p:tav>
                                      </p:tavLst>
                                    </p:anim>
                                    <p:set>
                                      <p:cBhvr>
                                        <p:cTn id="9" dur="1" fill="hold">
                                          <p:stCondLst>
                                            <p:cond delay="999"/>
                                          </p:stCondLst>
                                        </p:cTn>
                                        <p:tgtEl>
                                          <p:spTgt spid="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24070" y="1659284"/>
            <a:ext cx="4890053" cy="3539430"/>
          </a:xfrm>
          <a:prstGeom prst="rect">
            <a:avLst/>
          </a:prstGeom>
        </p:spPr>
        <p:txBody>
          <a:bodyPr wrap="square">
            <a:spAutoFit/>
          </a:bodyPr>
          <a:lstStyle/>
          <a:p>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Il y a quelques années encore on se méfiait du dioxyde de carbone comme de la peste et au contraire on ne jurait que par l’oxygénation de l’aquarium. Et voilà qu’à présent on l’injecte dans l’aquarium ? </a:t>
            </a:r>
            <a:endParaRPr lang="fr-FR" sz="2800" dirty="0"/>
          </a:p>
        </p:txBody>
      </p:sp>
      <p:sp>
        <p:nvSpPr>
          <p:cNvPr id="4" name="Rectangle 3"/>
          <p:cNvSpPr/>
          <p:nvPr/>
        </p:nvSpPr>
        <p:spPr>
          <a:xfrm>
            <a:off x="6453809" y="905231"/>
            <a:ext cx="5314122" cy="5047536"/>
          </a:xfrm>
          <a:prstGeom prst="rect">
            <a:avLst/>
          </a:prstGeom>
        </p:spPr>
        <p:txBody>
          <a:bodyPr wrap="square">
            <a:spAutoFit/>
          </a:bodyPr>
          <a:lstStyle/>
          <a:p>
            <a:pPr>
              <a:lnSpc>
                <a:spcPct val="115000"/>
              </a:lnSpc>
              <a:spcAft>
                <a:spcPts val="1000"/>
              </a:spcAft>
            </a:pPr>
            <a:r>
              <a:rPr lang="fr-FR" sz="2800" dirty="0">
                <a:latin typeface="Comic Sans MS" panose="030F0702030302020204" pitchFamily="66" charset="0"/>
                <a:ea typeface="Calibri" panose="020F0502020204030204" pitchFamily="34" charset="0"/>
                <a:cs typeface="Arial" panose="020B0604020202020204" pitchFamily="34" charset="0"/>
              </a:rPr>
              <a:t>Certaines sources sont naturellement pétillantes, mais l’eau est généralement séparée de son gaz carbonique (CO</a:t>
            </a:r>
            <a:r>
              <a:rPr lang="fr-FR" sz="2800" baseline="-25000" dirty="0">
                <a:latin typeface="Comic Sans MS" panose="030F0702030302020204" pitchFamily="66" charset="0"/>
                <a:ea typeface="Calibri" panose="020F0502020204030204" pitchFamily="34" charset="0"/>
                <a:cs typeface="Arial" panose="020B0604020202020204" pitchFamily="34" charset="0"/>
              </a:rPr>
              <a:t>2</a:t>
            </a:r>
            <a:r>
              <a:rPr lang="fr-FR" sz="2800" dirty="0">
                <a:latin typeface="Comic Sans MS" panose="030F0702030302020204" pitchFamily="66" charset="0"/>
                <a:ea typeface="Calibri" panose="020F0502020204030204" pitchFamily="34" charset="0"/>
                <a:cs typeface="Arial" panose="020B0604020202020204" pitchFamily="34" charset="0"/>
              </a:rPr>
              <a:t>) à l’arrivée, puis le gaz est réintroduit avant la commercialisation. Ceci permet de garantir une qualité et une quantité constante de gaz.</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751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87217" y="797510"/>
            <a:ext cx="8017565" cy="5262979"/>
          </a:xfrm>
          <a:prstGeom prst="rect">
            <a:avLst/>
          </a:prstGeom>
        </p:spPr>
        <p:txBody>
          <a:bodyPr wrap="square">
            <a:spAutoFit/>
          </a:bodyPr>
          <a:lstStyle/>
          <a:p>
            <a:r>
              <a:rPr lang="fr-FR" sz="2800" dirty="0">
                <a:latin typeface="Comic Sans MS" panose="030F0702030302020204" pitchFamily="66" charset="0"/>
                <a:ea typeface="Calibri" panose="020F0502020204030204" pitchFamily="34" charset="0"/>
                <a:cs typeface="Times New Roman" panose="02020603050405020304" pitchFamily="18" charset="0"/>
              </a:rPr>
              <a:t>Ceci peut paraître paradoxal, mais c’est l’injection de gaz carbonique qui assure l’oxygénation de l’aquarium… Mais attention ! Pour que les plantes soient à même d’utiliser le dioxyde de carbone qu’on leur apporte, il faut qu’elles aient à disposition l’énergie nécessaire à la réaction photosynthétique, la lumière, en quantité suffisante ! Dans le cas contraire, le dioxyde de carbone ne servirait qu’à empoisonner nos poissons et nos bactéries, et à faire baisser le pH par suite d’une formation excessive d’acide carbonique ! </a:t>
            </a:r>
            <a:endParaRPr lang="fr-FR" sz="2800" dirty="0"/>
          </a:p>
        </p:txBody>
      </p:sp>
    </p:spTree>
    <p:extLst>
      <p:ext uri="{BB962C8B-B14F-4D97-AF65-F5344CB8AC3E}">
        <p14:creationId xmlns:p14="http://schemas.microsoft.com/office/powerpoint/2010/main" val="2301206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37251" y="2295963"/>
            <a:ext cx="9369287" cy="3927229"/>
          </a:xfrm>
          <a:prstGeom prst="rect">
            <a:avLst/>
          </a:prstGeom>
        </p:spPr>
        <p:txBody>
          <a:bodyPr wrap="square">
            <a:spAutoFit/>
          </a:bodyPr>
          <a:lstStyle/>
          <a:p>
            <a:pPr>
              <a:lnSpc>
                <a:spcPct val="115000"/>
              </a:lnSpc>
              <a:spcAft>
                <a:spcPts val="0"/>
              </a:spcAft>
            </a:pPr>
            <a:r>
              <a:rPr lang="fr-FR" sz="2800" dirty="0">
                <a:latin typeface="Comic Sans MS" panose="030F0702030302020204" pitchFamily="66" charset="0"/>
                <a:ea typeface="Times New Roman" panose="02020603050405020304" pitchFamily="18" charset="0"/>
                <a:cs typeface="Arial" panose="020B0604020202020204" pitchFamily="34" charset="0"/>
              </a:rPr>
              <a:t>Influence de la Température</a:t>
            </a:r>
            <a:br>
              <a:rPr lang="fr-FR" sz="2800" dirty="0">
                <a:latin typeface="Comic Sans MS" panose="030F0702030302020204" pitchFamily="66" charset="0"/>
                <a:ea typeface="Times New Roman" panose="02020603050405020304" pitchFamily="18" charset="0"/>
                <a:cs typeface="Arial" panose="020B0604020202020204" pitchFamily="34" charset="0"/>
              </a:rPr>
            </a:br>
            <a:br>
              <a:rPr lang="fr-FR" sz="2800" dirty="0">
                <a:latin typeface="Comic Sans MS" panose="030F0702030302020204" pitchFamily="66" charset="0"/>
                <a:ea typeface="Times New Roman" panose="02020603050405020304" pitchFamily="18" charset="0"/>
                <a:cs typeface="Arial" panose="020B0604020202020204" pitchFamily="34" charset="0"/>
              </a:rPr>
            </a:br>
            <a:r>
              <a:rPr lang="fr-FR" sz="2800" dirty="0">
                <a:latin typeface="Comic Sans MS" panose="030F0702030302020204" pitchFamily="66" charset="0"/>
                <a:ea typeface="Times New Roman" panose="02020603050405020304" pitchFamily="18" charset="0"/>
                <a:cs typeface="Arial" panose="020B0604020202020204" pitchFamily="34" charset="0"/>
              </a:rPr>
              <a:t>Plus la température est élevée, plus la solubilité du dioxygène dans l'eau est faible. La formule simplifiée suivante (précise à 1% près) permet de la calculer.</a:t>
            </a:r>
            <a:br>
              <a:rPr lang="fr-FR" sz="2800" dirty="0">
                <a:latin typeface="Comic Sans MS" panose="030F0702030302020204" pitchFamily="66" charset="0"/>
                <a:ea typeface="Times New Roman" panose="02020603050405020304" pitchFamily="18" charset="0"/>
                <a:cs typeface="Arial" panose="020B0604020202020204" pitchFamily="34" charset="0"/>
              </a:rPr>
            </a:br>
            <a:r>
              <a:rPr lang="fr-FR" sz="2800" dirty="0">
                <a:latin typeface="Comic Sans MS" panose="030F0702030302020204" pitchFamily="66" charset="0"/>
                <a:ea typeface="Times New Roman" panose="02020603050405020304" pitchFamily="18" charset="0"/>
                <a:cs typeface="Arial" panose="020B0604020202020204" pitchFamily="34" charset="0"/>
              </a:rPr>
              <a:t>Cs: Concentration standard en mg/L</a:t>
            </a:r>
            <a:endParaRPr lang="fr-FR" sz="2800" dirty="0">
              <a:latin typeface="Calibri" panose="020F0502020204030204" pitchFamily="34" charset="0"/>
              <a:ea typeface="Calibri" panose="020F0502020204030204" pitchFamily="34" charset="0"/>
              <a:cs typeface="Times New Roman" panose="02020603050405020304" pitchFamily="18" charset="0"/>
            </a:endParaRPr>
          </a:p>
          <a:p>
            <a:r>
              <a:rPr lang="fr-FR" sz="2800" dirty="0">
                <a:latin typeface="Comic Sans MS" panose="030F0702030302020204" pitchFamily="66" charset="0"/>
                <a:ea typeface="Times New Roman" panose="02020603050405020304" pitchFamily="18" charset="0"/>
                <a:cs typeface="Arial" panose="020B0604020202020204" pitchFamily="34" charset="0"/>
              </a:rPr>
              <a:t>T: Température de l'eau en °C.                   </a:t>
            </a:r>
            <a:br>
              <a:rPr lang="fr-FR" sz="2800" dirty="0">
                <a:latin typeface="Comic Sans MS" panose="030F0702030302020204" pitchFamily="66" charset="0"/>
                <a:ea typeface="Times New Roman" panose="02020603050405020304" pitchFamily="18" charset="0"/>
                <a:cs typeface="Arial" panose="020B0604020202020204" pitchFamily="34" charset="0"/>
              </a:rPr>
            </a:br>
            <a:r>
              <a:rPr lang="fr-FR" sz="2800" dirty="0">
                <a:latin typeface="Comic Sans MS" panose="030F0702030302020204" pitchFamily="66" charset="0"/>
                <a:ea typeface="Times New Roman" panose="02020603050405020304" pitchFamily="18" charset="0"/>
                <a:cs typeface="Arial" panose="020B0604020202020204" pitchFamily="34" charset="0"/>
              </a:rPr>
              <a:t>Cs = 468,41 / (31,64 + T)	</a:t>
            </a:r>
            <a:endParaRPr lang="fr-FR" sz="2800" dirty="0"/>
          </a:p>
        </p:txBody>
      </p:sp>
      <p:pic>
        <p:nvPicPr>
          <p:cNvPr id="4" name="Image 3"/>
          <p:cNvPicPr>
            <a:picLocks noChangeAspect="1"/>
          </p:cNvPicPr>
          <p:nvPr/>
        </p:nvPicPr>
        <p:blipFill>
          <a:blip r:embed="rId2"/>
          <a:stretch>
            <a:fillRect/>
          </a:stretch>
        </p:blipFill>
        <p:spPr>
          <a:xfrm>
            <a:off x="1537251" y="475836"/>
            <a:ext cx="8696325" cy="1162050"/>
          </a:xfrm>
          <a:prstGeom prst="rect">
            <a:avLst/>
          </a:prstGeom>
        </p:spPr>
      </p:pic>
    </p:spTree>
    <p:extLst>
      <p:ext uri="{BB962C8B-B14F-4D97-AF65-F5344CB8AC3E}">
        <p14:creationId xmlns:p14="http://schemas.microsoft.com/office/powerpoint/2010/main" val="1085984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7008" y="796921"/>
            <a:ext cx="9037983" cy="3560975"/>
          </a:xfrm>
          <a:prstGeom prst="rect">
            <a:avLst/>
          </a:prstGeom>
        </p:spPr>
        <p:txBody>
          <a:bodyPr wrap="square">
            <a:spAutoFit/>
          </a:bodyPr>
          <a:lstStyle/>
          <a:p>
            <a:pPr>
              <a:lnSpc>
                <a:spcPct val="115000"/>
              </a:lnSpc>
              <a:spcAft>
                <a:spcPts val="10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Le dioxygène dissous dans l’eau permet la vie. Le poisson exige un taux de O</a:t>
            </a:r>
            <a:r>
              <a:rPr lang="fr-FR" sz="2800" baseline="-25000" dirty="0">
                <a:latin typeface="Comic Sans MS" panose="030F0702030302020204" pitchFamily="66" charset="0"/>
                <a:ea typeface="Calibri" panose="020F0502020204030204" pitchFamily="34" charset="0"/>
                <a:cs typeface="Times New Roman" panose="02020603050405020304" pitchFamily="18" charset="0"/>
              </a:rPr>
              <a:t>2</a:t>
            </a:r>
            <a:r>
              <a:rPr lang="fr-FR" sz="2800" dirty="0">
                <a:latin typeface="Comic Sans MS" panose="030F0702030302020204" pitchFamily="66" charset="0"/>
                <a:ea typeface="Calibri" panose="020F0502020204030204" pitchFamily="34" charset="0"/>
                <a:cs typeface="Times New Roman" panose="02020603050405020304" pitchFamily="18" charset="0"/>
              </a:rPr>
              <a:t> correspondant à la fourchette de variation du biotope auquel il est habitué. Exemple, la truite de rivière est habituée à une variation de 11 mg/L dans une eau froide à 5°C. Dans une eau à 25 °C le taux de O</a:t>
            </a:r>
            <a:r>
              <a:rPr lang="fr-FR" sz="2800" baseline="-25000" dirty="0">
                <a:latin typeface="Comic Sans MS" panose="030F0702030302020204" pitchFamily="66" charset="0"/>
                <a:ea typeface="Calibri" panose="020F0502020204030204" pitchFamily="34" charset="0"/>
                <a:cs typeface="Times New Roman" panose="02020603050405020304" pitchFamily="18" charset="0"/>
              </a:rPr>
              <a:t>2</a:t>
            </a:r>
            <a:r>
              <a:rPr lang="fr-FR" sz="2800" dirty="0">
                <a:latin typeface="Comic Sans MS" panose="030F0702030302020204" pitchFamily="66" charset="0"/>
                <a:ea typeface="Calibri" panose="020F0502020204030204" pitchFamily="34" charset="0"/>
                <a:cs typeface="Times New Roman" panose="02020603050405020304" pitchFamily="18" charset="0"/>
              </a:rPr>
              <a:t> étant de 8 mg/L, le poisson meut rapidement.   </a:t>
            </a:r>
            <a:r>
              <a:rPr lang="fr-FR" dirty="0">
                <a:latin typeface="Comic Sans MS" panose="030F0702030302020204" pitchFamily="66" charset="0"/>
                <a:ea typeface="Calibri" panose="020F0502020204030204" pitchFamily="34" charset="0"/>
                <a:cs typeface="Times New Roman" panose="02020603050405020304" pitchFamily="18" charset="0"/>
              </a:rPr>
              <a:t>	        (2)</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577008" y="4874731"/>
            <a:ext cx="8454887" cy="1863074"/>
          </a:xfrm>
          <a:prstGeom prst="rect">
            <a:avLst/>
          </a:prstGeom>
        </p:spPr>
        <p:txBody>
          <a:bodyPr wrap="square">
            <a:spAutoFit/>
          </a:bodyPr>
          <a:lstStyle/>
          <a:p>
            <a:pPr>
              <a:lnSpc>
                <a:spcPct val="115000"/>
              </a:lnSpc>
              <a:spcAft>
                <a:spcPts val="1000"/>
              </a:spcAft>
            </a:pPr>
            <a:r>
              <a:rPr lang="fr-FR" dirty="0">
                <a:latin typeface="Calibri" panose="020F0502020204030204" pitchFamily="34" charset="0"/>
                <a:ea typeface="Calibri" panose="020F0502020204030204" pitchFamily="34" charset="0"/>
                <a:cs typeface="Times New Roman" panose="02020603050405020304" pitchFamily="18" charset="0"/>
              </a:rPr>
              <a:t>(</a:t>
            </a:r>
            <a:r>
              <a:rPr lang="fr-FR" sz="1600" i="1" dirty="0">
                <a:latin typeface="Comic Sans MS" panose="030F0702030302020204" pitchFamily="66" charset="0"/>
                <a:ea typeface="Calibri" panose="020F0502020204030204" pitchFamily="34" charset="0"/>
                <a:cs typeface="Times New Roman" panose="02020603050405020304" pitchFamily="18" charset="0"/>
              </a:rPr>
              <a:t>1) http://www.formation-aquariophilie.com/linjection-de-co2-dans-laquarium/</a:t>
            </a:r>
          </a:p>
          <a:p>
            <a:pPr fontAlgn="base">
              <a:lnSpc>
                <a:spcPts val="1650"/>
              </a:lnSpc>
              <a:spcBef>
                <a:spcPts val="1000"/>
              </a:spcBef>
              <a:spcAft>
                <a:spcPts val="0"/>
              </a:spcAft>
            </a:pPr>
            <a:r>
              <a:rPr lang="fr-FR" sz="1600" i="1" dirty="0">
                <a:latin typeface="Comic Sans MS" panose="030F0702030302020204" pitchFamily="66" charset="0"/>
                <a:ea typeface="Times New Roman" panose="02020603050405020304" pitchFamily="18" charset="0"/>
                <a:cs typeface="Times New Roman" panose="02020603050405020304" pitchFamily="18" charset="0"/>
              </a:rPr>
              <a:t>(2) http://www.passionbassin.com/eau7.php</a:t>
            </a:r>
            <a:endParaRPr lang="fr-FR" sz="1600" b="1" i="1" dirty="0">
              <a:latin typeface="Comic Sans MS" panose="030F0702030302020204" pitchFamily="66" charset="0"/>
              <a:ea typeface="Times New Roman" panose="02020603050405020304" pitchFamily="18" charset="0"/>
              <a:cs typeface="Times New Roman" panose="02020603050405020304" pitchFamily="18" charset="0"/>
            </a:endParaRPr>
          </a:p>
          <a:p>
            <a:pPr>
              <a:lnSpc>
                <a:spcPct val="115000"/>
              </a:lnSpc>
              <a:spcAft>
                <a:spcPts val="1000"/>
              </a:spcAft>
            </a:pPr>
            <a:r>
              <a:rPr lang="fr-FR" sz="1600" i="1" dirty="0">
                <a:latin typeface="Comic Sans MS" panose="030F0702030302020204" pitchFamily="66" charset="0"/>
                <a:ea typeface="Calibri" panose="020F0502020204030204" pitchFamily="34" charset="0"/>
                <a:cs typeface="Times New Roman" panose="02020603050405020304" pitchFamily="18" charset="0"/>
              </a:rPr>
              <a:t> </a:t>
            </a:r>
          </a:p>
          <a:p>
            <a:pPr>
              <a:lnSpc>
                <a:spcPct val="115000"/>
              </a:lnSpc>
              <a:spcAft>
                <a:spcPts val="1000"/>
              </a:spcAft>
            </a:pPr>
            <a:r>
              <a:rPr lang="fr-FR" sz="1600" i="1" dirty="0">
                <a:latin typeface="Comic Sans MS" panose="030F0702030302020204" pitchFamily="66" charset="0"/>
                <a:ea typeface="Calibri" panose="020F0502020204030204" pitchFamily="34" charset="0"/>
                <a:cs typeface="Times New Roman" panose="02020603050405020304" pitchFamily="18" charset="0"/>
              </a:rPr>
              <a:t>(3) http://www.aqualog-international.com/aquaculture-et-fermes-aquacoles/oxygene-dissous-a-4.html</a:t>
            </a:r>
            <a:endParaRPr lang="fr-FR" sz="1600" i="1" dirty="0">
              <a:effectLst/>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6544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602974" y="516835"/>
            <a:ext cx="7295322" cy="620106"/>
          </a:xfrm>
          <a:prstGeom prst="rect">
            <a:avLst/>
          </a:prstGeom>
          <a:noFill/>
        </p:spPr>
        <p:txBody>
          <a:bodyPr wrap="square" rtlCol="0">
            <a:spAutoFit/>
          </a:bodyPr>
          <a:lstStyle/>
          <a:p>
            <a:pPr>
              <a:lnSpc>
                <a:spcPct val="115000"/>
              </a:lnSpc>
              <a:spcAft>
                <a:spcPts val="0"/>
              </a:spcAft>
            </a:pPr>
            <a:r>
              <a:rPr lang="fr-FR" sz="3200" dirty="0">
                <a:solidFill>
                  <a:srgbClr val="C00000"/>
                </a:solidFill>
                <a:latin typeface="Comic Sans MS" panose="030F0702030302020204" pitchFamily="66" charset="0"/>
              </a:rPr>
              <a:t>Aide à l’appropriation des documents.</a:t>
            </a:r>
          </a:p>
        </p:txBody>
      </p:sp>
      <p:pic>
        <p:nvPicPr>
          <p:cNvPr id="4" name="Image 3"/>
          <p:cNvPicPr>
            <a:picLocks noChangeAspect="1"/>
          </p:cNvPicPr>
          <p:nvPr/>
        </p:nvPicPr>
        <p:blipFill>
          <a:blip r:embed="rId2"/>
          <a:stretch>
            <a:fillRect/>
          </a:stretch>
        </p:blipFill>
        <p:spPr>
          <a:xfrm>
            <a:off x="638906" y="829783"/>
            <a:ext cx="10914188" cy="5198434"/>
          </a:xfrm>
          <a:prstGeom prst="rect">
            <a:avLst/>
          </a:prstGeom>
        </p:spPr>
      </p:pic>
    </p:spTree>
    <p:extLst>
      <p:ext uri="{BB962C8B-B14F-4D97-AF65-F5344CB8AC3E}">
        <p14:creationId xmlns:p14="http://schemas.microsoft.com/office/powerpoint/2010/main" val="3568964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3"/>
                                        </p:tgtEl>
                                      </p:cBhvr>
                                    </p:animEffect>
                                    <p:anim calcmode="lin" valueType="num">
                                      <p:cBhvr>
                                        <p:cTn id="7" dur="1000"/>
                                        <p:tgtEl>
                                          <p:spTgt spid="3"/>
                                        </p:tgtEl>
                                        <p:attrNameLst>
                                          <p:attrName>ppt_x</p:attrName>
                                        </p:attrNameLst>
                                      </p:cBhvr>
                                      <p:tavLst>
                                        <p:tav tm="0">
                                          <p:val>
                                            <p:strVal val="ppt_x"/>
                                          </p:val>
                                        </p:tav>
                                        <p:tav tm="100000">
                                          <p:val>
                                            <p:strVal val="ppt_x"/>
                                          </p:val>
                                        </p:tav>
                                      </p:tavLst>
                                    </p:anim>
                                    <p:anim calcmode="lin" valueType="num">
                                      <p:cBhvr>
                                        <p:cTn id="8" dur="1000"/>
                                        <p:tgtEl>
                                          <p:spTgt spid="3"/>
                                        </p:tgtEl>
                                        <p:attrNameLst>
                                          <p:attrName>ppt_y</p:attrName>
                                        </p:attrNameLst>
                                      </p:cBhvr>
                                      <p:tavLst>
                                        <p:tav tm="0">
                                          <p:val>
                                            <p:strVal val="ppt_y"/>
                                          </p:val>
                                        </p:tav>
                                        <p:tav tm="100000">
                                          <p:val>
                                            <p:strVal val="ppt_y+.1"/>
                                          </p:val>
                                        </p:tav>
                                      </p:tavLst>
                                    </p:anim>
                                    <p:set>
                                      <p:cBhvr>
                                        <p:cTn id="9" dur="1" fill="hold">
                                          <p:stCondLst>
                                            <p:cond delay="999"/>
                                          </p:stCondLst>
                                        </p:cTn>
                                        <p:tgtEl>
                                          <p:spTgt spid="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602974" y="516835"/>
            <a:ext cx="7295322" cy="620106"/>
          </a:xfrm>
          <a:prstGeom prst="rect">
            <a:avLst/>
          </a:prstGeom>
          <a:noFill/>
        </p:spPr>
        <p:txBody>
          <a:bodyPr wrap="square" rtlCol="0">
            <a:spAutoFit/>
          </a:bodyPr>
          <a:lstStyle/>
          <a:p>
            <a:pPr>
              <a:lnSpc>
                <a:spcPct val="115000"/>
              </a:lnSpc>
              <a:spcAft>
                <a:spcPts val="0"/>
              </a:spcAft>
            </a:pPr>
            <a:r>
              <a:rPr lang="fr-FR" sz="3200" dirty="0">
                <a:solidFill>
                  <a:srgbClr val="C00000"/>
                </a:solidFill>
                <a:latin typeface="Comic Sans MS" panose="030F0702030302020204" pitchFamily="66" charset="0"/>
              </a:rPr>
              <a:t>Aide à l’expérimentation.</a:t>
            </a:r>
          </a:p>
        </p:txBody>
      </p:sp>
      <p:sp>
        <p:nvSpPr>
          <p:cNvPr id="9" name="ZoneTexte 8">
            <a:extLst>
              <a:ext uri="{FF2B5EF4-FFF2-40B4-BE49-F238E27FC236}">
                <a16:creationId xmlns:a16="http://schemas.microsoft.com/office/drawing/2014/main" id="{9452174D-8844-4CE0-9E78-9C820545FA35}"/>
              </a:ext>
            </a:extLst>
          </p:cNvPr>
          <p:cNvSpPr txBox="1"/>
          <p:nvPr/>
        </p:nvSpPr>
        <p:spPr>
          <a:xfrm>
            <a:off x="1179442" y="1630017"/>
            <a:ext cx="10124661" cy="710066"/>
          </a:xfrm>
          <a:prstGeom prst="rect">
            <a:avLst/>
          </a:prstGeom>
          <a:noFill/>
        </p:spPr>
        <p:txBody>
          <a:bodyPr wrap="square" rtlCol="0">
            <a:spAutoFit/>
          </a:bodyPr>
          <a:lstStyle/>
          <a:p>
            <a:pPr>
              <a:lnSpc>
                <a:spcPct val="115000"/>
              </a:lnSpc>
              <a:spcAft>
                <a:spcPts val="1000"/>
              </a:spcAft>
            </a:pPr>
            <a:r>
              <a:rPr lang="fr-FR" sz="1800" dirty="0">
                <a:effectLst/>
                <a:latin typeface="Comic Sans MS" panose="030F0702030302020204" pitchFamily="66" charset="0"/>
                <a:ea typeface="Calibri" panose="020F0502020204030204" pitchFamily="34" charset="0"/>
                <a:cs typeface="Times New Roman" panose="02020603050405020304" pitchFamily="18" charset="0"/>
              </a:rPr>
              <a:t>1’. Mesurer la température de l’eau afin de calculer la concentration en dioxygène de cette eau Perrier en mg/L.</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ZoneTexte 9">
            <a:extLst>
              <a:ext uri="{FF2B5EF4-FFF2-40B4-BE49-F238E27FC236}">
                <a16:creationId xmlns:a16="http://schemas.microsoft.com/office/drawing/2014/main" id="{7E49A37F-AA83-42A9-B03B-0E86C03C8710}"/>
              </a:ext>
            </a:extLst>
          </p:cNvPr>
          <p:cNvSpPr txBox="1"/>
          <p:nvPr/>
        </p:nvSpPr>
        <p:spPr>
          <a:xfrm>
            <a:off x="1189382" y="2833159"/>
            <a:ext cx="9572177" cy="710066"/>
          </a:xfrm>
          <a:prstGeom prst="rect">
            <a:avLst/>
          </a:prstGeom>
          <a:noFill/>
        </p:spPr>
        <p:txBody>
          <a:bodyPr wrap="square" rtlCol="0">
            <a:spAutoFit/>
          </a:bodyPr>
          <a:lstStyle/>
          <a:p>
            <a:pPr>
              <a:lnSpc>
                <a:spcPct val="115000"/>
              </a:lnSpc>
              <a:spcAft>
                <a:spcPts val="1000"/>
              </a:spcAft>
            </a:pPr>
            <a:r>
              <a:rPr lang="fr-FR" sz="1800" dirty="0">
                <a:effectLst/>
                <a:latin typeface="Comic Sans MS" panose="030F0702030302020204" pitchFamily="66" charset="0"/>
                <a:ea typeface="Calibri" panose="020F0502020204030204" pitchFamily="34" charset="0"/>
                <a:cs typeface="Times New Roman" panose="02020603050405020304" pitchFamily="18" charset="0"/>
              </a:rPr>
              <a:t>2’.</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dirty="0">
                <a:effectLst/>
                <a:latin typeface="Comic Sans MS" panose="030F0702030302020204" pitchFamily="66" charset="0"/>
                <a:ea typeface="Calibri" panose="020F0502020204030204" pitchFamily="34" charset="0"/>
                <a:cs typeface="Times New Roman" panose="02020603050405020304" pitchFamily="18" charset="0"/>
              </a:rPr>
              <a:t>Récupérer par déplacement d’eau le gaz dissout dans le Perrier dans une éprouvette graduée pour estimer le volume de ce gaz dissous par litre d’eau pétillante.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ZoneTexte 10">
            <a:extLst>
              <a:ext uri="{FF2B5EF4-FFF2-40B4-BE49-F238E27FC236}">
                <a16:creationId xmlns:a16="http://schemas.microsoft.com/office/drawing/2014/main" id="{D6891353-729D-48F0-8CC0-F2D925FE57F1}"/>
              </a:ext>
            </a:extLst>
          </p:cNvPr>
          <p:cNvSpPr txBox="1"/>
          <p:nvPr/>
        </p:nvSpPr>
        <p:spPr>
          <a:xfrm>
            <a:off x="1189382" y="4036301"/>
            <a:ext cx="3515706" cy="391517"/>
          </a:xfrm>
          <a:prstGeom prst="rect">
            <a:avLst/>
          </a:prstGeom>
          <a:noFill/>
        </p:spPr>
        <p:txBody>
          <a:bodyPr wrap="none" rtlCol="0">
            <a:spAutoFit/>
          </a:bodyPr>
          <a:lstStyle/>
          <a:p>
            <a:pPr>
              <a:lnSpc>
                <a:spcPct val="115000"/>
              </a:lnSpc>
              <a:spcAft>
                <a:spcPts val="1000"/>
              </a:spcAft>
            </a:pPr>
            <a:r>
              <a:rPr lang="fr-FR" sz="1800" dirty="0">
                <a:effectLst/>
                <a:latin typeface="Comic Sans MS" panose="030F0702030302020204" pitchFamily="66" charset="0"/>
                <a:ea typeface="Calibri" panose="020F0502020204030204" pitchFamily="34" charset="0"/>
                <a:cs typeface="Times New Roman" panose="02020603050405020304" pitchFamily="18" charset="0"/>
              </a:rPr>
              <a:t>3’. Mesurer le pH de cette eau.</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ZoneTexte 11">
            <a:extLst>
              <a:ext uri="{FF2B5EF4-FFF2-40B4-BE49-F238E27FC236}">
                <a16:creationId xmlns:a16="http://schemas.microsoft.com/office/drawing/2014/main" id="{212C13CB-CC37-41C4-BD9B-7AEA626DBBB9}"/>
              </a:ext>
            </a:extLst>
          </p:cNvPr>
          <p:cNvSpPr txBox="1"/>
          <p:nvPr/>
        </p:nvSpPr>
        <p:spPr>
          <a:xfrm>
            <a:off x="1179442" y="5032224"/>
            <a:ext cx="9462847" cy="391517"/>
          </a:xfrm>
          <a:prstGeom prst="rect">
            <a:avLst/>
          </a:prstGeom>
          <a:noFill/>
        </p:spPr>
        <p:txBody>
          <a:bodyPr wrap="none" rtlCol="0">
            <a:spAutoFit/>
          </a:bodyPr>
          <a:lstStyle/>
          <a:p>
            <a:pPr>
              <a:lnSpc>
                <a:spcPct val="115000"/>
              </a:lnSpc>
              <a:spcAft>
                <a:spcPts val="1000"/>
              </a:spcAft>
            </a:pPr>
            <a:r>
              <a:rPr lang="fr-FR" sz="1800" dirty="0">
                <a:effectLst/>
                <a:latin typeface="Comic Sans MS" panose="030F0702030302020204" pitchFamily="66" charset="0"/>
                <a:ea typeface="Calibri" panose="020F0502020204030204" pitchFamily="34" charset="0"/>
                <a:cs typeface="Times New Roman" panose="02020603050405020304" pitchFamily="18" charset="0"/>
              </a:rPr>
              <a:t>4’. Tester à l’eau de chaux le gaz présent dans le Perrier afin de déterminer sa nature.</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ZoneTexte 12">
            <a:extLst>
              <a:ext uri="{FF2B5EF4-FFF2-40B4-BE49-F238E27FC236}">
                <a16:creationId xmlns:a16="http://schemas.microsoft.com/office/drawing/2014/main" id="{9D968589-130A-4C29-B8C1-58C1D35224F9}"/>
              </a:ext>
            </a:extLst>
          </p:cNvPr>
          <p:cNvSpPr txBox="1"/>
          <p:nvPr/>
        </p:nvSpPr>
        <p:spPr>
          <a:xfrm>
            <a:off x="6040957" y="642222"/>
            <a:ext cx="6051657" cy="646331"/>
          </a:xfrm>
          <a:prstGeom prst="rect">
            <a:avLst/>
          </a:prstGeom>
          <a:noFill/>
        </p:spPr>
        <p:txBody>
          <a:bodyPr wrap="none" rtlCol="0">
            <a:spAutoFit/>
          </a:bodyPr>
          <a:lstStyle/>
          <a:p>
            <a:r>
              <a:rPr lang="fr-FR" b="1" dirty="0">
                <a:latin typeface="Comic Sans MS" panose="030F0702030302020204" pitchFamily="66" charset="0"/>
              </a:rPr>
              <a:t>N’oubliez pas de prendre des notes sur votre cahier</a:t>
            </a:r>
          </a:p>
          <a:p>
            <a:r>
              <a:rPr lang="fr-FR" b="1" dirty="0">
                <a:latin typeface="Comic Sans MS" panose="030F0702030302020204" pitchFamily="66" charset="0"/>
              </a:rPr>
              <a:t>et de prendre des photos.</a:t>
            </a:r>
          </a:p>
        </p:txBody>
      </p:sp>
    </p:spTree>
    <p:extLst>
      <p:ext uri="{BB962C8B-B14F-4D97-AF65-F5344CB8AC3E}">
        <p14:creationId xmlns:p14="http://schemas.microsoft.com/office/powerpoint/2010/main" val="1253014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3"/>
                                        </p:tgtEl>
                                      </p:cBhvr>
                                    </p:animEffect>
                                    <p:anim calcmode="lin" valueType="num">
                                      <p:cBhvr>
                                        <p:cTn id="7" dur="1000"/>
                                        <p:tgtEl>
                                          <p:spTgt spid="3"/>
                                        </p:tgtEl>
                                        <p:attrNameLst>
                                          <p:attrName>ppt_x</p:attrName>
                                        </p:attrNameLst>
                                      </p:cBhvr>
                                      <p:tavLst>
                                        <p:tav tm="0">
                                          <p:val>
                                            <p:strVal val="ppt_x"/>
                                          </p:val>
                                        </p:tav>
                                        <p:tav tm="100000">
                                          <p:val>
                                            <p:strVal val="ppt_x"/>
                                          </p:val>
                                        </p:tav>
                                      </p:tavLst>
                                    </p:anim>
                                    <p:anim calcmode="lin" valueType="num">
                                      <p:cBhvr>
                                        <p:cTn id="8" dur="1000"/>
                                        <p:tgtEl>
                                          <p:spTgt spid="3"/>
                                        </p:tgtEl>
                                        <p:attrNameLst>
                                          <p:attrName>ppt_y</p:attrName>
                                        </p:attrNameLst>
                                      </p:cBhvr>
                                      <p:tavLst>
                                        <p:tav tm="0">
                                          <p:val>
                                            <p:strVal val="ppt_y"/>
                                          </p:val>
                                        </p:tav>
                                        <p:tav tm="100000">
                                          <p:val>
                                            <p:strVal val="ppt_y+.1"/>
                                          </p:val>
                                        </p:tav>
                                      </p:tavLst>
                                    </p:anim>
                                    <p:set>
                                      <p:cBhvr>
                                        <p:cTn id="9" dur="1" fill="hold">
                                          <p:stCondLst>
                                            <p:cond delay="999"/>
                                          </p:stCondLst>
                                        </p:cTn>
                                        <p:tgtEl>
                                          <p:spTgt spid="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1">
                                            <p:txEl>
                                              <p:pRg st="0" end="0"/>
                                            </p:txEl>
                                          </p:spTgt>
                                        </p:tgtEl>
                                        <p:attrNameLst>
                                          <p:attrName>style.visibility</p:attrName>
                                        </p:attrNameLst>
                                      </p:cBhvr>
                                      <p:to>
                                        <p:strVal val="visible"/>
                                      </p:to>
                                    </p:set>
                                    <p:animEffect transition="in" filter="fade">
                                      <p:cBhvr>
                                        <p:cTn id="28" dur="1000"/>
                                        <p:tgtEl>
                                          <p:spTgt spid="11">
                                            <p:txEl>
                                              <p:pRg st="0" end="0"/>
                                            </p:txEl>
                                          </p:spTgt>
                                        </p:tgtEl>
                                      </p:cBhvr>
                                    </p:animEffect>
                                    <p:anim calcmode="lin" valueType="num">
                                      <p:cBhvr>
                                        <p:cTn id="29"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2">
                                            <p:txEl>
                                              <p:pRg st="0" end="0"/>
                                            </p:txEl>
                                          </p:spTgt>
                                        </p:tgtEl>
                                        <p:attrNameLst>
                                          <p:attrName>style.visibility</p:attrName>
                                        </p:attrNameLst>
                                      </p:cBhvr>
                                      <p:to>
                                        <p:strVal val="visible"/>
                                      </p:to>
                                    </p:set>
                                    <p:animEffect transition="in" filter="fade">
                                      <p:cBhvr>
                                        <p:cTn id="35" dur="1000"/>
                                        <p:tgtEl>
                                          <p:spTgt spid="12">
                                            <p:txEl>
                                              <p:pRg st="0" end="0"/>
                                            </p:txEl>
                                          </p:spTgt>
                                        </p:tgtEl>
                                      </p:cBhvr>
                                    </p:animEffect>
                                    <p:anim calcmode="lin" valueType="num">
                                      <p:cBhvr>
                                        <p:cTn id="36"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37"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graphicFrame>
        <p:nvGraphicFramePr>
          <p:cNvPr id="4" name="Tableau 3"/>
          <p:cNvGraphicFramePr>
            <a:graphicFrameLocks noGrp="1"/>
          </p:cNvGraphicFramePr>
          <p:nvPr>
            <p:extLst>
              <p:ext uri="{D42A27DB-BD31-4B8C-83A1-F6EECF244321}">
                <p14:modId xmlns:p14="http://schemas.microsoft.com/office/powerpoint/2010/main" val="269419880"/>
              </p:ext>
            </p:extLst>
          </p:nvPr>
        </p:nvGraphicFramePr>
        <p:xfrm>
          <a:off x="1867880" y="917845"/>
          <a:ext cx="8456240" cy="4810682"/>
        </p:xfrm>
        <a:graphic>
          <a:graphicData uri="http://schemas.openxmlformats.org/drawingml/2006/table">
            <a:tbl>
              <a:tblPr firstRow="1" firstCol="1" bandRow="1">
                <a:tableStyleId>{5C22544A-7EE6-4342-B048-85BDC9FD1C3A}</a:tableStyleId>
              </a:tblPr>
              <a:tblGrid>
                <a:gridCol w="4228120">
                  <a:extLst>
                    <a:ext uri="{9D8B030D-6E8A-4147-A177-3AD203B41FA5}">
                      <a16:colId xmlns:a16="http://schemas.microsoft.com/office/drawing/2014/main" val="2113769638"/>
                    </a:ext>
                  </a:extLst>
                </a:gridCol>
                <a:gridCol w="4228120">
                  <a:extLst>
                    <a:ext uri="{9D8B030D-6E8A-4147-A177-3AD203B41FA5}">
                      <a16:colId xmlns:a16="http://schemas.microsoft.com/office/drawing/2014/main" val="1476933414"/>
                    </a:ext>
                  </a:extLst>
                </a:gridCol>
              </a:tblGrid>
              <a:tr h="938217">
                <a:tc gridSpan="2">
                  <a:txBody>
                    <a:bodyPr/>
                    <a:lstStyle/>
                    <a:p>
                      <a:pPr>
                        <a:lnSpc>
                          <a:spcPct val="115000"/>
                        </a:lnSpc>
                        <a:spcAft>
                          <a:spcPts val="0"/>
                        </a:spcAft>
                      </a:pPr>
                      <a:r>
                        <a:rPr lang="fr-FR" sz="2800">
                          <a:effectLst/>
                          <a:latin typeface="Comic Sans MS" panose="030F0702030302020204" pitchFamily="66" charset="0"/>
                        </a:rPr>
                        <a:t>Cinquième parcours : «  L’eau, l’air, la vie ».</a:t>
                      </a:r>
                      <a:endParaRPr lang="fr-FR" sz="2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extLst>
                  <a:ext uri="{0D108BD9-81ED-4DB2-BD59-A6C34878D82A}">
                    <a16:rowId xmlns:a16="http://schemas.microsoft.com/office/drawing/2014/main" val="2461847544"/>
                  </a:ext>
                </a:extLst>
              </a:tr>
              <a:tr h="1909553">
                <a:tc>
                  <a:txBody>
                    <a:bodyPr/>
                    <a:lstStyle/>
                    <a:p>
                      <a:pPr>
                        <a:lnSpc>
                          <a:spcPct val="115000"/>
                        </a:lnSpc>
                        <a:spcAft>
                          <a:spcPts val="0"/>
                        </a:spcAft>
                      </a:pPr>
                      <a:r>
                        <a:rPr lang="fr-FR" sz="2800" dirty="0">
                          <a:effectLst/>
                          <a:latin typeface="Comic Sans MS" panose="030F0702030302020204" pitchFamily="66" charset="0"/>
                        </a:rPr>
                        <a:t>Etape 1 : ®Evolution air.</a:t>
                      </a:r>
                    </a:p>
                    <a:p>
                      <a:pPr>
                        <a:lnSpc>
                          <a:spcPct val="115000"/>
                        </a:lnSpc>
                        <a:spcAft>
                          <a:spcPts val="0"/>
                        </a:spcAft>
                      </a:pPr>
                      <a:r>
                        <a:rPr lang="fr-FR" sz="2800" dirty="0">
                          <a:effectLst/>
                          <a:latin typeface="Comic Sans MS" panose="030F0702030302020204" pitchFamily="66" charset="0"/>
                        </a:rPr>
                        <a:t>Ou la naissance de notre atmosphère.</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800">
                          <a:effectLst/>
                          <a:latin typeface="Comic Sans MS" panose="030F0702030302020204" pitchFamily="66" charset="0"/>
                        </a:rPr>
                        <a:t>Composition de l’air.</a:t>
                      </a:r>
                      <a:endParaRPr lang="fr-FR" sz="2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9648732"/>
                  </a:ext>
                </a:extLst>
              </a:tr>
              <a:tr h="1909553">
                <a:tc>
                  <a:txBody>
                    <a:bodyPr/>
                    <a:lstStyle/>
                    <a:p>
                      <a:pPr>
                        <a:lnSpc>
                          <a:spcPct val="115000"/>
                        </a:lnSpc>
                        <a:spcAft>
                          <a:spcPts val="0"/>
                        </a:spcAft>
                      </a:pPr>
                      <a:r>
                        <a:rPr lang="fr-FR" sz="2800" dirty="0">
                          <a:effectLst/>
                          <a:latin typeface="Comic Sans MS" panose="030F0702030302020204" pitchFamily="66" charset="0"/>
                        </a:rPr>
                        <a:t>Etape 2 : Dernière péripétie.</a:t>
                      </a:r>
                    </a:p>
                    <a:p>
                      <a:pPr>
                        <a:lnSpc>
                          <a:spcPct val="115000"/>
                        </a:lnSpc>
                        <a:spcAft>
                          <a:spcPts val="0"/>
                        </a:spcAft>
                      </a:pPr>
                      <a:r>
                        <a:rPr lang="fr-FR" sz="2800" dirty="0">
                          <a:effectLst/>
                          <a:latin typeface="Comic Sans MS" panose="030F0702030302020204" pitchFamily="66" charset="0"/>
                        </a:rPr>
                        <a:t> </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800" dirty="0">
                          <a:effectLst/>
                          <a:latin typeface="Comic Sans MS" panose="030F0702030302020204" pitchFamily="66" charset="0"/>
                        </a:rPr>
                        <a:t>Solubilité. Dissolution d’un gaz dans l’eau.</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1230606"/>
                  </a:ext>
                </a:extLst>
              </a:tr>
            </a:tbl>
          </a:graphicData>
        </a:graphic>
      </p:graphicFrame>
    </p:spTree>
    <p:extLst>
      <p:ext uri="{BB962C8B-B14F-4D97-AF65-F5344CB8AC3E}">
        <p14:creationId xmlns:p14="http://schemas.microsoft.com/office/powerpoint/2010/main" val="1924149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766257552"/>
              </p:ext>
            </p:extLst>
          </p:nvPr>
        </p:nvGraphicFramePr>
        <p:xfrm>
          <a:off x="887896" y="965138"/>
          <a:ext cx="10866782" cy="4457320"/>
        </p:xfrm>
        <a:graphic>
          <a:graphicData uri="http://schemas.openxmlformats.org/drawingml/2006/table">
            <a:tbl>
              <a:tblPr firstRow="1" firstCol="1" bandRow="1"/>
              <a:tblGrid>
                <a:gridCol w="9639030">
                  <a:extLst>
                    <a:ext uri="{9D8B030D-6E8A-4147-A177-3AD203B41FA5}">
                      <a16:colId xmlns:a16="http://schemas.microsoft.com/office/drawing/2014/main" val="2591547948"/>
                    </a:ext>
                  </a:extLst>
                </a:gridCol>
                <a:gridCol w="1227752">
                  <a:extLst>
                    <a:ext uri="{9D8B030D-6E8A-4147-A177-3AD203B41FA5}">
                      <a16:colId xmlns:a16="http://schemas.microsoft.com/office/drawing/2014/main" val="1137086826"/>
                    </a:ext>
                  </a:extLst>
                </a:gridCol>
              </a:tblGrid>
              <a:tr h="0">
                <a:tc>
                  <a:txBody>
                    <a:bodyPr/>
                    <a:lstStyle/>
                    <a:p>
                      <a:pPr algn="l">
                        <a:lnSpc>
                          <a:spcPct val="115000"/>
                        </a:lnSpc>
                        <a:spcAft>
                          <a:spcPts val="0"/>
                        </a:spcAft>
                      </a:pPr>
                      <a:r>
                        <a:rPr lang="fr-FR" sz="2000" b="1">
                          <a:effectLst/>
                          <a:latin typeface="Comic Sans MS" panose="030F0702030302020204" pitchFamily="66" charset="0"/>
                          <a:ea typeface="Calibri" panose="020F0502020204030204" pitchFamily="34" charset="0"/>
                          <a:cs typeface="Times New Roman" panose="02020603050405020304" pitchFamily="18" charset="0"/>
                        </a:rPr>
                        <a:t>Éléments pris en compte pour la correction</a:t>
                      </a:r>
                      <a:endParaRPr lang="fr-FR" sz="20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4501379"/>
                  </a:ext>
                </a:extLst>
              </a:tr>
              <a:tr h="0">
                <a:tc>
                  <a:txBody>
                    <a:bodyPr/>
                    <a:lstStyle/>
                    <a:p>
                      <a:pPr algn="l">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Le problème scientifique est clairement énoncé.</a:t>
                      </a:r>
                    </a:p>
                    <a:p>
                      <a:pPr algn="l">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1565512"/>
                  </a:ext>
                </a:extLst>
              </a:tr>
              <a:tr h="0">
                <a:tc>
                  <a:txBody>
                    <a:bodyPr/>
                    <a:lstStyle/>
                    <a:p>
                      <a:pPr algn="l">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Éléments scientifiques issus des connaissances. Noms, formule, test à l’eau de chaux, récupération d’un gaz par déplacement,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2926898"/>
                  </a:ext>
                </a:extLst>
              </a:tr>
              <a:tr h="0">
                <a:tc>
                  <a:txBody>
                    <a:bodyPr/>
                    <a:lstStyle/>
                    <a:p>
                      <a:pPr algn="l">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Éléments scientifiques issus des documents.</a:t>
                      </a:r>
                    </a:p>
                    <a:p>
                      <a:pPr algn="l">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9000506"/>
                  </a:ext>
                </a:extLst>
              </a:tr>
              <a:tr h="0">
                <a:tc>
                  <a:txBody>
                    <a:bodyPr/>
                    <a:lstStyle/>
                    <a:p>
                      <a:pPr algn="l">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Mise en relation de toutes ces informations scientifiques.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effectLst/>
                          <a:latin typeface="Comic Sans MS" panose="030F0702030302020204" pitchFamily="66" charset="0"/>
                          <a:ea typeface="Calibri" panose="020F0502020204030204" pitchFamily="34" charset="0"/>
                          <a:cs typeface="Times New Roman" panose="02020603050405020304" pitchFamily="18" charset="0"/>
                        </a:rPr>
                        <a:t> </a:t>
                      </a:r>
                    </a:p>
                    <a:p>
                      <a:pPr algn="ctr">
                        <a:lnSpc>
                          <a:spcPct val="115000"/>
                        </a:lnSpc>
                        <a:spcAft>
                          <a:spcPts val="0"/>
                        </a:spcAft>
                      </a:pPr>
                      <a:r>
                        <a:rPr lang="fr-FR" sz="110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4373583"/>
                  </a:ext>
                </a:extLst>
              </a:tr>
              <a:tr h="0">
                <a:tc>
                  <a:txBody>
                    <a:bodyPr/>
                    <a:lstStyle/>
                    <a:p>
                      <a:pPr algn="l">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Présence de schémas.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effectLst/>
                          <a:latin typeface="Comic Sans MS" panose="030F0702030302020204" pitchFamily="66" charset="0"/>
                          <a:ea typeface="Calibri" panose="020F0502020204030204" pitchFamily="34" charset="0"/>
                          <a:cs typeface="Times New Roman" panose="02020603050405020304" pitchFamily="18" charset="0"/>
                        </a:rPr>
                        <a:t> </a:t>
                      </a:r>
                    </a:p>
                    <a:p>
                      <a:pPr algn="ctr">
                        <a:lnSpc>
                          <a:spcPct val="115000"/>
                        </a:lnSpc>
                        <a:spcAft>
                          <a:spcPts val="0"/>
                        </a:spcAft>
                      </a:pPr>
                      <a:r>
                        <a:rPr lang="fr-FR" sz="110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0285709"/>
                  </a:ext>
                </a:extLst>
              </a:tr>
              <a:tr h="0">
                <a:tc>
                  <a:txBody>
                    <a:bodyPr/>
                    <a:lstStyle/>
                    <a:p>
                      <a:pPr algn="l">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Organisation de la lettre. Introduction, développement et conclusion.</a:t>
                      </a:r>
                    </a:p>
                    <a:p>
                      <a:pPr algn="l">
                        <a:lnSpc>
                          <a:spcPct val="115000"/>
                        </a:lnSpc>
                        <a:spcAft>
                          <a:spcPts val="0"/>
                        </a:spcAft>
                      </a:pPr>
                      <a:r>
                        <a:rPr lang="fr-FR" sz="200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618991"/>
                  </a:ext>
                </a:extLst>
              </a:tr>
              <a:tr h="0">
                <a:tc>
                  <a:txBody>
                    <a:bodyPr/>
                    <a:lstStyle/>
                    <a:p>
                      <a:pPr algn="l">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Rédaction. Présence de connecteurs logiques, l’orthographe et la syntaxe.</a:t>
                      </a:r>
                    </a:p>
                    <a:p>
                      <a:pPr algn="l">
                        <a:lnSpc>
                          <a:spcPct val="115000"/>
                        </a:lnSpc>
                        <a:spcAft>
                          <a:spcPts val="0"/>
                        </a:spcAft>
                      </a:pPr>
                      <a:r>
                        <a:rPr lang="fr-FR" sz="2000" dirty="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100" dirty="0">
                          <a:effectLst/>
                          <a:latin typeface="Comic Sans MS" panose="030F0702030302020204" pitchFamily="66"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4845271"/>
                  </a:ext>
                </a:extLst>
              </a:tr>
            </a:tbl>
          </a:graphicData>
        </a:graphic>
      </p:graphicFrame>
    </p:spTree>
    <p:extLst>
      <p:ext uri="{BB962C8B-B14F-4D97-AF65-F5344CB8AC3E}">
        <p14:creationId xmlns:p14="http://schemas.microsoft.com/office/powerpoint/2010/main" val="2974293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89721" y="1423734"/>
            <a:ext cx="11330609" cy="3970318"/>
          </a:xfrm>
          <a:prstGeom prst="rect">
            <a:avLst/>
          </a:prstGeom>
          <a:noFill/>
        </p:spPr>
        <p:txBody>
          <a:bodyPr wrap="square" rtlCol="0">
            <a:spAutoFit/>
          </a:bodyPr>
          <a:lstStyle/>
          <a:p>
            <a:r>
              <a:rPr lang="fr-FR" sz="3600" dirty="0">
                <a:latin typeface="Comic Sans MS" panose="030F0702030302020204" pitchFamily="66" charset="0"/>
              </a:rPr>
              <a:t>« Comme la plupart des planètes observables, la Terre est entourée d’une enveloppe de gaz en perpétuel mouvement : l’atmosphère. Sa composition et sa structure sont incomparables en raison de l’apparition, il y a plus de trois milliards d’années, d’un phénomène unique dans notre système solaire : l’éclosion de la vie.</a:t>
            </a:r>
          </a:p>
        </p:txBody>
      </p:sp>
      <p:sp>
        <p:nvSpPr>
          <p:cNvPr id="3" name="ZoneTexte 2"/>
          <p:cNvSpPr txBox="1"/>
          <p:nvPr/>
        </p:nvSpPr>
        <p:spPr>
          <a:xfrm>
            <a:off x="430695" y="198783"/>
            <a:ext cx="7295322" cy="1224951"/>
          </a:xfrm>
          <a:prstGeom prst="rect">
            <a:avLst/>
          </a:prstGeom>
          <a:noFill/>
        </p:spPr>
        <p:txBody>
          <a:bodyPr wrap="square" rtlCol="0">
            <a:spAutoFit/>
          </a:bodyPr>
          <a:lstStyle/>
          <a:p>
            <a:pPr>
              <a:lnSpc>
                <a:spcPct val="115000"/>
              </a:lnSpc>
              <a:spcAft>
                <a:spcPts val="0"/>
              </a:spcAft>
            </a:pPr>
            <a:r>
              <a:rPr lang="fr-FR" sz="3200" dirty="0">
                <a:solidFill>
                  <a:srgbClr val="C00000"/>
                </a:solidFill>
                <a:latin typeface="Comic Sans MS" panose="030F0702030302020204" pitchFamily="66" charset="0"/>
              </a:rPr>
              <a:t>Etape 1 : ®Evolution air.</a:t>
            </a:r>
          </a:p>
          <a:p>
            <a:pPr>
              <a:lnSpc>
                <a:spcPct val="115000"/>
              </a:lnSpc>
              <a:spcAft>
                <a:spcPts val="0"/>
              </a:spcAft>
            </a:pPr>
            <a:r>
              <a:rPr lang="fr-FR" sz="3200" dirty="0">
                <a:solidFill>
                  <a:srgbClr val="C00000"/>
                </a:solidFill>
                <a:latin typeface="Comic Sans MS" panose="030F0702030302020204" pitchFamily="66" charset="0"/>
              </a:rPr>
              <a:t>Ou la naissance de notre atmosphère.</a:t>
            </a:r>
            <a:endParaRPr lang="fr-FR" sz="3200" dirty="0">
              <a:solidFill>
                <a:srgbClr val="C00000"/>
              </a:solidFill>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5344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3"/>
                                        </p:tgtEl>
                                      </p:cBhvr>
                                    </p:animEffect>
                                    <p:anim calcmode="lin" valueType="num">
                                      <p:cBhvr>
                                        <p:cTn id="7" dur="1000"/>
                                        <p:tgtEl>
                                          <p:spTgt spid="3"/>
                                        </p:tgtEl>
                                        <p:attrNameLst>
                                          <p:attrName>ppt_x</p:attrName>
                                        </p:attrNameLst>
                                      </p:cBhvr>
                                      <p:tavLst>
                                        <p:tav tm="0">
                                          <p:val>
                                            <p:strVal val="ppt_x"/>
                                          </p:val>
                                        </p:tav>
                                        <p:tav tm="100000">
                                          <p:val>
                                            <p:strVal val="ppt_x"/>
                                          </p:val>
                                        </p:tav>
                                      </p:tavLst>
                                    </p:anim>
                                    <p:anim calcmode="lin" valueType="num">
                                      <p:cBhvr>
                                        <p:cTn id="8" dur="1000"/>
                                        <p:tgtEl>
                                          <p:spTgt spid="3"/>
                                        </p:tgtEl>
                                        <p:attrNameLst>
                                          <p:attrName>ppt_y</p:attrName>
                                        </p:attrNameLst>
                                      </p:cBhvr>
                                      <p:tavLst>
                                        <p:tav tm="0">
                                          <p:val>
                                            <p:strVal val="ppt_y"/>
                                          </p:val>
                                        </p:tav>
                                        <p:tav tm="100000">
                                          <p:val>
                                            <p:strVal val="ppt_y+.1"/>
                                          </p:val>
                                        </p:tav>
                                      </p:tavLst>
                                    </p:anim>
                                    <p:set>
                                      <p:cBhvr>
                                        <p:cTn id="9" dur="1" fill="hold">
                                          <p:stCondLst>
                                            <p:cond delay="999"/>
                                          </p:stCondLst>
                                        </p:cTn>
                                        <p:tgtEl>
                                          <p:spTgt spid="3"/>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18052" y="185530"/>
            <a:ext cx="11569148" cy="6740307"/>
          </a:xfrm>
          <a:prstGeom prst="rect">
            <a:avLst/>
          </a:prstGeom>
          <a:noFill/>
        </p:spPr>
        <p:txBody>
          <a:bodyPr wrap="square" rtlCol="0">
            <a:spAutoFit/>
          </a:bodyPr>
          <a:lstStyle/>
          <a:p>
            <a:r>
              <a:rPr lang="fr-FR" sz="3600" dirty="0">
                <a:latin typeface="Comic Sans MS" panose="030F0702030302020204" pitchFamily="66" charset="0"/>
              </a:rPr>
              <a:t>Il y a 4,5 milliards d’années, le nuage de gaz qui entourait la Terre en formation contenait de l’eau, du dioxyde de carbone, du dihydrogène et du méthane. Le dioxygène commença à faire son apparition il y a quelques 2 milliards d’années dans l’atmosphère car la vie existait déjà sous forme d’algues bleues qui ont la particularité de fixer le diazote atmosphérique et pour rejeter le dioxygène qui représentait alors seulement 1 % de l’atmosphère. Cinq cents millions d’années plus tard ce taux passait à environ 3%. L’atmosphère a atteint sa composition actuelle il y a 400 à 600 millions d’années.</a:t>
            </a:r>
          </a:p>
        </p:txBody>
      </p:sp>
    </p:spTree>
    <p:extLst>
      <p:ext uri="{BB962C8B-B14F-4D97-AF65-F5344CB8AC3E}">
        <p14:creationId xmlns:p14="http://schemas.microsoft.com/office/powerpoint/2010/main" val="3033438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809" y="582067"/>
            <a:ext cx="11476382" cy="5632311"/>
          </a:xfrm>
          <a:prstGeom prst="rect">
            <a:avLst/>
          </a:prstGeom>
          <a:noFill/>
        </p:spPr>
        <p:txBody>
          <a:bodyPr wrap="square" rtlCol="0">
            <a:spAutoFit/>
          </a:bodyPr>
          <a:lstStyle/>
          <a:p>
            <a:r>
              <a:rPr lang="fr-FR" sz="3600" dirty="0">
                <a:latin typeface="Comic Sans MS" panose="030F0702030302020204" pitchFamily="66" charset="0"/>
              </a:rPr>
              <a:t>Il a fallu attendre le 16</a:t>
            </a:r>
            <a:r>
              <a:rPr lang="fr-FR" sz="3600" baseline="30000" dirty="0">
                <a:latin typeface="Comic Sans MS" panose="030F0702030302020204" pitchFamily="66" charset="0"/>
              </a:rPr>
              <a:t>ième</a:t>
            </a:r>
            <a:r>
              <a:rPr lang="fr-FR" sz="3600" dirty="0">
                <a:latin typeface="Comic Sans MS" panose="030F0702030302020204" pitchFamily="66" charset="0"/>
              </a:rPr>
              <a:t> siècle et les expériences du chimiste français Lavoisier en 1777 pour que la composition soit connue. Il trouva que l’air contenait 27% de dioxygène. Depuis des analyses précises et admises par tout le monde ( en 1947 ) indique que l’air sec contient de l’ozone qui nous protège des rayonnements ultraviolets, 78,1% de diazote, 20,9 % de dioxygène, 0,93% d’argon, 0,034 % de dioxyde de carbone et encore d’autres gaz en très petites quantités. </a:t>
            </a:r>
          </a:p>
        </p:txBody>
      </p:sp>
    </p:spTree>
    <p:extLst>
      <p:ext uri="{BB962C8B-B14F-4D97-AF65-F5344CB8AC3E}">
        <p14:creationId xmlns:p14="http://schemas.microsoft.com/office/powerpoint/2010/main" val="3778921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44556" y="889843"/>
            <a:ext cx="11502887" cy="5386090"/>
          </a:xfrm>
          <a:prstGeom prst="rect">
            <a:avLst/>
          </a:prstGeom>
          <a:noFill/>
        </p:spPr>
        <p:txBody>
          <a:bodyPr wrap="square" rtlCol="0">
            <a:spAutoFit/>
          </a:bodyPr>
          <a:lstStyle/>
          <a:p>
            <a:r>
              <a:rPr lang="fr-FR" sz="3600" dirty="0">
                <a:latin typeface="Comic Sans MS" panose="030F0702030302020204" pitchFamily="66" charset="0"/>
              </a:rPr>
              <a:t>De plus l’atmosphère terrestre contient de grandes quantités de vapeur d’eau dont l’abondance varie de 5 % dans les régions chaudes et humides (près de l’équateur) à 0,1 % des régions froides et sèches (Sibérie). </a:t>
            </a:r>
          </a:p>
          <a:p>
            <a:r>
              <a:rPr lang="fr-FR" sz="3600" dirty="0">
                <a:latin typeface="Comic Sans MS" panose="030F0702030302020204" pitchFamily="66" charset="0"/>
              </a:rPr>
              <a:t>Sur les planètes voisines de la terre, l’atmosphère a la composition suivante (% en volume). »</a:t>
            </a:r>
            <a:r>
              <a:rPr lang="fr-FR" dirty="0"/>
              <a:t> </a:t>
            </a:r>
          </a:p>
          <a:p>
            <a:endParaRPr lang="fr-FR" dirty="0"/>
          </a:p>
          <a:p>
            <a:endParaRPr lang="fr-FR" dirty="0"/>
          </a:p>
          <a:p>
            <a:r>
              <a:rPr lang="fr-FR" sz="2000" dirty="0">
                <a:latin typeface="Comic Sans MS" panose="030F0702030302020204" pitchFamily="66" charset="0"/>
              </a:rPr>
              <a:t>D’après « La Terre et l’Univers, Hachette éducation »</a:t>
            </a:r>
          </a:p>
          <a:p>
            <a:endParaRPr lang="fr-FR" sz="3600" dirty="0">
              <a:latin typeface="Comic Sans MS" panose="030F0702030302020204" pitchFamily="66" charset="0"/>
            </a:endParaRPr>
          </a:p>
        </p:txBody>
      </p:sp>
    </p:spTree>
    <p:extLst>
      <p:ext uri="{BB962C8B-B14F-4D97-AF65-F5344CB8AC3E}">
        <p14:creationId xmlns:p14="http://schemas.microsoft.com/office/powerpoint/2010/main" val="1758899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37321" y="371061"/>
            <a:ext cx="10959548" cy="1754326"/>
          </a:xfrm>
          <a:prstGeom prst="rect">
            <a:avLst/>
          </a:prstGeom>
          <a:noFill/>
        </p:spPr>
        <p:txBody>
          <a:bodyPr wrap="square" rtlCol="0">
            <a:spAutoFit/>
          </a:bodyPr>
          <a:lstStyle/>
          <a:p>
            <a:r>
              <a:rPr lang="fr-FR" sz="3600" dirty="0">
                <a:latin typeface="Comic Sans MS" panose="030F0702030302020204" pitchFamily="66" charset="0"/>
              </a:rPr>
              <a:t>Question a:</a:t>
            </a:r>
          </a:p>
          <a:p>
            <a:r>
              <a:rPr lang="fr-FR" sz="3600" dirty="0">
                <a:latin typeface="Comic Sans MS" panose="030F0702030302020204" pitchFamily="66" charset="0"/>
              </a:rPr>
              <a:t> </a:t>
            </a:r>
          </a:p>
          <a:p>
            <a:pPr lvl="1"/>
            <a:r>
              <a:rPr lang="fr-FR" sz="3600" dirty="0">
                <a:latin typeface="Comic Sans MS" panose="030F0702030302020204" pitchFamily="66" charset="0"/>
              </a:rPr>
              <a:t>L’air est-il un corps simple ou composé ?</a:t>
            </a:r>
          </a:p>
        </p:txBody>
      </p:sp>
      <p:sp>
        <p:nvSpPr>
          <p:cNvPr id="4" name="ZoneTexte 3"/>
          <p:cNvSpPr txBox="1"/>
          <p:nvPr/>
        </p:nvSpPr>
        <p:spPr>
          <a:xfrm>
            <a:off x="424069" y="2125387"/>
            <a:ext cx="10972800" cy="1200329"/>
          </a:xfrm>
          <a:prstGeom prst="rect">
            <a:avLst/>
          </a:prstGeom>
          <a:noFill/>
        </p:spPr>
        <p:txBody>
          <a:bodyPr wrap="square" rtlCol="0">
            <a:spAutoFit/>
          </a:bodyPr>
          <a:lstStyle/>
          <a:p>
            <a:pPr lvl="1"/>
            <a:endParaRPr lang="fr-FR" sz="3600" dirty="0">
              <a:latin typeface="Comic Sans MS" panose="030F0702030302020204" pitchFamily="66" charset="0"/>
            </a:endParaRPr>
          </a:p>
          <a:p>
            <a:pPr lvl="1"/>
            <a:r>
              <a:rPr lang="fr-FR" sz="3600" dirty="0">
                <a:solidFill>
                  <a:srgbClr val="00B050"/>
                </a:solidFill>
                <a:latin typeface="Comic Sans MS" panose="030F0702030302020204" pitchFamily="66" charset="0"/>
              </a:rPr>
              <a:t>L’air est un mélange complexe.</a:t>
            </a:r>
          </a:p>
        </p:txBody>
      </p:sp>
      <p:sp>
        <p:nvSpPr>
          <p:cNvPr id="5" name="ZoneTexte 4"/>
          <p:cNvSpPr txBox="1"/>
          <p:nvPr/>
        </p:nvSpPr>
        <p:spPr>
          <a:xfrm>
            <a:off x="616226" y="3879713"/>
            <a:ext cx="10959548" cy="2862322"/>
          </a:xfrm>
          <a:prstGeom prst="rect">
            <a:avLst/>
          </a:prstGeom>
          <a:noFill/>
        </p:spPr>
        <p:txBody>
          <a:bodyPr wrap="square" rtlCol="0">
            <a:spAutoFit/>
          </a:bodyPr>
          <a:lstStyle/>
          <a:p>
            <a:r>
              <a:rPr lang="fr-FR" sz="3600" dirty="0">
                <a:latin typeface="Comic Sans MS" panose="030F0702030302020204" pitchFamily="66" charset="0"/>
              </a:rPr>
              <a:t>Question b :</a:t>
            </a:r>
          </a:p>
          <a:p>
            <a:r>
              <a:rPr lang="fr-FR" sz="3600" dirty="0">
                <a:latin typeface="Comic Sans MS" panose="030F0702030302020204" pitchFamily="66" charset="0"/>
              </a:rPr>
              <a:t> </a:t>
            </a:r>
          </a:p>
          <a:p>
            <a:pPr lvl="1"/>
            <a:r>
              <a:rPr lang="fr-FR" sz="3600" dirty="0">
                <a:latin typeface="Comic Sans MS" panose="030F0702030302020204" pitchFamily="66" charset="0"/>
              </a:rPr>
              <a:t>Compléter le tableau et comparer l’atmosphère primitive de notre planète à celles des autres planètes.</a:t>
            </a:r>
          </a:p>
        </p:txBody>
      </p:sp>
    </p:spTree>
    <p:extLst>
      <p:ext uri="{BB962C8B-B14F-4D97-AF65-F5344CB8AC3E}">
        <p14:creationId xmlns:p14="http://schemas.microsoft.com/office/powerpoint/2010/main" val="140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p:cNvGraphicFramePr>
            <a:graphicFrameLocks noGrp="1"/>
          </p:cNvGraphicFramePr>
          <p:nvPr>
            <p:extLst>
              <p:ext uri="{D42A27DB-BD31-4B8C-83A1-F6EECF244321}">
                <p14:modId xmlns:p14="http://schemas.microsoft.com/office/powerpoint/2010/main" val="111683539"/>
              </p:ext>
            </p:extLst>
          </p:nvPr>
        </p:nvGraphicFramePr>
        <p:xfrm>
          <a:off x="549966" y="525163"/>
          <a:ext cx="11092068" cy="5678424"/>
        </p:xfrm>
        <a:graphic>
          <a:graphicData uri="http://schemas.openxmlformats.org/drawingml/2006/table">
            <a:tbl>
              <a:tblPr>
                <a:tableStyleId>{5C22544A-7EE6-4342-B048-85BDC9FD1C3A}</a:tableStyleId>
              </a:tblPr>
              <a:tblGrid>
                <a:gridCol w="2217932">
                  <a:extLst>
                    <a:ext uri="{9D8B030D-6E8A-4147-A177-3AD203B41FA5}">
                      <a16:colId xmlns:a16="http://schemas.microsoft.com/office/drawing/2014/main" val="477907338"/>
                    </a:ext>
                  </a:extLst>
                </a:gridCol>
                <a:gridCol w="2217932">
                  <a:extLst>
                    <a:ext uri="{9D8B030D-6E8A-4147-A177-3AD203B41FA5}">
                      <a16:colId xmlns:a16="http://schemas.microsoft.com/office/drawing/2014/main" val="1699145539"/>
                    </a:ext>
                  </a:extLst>
                </a:gridCol>
                <a:gridCol w="2217932">
                  <a:extLst>
                    <a:ext uri="{9D8B030D-6E8A-4147-A177-3AD203B41FA5}">
                      <a16:colId xmlns:a16="http://schemas.microsoft.com/office/drawing/2014/main" val="3824698524"/>
                    </a:ext>
                  </a:extLst>
                </a:gridCol>
                <a:gridCol w="2219136">
                  <a:extLst>
                    <a:ext uri="{9D8B030D-6E8A-4147-A177-3AD203B41FA5}">
                      <a16:colId xmlns:a16="http://schemas.microsoft.com/office/drawing/2014/main" val="1361509383"/>
                    </a:ext>
                  </a:extLst>
                </a:gridCol>
                <a:gridCol w="2219136">
                  <a:extLst>
                    <a:ext uri="{9D8B030D-6E8A-4147-A177-3AD203B41FA5}">
                      <a16:colId xmlns:a16="http://schemas.microsoft.com/office/drawing/2014/main" val="1688445415"/>
                    </a:ext>
                  </a:extLst>
                </a:gridCol>
              </a:tblGrid>
              <a:tr h="0">
                <a:tc>
                  <a:txBody>
                    <a:bodyPr/>
                    <a:lstStyle/>
                    <a:p>
                      <a:pPr algn="ctr">
                        <a:lnSpc>
                          <a:spcPct val="115000"/>
                        </a:lnSpc>
                        <a:spcAft>
                          <a:spcPts val="1000"/>
                        </a:spcAft>
                      </a:pPr>
                      <a:r>
                        <a:rPr lang="fr-FR" sz="3600" dirty="0">
                          <a:effectLst/>
                          <a:latin typeface="Comic Sans MS" panose="030F0702030302020204" pitchFamily="66" charset="0"/>
                        </a:rPr>
                        <a:t>Gaz</a:t>
                      </a:r>
                      <a:endParaRPr lang="fr-FR" sz="3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Vénus</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Mars</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Terre</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Terre sans vie</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1198632887"/>
                  </a:ext>
                </a:extLst>
              </a:tr>
              <a:tr h="490855">
                <a:tc>
                  <a:txBody>
                    <a:bodyPr/>
                    <a:lstStyle/>
                    <a:p>
                      <a:pPr algn="ctr">
                        <a:lnSpc>
                          <a:spcPct val="115000"/>
                        </a:lnSpc>
                        <a:spcAft>
                          <a:spcPts val="1000"/>
                        </a:spcAft>
                      </a:pPr>
                      <a:r>
                        <a:rPr lang="fr-FR" sz="3600" dirty="0">
                          <a:effectLst/>
                          <a:latin typeface="Comic Sans MS" panose="030F0702030302020204" pitchFamily="66" charset="0"/>
                        </a:rPr>
                        <a:t>Dioxyde de carbone</a:t>
                      </a:r>
                      <a:endParaRPr lang="fr-FR" sz="3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dirty="0">
                          <a:effectLst/>
                          <a:latin typeface="Comic Sans MS" panose="030F0702030302020204" pitchFamily="66" charset="0"/>
                        </a:rPr>
                        <a:t>96</a:t>
                      </a:r>
                      <a:endParaRPr lang="fr-FR" sz="3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dirty="0">
                          <a:effectLst/>
                          <a:latin typeface="Comic Sans MS" panose="030F0702030302020204" pitchFamily="66" charset="0"/>
                        </a:rPr>
                        <a:t>95</a:t>
                      </a:r>
                      <a:endParaRPr lang="fr-FR" sz="3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0,034</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99,8</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2577337975"/>
                  </a:ext>
                </a:extLst>
              </a:tr>
              <a:tr h="0">
                <a:tc>
                  <a:txBody>
                    <a:bodyPr/>
                    <a:lstStyle/>
                    <a:p>
                      <a:pPr algn="ctr">
                        <a:lnSpc>
                          <a:spcPct val="115000"/>
                        </a:lnSpc>
                        <a:spcAft>
                          <a:spcPts val="1000"/>
                        </a:spcAft>
                      </a:pPr>
                      <a:r>
                        <a:rPr lang="fr-FR" sz="3600">
                          <a:effectLst/>
                          <a:latin typeface="Comic Sans MS" panose="030F0702030302020204" pitchFamily="66" charset="0"/>
                        </a:rPr>
                        <a:t>Diazote</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3,5</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dirty="0">
                          <a:effectLst/>
                          <a:latin typeface="Comic Sans MS" panose="030F0702030302020204" pitchFamily="66" charset="0"/>
                        </a:rPr>
                        <a:t>2,7</a:t>
                      </a:r>
                      <a:endParaRPr lang="fr-FR" sz="3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78,1</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0,009</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1107166155"/>
                  </a:ext>
                </a:extLst>
              </a:tr>
              <a:tr h="0">
                <a:tc>
                  <a:txBody>
                    <a:bodyPr/>
                    <a:lstStyle/>
                    <a:p>
                      <a:pPr algn="ctr">
                        <a:lnSpc>
                          <a:spcPct val="115000"/>
                        </a:lnSpc>
                        <a:spcAft>
                          <a:spcPts val="1000"/>
                        </a:spcAft>
                      </a:pPr>
                      <a:r>
                        <a:rPr lang="fr-FR" sz="3600">
                          <a:effectLst/>
                          <a:latin typeface="Comic Sans MS" panose="030F0702030302020204" pitchFamily="66" charset="0"/>
                        </a:rPr>
                        <a:t>Dioxygène</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0,003</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dirty="0">
                          <a:effectLst/>
                          <a:latin typeface="Comic Sans MS" panose="030F0702030302020204" pitchFamily="66" charset="0"/>
                        </a:rPr>
                        <a:t>0,15</a:t>
                      </a:r>
                      <a:endParaRPr lang="fr-FR" sz="3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dirty="0">
                          <a:effectLst/>
                          <a:latin typeface="Comic Sans MS" panose="030F0702030302020204" pitchFamily="66" charset="0"/>
                        </a:rPr>
                        <a:t>20,9</a:t>
                      </a:r>
                      <a:endParaRPr lang="fr-FR" sz="3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0,09</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1741954201"/>
                  </a:ext>
                </a:extLst>
              </a:tr>
              <a:tr h="0">
                <a:tc>
                  <a:txBody>
                    <a:bodyPr/>
                    <a:lstStyle/>
                    <a:p>
                      <a:pPr algn="ctr">
                        <a:lnSpc>
                          <a:spcPct val="115000"/>
                        </a:lnSpc>
                        <a:spcAft>
                          <a:spcPts val="1000"/>
                        </a:spcAft>
                      </a:pPr>
                      <a:r>
                        <a:rPr lang="fr-FR" sz="3600">
                          <a:effectLst/>
                          <a:latin typeface="Comic Sans MS" panose="030F0702030302020204" pitchFamily="66" charset="0"/>
                        </a:rPr>
                        <a:t>Argon</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0,006</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a:effectLst/>
                          <a:latin typeface="Comic Sans MS" panose="030F0702030302020204" pitchFamily="66" charset="0"/>
                        </a:rPr>
                        <a:t>1,6</a:t>
                      </a:r>
                      <a:endParaRPr lang="fr-FR" sz="360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dirty="0">
                          <a:effectLst/>
                          <a:latin typeface="Comic Sans MS" panose="030F0702030302020204" pitchFamily="66" charset="0"/>
                        </a:rPr>
                        <a:t>0,93</a:t>
                      </a:r>
                      <a:endParaRPr lang="fr-FR" sz="3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tc>
                  <a:txBody>
                    <a:bodyPr/>
                    <a:lstStyle/>
                    <a:p>
                      <a:pPr algn="ctr">
                        <a:lnSpc>
                          <a:spcPct val="115000"/>
                        </a:lnSpc>
                        <a:spcAft>
                          <a:spcPts val="1000"/>
                        </a:spcAft>
                      </a:pPr>
                      <a:r>
                        <a:rPr lang="fr-FR" sz="3600" dirty="0">
                          <a:effectLst/>
                          <a:latin typeface="Comic Sans MS" panose="030F0702030302020204" pitchFamily="66" charset="0"/>
                        </a:rPr>
                        <a:t>-</a:t>
                      </a:r>
                      <a:endParaRPr lang="fr-FR" sz="36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3531946357"/>
                  </a:ext>
                </a:extLst>
              </a:tr>
            </a:tbl>
          </a:graphicData>
        </a:graphic>
      </p:graphicFrame>
    </p:spTree>
    <p:extLst>
      <p:ext uri="{BB962C8B-B14F-4D97-AF65-F5344CB8AC3E}">
        <p14:creationId xmlns:p14="http://schemas.microsoft.com/office/powerpoint/2010/main" val="3288841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8991" y="1407421"/>
            <a:ext cx="10774018" cy="4043158"/>
          </a:xfrm>
          <a:prstGeom prst="rect">
            <a:avLst/>
          </a:prstGeom>
        </p:spPr>
        <p:txBody>
          <a:bodyPr wrap="square">
            <a:spAutoFit/>
          </a:bodyPr>
          <a:lstStyle/>
          <a:p>
            <a:pPr>
              <a:lnSpc>
                <a:spcPct val="115000"/>
              </a:lnSpc>
              <a:spcAft>
                <a:spcPts val="100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Il est remarquable de constater que l’atmosphère primitive de la Terre est essentiellement constituée de dioxyde de carbone, de même que les planètes Vénus et Mars.</a:t>
            </a:r>
            <a:endParaRPr lang="fr-FR" sz="36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fr-FR" sz="3600" dirty="0">
                <a:latin typeface="Comic Sans MS" panose="030F0702030302020204" pitchFamily="66" charset="0"/>
                <a:ea typeface="Calibri" panose="020F0502020204030204" pitchFamily="34" charset="0"/>
                <a:cs typeface="Times New Roman" panose="02020603050405020304" pitchFamily="18" charset="0"/>
              </a:rPr>
              <a:t>Cela interroge sur l’évolution de chacune de ces atmosphères.</a:t>
            </a:r>
            <a:endParaRPr lang="fr-FR" sz="3600" dirty="0">
              <a:effectLst/>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814629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1316</Words>
  <Application>Microsoft Office PowerPoint</Application>
  <PresentationFormat>Grand écran</PresentationFormat>
  <Paragraphs>145</Paragraphs>
  <Slides>20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20</vt:i4>
      </vt:variant>
    </vt:vector>
  </HeadingPairs>
  <TitlesOfParts>
    <vt:vector size="25" baseType="lpstr">
      <vt:lpstr>Arial</vt:lpstr>
      <vt:lpstr>Calibri</vt:lpstr>
      <vt:lpstr>Calibri Light</vt:lpstr>
      <vt:lpstr>Comic Sans MS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Olivier</cp:lastModifiedBy>
  <cp:revision>10</cp:revision>
  <dcterms:created xsi:type="dcterms:W3CDTF">2017-01-31T14:45:04Z</dcterms:created>
  <dcterms:modified xsi:type="dcterms:W3CDTF">2021-02-10T11:58:07Z</dcterms:modified>
</cp:coreProperties>
</file>