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5" r:id="rId9"/>
    <p:sldId id="266" r:id="rId10"/>
    <p:sldId id="267" r:id="rId11"/>
    <p:sldId id="264" r:id="rId12"/>
    <p:sldId id="275" r:id="rId13"/>
    <p:sldId id="268" r:id="rId14"/>
    <p:sldId id="270" r:id="rId15"/>
    <p:sldId id="269" r:id="rId16"/>
    <p:sldId id="279" r:id="rId17"/>
    <p:sldId id="272" r:id="rId18"/>
    <p:sldId id="273" r:id="rId19"/>
    <p:sldId id="274" r:id="rId20"/>
    <p:sldId id="276" r:id="rId21"/>
    <p:sldId id="277" r:id="rId22"/>
    <p:sldId id="27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59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3012130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107353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3791137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41882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400657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66AD5DF-5320-45AE-AA13-40A92D991BBB}" type="datetimeFigureOut">
              <a:rPr lang="fr-FR" smtClean="0"/>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3215665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66AD5DF-5320-45AE-AA13-40A92D991BBB}" type="datetimeFigureOut">
              <a:rPr lang="fr-FR" smtClean="0"/>
              <a:t>17/09/2025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30729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66AD5DF-5320-45AE-AA13-40A92D991BBB}" type="datetimeFigureOut">
              <a:rPr lang="fr-FR" smtClean="0"/>
              <a:t>17/09/2025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130422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66AD5DF-5320-45AE-AA13-40A92D991BBB}" type="datetimeFigureOut">
              <a:rPr lang="fr-FR" smtClean="0"/>
              <a:t>17/09/2025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224108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66AD5DF-5320-45AE-AA13-40A92D991BBB}" type="datetimeFigureOut">
              <a:rPr lang="fr-FR" smtClean="0"/>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147341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66AD5DF-5320-45AE-AA13-40A92D991BBB}" type="datetimeFigureOut">
              <a:rPr lang="fr-FR" smtClean="0"/>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A76A9E6-830D-4C1F-8A78-85A1F97AC97C}" type="slidenum">
              <a:rPr lang="fr-FR" smtClean="0"/>
              <a:t>‹N°›</a:t>
            </a:fld>
            <a:endParaRPr lang="fr-FR"/>
          </a:p>
        </p:txBody>
      </p:sp>
    </p:spTree>
    <p:extLst>
      <p:ext uri="{BB962C8B-B14F-4D97-AF65-F5344CB8AC3E}">
        <p14:creationId xmlns:p14="http://schemas.microsoft.com/office/powerpoint/2010/main" val="3111061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AD5DF-5320-45AE-AA13-40A92D991BBB}" type="datetimeFigureOut">
              <a:rPr lang="fr-FR" smtClean="0"/>
              <a:t>17/09/2025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6A9E6-830D-4C1F-8A78-85A1F97AC97C}" type="slidenum">
              <a:rPr lang="fr-FR" smtClean="0"/>
              <a:t>‹N°›</a:t>
            </a:fld>
            <a:endParaRPr lang="fr-FR"/>
          </a:p>
        </p:txBody>
      </p:sp>
    </p:spTree>
    <p:extLst>
      <p:ext uri="{BB962C8B-B14F-4D97-AF65-F5344CB8AC3E}">
        <p14:creationId xmlns:p14="http://schemas.microsoft.com/office/powerpoint/2010/main" val="2513472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627979609"/>
              </p:ext>
            </p:extLst>
          </p:nvPr>
        </p:nvGraphicFramePr>
        <p:xfrm>
          <a:off x="5208104" y="132522"/>
          <a:ext cx="6639339" cy="6582328"/>
        </p:xfrm>
        <a:graphic>
          <a:graphicData uri="http://schemas.openxmlformats.org/drawingml/2006/table">
            <a:tbl>
              <a:tblPr firstRow="1" firstCol="1" bandRow="1">
                <a:tableStyleId>{5C22544A-7EE6-4342-B048-85BDC9FD1C3A}</a:tableStyleId>
              </a:tblPr>
              <a:tblGrid>
                <a:gridCol w="3506479">
                  <a:extLst>
                    <a:ext uri="{9D8B030D-6E8A-4147-A177-3AD203B41FA5}">
                      <a16:colId xmlns:a16="http://schemas.microsoft.com/office/drawing/2014/main" val="3174137466"/>
                    </a:ext>
                  </a:extLst>
                </a:gridCol>
                <a:gridCol w="1655512">
                  <a:extLst>
                    <a:ext uri="{9D8B030D-6E8A-4147-A177-3AD203B41FA5}">
                      <a16:colId xmlns:a16="http://schemas.microsoft.com/office/drawing/2014/main" val="1475903842"/>
                    </a:ext>
                  </a:extLst>
                </a:gridCol>
                <a:gridCol w="443858">
                  <a:extLst>
                    <a:ext uri="{9D8B030D-6E8A-4147-A177-3AD203B41FA5}">
                      <a16:colId xmlns:a16="http://schemas.microsoft.com/office/drawing/2014/main" val="3129174543"/>
                    </a:ext>
                  </a:extLst>
                </a:gridCol>
                <a:gridCol w="443858">
                  <a:extLst>
                    <a:ext uri="{9D8B030D-6E8A-4147-A177-3AD203B41FA5}">
                      <a16:colId xmlns:a16="http://schemas.microsoft.com/office/drawing/2014/main" val="518137617"/>
                    </a:ext>
                  </a:extLst>
                </a:gridCol>
                <a:gridCol w="589632">
                  <a:extLst>
                    <a:ext uri="{9D8B030D-6E8A-4147-A177-3AD203B41FA5}">
                      <a16:colId xmlns:a16="http://schemas.microsoft.com/office/drawing/2014/main" val="1543440248"/>
                    </a:ext>
                  </a:extLst>
                </a:gridCol>
              </a:tblGrid>
              <a:tr h="640237">
                <a:tc gridSpan="2">
                  <a:txBody>
                    <a:bodyPr/>
                    <a:lstStyle/>
                    <a:p>
                      <a:pPr algn="l">
                        <a:lnSpc>
                          <a:spcPct val="115000"/>
                        </a:lnSpc>
                        <a:spcAft>
                          <a:spcPts val="0"/>
                        </a:spcAft>
                      </a:pPr>
                      <a:r>
                        <a:rPr lang="fr-FR" sz="1600" dirty="0">
                          <a:effectLst/>
                          <a:latin typeface="Comic Sans MS" panose="030F0702030302020204" pitchFamily="66" charset="0"/>
                        </a:rPr>
                        <a:t>Etapes</a:t>
                      </a:r>
                    </a:p>
                    <a:p>
                      <a:pPr algn="l">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600">
                          <a:effectLst/>
                          <a:latin typeface="Comic Sans MS" panose="030F0702030302020204" pitchFamily="66" charset="0"/>
                        </a:rPr>
                        <a:t>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Eval</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819093"/>
                  </a:ext>
                </a:extLst>
              </a:tr>
              <a:tr h="938225">
                <a:tc>
                  <a:txBody>
                    <a:bodyPr/>
                    <a:lstStyle/>
                    <a:p>
                      <a:pPr algn="l">
                        <a:lnSpc>
                          <a:spcPct val="115000"/>
                        </a:lnSpc>
                        <a:spcAft>
                          <a:spcPts val="0"/>
                        </a:spcAft>
                      </a:pPr>
                      <a:r>
                        <a:rPr lang="fr-FR" sz="1600" dirty="0">
                          <a:effectLst/>
                          <a:latin typeface="Comic Sans MS" panose="030F0702030302020204" pitchFamily="66" charset="0"/>
                        </a:rPr>
                        <a:t>Pratiquer des démarches scientifiques</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p>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3601002"/>
                  </a:ext>
                </a:extLst>
              </a:tr>
              <a:tr h="625483">
                <a:tc>
                  <a:txBody>
                    <a:bodyPr/>
                    <a:lstStyle/>
                    <a:p>
                      <a:pPr algn="l">
                        <a:lnSpc>
                          <a:spcPct val="115000"/>
                        </a:lnSpc>
                        <a:spcAft>
                          <a:spcPts val="0"/>
                        </a:spcAft>
                      </a:pPr>
                      <a:r>
                        <a:rPr lang="fr-FR" sz="1600" dirty="0">
                          <a:effectLst/>
                          <a:latin typeface="Comic Sans MS" panose="030F0702030302020204" pitchFamily="66" charset="0"/>
                        </a:rPr>
                        <a:t>Concevoir, créer, réaliser </a:t>
                      </a:r>
                    </a:p>
                    <a:p>
                      <a:pPr algn="l">
                        <a:lnSpc>
                          <a:spcPct val="115000"/>
                        </a:lnSpc>
                        <a:spcAft>
                          <a:spcPts val="0"/>
                        </a:spcAft>
                      </a:pPr>
                      <a:r>
                        <a:rPr lang="fr-FR" sz="1600" u="none" strike="noStrike"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600">
                        <a:effectLst/>
                        <a:latin typeface="Comic Sans MS" panose="030F0702030302020204" pitchFamily="66"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458731"/>
                  </a:ext>
                </a:extLst>
              </a:tr>
              <a:tr h="938225">
                <a:tc>
                  <a:txBody>
                    <a:bodyPr/>
                    <a:lstStyle/>
                    <a:p>
                      <a:pPr algn="l">
                        <a:lnSpc>
                          <a:spcPct val="115000"/>
                        </a:lnSpc>
                        <a:spcAft>
                          <a:spcPts val="0"/>
                        </a:spcAft>
                      </a:pPr>
                      <a:r>
                        <a:rPr lang="fr-FR" sz="1600">
                          <a:effectLst/>
                          <a:latin typeface="Comic Sans MS" panose="030F0702030302020204" pitchFamily="66" charset="0"/>
                        </a:rPr>
                        <a:t>S’approprier des outils et des méthodes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6057661"/>
                  </a:ext>
                </a:extLst>
              </a:tr>
              <a:tr h="625483">
                <a:tc>
                  <a:txBody>
                    <a:bodyPr/>
                    <a:lstStyle/>
                    <a:p>
                      <a:pPr algn="l">
                        <a:lnSpc>
                          <a:spcPct val="115000"/>
                        </a:lnSpc>
                        <a:spcAft>
                          <a:spcPts val="0"/>
                        </a:spcAft>
                      </a:pPr>
                      <a:r>
                        <a:rPr lang="fr-FR" sz="1600">
                          <a:effectLst/>
                          <a:latin typeface="Comic Sans MS" panose="030F0702030302020204" pitchFamily="66" charset="0"/>
                        </a:rPr>
                        <a:t>Pratiquer des langages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600">
                        <a:effectLst/>
                        <a:latin typeface="Comic Sans MS" panose="030F0702030302020204" pitchFamily="66"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2116643"/>
                  </a:ext>
                </a:extLst>
              </a:tr>
              <a:tr h="938225">
                <a:tc>
                  <a:txBody>
                    <a:bodyPr/>
                    <a:lstStyle/>
                    <a:p>
                      <a:pPr algn="l">
                        <a:lnSpc>
                          <a:spcPct val="115000"/>
                        </a:lnSpc>
                        <a:spcAft>
                          <a:spcPts val="0"/>
                        </a:spcAft>
                      </a:pPr>
                      <a:r>
                        <a:rPr lang="fr-FR" sz="1600">
                          <a:effectLst/>
                          <a:latin typeface="Comic Sans MS" panose="030F0702030302020204" pitchFamily="66" charset="0"/>
                        </a:rPr>
                        <a:t>Mobiliser des outils numériques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632557"/>
                  </a:ext>
                </a:extLst>
              </a:tr>
              <a:tr h="938225">
                <a:tc>
                  <a:txBody>
                    <a:bodyPr/>
                    <a:lstStyle/>
                    <a:p>
                      <a:pPr algn="l">
                        <a:lnSpc>
                          <a:spcPct val="115000"/>
                        </a:lnSpc>
                        <a:spcAft>
                          <a:spcPts val="0"/>
                        </a:spcAft>
                      </a:pPr>
                      <a:r>
                        <a:rPr lang="fr-FR" sz="1600">
                          <a:effectLst/>
                          <a:latin typeface="Comic Sans MS" panose="030F0702030302020204" pitchFamily="66" charset="0"/>
                        </a:rPr>
                        <a:t>Adopter un comportement éthique et responsable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3</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2489955"/>
                  </a:ext>
                </a:extLst>
              </a:tr>
              <a:tr h="938225">
                <a:tc>
                  <a:txBody>
                    <a:bodyPr/>
                    <a:lstStyle/>
                    <a:p>
                      <a:pPr algn="l">
                        <a:lnSpc>
                          <a:spcPct val="115000"/>
                        </a:lnSpc>
                        <a:spcAft>
                          <a:spcPts val="0"/>
                        </a:spcAft>
                      </a:pPr>
                      <a:r>
                        <a:rPr lang="fr-FR" sz="1600">
                          <a:effectLst/>
                          <a:latin typeface="Comic Sans MS" panose="030F0702030302020204" pitchFamily="66" charset="0"/>
                        </a:rPr>
                        <a:t>Se situer dans l’espace et dans le temps</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latin typeface="Comic Sans MS" panose="030F0702030302020204" pitchFamily="66" charset="0"/>
                        </a:rPr>
                        <a:t>Domaine du socle : 5</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4444480"/>
                  </a:ext>
                </a:extLst>
              </a:tr>
            </a:tbl>
          </a:graphicData>
        </a:graphic>
      </p:graphicFrame>
      <p:pic>
        <p:nvPicPr>
          <p:cNvPr id="3" name="Image 2"/>
          <p:cNvPicPr/>
          <p:nvPr/>
        </p:nvPicPr>
        <p:blipFill>
          <a:blip r:embed="rId2" cstate="print"/>
          <a:srcRect/>
          <a:stretch>
            <a:fillRect/>
          </a:stretch>
        </p:blipFill>
        <p:spPr bwMode="auto">
          <a:xfrm>
            <a:off x="871331" y="872435"/>
            <a:ext cx="2286000" cy="1285875"/>
          </a:xfrm>
          <a:prstGeom prst="rect">
            <a:avLst/>
          </a:prstGeom>
          <a:noFill/>
          <a:ln w="9525">
            <a:noFill/>
            <a:miter lim="800000"/>
            <a:headEnd/>
            <a:tailEnd/>
          </a:ln>
        </p:spPr>
      </p:pic>
      <p:pic>
        <p:nvPicPr>
          <p:cNvPr id="4" name="Image 3"/>
          <p:cNvPicPr/>
          <p:nvPr/>
        </p:nvPicPr>
        <p:blipFill>
          <a:blip r:embed="rId3" cstate="print"/>
          <a:srcRect/>
          <a:stretch>
            <a:fillRect/>
          </a:stretch>
        </p:blipFill>
        <p:spPr bwMode="auto">
          <a:xfrm>
            <a:off x="92765" y="3423686"/>
            <a:ext cx="4876800" cy="1381125"/>
          </a:xfrm>
          <a:prstGeom prst="rect">
            <a:avLst/>
          </a:prstGeom>
          <a:noFill/>
          <a:ln w="9525">
            <a:noFill/>
            <a:miter lim="800000"/>
            <a:headEnd/>
            <a:tailEnd/>
          </a:ln>
        </p:spPr>
      </p:pic>
    </p:spTree>
    <p:extLst>
      <p:ext uri="{BB962C8B-B14F-4D97-AF65-F5344CB8AC3E}">
        <p14:creationId xmlns:p14="http://schemas.microsoft.com/office/powerpoint/2010/main" val="261827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8869" y="2093843"/>
            <a:ext cx="10734261" cy="2523768"/>
          </a:xfrm>
          <a:prstGeom prst="rect">
            <a:avLst/>
          </a:prstGeom>
          <a:noFill/>
        </p:spPr>
        <p:txBody>
          <a:bodyPr wrap="square" rtlCol="0">
            <a:spAutoFit/>
          </a:bodyPr>
          <a:lstStyle/>
          <a:p>
            <a:pPr marL="228600"/>
            <a:r>
              <a:rPr lang="fr-FR" sz="2800" dirty="0">
                <a:solidFill>
                  <a:srgbClr val="000000"/>
                </a:solidFill>
                <a:effectLst/>
                <a:latin typeface="Comic Sans MS" panose="030F0702030302020204" pitchFamily="66" charset="0"/>
                <a:ea typeface="Times New Roman" panose="02020603050405020304" pitchFamily="18" charset="0"/>
              </a:rPr>
              <a:t>IV. Quelles étapes ne correspondent ni à un mélange, ni à une transformation physique ? De quoi peut-il bien s’agir ? </a:t>
            </a:r>
            <a:endParaRPr lang="fr-FR" sz="2800" dirty="0">
              <a:effectLst/>
              <a:latin typeface="Times New Roman" panose="02020603050405020304" pitchFamily="18" charset="0"/>
              <a:ea typeface="Times New Roman" panose="02020603050405020304" pitchFamily="18" charset="0"/>
            </a:endParaRPr>
          </a:p>
          <a:p>
            <a:pPr marL="628650" indent="-400050">
              <a:buAutoNum type="romanUcPeriod"/>
            </a:pPr>
            <a:endParaRPr lang="fr-FR" sz="2800" dirty="0">
              <a:solidFill>
                <a:srgbClr val="000000"/>
              </a:solidFill>
              <a:latin typeface="Comic Sans MS" panose="030F0702030302020204" pitchFamily="66" charset="0"/>
              <a:ea typeface="Times New Roman" panose="02020603050405020304" pitchFamily="18" charset="0"/>
            </a:endParaRPr>
          </a:p>
          <a:p>
            <a:r>
              <a:rPr lang="fr-FR" sz="28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 </a:t>
            </a:r>
            <a:r>
              <a:rPr lang="fr-FR" sz="2800" dirty="0">
                <a:solidFill>
                  <a:srgbClr val="000000"/>
                </a:solidFill>
                <a:effectLst/>
                <a:latin typeface="Comic Sans MS" panose="030F0702030302020204" pitchFamily="66" charset="0"/>
                <a:ea typeface="Times New Roman" panose="02020603050405020304" pitchFamily="18" charset="0"/>
              </a:rPr>
              <a:t>Il </a:t>
            </a:r>
            <a:r>
              <a:rPr lang="fr-FR" sz="2800" dirty="0">
                <a:solidFill>
                  <a:srgbClr val="FF0000"/>
                </a:solidFill>
                <a:effectLst/>
                <a:latin typeface="Comic Sans MS" panose="030F0702030302020204" pitchFamily="66" charset="0"/>
                <a:ea typeface="Times New Roman" panose="02020603050405020304" pitchFamily="18" charset="0"/>
              </a:rPr>
              <a:t>apparaît quelque chose de nouveau </a:t>
            </a:r>
            <a:r>
              <a:rPr lang="fr-FR" sz="2800" dirty="0">
                <a:solidFill>
                  <a:srgbClr val="000000"/>
                </a:solidFill>
                <a:effectLst/>
                <a:latin typeface="Comic Sans MS" panose="030F0702030302020204" pitchFamily="66" charset="0"/>
                <a:ea typeface="Times New Roman" panose="02020603050405020304" pitchFamily="18" charset="0"/>
              </a:rPr>
              <a:t>dans les étapes 4 et 5. C’est une </a:t>
            </a:r>
            <a:r>
              <a:rPr lang="fr-FR" sz="2800" dirty="0">
                <a:solidFill>
                  <a:srgbClr val="FF0000"/>
                </a:solidFill>
                <a:effectLst/>
                <a:latin typeface="Comic Sans MS" panose="030F0702030302020204" pitchFamily="66" charset="0"/>
                <a:ea typeface="Times New Roman" panose="02020603050405020304" pitchFamily="18" charset="0"/>
              </a:rPr>
              <a:t>transformation chimique</a:t>
            </a:r>
            <a:r>
              <a:rPr lang="fr-FR" sz="2800" dirty="0">
                <a:solidFill>
                  <a:srgbClr val="000000"/>
                </a:solidFill>
                <a:effectLst/>
                <a:latin typeface="Comic Sans MS" panose="030F0702030302020204" pitchFamily="66" charset="0"/>
                <a:ea typeface="Times New Roman" panose="02020603050405020304" pitchFamily="18" charset="0"/>
              </a:rPr>
              <a:t>.</a:t>
            </a:r>
            <a:endParaRPr lang="fr-FR" sz="2800" dirty="0">
              <a:effectLst/>
              <a:latin typeface="Times New Roman" panose="02020603050405020304" pitchFamily="18" charset="0"/>
              <a:ea typeface="Times New Roman" panose="02020603050405020304" pitchFamily="18" charset="0"/>
            </a:endParaRPr>
          </a:p>
          <a:p>
            <a:endParaRPr lang="fr-F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49808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22852" y="477078"/>
            <a:ext cx="10469218" cy="6124754"/>
          </a:xfrm>
          <a:prstGeom prst="rect">
            <a:avLst/>
          </a:prstGeom>
          <a:noFill/>
        </p:spPr>
        <p:txBody>
          <a:bodyPr wrap="square" rtlCol="0">
            <a:spAutoFit/>
          </a:bodyPr>
          <a:lstStyle/>
          <a:p>
            <a:r>
              <a:rPr lang="fr-FR" sz="2800" u="sng" dirty="0">
                <a:solidFill>
                  <a:srgbClr val="000000"/>
                </a:solidFill>
                <a:latin typeface="Comic Sans MS" panose="030F0702030302020204" pitchFamily="66" charset="0"/>
                <a:ea typeface="Times New Roman" panose="02020603050405020304" pitchFamily="18" charset="0"/>
              </a:rPr>
              <a:t>Conclusion</a:t>
            </a:r>
          </a:p>
          <a:p>
            <a:endParaRPr lang="fr-FR" sz="2800" dirty="0">
              <a:latin typeface="Comic Sans MS" panose="030F0702030302020204" pitchFamily="66" charset="0"/>
              <a:ea typeface="Times New Roman" panose="02020603050405020304" pitchFamily="18" charset="0"/>
            </a:endParaRPr>
          </a:p>
          <a:p>
            <a:r>
              <a:rPr lang="fr-FR" sz="2800" dirty="0">
                <a:solidFill>
                  <a:schemeClr val="accent2">
                    <a:lumMod val="75000"/>
                  </a:schemeClr>
                </a:solidFill>
                <a:latin typeface="Comic Sans MS" panose="030F0702030302020204" pitchFamily="66" charset="0"/>
                <a:ea typeface="Times New Roman" panose="02020603050405020304" pitchFamily="18" charset="0"/>
              </a:rPr>
              <a:t>Les transformation physique</a:t>
            </a:r>
          </a:p>
          <a:p>
            <a:endParaRPr lang="fr-FR" sz="2800" dirty="0">
              <a:solidFill>
                <a:schemeClr val="accent2">
                  <a:lumMod val="75000"/>
                </a:schemeClr>
              </a:solidFill>
              <a:latin typeface="Comic Sans MS" panose="030F0702030302020204" pitchFamily="66" charset="0"/>
              <a:ea typeface="Times New Roman" panose="02020603050405020304" pitchFamily="18" charset="0"/>
            </a:endParaRPr>
          </a:p>
          <a:p>
            <a:r>
              <a:rPr lang="fr-FR" sz="2800" dirty="0">
                <a:solidFill>
                  <a:schemeClr val="accent2">
                    <a:lumMod val="75000"/>
                  </a:schemeClr>
                </a:solidFill>
                <a:latin typeface="Comic Sans MS" panose="030F0702030302020204" pitchFamily="66" charset="0"/>
                <a:ea typeface="Times New Roman" panose="02020603050405020304" pitchFamily="18" charset="0"/>
              </a:rPr>
              <a:t>- Un mélange consiste à réunir plusieurs substances sans qu’aucune ne </a:t>
            </a:r>
            <a:r>
              <a:rPr lang="fr-FR" sz="2800" dirty="0">
                <a:solidFill>
                  <a:srgbClr val="FF0000"/>
                </a:solidFill>
                <a:latin typeface="Comic Sans MS" panose="030F0702030302020204" pitchFamily="66" charset="0"/>
                <a:ea typeface="Times New Roman" panose="02020603050405020304" pitchFamily="18" charset="0"/>
              </a:rPr>
              <a:t>disparaisse</a:t>
            </a:r>
            <a:r>
              <a:rPr lang="fr-FR" sz="2800" dirty="0">
                <a:solidFill>
                  <a:srgbClr val="000000"/>
                </a:solidFill>
                <a:latin typeface="Comic Sans MS" panose="030F0702030302020204" pitchFamily="66" charset="0"/>
                <a:ea typeface="Times New Roman" panose="02020603050405020304" pitchFamily="18" charset="0"/>
              </a:rPr>
              <a:t>. </a:t>
            </a:r>
          </a:p>
          <a:p>
            <a:endParaRPr lang="fr-FR" sz="2800" dirty="0">
              <a:latin typeface="Comic Sans MS" panose="030F0702030302020204" pitchFamily="66" charset="0"/>
              <a:ea typeface="Times New Roman" panose="02020603050405020304" pitchFamily="18" charset="0"/>
            </a:endParaRPr>
          </a:p>
          <a:p>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chemeClr val="accent2">
                    <a:lumMod val="75000"/>
                  </a:schemeClr>
                </a:solidFill>
                <a:latin typeface="Comic Sans MS" panose="030F0702030302020204" pitchFamily="66" charset="0"/>
                <a:ea typeface="Times New Roman" panose="02020603050405020304" pitchFamily="18" charset="0"/>
              </a:rPr>
              <a:t>Lors d’un changement d’</a:t>
            </a:r>
            <a:r>
              <a:rPr lang="fr-FR" sz="2800" dirty="0">
                <a:solidFill>
                  <a:srgbClr val="FF0000"/>
                </a:solidFill>
                <a:latin typeface="Comic Sans MS" panose="030F0702030302020204" pitchFamily="66" charset="0"/>
                <a:ea typeface="Times New Roman" panose="02020603050405020304" pitchFamily="18" charset="0"/>
              </a:rPr>
              <a:t>état</a:t>
            </a:r>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chemeClr val="accent2">
                    <a:lumMod val="75000"/>
                  </a:schemeClr>
                </a:solidFill>
                <a:latin typeface="Comic Sans MS" panose="030F0702030302020204" pitchFamily="66" charset="0"/>
                <a:ea typeface="Times New Roman" panose="02020603050405020304" pitchFamily="18" charset="0"/>
              </a:rPr>
              <a:t>seul</a:t>
            </a:r>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chemeClr val="accent2">
                    <a:lumMod val="75000"/>
                  </a:schemeClr>
                </a:solidFill>
                <a:latin typeface="Comic Sans MS" panose="030F0702030302020204" pitchFamily="66" charset="0"/>
                <a:ea typeface="Times New Roman" panose="02020603050405020304" pitchFamily="18" charset="0"/>
              </a:rPr>
              <a:t>l’</a:t>
            </a:r>
            <a:r>
              <a:rPr lang="fr-FR" sz="2800" dirty="0">
                <a:solidFill>
                  <a:srgbClr val="FF0000"/>
                </a:solidFill>
                <a:latin typeface="Comic Sans MS" panose="030F0702030302020204" pitchFamily="66" charset="0"/>
                <a:ea typeface="Times New Roman" panose="02020603050405020304" pitchFamily="18" charset="0"/>
              </a:rPr>
              <a:t>état</a:t>
            </a:r>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chemeClr val="accent2">
                    <a:lumMod val="75000"/>
                  </a:schemeClr>
                </a:solidFill>
                <a:latin typeface="Comic Sans MS" panose="030F0702030302020204" pitchFamily="66" charset="0"/>
                <a:ea typeface="Times New Roman" panose="02020603050405020304" pitchFamily="18" charset="0"/>
              </a:rPr>
              <a:t>physique solide liquide ou gazeux  est modifié.</a:t>
            </a:r>
          </a:p>
          <a:p>
            <a:endParaRPr lang="fr-FR" sz="2800" dirty="0">
              <a:latin typeface="Comic Sans MS" panose="030F0702030302020204" pitchFamily="66" charset="0"/>
              <a:ea typeface="Times New Roman" panose="02020603050405020304" pitchFamily="18" charset="0"/>
            </a:endParaRPr>
          </a:p>
          <a:p>
            <a:r>
              <a:rPr lang="fr-FR" sz="2800" dirty="0">
                <a:solidFill>
                  <a:schemeClr val="accent6">
                    <a:lumMod val="75000"/>
                  </a:schemeClr>
                </a:solidFill>
                <a:latin typeface="Comic Sans MS" panose="030F0702030302020204" pitchFamily="66" charset="0"/>
                <a:ea typeface="Times New Roman" panose="02020603050405020304" pitchFamily="18" charset="0"/>
              </a:rPr>
              <a:t>Lors d’une transformation chimique, certaines substances sont </a:t>
            </a:r>
            <a:r>
              <a:rPr lang="fr-FR" sz="2800" dirty="0">
                <a:solidFill>
                  <a:srgbClr val="FF0000"/>
                </a:solidFill>
                <a:latin typeface="Comic Sans MS" panose="030F0702030302020204" pitchFamily="66" charset="0"/>
                <a:ea typeface="Times New Roman" panose="02020603050405020304" pitchFamily="18" charset="0"/>
              </a:rPr>
              <a:t>produites</a:t>
            </a:r>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chemeClr val="accent6">
                    <a:lumMod val="75000"/>
                  </a:schemeClr>
                </a:solidFill>
                <a:latin typeface="Comic Sans MS" panose="030F0702030302020204" pitchFamily="66" charset="0"/>
                <a:ea typeface="Times New Roman" panose="02020603050405020304" pitchFamily="18" charset="0"/>
              </a:rPr>
              <a:t>Il y soit a une différence de </a:t>
            </a:r>
            <a:r>
              <a:rPr lang="fr-FR" sz="2800" dirty="0">
                <a:solidFill>
                  <a:srgbClr val="FF0000"/>
                </a:solidFill>
                <a:latin typeface="Comic Sans MS" panose="030F0702030302020204" pitchFamily="66" charset="0"/>
                <a:ea typeface="Times New Roman" panose="02020603050405020304" pitchFamily="18" charset="0"/>
              </a:rPr>
              <a:t>couleur</a:t>
            </a:r>
            <a:r>
              <a:rPr lang="fr-FR" sz="2800" dirty="0">
                <a:solidFill>
                  <a:schemeClr val="accent6">
                    <a:lumMod val="75000"/>
                  </a:schemeClr>
                </a:solidFill>
                <a:latin typeface="Comic Sans MS" panose="030F0702030302020204" pitchFamily="66" charset="0"/>
                <a:ea typeface="Times New Roman" panose="02020603050405020304" pitchFamily="18" charset="0"/>
              </a:rPr>
              <a:t>, un précipité ou un gaz peu </a:t>
            </a:r>
            <a:r>
              <a:rPr lang="fr-FR" sz="2800" dirty="0">
                <a:solidFill>
                  <a:srgbClr val="FF0000"/>
                </a:solidFill>
                <a:latin typeface="Comic Sans MS" panose="030F0702030302020204" pitchFamily="66" charset="0"/>
                <a:ea typeface="Times New Roman" panose="02020603050405020304" pitchFamily="18" charset="0"/>
              </a:rPr>
              <a:t>apparaître</a:t>
            </a:r>
            <a:r>
              <a:rPr lang="fr-FR" sz="2800" dirty="0">
                <a:solidFill>
                  <a:schemeClr val="accent6">
                    <a:lumMod val="75000"/>
                  </a:schemeClr>
                </a:solidFill>
                <a:latin typeface="Comic Sans MS" panose="030F0702030302020204" pitchFamily="66" charset="0"/>
                <a:ea typeface="Times New Roman" panose="02020603050405020304" pitchFamily="18" charset="0"/>
              </a:rPr>
              <a:t> ; il est </a:t>
            </a:r>
            <a:r>
              <a:rPr lang="fr-FR" sz="2800" dirty="0">
                <a:solidFill>
                  <a:srgbClr val="FF0000"/>
                </a:solidFill>
                <a:latin typeface="Comic Sans MS" panose="030F0702030302020204" pitchFamily="66" charset="0"/>
                <a:ea typeface="Times New Roman" panose="02020603050405020304" pitchFamily="18" charset="0"/>
              </a:rPr>
              <a:t>difficile</a:t>
            </a:r>
            <a:r>
              <a:rPr lang="fr-FR" sz="2800" dirty="0">
                <a:solidFill>
                  <a:schemeClr val="accent6">
                    <a:lumMod val="75000"/>
                  </a:schemeClr>
                </a:solidFill>
                <a:latin typeface="Comic Sans MS" panose="030F0702030302020204" pitchFamily="66" charset="0"/>
                <a:ea typeface="Times New Roman" panose="02020603050405020304" pitchFamily="18" charset="0"/>
              </a:rPr>
              <a:t> de revenir en arrière.</a:t>
            </a:r>
            <a:endParaRPr lang="fr-FR" sz="2800" dirty="0">
              <a:latin typeface="Comic Sans MS" panose="030F0702030302020204" pitchFamily="66" charset="0"/>
              <a:ea typeface="Times New Roman" panose="02020603050405020304" pitchFamily="18" charset="0"/>
            </a:endParaRPr>
          </a:p>
        </p:txBody>
      </p:sp>
      <p:sp>
        <p:nvSpPr>
          <p:cNvPr id="3" name="Rectangle 2"/>
          <p:cNvSpPr/>
          <p:nvPr/>
        </p:nvSpPr>
        <p:spPr>
          <a:xfrm>
            <a:off x="2830631" y="2650435"/>
            <a:ext cx="1855304" cy="459006"/>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4863548" y="3428999"/>
            <a:ext cx="859595"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6723712" y="3428998"/>
            <a:ext cx="666234"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1551892" y="5120572"/>
            <a:ext cx="1560702"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1F31222B-E3AA-45EB-8B40-367E56B37F30}"/>
              </a:ext>
            </a:extLst>
          </p:cNvPr>
          <p:cNvSpPr/>
          <p:nvPr/>
        </p:nvSpPr>
        <p:spPr>
          <a:xfrm>
            <a:off x="8097549" y="5120572"/>
            <a:ext cx="1218613"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7EF1C991-BB1A-4DC0-9971-0EBF1CC5C036}"/>
              </a:ext>
            </a:extLst>
          </p:cNvPr>
          <p:cNvSpPr/>
          <p:nvPr/>
        </p:nvSpPr>
        <p:spPr>
          <a:xfrm>
            <a:off x="4618555" y="5606777"/>
            <a:ext cx="1758022" cy="467277"/>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D95D50F4-511F-4FCC-B303-E29B0369D7CE}"/>
              </a:ext>
            </a:extLst>
          </p:cNvPr>
          <p:cNvSpPr/>
          <p:nvPr/>
        </p:nvSpPr>
        <p:spPr>
          <a:xfrm>
            <a:off x="7638263" y="5703667"/>
            <a:ext cx="1349581" cy="54367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AA5955E4-CF04-4BAC-8F56-D6952D605AD0}"/>
              </a:ext>
            </a:extLst>
          </p:cNvPr>
          <p:cNvPicPr>
            <a:picLocks noChangeAspect="1"/>
          </p:cNvPicPr>
          <p:nvPr/>
        </p:nvPicPr>
        <p:blipFill>
          <a:blip r:embed="rId2"/>
          <a:stretch>
            <a:fillRect/>
          </a:stretch>
        </p:blipFill>
        <p:spPr>
          <a:xfrm>
            <a:off x="10143058" y="781878"/>
            <a:ext cx="1408298" cy="1249788"/>
          </a:xfrm>
          <a:prstGeom prst="rect">
            <a:avLst/>
          </a:prstGeom>
        </p:spPr>
      </p:pic>
    </p:spTree>
    <p:extLst>
      <p:ext uri="{BB962C8B-B14F-4D97-AF65-F5344CB8AC3E}">
        <p14:creationId xmlns:p14="http://schemas.microsoft.com/office/powerpoint/2010/main" val="3017572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5"/>
                                        </p:tgtEl>
                                        <p:attrNameLst>
                                          <p:attrName>ppt_x</p:attrName>
                                        </p:attrNameLst>
                                      </p:cBhvr>
                                      <p:tavLst>
                                        <p:tav tm="0">
                                          <p:val>
                                            <p:strVal val="ppt_x"/>
                                          </p:val>
                                        </p:tav>
                                        <p:tav tm="100000">
                                          <p:val>
                                            <p:strVal val="ppt_x"/>
                                          </p:val>
                                        </p:tav>
                                      </p:tavLst>
                                    </p:anim>
                                    <p:anim calcmode="lin" valueType="num">
                                      <p:cBhvr additive="base">
                                        <p:cTn id="19" dur="500"/>
                                        <p:tgtEl>
                                          <p:spTgt spid="5"/>
                                        </p:tgtEl>
                                        <p:attrNameLst>
                                          <p:attrName>ppt_y</p:attrName>
                                        </p:attrNameLst>
                                      </p:cBhvr>
                                      <p:tavLst>
                                        <p:tav tm="0">
                                          <p:val>
                                            <p:strVal val="ppt_y"/>
                                          </p:val>
                                        </p:tav>
                                        <p:tav tm="100000">
                                          <p:val>
                                            <p:strVal val="1+ppt_h/2"/>
                                          </p:val>
                                        </p:tav>
                                      </p:tavLst>
                                    </p:anim>
                                    <p:set>
                                      <p:cBhvr>
                                        <p:cTn id="20" dur="1" fill="hold">
                                          <p:stCondLst>
                                            <p:cond delay="499"/>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6"/>
                                        </p:tgtEl>
                                        <p:attrNameLst>
                                          <p:attrName>ppt_x</p:attrName>
                                        </p:attrNameLst>
                                      </p:cBhvr>
                                      <p:tavLst>
                                        <p:tav tm="0">
                                          <p:val>
                                            <p:strVal val="ppt_x"/>
                                          </p:val>
                                        </p:tav>
                                        <p:tav tm="100000">
                                          <p:val>
                                            <p:strVal val="ppt_x"/>
                                          </p:val>
                                        </p:tav>
                                      </p:tavLst>
                                    </p:anim>
                                    <p:anim calcmode="lin" valueType="num">
                                      <p:cBhvr additive="base">
                                        <p:cTn id="25" dur="500"/>
                                        <p:tgtEl>
                                          <p:spTgt spid="6"/>
                                        </p:tgtEl>
                                        <p:attrNameLst>
                                          <p:attrName>ppt_y</p:attrName>
                                        </p:attrNameLst>
                                      </p:cBhvr>
                                      <p:tavLst>
                                        <p:tav tm="0">
                                          <p:val>
                                            <p:strVal val="ppt_y"/>
                                          </p:val>
                                        </p:tav>
                                        <p:tav tm="100000">
                                          <p:val>
                                            <p:strVal val="1+ppt_h/2"/>
                                          </p:val>
                                        </p:tav>
                                      </p:tavLst>
                                    </p:anim>
                                    <p:set>
                                      <p:cBhvr>
                                        <p:cTn id="26" dur="1" fill="hold">
                                          <p:stCondLst>
                                            <p:cond delay="4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8"/>
                                        </p:tgtEl>
                                        <p:attrNameLst>
                                          <p:attrName>ppt_x</p:attrName>
                                        </p:attrNameLst>
                                      </p:cBhvr>
                                      <p:tavLst>
                                        <p:tav tm="0">
                                          <p:val>
                                            <p:strVal val="ppt_x"/>
                                          </p:val>
                                        </p:tav>
                                        <p:tav tm="100000">
                                          <p:val>
                                            <p:strVal val="ppt_x"/>
                                          </p:val>
                                        </p:tav>
                                      </p:tavLst>
                                    </p:anim>
                                    <p:anim calcmode="lin" valueType="num">
                                      <p:cBhvr additive="base">
                                        <p:cTn id="31" dur="500"/>
                                        <p:tgtEl>
                                          <p:spTgt spid="8"/>
                                        </p:tgtEl>
                                        <p:attrNameLst>
                                          <p:attrName>ppt_y</p:attrName>
                                        </p:attrNameLst>
                                      </p:cBhvr>
                                      <p:tavLst>
                                        <p:tav tm="0">
                                          <p:val>
                                            <p:strVal val="ppt_y"/>
                                          </p:val>
                                        </p:tav>
                                        <p:tav tm="100000">
                                          <p:val>
                                            <p:strVal val="1+ppt_h/2"/>
                                          </p:val>
                                        </p:tav>
                                      </p:tavLst>
                                    </p:anim>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9"/>
                                        </p:tgtEl>
                                        <p:attrNameLst>
                                          <p:attrName>ppt_x</p:attrName>
                                        </p:attrNameLst>
                                      </p:cBhvr>
                                      <p:tavLst>
                                        <p:tav tm="0">
                                          <p:val>
                                            <p:strVal val="ppt_x"/>
                                          </p:val>
                                        </p:tav>
                                        <p:tav tm="100000">
                                          <p:val>
                                            <p:strVal val="ppt_x"/>
                                          </p:val>
                                        </p:tav>
                                      </p:tavLst>
                                    </p:anim>
                                    <p:anim calcmode="lin" valueType="num">
                                      <p:cBhvr additive="base">
                                        <p:cTn id="37" dur="500"/>
                                        <p:tgtEl>
                                          <p:spTgt spid="9"/>
                                        </p:tgtEl>
                                        <p:attrNameLst>
                                          <p:attrName>ppt_y</p:attrName>
                                        </p:attrNameLst>
                                      </p:cBhvr>
                                      <p:tavLst>
                                        <p:tav tm="0">
                                          <p:val>
                                            <p:strVal val="ppt_y"/>
                                          </p:val>
                                        </p:tav>
                                        <p:tav tm="100000">
                                          <p:val>
                                            <p:strVal val="1+ppt_h/2"/>
                                          </p:val>
                                        </p:tav>
                                      </p:tavLst>
                                    </p:anim>
                                    <p:set>
                                      <p:cBhvr>
                                        <p:cTn id="38" dur="1" fill="hold">
                                          <p:stCondLst>
                                            <p:cond delay="499"/>
                                          </p:stCondLst>
                                        </p:cTn>
                                        <p:tgtEl>
                                          <p:spTgt spid="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0" nodeType="clickEffect">
                                  <p:stCondLst>
                                    <p:cond delay="0"/>
                                  </p:stCondLst>
                                  <p:childTnLst>
                                    <p:anim calcmode="lin" valueType="num">
                                      <p:cBhvr additive="base">
                                        <p:cTn id="42" dur="500"/>
                                        <p:tgtEl>
                                          <p:spTgt spid="10"/>
                                        </p:tgtEl>
                                        <p:attrNameLst>
                                          <p:attrName>ppt_x</p:attrName>
                                        </p:attrNameLst>
                                      </p:cBhvr>
                                      <p:tavLst>
                                        <p:tav tm="0">
                                          <p:val>
                                            <p:strVal val="ppt_x"/>
                                          </p:val>
                                        </p:tav>
                                        <p:tav tm="100000">
                                          <p:val>
                                            <p:strVal val="ppt_x"/>
                                          </p:val>
                                        </p:tav>
                                      </p:tavLst>
                                    </p:anim>
                                    <p:anim calcmode="lin" valueType="num">
                                      <p:cBhvr additive="base">
                                        <p:cTn id="43" dur="500"/>
                                        <p:tgtEl>
                                          <p:spTgt spid="10"/>
                                        </p:tgtEl>
                                        <p:attrNameLst>
                                          <p:attrName>ppt_y</p:attrName>
                                        </p:attrNameLst>
                                      </p:cBhvr>
                                      <p:tavLst>
                                        <p:tav tm="0">
                                          <p:val>
                                            <p:strVal val="ppt_y"/>
                                          </p:val>
                                        </p:tav>
                                        <p:tav tm="100000">
                                          <p:val>
                                            <p:strVal val="1+ppt_h/2"/>
                                          </p:val>
                                        </p:tav>
                                      </p:tavLst>
                                    </p:anim>
                                    <p:set>
                                      <p:cBhvr>
                                        <p:cTn id="44" dur="1" fill="hold">
                                          <p:stCondLst>
                                            <p:cond delay="499"/>
                                          </p:stCondLst>
                                        </p:cTn>
                                        <p:tgtEl>
                                          <p:spTgt spid="10"/>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2000"/>
                                        <p:tgtEl>
                                          <p:spTgt spid="12"/>
                                        </p:tgtEl>
                                      </p:cBhvr>
                                    </p:animEffect>
                                    <p:anim calcmode="lin" valueType="num">
                                      <p:cBhvr>
                                        <p:cTn id="50" dur="2000" fill="hold"/>
                                        <p:tgtEl>
                                          <p:spTgt spid="12"/>
                                        </p:tgtEl>
                                        <p:attrNameLst>
                                          <p:attrName>ppt_w</p:attrName>
                                        </p:attrNameLst>
                                      </p:cBhvr>
                                      <p:tavLst>
                                        <p:tav tm="0" fmla="#ppt_w*sin(2.5*pi*$)">
                                          <p:val>
                                            <p:fltVal val="0"/>
                                          </p:val>
                                        </p:tav>
                                        <p:tav tm="100000">
                                          <p:val>
                                            <p:fltVal val="1"/>
                                          </p:val>
                                        </p:tav>
                                      </p:tavLst>
                                    </p:anim>
                                    <p:anim calcmode="lin" valueType="num">
                                      <p:cBhvr>
                                        <p:cTn id="51"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extLst>
              <a:ext uri="{28A0092B-C50C-407E-A947-70E740481C1C}">
                <a14:useLocalDpi xmlns:a14="http://schemas.microsoft.com/office/drawing/2010/main" val="0"/>
              </a:ext>
            </a:extLst>
          </a:blip>
          <a:srcRect/>
          <a:stretch>
            <a:fillRect/>
          </a:stretch>
        </p:blipFill>
        <p:spPr bwMode="auto">
          <a:xfrm>
            <a:off x="1934818" y="265043"/>
            <a:ext cx="8719930" cy="6241774"/>
          </a:xfrm>
          <a:prstGeom prst="rect">
            <a:avLst/>
          </a:prstGeom>
          <a:noFill/>
          <a:ln>
            <a:noFill/>
          </a:ln>
        </p:spPr>
      </p:pic>
    </p:spTree>
    <p:extLst>
      <p:ext uri="{BB962C8B-B14F-4D97-AF65-F5344CB8AC3E}">
        <p14:creationId xmlns:p14="http://schemas.microsoft.com/office/powerpoint/2010/main" val="687269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491408" y="609600"/>
            <a:ext cx="7275443" cy="557717"/>
          </a:xfrm>
          <a:prstGeom prst="rect">
            <a:avLst/>
          </a:prstGeom>
          <a:noFill/>
        </p:spPr>
        <p:txBody>
          <a:bodyPr wrap="square" rtlCol="0">
            <a:spAutoFit/>
          </a:bodyPr>
          <a:lstStyle/>
          <a:p>
            <a:pPr algn="ctr">
              <a:lnSpc>
                <a:spcPct val="115000"/>
              </a:lnSpc>
              <a:spcAft>
                <a:spcPts val="1000"/>
              </a:spcAft>
            </a:pPr>
            <a:r>
              <a:rPr lang="fr-FR" sz="2800">
                <a:solidFill>
                  <a:srgbClr val="FF0000"/>
                </a:solidFill>
                <a:latin typeface="Comic Sans MS" panose="030F0702030302020204" pitchFamily="66" charset="0"/>
                <a:ea typeface="Calibri" panose="020F0502020204030204" pitchFamily="34" charset="0"/>
                <a:cs typeface="Times New Roman" panose="02020603050405020304" pitchFamily="18" charset="0"/>
              </a:rPr>
              <a:t>Etape 2 : Laquelle est en argent ?</a:t>
            </a:r>
            <a:endParaRPr lang="fr-FR" sz="28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p:cNvSpPr txBox="1"/>
          <p:nvPr/>
        </p:nvSpPr>
        <p:spPr>
          <a:xfrm>
            <a:off x="1338468" y="1550504"/>
            <a:ext cx="9581321" cy="4832092"/>
          </a:xfrm>
          <a:prstGeom prst="rect">
            <a:avLst/>
          </a:prstGeom>
          <a:noFill/>
        </p:spPr>
        <p:txBody>
          <a:bodyPr wrap="square" rtlCol="0">
            <a:spAutoFit/>
          </a:bodyPr>
          <a:lstStyle/>
          <a:p>
            <a:r>
              <a:rPr lang="fr-FR" sz="2800" dirty="0">
                <a:latin typeface="Comic Sans MS" panose="030F0702030302020204" pitchFamily="66" charset="0"/>
                <a:ea typeface="Times New Roman" panose="02020603050405020304" pitchFamily="18" charset="0"/>
              </a:rPr>
              <a:t>Natacha a bien compris le tour que lui a joué son amie Sofia. Et elle est bien décidée à lui rendre la monnaie de sa pièce. Si Sofia n’est pas une « vraie » alchimiste, car la pièce de cuivre avait subi une transformation chimique, elle, Natacha est une véritable prestidigitatrice.  Et pour faire ce tour, il lui faut emprunter deux pièces de 5 francs dans la collection de son père. Et la voilà repartie chez son amie, avec la pièce en cupro-nickel dans la poche droite de son </a:t>
            </a:r>
            <a:r>
              <a:rPr lang="fr-FR" sz="2800" dirty="0" err="1">
                <a:latin typeface="Comic Sans MS" panose="030F0702030302020204" pitchFamily="66" charset="0"/>
                <a:ea typeface="Times New Roman" panose="02020603050405020304" pitchFamily="18" charset="0"/>
              </a:rPr>
              <a:t>blue</a:t>
            </a:r>
            <a:r>
              <a:rPr lang="fr-FR" sz="2800" dirty="0">
                <a:latin typeface="Comic Sans MS" panose="030F0702030302020204" pitchFamily="66" charset="0"/>
                <a:ea typeface="Times New Roman" panose="02020603050405020304" pitchFamily="18" charset="0"/>
              </a:rPr>
              <a:t> jeans, et discrètement, dans la poche de sa chemise, celle en argent. </a:t>
            </a:r>
            <a:endParaRPr lang="fr-F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6111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p:nvPr/>
        </p:nvPicPr>
        <p:blipFill>
          <a:blip r:embed="rId2" cstate="print"/>
          <a:srcRect/>
          <a:stretch>
            <a:fillRect/>
          </a:stretch>
        </p:blipFill>
        <p:spPr bwMode="auto">
          <a:xfrm>
            <a:off x="1698348" y="808176"/>
            <a:ext cx="8479321" cy="2597633"/>
          </a:xfrm>
          <a:prstGeom prst="rect">
            <a:avLst/>
          </a:prstGeom>
          <a:noFill/>
          <a:ln w="9525">
            <a:noFill/>
            <a:miter lim="800000"/>
            <a:headEnd/>
            <a:tailEnd/>
          </a:ln>
        </p:spPr>
      </p:pic>
      <p:pic>
        <p:nvPicPr>
          <p:cNvPr id="4" name="Image 3"/>
          <p:cNvPicPr/>
          <p:nvPr/>
        </p:nvPicPr>
        <p:blipFill>
          <a:blip r:embed="rId3" cstate="print"/>
          <a:srcRect/>
          <a:stretch>
            <a:fillRect/>
          </a:stretch>
        </p:blipFill>
        <p:spPr bwMode="auto">
          <a:xfrm>
            <a:off x="1545947" y="3405809"/>
            <a:ext cx="8784121" cy="2455172"/>
          </a:xfrm>
          <a:prstGeom prst="rect">
            <a:avLst/>
          </a:prstGeom>
          <a:noFill/>
          <a:ln w="9525">
            <a:noFill/>
            <a:miter lim="800000"/>
            <a:headEnd/>
            <a:tailEnd/>
          </a:ln>
        </p:spPr>
      </p:pic>
    </p:spTree>
    <p:extLst>
      <p:ext uri="{BB962C8B-B14F-4D97-AF65-F5344CB8AC3E}">
        <p14:creationId xmlns:p14="http://schemas.microsoft.com/office/powerpoint/2010/main" val="461250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ppt_w</p:attrName>
                                        </p:attrNameLst>
                                      </p:cBhvr>
                                      <p:tavLst>
                                        <p:tav tm="0" fmla="#ppt_w*sin(2.5*pi*$)">
                                          <p:val>
                                            <p:fltVal val="0"/>
                                          </p:val>
                                        </p:tav>
                                        <p:tav tm="100000">
                                          <p:val>
                                            <p:fltVal val="1"/>
                                          </p:val>
                                        </p:tav>
                                      </p:tavLst>
                                    </p:anim>
                                    <p:anim calcmode="lin" valueType="num">
                                      <p:cBhvr>
                                        <p:cTn id="16"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730387276"/>
              </p:ext>
            </p:extLst>
          </p:nvPr>
        </p:nvGraphicFramePr>
        <p:xfrm>
          <a:off x="2195884" y="954286"/>
          <a:ext cx="7995037" cy="4942934"/>
        </p:xfrm>
        <a:graphic>
          <a:graphicData uri="http://schemas.openxmlformats.org/drawingml/2006/table">
            <a:tbl>
              <a:tblPr firstRow="1" firstCol="1" bandRow="1"/>
              <a:tblGrid>
                <a:gridCol w="3962987">
                  <a:extLst>
                    <a:ext uri="{9D8B030D-6E8A-4147-A177-3AD203B41FA5}">
                      <a16:colId xmlns:a16="http://schemas.microsoft.com/office/drawing/2014/main" val="1302878823"/>
                    </a:ext>
                  </a:extLst>
                </a:gridCol>
                <a:gridCol w="4032050">
                  <a:extLst>
                    <a:ext uri="{9D8B030D-6E8A-4147-A177-3AD203B41FA5}">
                      <a16:colId xmlns:a16="http://schemas.microsoft.com/office/drawing/2014/main" val="2394431261"/>
                    </a:ext>
                  </a:extLst>
                </a:gridCol>
              </a:tblGrid>
              <a:tr h="1098429">
                <a:tc>
                  <a:txBody>
                    <a:bodyPr/>
                    <a:lstStyle/>
                    <a:p>
                      <a:pPr algn="ctr"/>
                      <a:r>
                        <a:rPr lang="fr-FR" sz="2800" dirty="0">
                          <a:effectLst/>
                          <a:latin typeface="Comic Sans MS" panose="030F0702030302020204" pitchFamily="66" charset="0"/>
                          <a:ea typeface="Times New Roman" panose="02020603050405020304" pitchFamily="18" charset="0"/>
                        </a:rPr>
                        <a:t>Matériau</a:t>
                      </a:r>
                      <a:endParaRPr lang="fr-FR" sz="2800" dirty="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dirty="0">
                          <a:effectLst/>
                          <a:latin typeface="Comic Sans MS" panose="030F0702030302020204" pitchFamily="66" charset="0"/>
                          <a:ea typeface="Times New Roman" panose="02020603050405020304" pitchFamily="18" charset="0"/>
                        </a:rPr>
                        <a:t>Masse volumique (g/cm</a:t>
                      </a:r>
                      <a:r>
                        <a:rPr lang="fr-FR" sz="2800" baseline="30000" dirty="0">
                          <a:effectLst/>
                          <a:latin typeface="Comic Sans MS" panose="030F0702030302020204" pitchFamily="66" charset="0"/>
                          <a:ea typeface="Times New Roman" panose="02020603050405020304" pitchFamily="18" charset="0"/>
                        </a:rPr>
                        <a:t>3</a:t>
                      </a:r>
                      <a:r>
                        <a:rPr lang="fr-FR" sz="2800" dirty="0">
                          <a:effectLst/>
                          <a:latin typeface="Comic Sans MS" panose="030F0702030302020204" pitchFamily="66" charset="0"/>
                          <a:ea typeface="Times New Roman" panose="02020603050405020304" pitchFamily="18" charset="0"/>
                        </a:rPr>
                        <a:t>)</a:t>
                      </a:r>
                      <a:endParaRPr lang="fr-FR" sz="2800" dirty="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1291990480"/>
                  </a:ext>
                </a:extLst>
              </a:tr>
              <a:tr h="549215">
                <a:tc>
                  <a:txBody>
                    <a:bodyPr/>
                    <a:lstStyle/>
                    <a:p>
                      <a:pPr algn="ctr"/>
                      <a:r>
                        <a:rPr lang="fr-FR" sz="2800">
                          <a:effectLst/>
                          <a:latin typeface="Comic Sans MS" panose="030F0702030302020204" pitchFamily="66" charset="0"/>
                          <a:ea typeface="Times New Roman" panose="02020603050405020304" pitchFamily="18" charset="0"/>
                        </a:rPr>
                        <a:t>Aluminium</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2,9</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3612568673"/>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Argent</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10,5</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2583329503"/>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Cuivre</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9,0</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361681846"/>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Or</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19,3</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1248517852"/>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Plomb</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11,4</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3972095908"/>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Fer</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7,9</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3892596736"/>
                  </a:ext>
                </a:extLst>
              </a:tr>
              <a:tr h="549215">
                <a:tc>
                  <a:txBody>
                    <a:bodyPr/>
                    <a:lstStyle/>
                    <a:p>
                      <a:pPr algn="ctr"/>
                      <a:r>
                        <a:rPr lang="fr-FR" sz="2800">
                          <a:solidFill>
                            <a:srgbClr val="000000"/>
                          </a:solidFill>
                          <a:effectLst/>
                          <a:latin typeface="Comic Sans MS" panose="030F0702030302020204" pitchFamily="66" charset="0"/>
                          <a:ea typeface="Times New Roman" panose="02020603050405020304" pitchFamily="18" charset="0"/>
                        </a:rPr>
                        <a:t>Zinc</a:t>
                      </a:r>
                      <a:endParaRPr lang="fr-FR" sz="280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tc>
                  <a:txBody>
                    <a:bodyPr/>
                    <a:lstStyle/>
                    <a:p>
                      <a:pPr algn="ctr"/>
                      <a:r>
                        <a:rPr lang="fr-FR" sz="2800" dirty="0">
                          <a:solidFill>
                            <a:srgbClr val="000000"/>
                          </a:solidFill>
                          <a:effectLst/>
                          <a:latin typeface="Comic Sans MS" panose="030F0702030302020204" pitchFamily="66" charset="0"/>
                          <a:ea typeface="Times New Roman" panose="02020603050405020304" pitchFamily="18" charset="0"/>
                        </a:rPr>
                        <a:t>7,1</a:t>
                      </a:r>
                      <a:endParaRPr lang="fr-FR" sz="2800" dirty="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cell3D prstMaterial="dkEdge">
                      <a:bevel/>
                      <a:lightRig rig="flood" dir="t"/>
                    </a:cell3D>
                  </a:tcPr>
                </a:tc>
                <a:extLst>
                  <a:ext uri="{0D108BD9-81ED-4DB2-BD59-A6C34878D82A}">
                    <a16:rowId xmlns:a16="http://schemas.microsoft.com/office/drawing/2014/main" val="1411228050"/>
                  </a:ext>
                </a:extLst>
              </a:tr>
            </a:tbl>
          </a:graphicData>
        </a:graphic>
      </p:graphicFrame>
    </p:spTree>
    <p:extLst>
      <p:ext uri="{BB962C8B-B14F-4D97-AF65-F5344CB8AC3E}">
        <p14:creationId xmlns:p14="http://schemas.microsoft.com/office/powerpoint/2010/main" val="2231335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272623" y="0"/>
            <a:ext cx="9010650" cy="6686550"/>
          </a:xfrm>
          <a:prstGeom prst="rect">
            <a:avLst/>
          </a:prstGeom>
        </p:spPr>
      </p:pic>
    </p:spTree>
    <p:extLst>
      <p:ext uri="{BB962C8B-B14F-4D97-AF65-F5344CB8AC3E}">
        <p14:creationId xmlns:p14="http://schemas.microsoft.com/office/powerpoint/2010/main" val="747043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97495" y="503583"/>
            <a:ext cx="9077739" cy="61247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Quelle question vous pose cette situation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1"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Comment reconnaitre parmi ces deux pièces celle qui est en argent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1"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Utilisons la démarche d’investigation.</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Hypothèse.</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1"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L’argent et le cupro-nickel n’ont pas la même masse pour un même volume.</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Protocoles possibles et/ou schémas</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 </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1" u="none" strike="noStrike" kern="0" cap="none" spc="0" normalizeH="0" baseline="0" noProof="0" dirty="0">
                <a:ln>
                  <a:noFill/>
                </a:ln>
                <a:solidFill>
                  <a:sysClr val="windowText" lastClr="000000"/>
                </a:solidFill>
                <a:effectLst/>
                <a:uLnTx/>
                <a:uFillTx/>
                <a:latin typeface="Comic Sans MS" panose="030F0702030302020204" pitchFamily="66" charset="0"/>
                <a:ea typeface="Times New Roman" panose="02020603050405020304" pitchFamily="18" charset="0"/>
              </a:rPr>
              <a:t>Vérifier la masse en pesant chacune des pièces, et mesurer leur volume.</a:t>
            </a:r>
            <a:endParaRPr kumimoji="0" lang="fr-FR" sz="28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2616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30017" y="596348"/>
            <a:ext cx="9289774" cy="5693866"/>
          </a:xfrm>
          <a:prstGeom prst="rect">
            <a:avLst/>
          </a:prstGeom>
          <a:noFill/>
        </p:spPr>
        <p:txBody>
          <a:bodyPr wrap="square" rtlCol="0">
            <a:spAutoFit/>
          </a:bodyPr>
          <a:lstStyle/>
          <a:p>
            <a:pPr>
              <a:spcAft>
                <a:spcPts val="0"/>
              </a:spcAft>
            </a:pPr>
            <a:r>
              <a:rPr lang="fr-FR" sz="2800" dirty="0">
                <a:latin typeface="Comic Sans MS" panose="030F0702030302020204" pitchFamily="66" charset="0"/>
                <a:ea typeface="Times New Roman" panose="02020603050405020304" pitchFamily="18" charset="0"/>
              </a:rPr>
              <a:t>Choix et demande de matériel</a:t>
            </a:r>
          </a:p>
          <a:p>
            <a:pPr>
              <a:spcAft>
                <a:spcPts val="0"/>
              </a:spcAft>
            </a:pPr>
            <a:endParaRPr lang="fr-FR" sz="2800" dirty="0">
              <a:latin typeface="Comic Sans MS" panose="030F0702030302020204" pitchFamily="66" charset="0"/>
              <a:ea typeface="Times New Roman" panose="02020603050405020304" pitchFamily="18" charset="0"/>
            </a:endParaRPr>
          </a:p>
          <a:p>
            <a:r>
              <a:rPr lang="fr-FR" sz="2800" i="1" dirty="0">
                <a:latin typeface="Comic Sans MS" panose="030F0702030302020204" pitchFamily="66" charset="0"/>
                <a:ea typeface="Times New Roman" panose="02020603050405020304" pitchFamily="18" charset="0"/>
              </a:rPr>
              <a:t>Une balance, une éprouvette graduée, une pissette d’eau. Le volume est mesuré par déplacement d’eau. Pour être plus précis, utiliser plusieurs pièces, puis diviser.</a:t>
            </a:r>
          </a:p>
          <a:p>
            <a:endParaRPr lang="fr-FR" sz="2800" dirty="0">
              <a:latin typeface="Comic Sans MS" panose="030F0702030302020204" pitchFamily="66" charset="0"/>
              <a:ea typeface="Times New Roman" panose="02020603050405020304" pitchFamily="18" charset="0"/>
            </a:endParaRPr>
          </a:p>
          <a:p>
            <a:r>
              <a:rPr lang="fr-FR" sz="2800" i="1" dirty="0">
                <a:latin typeface="Comic Sans MS" panose="030F0702030302020204" pitchFamily="66" charset="0"/>
                <a:ea typeface="Times New Roman" panose="02020603050405020304" pitchFamily="18" charset="0"/>
              </a:rPr>
              <a:t>Pour être encore plus précis, utiliser la méthode des géologues, qui consiste à pendre par une ficelle fine la pièce dans un bécher d’eau, balance tarée. L’augmentation produite par la réaction à la poussée d’Archimède, (encore lui), a même valeur que le volume exprimé en cm</a:t>
            </a:r>
            <a:r>
              <a:rPr lang="fr-FR" sz="2800" i="1" baseline="30000" dirty="0">
                <a:latin typeface="Comic Sans MS" panose="030F0702030302020204" pitchFamily="66" charset="0"/>
                <a:ea typeface="Times New Roman" panose="02020603050405020304" pitchFamily="18" charset="0"/>
              </a:rPr>
              <a:t>3</a:t>
            </a:r>
            <a:r>
              <a:rPr lang="fr-FR" sz="2800" i="1" dirty="0">
                <a:latin typeface="Comic Sans MS" panose="030F0702030302020204" pitchFamily="66" charset="0"/>
                <a:ea typeface="Times New Roman" panose="02020603050405020304" pitchFamily="18" charset="0"/>
              </a:rPr>
              <a:t>.</a:t>
            </a:r>
            <a:endParaRPr lang="fr-FR" sz="2800" dirty="0">
              <a:latin typeface="Comic Sans MS" panose="030F0702030302020204" pitchFamily="66" charset="0"/>
              <a:ea typeface="Times New Roman" panose="02020603050405020304" pitchFamily="18" charset="0"/>
            </a:endParaRPr>
          </a:p>
        </p:txBody>
      </p:sp>
    </p:spTree>
    <p:extLst>
      <p:ext uri="{BB962C8B-B14F-4D97-AF65-F5344CB8AC3E}">
        <p14:creationId xmlns:p14="http://schemas.microsoft.com/office/powerpoint/2010/main" val="251658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16765" y="675861"/>
            <a:ext cx="9369287" cy="5509200"/>
          </a:xfrm>
          <a:prstGeom prst="rect">
            <a:avLst/>
          </a:prstGeom>
          <a:noFill/>
        </p:spPr>
        <p:txBody>
          <a:bodyPr wrap="square" rtlCol="0">
            <a:spAutoFit/>
          </a:bodyPr>
          <a:lstStyle/>
          <a:p>
            <a:r>
              <a:rPr lang="fr-FR" sz="3200" dirty="0">
                <a:latin typeface="Comic Sans MS" panose="030F0702030302020204" pitchFamily="66" charset="0"/>
                <a:ea typeface="Times New Roman" panose="02020603050405020304" pitchFamily="18" charset="0"/>
              </a:rPr>
              <a:t>Passage aux connaissances</a:t>
            </a:r>
          </a:p>
          <a:p>
            <a:endParaRPr lang="fr-FR" sz="3200" dirty="0">
              <a:latin typeface="Comic Sans MS" panose="030F0702030302020204" pitchFamily="66" charset="0"/>
              <a:ea typeface="Times New Roman" panose="02020603050405020304" pitchFamily="18" charset="0"/>
            </a:endParaRPr>
          </a:p>
          <a:p>
            <a:r>
              <a:rPr lang="fr-FR" sz="3200" dirty="0">
                <a:solidFill>
                  <a:srgbClr val="00B050"/>
                </a:solidFill>
                <a:latin typeface="Comic Sans MS" panose="030F0702030302020204" pitchFamily="66" charset="0"/>
                <a:ea typeface="Times New Roman" panose="02020603050405020304" pitchFamily="18" charset="0"/>
              </a:rPr>
              <a:t>La masse volumique (ρ) se mesure en divisant la masse (m) d’un objet par son volume (V).</a:t>
            </a:r>
          </a:p>
          <a:p>
            <a:endParaRPr lang="fr-FR" sz="3200" dirty="0">
              <a:latin typeface="Comic Sans MS" panose="030F0702030302020204" pitchFamily="66" charset="0"/>
              <a:ea typeface="Times New Roman" panose="02020603050405020304" pitchFamily="18" charset="0"/>
            </a:endParaRPr>
          </a:p>
          <a:p>
            <a:r>
              <a:rPr lang="fr-FR" sz="3200" dirty="0">
                <a:solidFill>
                  <a:srgbClr val="00B050"/>
                </a:solidFill>
                <a:latin typeface="Comic Sans MS" panose="030F0702030302020204" pitchFamily="66" charset="0"/>
                <a:ea typeface="Times New Roman" panose="02020603050405020304" pitchFamily="18" charset="0"/>
              </a:rPr>
              <a:t>La masse volumique s’exprime en kg/m</a:t>
            </a:r>
            <a:r>
              <a:rPr lang="fr-FR" sz="3200" baseline="30000" dirty="0">
                <a:solidFill>
                  <a:srgbClr val="00B050"/>
                </a:solidFill>
                <a:latin typeface="Comic Sans MS" panose="030F0702030302020204" pitchFamily="66" charset="0"/>
                <a:ea typeface="Times New Roman" panose="02020603050405020304" pitchFamily="18" charset="0"/>
              </a:rPr>
              <a:t>3</a:t>
            </a:r>
            <a:r>
              <a:rPr lang="fr-FR" sz="3200" dirty="0">
                <a:solidFill>
                  <a:srgbClr val="00B050"/>
                </a:solidFill>
                <a:latin typeface="Comic Sans MS" panose="030F0702030302020204" pitchFamily="66" charset="0"/>
                <a:ea typeface="Times New Roman" panose="02020603050405020304" pitchFamily="18" charset="0"/>
              </a:rPr>
              <a:t>, kg/L ou encore en g/</a:t>
            </a:r>
            <a:r>
              <a:rPr lang="fr-FR" sz="3200" dirty="0" err="1">
                <a:solidFill>
                  <a:srgbClr val="00B050"/>
                </a:solidFill>
                <a:latin typeface="Comic Sans MS" panose="030F0702030302020204" pitchFamily="66" charset="0"/>
                <a:ea typeface="Times New Roman" panose="02020603050405020304" pitchFamily="18" charset="0"/>
              </a:rPr>
              <a:t>mL</a:t>
            </a:r>
            <a:r>
              <a:rPr lang="fr-FR" sz="3200" dirty="0">
                <a:solidFill>
                  <a:srgbClr val="00B050"/>
                </a:solidFill>
                <a:latin typeface="Comic Sans MS" panose="030F0702030302020204" pitchFamily="66" charset="0"/>
                <a:ea typeface="Times New Roman" panose="02020603050405020304" pitchFamily="18" charset="0"/>
              </a:rPr>
              <a:t>. </a:t>
            </a:r>
          </a:p>
          <a:p>
            <a:endParaRPr lang="fr-FR" sz="3200" dirty="0">
              <a:latin typeface="Comic Sans MS" panose="030F0702030302020204" pitchFamily="66" charset="0"/>
              <a:ea typeface="Times New Roman" panose="02020603050405020304" pitchFamily="18" charset="0"/>
            </a:endParaRPr>
          </a:p>
          <a:p>
            <a:r>
              <a:rPr lang="fr-FR" sz="3200" dirty="0">
                <a:solidFill>
                  <a:srgbClr val="00B050"/>
                </a:solidFill>
                <a:latin typeface="Comic Sans MS" panose="030F0702030302020204" pitchFamily="66" charset="0"/>
                <a:ea typeface="Times New Roman" panose="02020603050405020304" pitchFamily="18" charset="0"/>
              </a:rPr>
              <a:t>Les métaux ont des masses volumiques différentes, ce qui me permet de les reconnaitre.</a:t>
            </a:r>
            <a:endParaRPr lang="fr-FR" sz="3200" dirty="0">
              <a:latin typeface="Comic Sans MS" panose="030F0702030302020204" pitchFamily="66" charset="0"/>
              <a:ea typeface="Times New Roman" panose="02020603050405020304" pitchFamily="18" charset="0"/>
            </a:endParaRPr>
          </a:p>
        </p:txBody>
      </p:sp>
      <p:pic>
        <p:nvPicPr>
          <p:cNvPr id="3" name="Image 2"/>
          <p:cNvPicPr>
            <a:picLocks noChangeAspect="1"/>
          </p:cNvPicPr>
          <p:nvPr/>
        </p:nvPicPr>
        <p:blipFill>
          <a:blip r:embed="rId2"/>
          <a:stretch>
            <a:fillRect/>
          </a:stretch>
        </p:blipFill>
        <p:spPr>
          <a:xfrm>
            <a:off x="10281903" y="352453"/>
            <a:ext cx="1408298" cy="1249788"/>
          </a:xfrm>
          <a:prstGeom prst="rect">
            <a:avLst/>
          </a:prstGeom>
        </p:spPr>
      </p:pic>
    </p:spTree>
    <p:extLst>
      <p:ext uri="{BB962C8B-B14F-4D97-AF65-F5344CB8AC3E}">
        <p14:creationId xmlns:p14="http://schemas.microsoft.com/office/powerpoint/2010/main" val="2230167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fade">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950913897"/>
              </p:ext>
            </p:extLst>
          </p:nvPr>
        </p:nvGraphicFramePr>
        <p:xfrm>
          <a:off x="-3" y="1"/>
          <a:ext cx="12192002" cy="6857998"/>
        </p:xfrm>
        <a:graphic>
          <a:graphicData uri="http://schemas.openxmlformats.org/drawingml/2006/table">
            <a:tbl>
              <a:tblPr firstRow="1" firstCol="1" bandRow="1">
                <a:tableStyleId>{5C22544A-7EE6-4342-B048-85BDC9FD1C3A}</a:tableStyleId>
              </a:tblPr>
              <a:tblGrid>
                <a:gridCol w="6096001">
                  <a:extLst>
                    <a:ext uri="{9D8B030D-6E8A-4147-A177-3AD203B41FA5}">
                      <a16:colId xmlns:a16="http://schemas.microsoft.com/office/drawing/2014/main" val="919260246"/>
                    </a:ext>
                  </a:extLst>
                </a:gridCol>
                <a:gridCol w="6096001">
                  <a:extLst>
                    <a:ext uri="{9D8B030D-6E8A-4147-A177-3AD203B41FA5}">
                      <a16:colId xmlns:a16="http://schemas.microsoft.com/office/drawing/2014/main" val="906211747"/>
                    </a:ext>
                  </a:extLst>
                </a:gridCol>
              </a:tblGrid>
              <a:tr h="1355244">
                <a:tc gridSpan="2">
                  <a:txBody>
                    <a:bodyPr/>
                    <a:lstStyle/>
                    <a:p>
                      <a:pPr>
                        <a:lnSpc>
                          <a:spcPct val="115000"/>
                        </a:lnSpc>
                        <a:spcAft>
                          <a:spcPts val="0"/>
                        </a:spcAft>
                        <a:tabLst>
                          <a:tab pos="276225" algn="l"/>
                        </a:tabLst>
                      </a:pPr>
                      <a:r>
                        <a:rPr lang="fr-FR" sz="2400" dirty="0">
                          <a:effectLst/>
                          <a:latin typeface="Comic Sans MS" panose="030F0702030302020204" pitchFamily="66" charset="0"/>
                        </a:rPr>
                        <a:t>Premier parcours : Alchimie ou chimie ?</a:t>
                      </a:r>
                    </a:p>
                    <a:p>
                      <a:pPr>
                        <a:lnSpc>
                          <a:spcPct val="115000"/>
                        </a:lnSpc>
                        <a:spcAft>
                          <a:spcPts val="0"/>
                        </a:spcAft>
                        <a:tabLst>
                          <a:tab pos="276225" algn="l"/>
                        </a:tabLst>
                      </a:pPr>
                      <a:r>
                        <a:rPr lang="fr-FR" sz="2400" dirty="0">
                          <a:effectLst/>
                          <a:latin typeface="Comic Sans MS" panose="030F0702030302020204" pitchFamily="66" charset="0"/>
                        </a:rPr>
                        <a:t> </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2107754926"/>
                  </a:ext>
                </a:extLst>
              </a:tr>
              <a:tr h="2053310">
                <a:tc>
                  <a:txBody>
                    <a:bodyPr/>
                    <a:lstStyle/>
                    <a:p>
                      <a:pPr>
                        <a:lnSpc>
                          <a:spcPct val="115000"/>
                        </a:lnSpc>
                        <a:spcAft>
                          <a:spcPts val="0"/>
                        </a:spcAft>
                      </a:pPr>
                      <a:r>
                        <a:rPr lang="fr-FR" sz="2400" dirty="0">
                          <a:effectLst/>
                          <a:latin typeface="Comic Sans MS" panose="030F0702030302020204" pitchFamily="66" charset="0"/>
                        </a:rPr>
                        <a:t>Etape 1 : Sofia, alchimiste.</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latin typeface="Comic Sans MS" panose="030F0702030302020204" pitchFamily="66" charset="0"/>
                        </a:rPr>
                        <a:t>Distinguer transformation chimique et mélange, transformation chimique et transformation physique.</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0192232"/>
                  </a:ext>
                </a:extLst>
              </a:tr>
              <a:tr h="3449444">
                <a:tc>
                  <a:txBody>
                    <a:bodyPr/>
                    <a:lstStyle/>
                    <a:p>
                      <a:pPr>
                        <a:lnSpc>
                          <a:spcPct val="115000"/>
                        </a:lnSpc>
                        <a:spcAft>
                          <a:spcPts val="0"/>
                        </a:spcAft>
                      </a:pPr>
                      <a:r>
                        <a:rPr lang="fr-FR" sz="2400" dirty="0">
                          <a:effectLst/>
                          <a:latin typeface="Comic Sans MS" panose="030F0702030302020204" pitchFamily="66" charset="0"/>
                        </a:rPr>
                        <a:t>Etape 2 : Laquelle est en argent ?</a:t>
                      </a:r>
                    </a:p>
                    <a:p>
                      <a:pPr>
                        <a:lnSpc>
                          <a:spcPct val="115000"/>
                        </a:lnSpc>
                        <a:spcAft>
                          <a:spcPts val="0"/>
                        </a:spcAft>
                      </a:pPr>
                      <a:r>
                        <a:rPr lang="fr-FR" sz="2400" dirty="0">
                          <a:effectLst/>
                          <a:latin typeface="Comic Sans MS" panose="030F0702030302020204" pitchFamily="66" charset="0"/>
                        </a:rPr>
                        <a:t> </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400" dirty="0">
                          <a:effectLst/>
                          <a:latin typeface="Comic Sans MS" panose="030F0702030302020204" pitchFamily="66" charset="0"/>
                        </a:rPr>
                        <a:t>Proposer et mettre en œuvre un protocole expérimental pour déterminer la masse volumique d’un solide ou d’un liquide.</a:t>
                      </a:r>
                    </a:p>
                    <a:p>
                      <a:pPr>
                        <a:lnSpc>
                          <a:spcPct val="115000"/>
                        </a:lnSpc>
                        <a:spcAft>
                          <a:spcPts val="0"/>
                        </a:spcAft>
                      </a:pPr>
                      <a:r>
                        <a:rPr lang="fr-FR" sz="2400" dirty="0">
                          <a:effectLst/>
                          <a:latin typeface="Comic Sans MS" panose="030F0702030302020204" pitchFamily="66" charset="0"/>
                        </a:rPr>
                        <a:t>Exploiter des mesures de </a:t>
                      </a:r>
                      <a:r>
                        <a:rPr lang="en-US" sz="2400" dirty="0">
                          <a:effectLst/>
                          <a:latin typeface="Comic Sans MS" panose="030F0702030302020204" pitchFamily="66" charset="0"/>
                        </a:rPr>
                        <a:t>ρ </a:t>
                      </a:r>
                      <a:r>
                        <a:rPr lang="fr-FR" sz="2400">
                          <a:effectLst/>
                          <a:latin typeface="Comic Sans MS" panose="030F0702030302020204" pitchFamily="66" charset="0"/>
                        </a:rPr>
                        <a:t>pour </a:t>
                      </a:r>
                      <a:r>
                        <a:rPr lang="fr-FR" sz="2400" dirty="0">
                          <a:effectLst/>
                          <a:latin typeface="Comic Sans MS" panose="030F0702030302020204" pitchFamily="66" charset="0"/>
                        </a:rPr>
                        <a:t>différencier des espèces chimiques. </a:t>
                      </a:r>
                      <a:endParaRPr lang="fr-FR" sz="2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3603586"/>
                  </a:ext>
                </a:extLst>
              </a:tr>
            </a:tbl>
          </a:graphicData>
        </a:graphic>
      </p:graphicFrame>
    </p:spTree>
    <p:extLst>
      <p:ext uri="{BB962C8B-B14F-4D97-AF65-F5344CB8AC3E}">
        <p14:creationId xmlns:p14="http://schemas.microsoft.com/office/powerpoint/2010/main" val="26372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2522" y="848139"/>
            <a:ext cx="12192000" cy="4165756"/>
          </a:xfrm>
          <a:prstGeom prst="rect">
            <a:avLst/>
          </a:prstGeom>
        </p:spPr>
        <p:txBody>
          <a:bodyPr wrap="square">
            <a:spAutoFit/>
          </a:bodyPr>
          <a:lstStyle/>
          <a:p>
            <a:pPr lvl="0">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On veut calculer la masse volumique du métal dans lequel a été fabriqué un objet. </a:t>
            </a:r>
          </a:p>
          <a:p>
            <a:pPr>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On dispose d’une balance et d’un récipient gradué de base carrée de 10 cm de côté. </a:t>
            </a:r>
          </a:p>
          <a:p>
            <a:pPr>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On pèse l’objet, sa masse est de 675 g. </a:t>
            </a:r>
          </a:p>
          <a:p>
            <a:pPr>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On verse de l’eau dans le récipient jusque à une hauteur de 15 cm, puis on y introduit l’objet en question, la hauteur d’eau est alors de 17,5 cm. </a:t>
            </a:r>
          </a:p>
          <a:p>
            <a:pPr>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En déduire la masse volumique du métal. </a:t>
            </a:r>
          </a:p>
        </p:txBody>
      </p:sp>
    </p:spTree>
    <p:extLst>
      <p:ext uri="{BB962C8B-B14F-4D97-AF65-F5344CB8AC3E}">
        <p14:creationId xmlns:p14="http://schemas.microsoft.com/office/powerpoint/2010/main" val="3373338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9442" y="1470992"/>
            <a:ext cx="10098157" cy="3602140"/>
          </a:xfrm>
          <a:prstGeom prst="rect">
            <a:avLst/>
          </a:prstGeom>
        </p:spPr>
        <p:txBody>
          <a:bodyPr wrap="square">
            <a:spAutoFit/>
          </a:bodyPr>
          <a:lstStyle/>
          <a:p>
            <a:pPr lvl="0">
              <a:lnSpc>
                <a:spcPct val="107000"/>
              </a:lnSpc>
              <a:spcAft>
                <a:spcPts val="800"/>
              </a:spcAft>
            </a:pP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Dans une coopérative laitière on veut vérifier que le lait livré n’est pas coupé avec de l’eau. </a:t>
            </a:r>
          </a:p>
          <a:p>
            <a:pPr lvl="0">
              <a:lnSpc>
                <a:spcPct val="107000"/>
              </a:lnSpc>
              <a:spcAft>
                <a:spcPts val="800"/>
              </a:spcAft>
            </a:pP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Pour cela on prélève 5 litres de lait et on le pèse. La masse est de 5,135 kg. </a:t>
            </a:r>
          </a:p>
          <a:p>
            <a:pPr>
              <a:lnSpc>
                <a:spcPct val="107000"/>
              </a:lnSpc>
              <a:spcAft>
                <a:spcPts val="8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Sachant que la masse volumique du lait est de 1,03 kg/L, est-ce que ce lait est coupé ? </a:t>
            </a:r>
          </a:p>
          <a:p>
            <a:pPr lvl="0">
              <a:lnSpc>
                <a:spcPct val="107000"/>
              </a:lnSpc>
              <a:spcAft>
                <a:spcPts val="800"/>
              </a:spcAft>
            </a:pPr>
            <a:endPar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0563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6122" y="1670880"/>
            <a:ext cx="7620000" cy="2013885"/>
          </a:xfrm>
          <a:prstGeom prst="rect">
            <a:avLst/>
          </a:prstGeom>
        </p:spPr>
        <p:txBody>
          <a:bodyPr wrap="square">
            <a:spAutoFit/>
          </a:bodyPr>
          <a:lstStyle/>
          <a:p>
            <a:pPr>
              <a:lnSpc>
                <a:spcPct val="107000"/>
              </a:lnSpc>
              <a:spcAft>
                <a:spcPts val="800"/>
              </a:spcAft>
            </a:pP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Un flacon vide pèse 75g. On le remplit avec 250 </a:t>
            </a:r>
            <a:r>
              <a:rPr lang="fr-FR" sz="2800" dirty="0" err="1">
                <a:solidFill>
                  <a:prstClr val="black"/>
                </a:solidFill>
                <a:latin typeface="Comic Sans MS" panose="030F0702030302020204" pitchFamily="66" charset="0"/>
                <a:ea typeface="Calibri" panose="020F0502020204030204" pitchFamily="34" charset="0"/>
                <a:cs typeface="Times New Roman" panose="02020603050405020304" pitchFamily="18" charset="0"/>
              </a:rPr>
              <a:t>mL</a:t>
            </a: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de sang, il pèse alors 337,5 g. </a:t>
            </a:r>
            <a:r>
              <a:rPr lang="fr-FR" sz="2800" dirty="0">
                <a:latin typeface="Comic Sans MS" panose="030F0702030302020204" pitchFamily="66" charset="0"/>
                <a:ea typeface="Calibri" panose="020F0502020204030204" pitchFamily="34" charset="0"/>
                <a:cs typeface="Times New Roman" panose="02020603050405020304" pitchFamily="18" charset="0"/>
              </a:rPr>
              <a:t>Quelle est la masse volumique du sang ? </a:t>
            </a:r>
            <a:endParaRPr lang="fr-FR"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endPar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1116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548" y="1219200"/>
            <a:ext cx="11741426" cy="5064976"/>
          </a:xfrm>
          <a:prstGeom prst="rect">
            <a:avLst/>
          </a:prstGeom>
        </p:spPr>
        <p:txBody>
          <a:bodyPr wrap="square">
            <a:spAutoFit/>
          </a:bodyPr>
          <a:lstStyle/>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Natacha se rend chez son amie Sofia.</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Natacha : Il faut vraiment que je sois ta meilleure amie.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Sofia : Ah ? Et pourquoi ?</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Natacha : Regarde mon pauvre porte monnaie. J’ai utilisé mon dernier billet pour prendre le TER, et il ne me reste plus que de la ferraille.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Sofia : Non, ce n’est pas du fer mais du cuivre. Et tu as de la chance car je viens de lire  le célèbre livre d’alchimie de </a:t>
            </a:r>
            <a:r>
              <a:rPr lang="fr-FR" sz="2800" dirty="0">
                <a:latin typeface="Comic Sans MS" panose="030F0702030302020204" pitchFamily="66" charset="0"/>
                <a:ea typeface="Calibri" panose="020F0502020204030204" pitchFamily="34" charset="0"/>
                <a:cs typeface="Arial" panose="020B0604020202020204" pitchFamily="34" charset="0"/>
              </a:rPr>
              <a:t>Nicolas Flamel, et bien que je n’aie pas encore découvert la pierre philosophale, je vais pouvoir transformer tes pièces de cuivre en argent, puis en or !</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p:cNvSpPr txBox="1"/>
          <p:nvPr/>
        </p:nvSpPr>
        <p:spPr>
          <a:xfrm>
            <a:off x="543339" y="185531"/>
            <a:ext cx="11012557" cy="554062"/>
          </a:xfrm>
          <a:prstGeom prst="rect">
            <a:avLst/>
          </a:prstGeom>
          <a:noFill/>
        </p:spPr>
        <p:txBody>
          <a:bodyPr wrap="square" rtlCol="0">
            <a:spAutoFit/>
          </a:bodyPr>
          <a:lstStyle/>
          <a:p>
            <a:pPr algn="ctr">
              <a:lnSpc>
                <a:spcPct val="115000"/>
              </a:lnSpc>
              <a:spcAft>
                <a:spcPts val="0"/>
              </a:spcAft>
            </a:pPr>
            <a:r>
              <a:rPr lang="fr-FR" sz="2800" b="1" dirty="0">
                <a:solidFill>
                  <a:srgbClr val="FF0000"/>
                </a:solidFill>
                <a:latin typeface="Comic Sans MS" panose="030F0702030302020204" pitchFamily="66" charset="0"/>
              </a:rPr>
              <a:t>Etape 1 : Sofia, alchimiste.</a:t>
            </a:r>
            <a:endParaRPr lang="fr-FR" sz="2800" b="1" dirty="0">
              <a:solidFill>
                <a:srgbClr val="FF0000"/>
              </a:solidFill>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7367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8870" y="1073426"/>
            <a:ext cx="10999303" cy="4401205"/>
          </a:xfrm>
          <a:prstGeom prst="rect">
            <a:avLst/>
          </a:prstGeom>
        </p:spPr>
        <p:txBody>
          <a:bodyPr wrap="square">
            <a:spAutoFit/>
          </a:bodyPr>
          <a:lstStyle/>
          <a:p>
            <a:r>
              <a:rPr lang="fr-FR" sz="2800" b="1" dirty="0">
                <a:solidFill>
                  <a:srgbClr val="000000"/>
                </a:solidFill>
                <a:latin typeface="Comic Sans MS" panose="030F0702030302020204" pitchFamily="66" charset="0"/>
                <a:ea typeface="Times New Roman" panose="02020603050405020304" pitchFamily="18" charset="0"/>
              </a:rPr>
              <a:t>1.</a:t>
            </a:r>
            <a:r>
              <a:rPr lang="fr-FR" sz="2800" dirty="0">
                <a:solidFill>
                  <a:srgbClr val="000000"/>
                </a:solidFill>
                <a:latin typeface="Comic Sans MS" panose="030F0702030302020204" pitchFamily="66" charset="0"/>
                <a:ea typeface="Times New Roman" panose="02020603050405020304" pitchFamily="18" charset="0"/>
              </a:rPr>
              <a:t> Tout d'abord, nous mettons quelques millilitres d'eau dans le bécher, puis nous ajoutons quelques pastilles d'hydroxyde de sodium (soude).</a:t>
            </a:r>
          </a:p>
          <a:p>
            <a:endParaRPr lang="fr-FR" sz="2800" dirty="0">
              <a:latin typeface="Comic Sans MS" panose="030F0702030302020204" pitchFamily="66" charset="0"/>
              <a:ea typeface="Times New Roman" panose="02020603050405020304" pitchFamily="18" charset="0"/>
            </a:endParaRPr>
          </a:p>
          <a:p>
            <a:endParaRPr lang="fr-FR" sz="2800" dirty="0">
              <a:latin typeface="Comic Sans MS" panose="030F0702030302020204" pitchFamily="66" charset="0"/>
              <a:ea typeface="Times New Roman" panose="02020603050405020304" pitchFamily="18" charset="0"/>
            </a:endParaRPr>
          </a:p>
          <a:p>
            <a:r>
              <a:rPr lang="fr-FR" sz="2800" b="1" dirty="0">
                <a:solidFill>
                  <a:srgbClr val="000000"/>
                </a:solidFill>
                <a:latin typeface="Comic Sans MS" panose="030F0702030302020204" pitchFamily="66" charset="0"/>
                <a:ea typeface="Times New Roman" panose="02020603050405020304" pitchFamily="18" charset="0"/>
              </a:rPr>
              <a:t>2</a:t>
            </a:r>
            <a:r>
              <a:rPr lang="fr-FR" sz="2800" dirty="0">
                <a:solidFill>
                  <a:srgbClr val="000000"/>
                </a:solidFill>
                <a:latin typeface="Comic Sans MS" panose="030F0702030302020204" pitchFamily="66" charset="0"/>
                <a:ea typeface="Times New Roman" panose="02020603050405020304" pitchFamily="18" charset="0"/>
              </a:rPr>
              <a:t>. Rajouter une cuillère de poudre de zinc.</a:t>
            </a:r>
            <a:endParaRPr lang="fr-FR" sz="2800" dirty="0">
              <a:latin typeface="Comic Sans MS" panose="030F0702030302020204" pitchFamily="66" charset="0"/>
              <a:ea typeface="Times New Roman" panose="02020603050405020304" pitchFamily="18" charset="0"/>
            </a:endParaRPr>
          </a:p>
          <a:p>
            <a:endParaRPr lang="fr-FR" sz="2800" dirty="0">
              <a:solidFill>
                <a:srgbClr val="000000"/>
              </a:solidFill>
              <a:latin typeface="Comic Sans MS" panose="030F0702030302020204" pitchFamily="66" charset="0"/>
              <a:ea typeface="Times New Roman" panose="02020603050405020304" pitchFamily="18" charset="0"/>
            </a:endParaRPr>
          </a:p>
          <a:p>
            <a:br>
              <a:rPr lang="fr-FR" sz="2800" dirty="0">
                <a:solidFill>
                  <a:srgbClr val="000000"/>
                </a:solidFill>
                <a:latin typeface="Comic Sans MS" panose="030F0702030302020204" pitchFamily="66" charset="0"/>
                <a:ea typeface="Times New Roman" panose="02020603050405020304" pitchFamily="18" charset="0"/>
              </a:rPr>
            </a:br>
            <a:r>
              <a:rPr lang="fr-FR" sz="2800" b="1" dirty="0">
                <a:solidFill>
                  <a:srgbClr val="000000"/>
                </a:solidFill>
                <a:latin typeface="Comic Sans MS" panose="030F0702030302020204" pitchFamily="66" charset="0"/>
                <a:ea typeface="Times New Roman" panose="02020603050405020304" pitchFamily="18" charset="0"/>
              </a:rPr>
              <a:t>3.</a:t>
            </a:r>
            <a:r>
              <a:rPr lang="fr-FR" sz="2800" dirty="0">
                <a:solidFill>
                  <a:srgbClr val="000000"/>
                </a:solidFill>
                <a:latin typeface="Comic Sans MS" panose="030F0702030302020204" pitchFamily="66" charset="0"/>
                <a:ea typeface="Times New Roman" panose="02020603050405020304" pitchFamily="18" charset="0"/>
              </a:rPr>
              <a:t> Ensuite, nous plaçons le bécher sur le chauffage électrique de manière à faire bouillir le mélange.</a:t>
            </a:r>
            <a:endParaRPr lang="fr-FR" sz="2800" dirty="0">
              <a:latin typeface="Comic Sans MS" panose="030F0702030302020204" pitchFamily="66" charset="0"/>
              <a:ea typeface="Times New Roman" panose="02020603050405020304" pitchFamily="18" charset="0"/>
            </a:endParaRPr>
          </a:p>
        </p:txBody>
      </p:sp>
    </p:spTree>
    <p:extLst>
      <p:ext uri="{BB962C8B-B14F-4D97-AF65-F5344CB8AC3E}">
        <p14:creationId xmlns:p14="http://schemas.microsoft.com/office/powerpoint/2010/main" val="2110899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4887" y="753432"/>
            <a:ext cx="10853530" cy="4832092"/>
          </a:xfrm>
          <a:prstGeom prst="rect">
            <a:avLst/>
          </a:prstGeom>
        </p:spPr>
        <p:txBody>
          <a:bodyPr wrap="square">
            <a:spAutoFit/>
          </a:bodyPr>
          <a:lstStyle/>
          <a:p>
            <a:r>
              <a:rPr lang="fr-FR" sz="2800" b="1" dirty="0">
                <a:solidFill>
                  <a:srgbClr val="000000"/>
                </a:solidFill>
                <a:latin typeface="Comic Sans MS" panose="030F0702030302020204" pitchFamily="66" charset="0"/>
                <a:ea typeface="Times New Roman" panose="02020603050405020304" pitchFamily="18" charset="0"/>
              </a:rPr>
              <a:t>4.</a:t>
            </a:r>
            <a:r>
              <a:rPr lang="fr-FR" sz="2800" dirty="0">
                <a:solidFill>
                  <a:srgbClr val="000000"/>
                </a:solidFill>
                <a:latin typeface="Comic Sans MS" panose="030F0702030302020204" pitchFamily="66" charset="0"/>
                <a:ea typeface="Times New Roman" panose="02020603050405020304" pitchFamily="18" charset="0"/>
              </a:rPr>
              <a:t> Mettons maintenant la pièce de monnaie dans le mélange et laissons-le quelques secondes, en mélangeant à l'aide d'une spatule. Miracle, la pièce change de couleur !  Par la suite, nous retirons la pièce avec la spatule et nous la déposons dans un récipient d'eau froide, afin de la refroidir et de la laver. La pièce semble alors couverte d'argent.</a:t>
            </a:r>
          </a:p>
          <a:p>
            <a:endParaRPr lang="fr-FR" sz="2800" dirty="0">
              <a:latin typeface="Comic Sans MS" panose="030F0702030302020204" pitchFamily="66" charset="0"/>
              <a:ea typeface="Times New Roman" panose="02020603050405020304" pitchFamily="18" charset="0"/>
            </a:endParaRPr>
          </a:p>
          <a:p>
            <a:br>
              <a:rPr lang="fr-FR" sz="2800" dirty="0">
                <a:solidFill>
                  <a:srgbClr val="000000"/>
                </a:solidFill>
                <a:latin typeface="Comic Sans MS" panose="030F0702030302020204" pitchFamily="66" charset="0"/>
                <a:ea typeface="Times New Roman" panose="02020603050405020304" pitchFamily="18" charset="0"/>
              </a:rPr>
            </a:br>
            <a:r>
              <a:rPr lang="fr-FR" sz="2800" b="1" dirty="0">
                <a:solidFill>
                  <a:srgbClr val="000000"/>
                </a:solidFill>
                <a:latin typeface="Comic Sans MS" panose="030F0702030302020204" pitchFamily="66" charset="0"/>
                <a:ea typeface="Times New Roman" panose="02020603050405020304" pitchFamily="18" charset="0"/>
              </a:rPr>
              <a:t>5. </a:t>
            </a:r>
            <a:r>
              <a:rPr lang="fr-FR" sz="2800" dirty="0">
                <a:solidFill>
                  <a:srgbClr val="000000"/>
                </a:solidFill>
                <a:latin typeface="Comic Sans MS" panose="030F0702030302020204" pitchFamily="66" charset="0"/>
                <a:ea typeface="Times New Roman" panose="02020603050405020304" pitchFamily="18" charset="0"/>
              </a:rPr>
              <a:t>Prenons la pièce avec une pince métallique et chauffons-la quelques secondes dans la flamme du chalumeau. La pièce change alors de couleur, elle semble être en or ! </a:t>
            </a:r>
            <a:endParaRPr lang="fr-FR" sz="2800" dirty="0">
              <a:latin typeface="Comic Sans MS" panose="030F0702030302020204" pitchFamily="66" charset="0"/>
              <a:ea typeface="Times New Roman" panose="02020603050405020304" pitchFamily="18" charset="0"/>
            </a:endParaRPr>
          </a:p>
        </p:txBody>
      </p:sp>
    </p:spTree>
    <p:extLst>
      <p:ext uri="{BB962C8B-B14F-4D97-AF65-F5344CB8AC3E}">
        <p14:creationId xmlns:p14="http://schemas.microsoft.com/office/powerpoint/2010/main" val="802115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8626" y="371062"/>
            <a:ext cx="11158331" cy="5262979"/>
          </a:xfrm>
          <a:prstGeom prst="rect">
            <a:avLst/>
          </a:prstGeom>
        </p:spPr>
        <p:txBody>
          <a:bodyPr wrap="square">
            <a:spAutoFit/>
          </a:bodyPr>
          <a:lstStyle/>
          <a:p>
            <a:r>
              <a:rPr lang="fr-FR" sz="2800" dirty="0">
                <a:solidFill>
                  <a:srgbClr val="000000"/>
                </a:solidFill>
                <a:latin typeface="Comic Sans MS" panose="030F0702030302020204" pitchFamily="66" charset="0"/>
                <a:ea typeface="Times New Roman" panose="02020603050405020304" pitchFamily="18" charset="0"/>
              </a:rPr>
              <a:t>L’année dernière nous avons étudié les points suivants :</a:t>
            </a:r>
          </a:p>
          <a:p>
            <a:endParaRPr lang="fr-FR" sz="2800" dirty="0">
              <a:latin typeface="Comic Sans MS" panose="030F0702030302020204" pitchFamily="66" charset="0"/>
              <a:ea typeface="Times New Roman" panose="02020603050405020304" pitchFamily="18" charset="0"/>
            </a:endParaRPr>
          </a:p>
          <a:p>
            <a:pPr marL="342900" lvl="0" indent="-342900">
              <a:buFont typeface="Comic Sans MS" panose="030F0702030302020204" pitchFamily="66" charset="0"/>
              <a:buChar char="-"/>
            </a:pP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A- Un solide, </a:t>
            </a:r>
            <a:r>
              <a:rPr lang="fr-FR" sz="28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(soluté),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peut se </a:t>
            </a:r>
            <a:r>
              <a:rPr lang="fr-FR" sz="28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dissoudre</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dans un liquide, </a:t>
            </a:r>
            <a:endParaRPr lang="fr-FR" sz="2800" dirty="0">
              <a:latin typeface="Comic Sans MS" panose="030F0702030302020204" pitchFamily="66" charset="0"/>
              <a:ea typeface="Times New Roman" panose="02020603050405020304" pitchFamily="18" charset="0"/>
              <a:cs typeface="Times New Roman" panose="02020603050405020304" pitchFamily="18" charset="0"/>
            </a:endParaRPr>
          </a:p>
          <a:p>
            <a:pPr marL="457200"/>
            <a:r>
              <a:rPr lang="fr-FR" sz="2800" dirty="0">
                <a:solidFill>
                  <a:srgbClr val="FF0000"/>
                </a:solidFill>
                <a:latin typeface="Comic Sans MS" panose="030F0702030302020204" pitchFamily="66" charset="0"/>
                <a:ea typeface="Times New Roman" panose="02020603050405020304" pitchFamily="18" charset="0"/>
              </a:rPr>
              <a:t>(solvant)</a:t>
            </a:r>
            <a:r>
              <a:rPr lang="fr-FR" sz="2800" dirty="0">
                <a:solidFill>
                  <a:srgbClr val="000000"/>
                </a:solidFill>
                <a:latin typeface="Comic Sans MS" panose="030F0702030302020204" pitchFamily="66" charset="0"/>
                <a:ea typeface="Times New Roman" panose="02020603050405020304" pitchFamily="18" charset="0"/>
              </a:rPr>
              <a:t>, pour donner une solution : mélange </a:t>
            </a:r>
            <a:r>
              <a:rPr lang="fr-FR" sz="2800" dirty="0">
                <a:solidFill>
                  <a:srgbClr val="FF0000"/>
                </a:solidFill>
                <a:latin typeface="Comic Sans MS" panose="030F0702030302020204" pitchFamily="66" charset="0"/>
                <a:ea typeface="Times New Roman" panose="02020603050405020304" pitchFamily="18" charset="0"/>
              </a:rPr>
              <a:t>homogène</a:t>
            </a:r>
            <a:r>
              <a:rPr lang="fr-FR" sz="2800" dirty="0">
                <a:solidFill>
                  <a:srgbClr val="000000"/>
                </a:solidFill>
                <a:latin typeface="Comic Sans MS" panose="030F0702030302020204" pitchFamily="66" charset="0"/>
                <a:ea typeface="Times New Roman" panose="02020603050405020304" pitchFamily="18" charset="0"/>
              </a:rPr>
              <a:t>. </a:t>
            </a:r>
          </a:p>
          <a:p>
            <a:pPr marL="457200"/>
            <a:endParaRPr lang="fr-FR" sz="2800" dirty="0">
              <a:latin typeface="Comic Sans MS" panose="030F0702030302020204" pitchFamily="66" charset="0"/>
              <a:ea typeface="Times New Roman" panose="02020603050405020304" pitchFamily="18" charset="0"/>
            </a:endParaRPr>
          </a:p>
          <a:p>
            <a:pPr marL="457200"/>
            <a:r>
              <a:rPr lang="fr-FR" sz="2800" dirty="0">
                <a:solidFill>
                  <a:srgbClr val="000000"/>
                </a:solidFill>
                <a:latin typeface="Comic Sans MS" panose="030F0702030302020204" pitchFamily="66" charset="0"/>
                <a:ea typeface="Times New Roman" panose="02020603050405020304" pitchFamily="18" charset="0"/>
              </a:rPr>
              <a:t>(Comme l’eau et le </a:t>
            </a:r>
            <a:r>
              <a:rPr lang="fr-FR" sz="2800" dirty="0">
                <a:solidFill>
                  <a:srgbClr val="FF0000"/>
                </a:solidFill>
                <a:latin typeface="Comic Sans MS" panose="030F0702030302020204" pitchFamily="66" charset="0"/>
                <a:ea typeface="Times New Roman" panose="02020603050405020304" pitchFamily="18" charset="0"/>
              </a:rPr>
              <a:t>sel</a:t>
            </a:r>
            <a:r>
              <a:rPr lang="fr-FR" sz="2800" dirty="0">
                <a:solidFill>
                  <a:srgbClr val="000000"/>
                </a:solidFill>
                <a:latin typeface="Comic Sans MS" panose="030F0702030302020204" pitchFamily="66" charset="0"/>
                <a:ea typeface="Times New Roman" panose="02020603050405020304" pitchFamily="18" charset="0"/>
              </a:rPr>
              <a:t>).</a:t>
            </a:r>
          </a:p>
          <a:p>
            <a:pPr marL="457200"/>
            <a:endParaRPr lang="fr-FR" sz="2800" dirty="0">
              <a:latin typeface="Comic Sans MS" panose="030F0702030302020204" pitchFamily="66" charset="0"/>
              <a:ea typeface="Times New Roman" panose="02020603050405020304" pitchFamily="18" charset="0"/>
            </a:endParaRPr>
          </a:p>
          <a:p>
            <a:pPr marL="342900" lvl="0" indent="-342900">
              <a:buFont typeface="Comic Sans MS" panose="030F0702030302020204" pitchFamily="66" charset="0"/>
              <a:buChar char="-"/>
            </a:pP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B- Certains solides ne peuvent pas se </a:t>
            </a:r>
            <a:r>
              <a:rPr lang="fr-FR" sz="28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dissoudre</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dans certains liquides : </a:t>
            </a:r>
            <a:endParaRPr lang="fr-FR" sz="2800" dirty="0">
              <a:latin typeface="Comic Sans MS" panose="030F0702030302020204" pitchFamily="66" charset="0"/>
              <a:ea typeface="Times New Roman" panose="02020603050405020304" pitchFamily="18" charset="0"/>
              <a:cs typeface="Times New Roman" panose="02020603050405020304" pitchFamily="18" charset="0"/>
            </a:endParaRPr>
          </a:p>
          <a:p>
            <a:pPr marL="457200"/>
            <a:r>
              <a:rPr lang="fr-FR" sz="2800" dirty="0">
                <a:solidFill>
                  <a:srgbClr val="000000"/>
                </a:solidFill>
                <a:latin typeface="Comic Sans MS" panose="030F0702030302020204" pitchFamily="66" charset="0"/>
                <a:ea typeface="Times New Roman" panose="02020603050405020304" pitchFamily="18" charset="0"/>
              </a:rPr>
              <a:t>mélange</a:t>
            </a:r>
            <a:r>
              <a:rPr lang="fr-FR" sz="2800" dirty="0">
                <a:solidFill>
                  <a:srgbClr val="FF0000"/>
                </a:solidFill>
                <a:latin typeface="Comic Sans MS" panose="030F0702030302020204" pitchFamily="66" charset="0"/>
                <a:ea typeface="Times New Roman" panose="02020603050405020304" pitchFamily="18" charset="0"/>
              </a:rPr>
              <a:t> hétérogène</a:t>
            </a:r>
            <a:r>
              <a:rPr lang="fr-FR" sz="2800" dirty="0">
                <a:solidFill>
                  <a:srgbClr val="000000"/>
                </a:solidFill>
                <a:latin typeface="Comic Sans MS" panose="030F0702030302020204" pitchFamily="66" charset="0"/>
                <a:ea typeface="Times New Roman" panose="02020603050405020304" pitchFamily="18" charset="0"/>
              </a:rPr>
              <a:t>. (Comme l’eau et le </a:t>
            </a:r>
            <a:r>
              <a:rPr lang="fr-FR" sz="2800" dirty="0">
                <a:solidFill>
                  <a:srgbClr val="FF0000"/>
                </a:solidFill>
                <a:latin typeface="Comic Sans MS" panose="030F0702030302020204" pitchFamily="66" charset="0"/>
                <a:ea typeface="Times New Roman" panose="02020603050405020304" pitchFamily="18" charset="0"/>
              </a:rPr>
              <a:t>sable</a:t>
            </a:r>
            <a:r>
              <a:rPr lang="fr-FR" sz="2800" dirty="0">
                <a:solidFill>
                  <a:srgbClr val="000000"/>
                </a:solidFill>
                <a:latin typeface="Comic Sans MS" panose="030F0702030302020204" pitchFamily="66" charset="0"/>
                <a:ea typeface="Times New Roman" panose="02020603050405020304" pitchFamily="18" charset="0"/>
              </a:rPr>
              <a:t>).</a:t>
            </a:r>
          </a:p>
          <a:p>
            <a:pPr marL="457200"/>
            <a:endParaRPr lang="fr-FR" sz="2800" dirty="0">
              <a:latin typeface="Comic Sans MS" panose="030F0702030302020204" pitchFamily="66" charset="0"/>
              <a:ea typeface="Times New Roman" panose="02020603050405020304" pitchFamily="18" charset="0"/>
            </a:endParaRPr>
          </a:p>
          <a:p>
            <a:pPr marL="342900" lvl="0" indent="-342900">
              <a:buFont typeface="Comic Sans MS" panose="030F0702030302020204" pitchFamily="66" charset="0"/>
              <a:buChar char="-"/>
            </a:pP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C- La matière peut changer d’</a:t>
            </a:r>
            <a:r>
              <a:rPr lang="fr-FR" sz="28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état</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(Comme la </a:t>
            </a:r>
            <a:r>
              <a:rPr lang="fr-FR" sz="28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fusion</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a:t>
            </a:r>
            <a:endParaRPr lang="fr-FR" sz="2800" dirty="0">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4" name="Rectangle 3"/>
          <p:cNvSpPr/>
          <p:nvPr/>
        </p:nvSpPr>
        <p:spPr>
          <a:xfrm>
            <a:off x="3366655" y="1119235"/>
            <a:ext cx="1427016"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6268276" y="1192695"/>
            <a:ext cx="1649899"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8726553" y="1687740"/>
            <a:ext cx="1610143"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1149922" y="1687740"/>
            <a:ext cx="1649899"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4333462" y="2419456"/>
            <a:ext cx="556589"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7436881" y="3344508"/>
            <a:ext cx="1630015"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2738981" y="4228376"/>
            <a:ext cx="1916145"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7918175" y="4209139"/>
            <a:ext cx="881268"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6096000" y="5027431"/>
            <a:ext cx="742121"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8712395" y="5010471"/>
            <a:ext cx="1080056" cy="58309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8986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5"/>
                                        </p:tgtEl>
                                        <p:attrNameLst>
                                          <p:attrName>ppt_x</p:attrName>
                                        </p:attrNameLst>
                                      </p:cBhvr>
                                      <p:tavLst>
                                        <p:tav tm="0">
                                          <p:val>
                                            <p:strVal val="ppt_x"/>
                                          </p:val>
                                        </p:tav>
                                        <p:tav tm="100000">
                                          <p:val>
                                            <p:strVal val="ppt_x"/>
                                          </p:val>
                                        </p:tav>
                                      </p:tavLst>
                                    </p:anim>
                                    <p:anim calcmode="lin" valueType="num">
                                      <p:cBhvr additive="base">
                                        <p:cTn id="13" dur="500"/>
                                        <p:tgtEl>
                                          <p:spTgt spid="5"/>
                                        </p:tgtEl>
                                        <p:attrNameLst>
                                          <p:attrName>ppt_y</p:attrName>
                                        </p:attrNameLst>
                                      </p:cBhvr>
                                      <p:tavLst>
                                        <p:tav tm="0">
                                          <p:val>
                                            <p:strVal val="ppt_y"/>
                                          </p:val>
                                        </p:tav>
                                        <p:tav tm="100000">
                                          <p:val>
                                            <p:strVal val="1+ppt_h/2"/>
                                          </p:val>
                                        </p:tav>
                                      </p:tavLst>
                                    </p:anim>
                                    <p:set>
                                      <p:cBhvr>
                                        <p:cTn id="14" dur="1" fill="hold">
                                          <p:stCondLst>
                                            <p:cond delay="499"/>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7"/>
                                        </p:tgtEl>
                                        <p:attrNameLst>
                                          <p:attrName>ppt_x</p:attrName>
                                        </p:attrNameLst>
                                      </p:cBhvr>
                                      <p:tavLst>
                                        <p:tav tm="0">
                                          <p:val>
                                            <p:strVal val="ppt_x"/>
                                          </p:val>
                                        </p:tav>
                                        <p:tav tm="100000">
                                          <p:val>
                                            <p:strVal val="ppt_x"/>
                                          </p:val>
                                        </p:tav>
                                      </p:tavLst>
                                    </p:anim>
                                    <p:anim calcmode="lin" valueType="num">
                                      <p:cBhvr additive="base">
                                        <p:cTn id="19" dur="500"/>
                                        <p:tgtEl>
                                          <p:spTgt spid="7"/>
                                        </p:tgtEl>
                                        <p:attrNameLst>
                                          <p:attrName>ppt_y</p:attrName>
                                        </p:attrNameLst>
                                      </p:cBhvr>
                                      <p:tavLst>
                                        <p:tav tm="0">
                                          <p:val>
                                            <p:strVal val="ppt_y"/>
                                          </p:val>
                                        </p:tav>
                                        <p:tav tm="100000">
                                          <p:val>
                                            <p:strVal val="1+ppt_h/2"/>
                                          </p:val>
                                        </p:tav>
                                      </p:tavLst>
                                    </p:anim>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6"/>
                                        </p:tgtEl>
                                        <p:attrNameLst>
                                          <p:attrName>ppt_x</p:attrName>
                                        </p:attrNameLst>
                                      </p:cBhvr>
                                      <p:tavLst>
                                        <p:tav tm="0">
                                          <p:val>
                                            <p:strVal val="ppt_x"/>
                                          </p:val>
                                        </p:tav>
                                        <p:tav tm="100000">
                                          <p:val>
                                            <p:strVal val="ppt_x"/>
                                          </p:val>
                                        </p:tav>
                                      </p:tavLst>
                                    </p:anim>
                                    <p:anim calcmode="lin" valueType="num">
                                      <p:cBhvr additive="base">
                                        <p:cTn id="25" dur="500"/>
                                        <p:tgtEl>
                                          <p:spTgt spid="6"/>
                                        </p:tgtEl>
                                        <p:attrNameLst>
                                          <p:attrName>ppt_y</p:attrName>
                                        </p:attrNameLst>
                                      </p:cBhvr>
                                      <p:tavLst>
                                        <p:tav tm="0">
                                          <p:val>
                                            <p:strVal val="ppt_y"/>
                                          </p:val>
                                        </p:tav>
                                        <p:tav tm="100000">
                                          <p:val>
                                            <p:strVal val="1+ppt_h/2"/>
                                          </p:val>
                                        </p:tav>
                                      </p:tavLst>
                                    </p:anim>
                                    <p:set>
                                      <p:cBhvr>
                                        <p:cTn id="26" dur="1" fill="hold">
                                          <p:stCondLst>
                                            <p:cond delay="4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8"/>
                                        </p:tgtEl>
                                        <p:attrNameLst>
                                          <p:attrName>ppt_x</p:attrName>
                                        </p:attrNameLst>
                                      </p:cBhvr>
                                      <p:tavLst>
                                        <p:tav tm="0">
                                          <p:val>
                                            <p:strVal val="ppt_x"/>
                                          </p:val>
                                        </p:tav>
                                        <p:tav tm="100000">
                                          <p:val>
                                            <p:strVal val="ppt_x"/>
                                          </p:val>
                                        </p:tav>
                                      </p:tavLst>
                                    </p:anim>
                                    <p:anim calcmode="lin" valueType="num">
                                      <p:cBhvr additive="base">
                                        <p:cTn id="31" dur="500"/>
                                        <p:tgtEl>
                                          <p:spTgt spid="8"/>
                                        </p:tgtEl>
                                        <p:attrNameLst>
                                          <p:attrName>ppt_y</p:attrName>
                                        </p:attrNameLst>
                                      </p:cBhvr>
                                      <p:tavLst>
                                        <p:tav tm="0">
                                          <p:val>
                                            <p:strVal val="ppt_y"/>
                                          </p:val>
                                        </p:tav>
                                        <p:tav tm="100000">
                                          <p:val>
                                            <p:strVal val="1+ppt_h/2"/>
                                          </p:val>
                                        </p:tav>
                                      </p:tavLst>
                                    </p:anim>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9"/>
                                        </p:tgtEl>
                                        <p:attrNameLst>
                                          <p:attrName>ppt_x</p:attrName>
                                        </p:attrNameLst>
                                      </p:cBhvr>
                                      <p:tavLst>
                                        <p:tav tm="0">
                                          <p:val>
                                            <p:strVal val="ppt_x"/>
                                          </p:val>
                                        </p:tav>
                                        <p:tav tm="100000">
                                          <p:val>
                                            <p:strVal val="ppt_x"/>
                                          </p:val>
                                        </p:tav>
                                      </p:tavLst>
                                    </p:anim>
                                    <p:anim calcmode="lin" valueType="num">
                                      <p:cBhvr additive="base">
                                        <p:cTn id="37" dur="500"/>
                                        <p:tgtEl>
                                          <p:spTgt spid="9"/>
                                        </p:tgtEl>
                                        <p:attrNameLst>
                                          <p:attrName>ppt_y</p:attrName>
                                        </p:attrNameLst>
                                      </p:cBhvr>
                                      <p:tavLst>
                                        <p:tav tm="0">
                                          <p:val>
                                            <p:strVal val="ppt_y"/>
                                          </p:val>
                                        </p:tav>
                                        <p:tav tm="100000">
                                          <p:val>
                                            <p:strVal val="1+ppt_h/2"/>
                                          </p:val>
                                        </p:tav>
                                      </p:tavLst>
                                    </p:anim>
                                    <p:set>
                                      <p:cBhvr>
                                        <p:cTn id="38" dur="1" fill="hold">
                                          <p:stCondLst>
                                            <p:cond delay="499"/>
                                          </p:stCondLst>
                                        </p:cTn>
                                        <p:tgtEl>
                                          <p:spTgt spid="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0" nodeType="clickEffect">
                                  <p:stCondLst>
                                    <p:cond delay="0"/>
                                  </p:stCondLst>
                                  <p:childTnLst>
                                    <p:anim calcmode="lin" valueType="num">
                                      <p:cBhvr additive="base">
                                        <p:cTn id="42" dur="500"/>
                                        <p:tgtEl>
                                          <p:spTgt spid="10"/>
                                        </p:tgtEl>
                                        <p:attrNameLst>
                                          <p:attrName>ppt_x</p:attrName>
                                        </p:attrNameLst>
                                      </p:cBhvr>
                                      <p:tavLst>
                                        <p:tav tm="0">
                                          <p:val>
                                            <p:strVal val="ppt_x"/>
                                          </p:val>
                                        </p:tav>
                                        <p:tav tm="100000">
                                          <p:val>
                                            <p:strVal val="ppt_x"/>
                                          </p:val>
                                        </p:tav>
                                      </p:tavLst>
                                    </p:anim>
                                    <p:anim calcmode="lin" valueType="num">
                                      <p:cBhvr additive="base">
                                        <p:cTn id="43" dur="500"/>
                                        <p:tgtEl>
                                          <p:spTgt spid="10"/>
                                        </p:tgtEl>
                                        <p:attrNameLst>
                                          <p:attrName>ppt_y</p:attrName>
                                        </p:attrNameLst>
                                      </p:cBhvr>
                                      <p:tavLst>
                                        <p:tav tm="0">
                                          <p:val>
                                            <p:strVal val="ppt_y"/>
                                          </p:val>
                                        </p:tav>
                                        <p:tav tm="100000">
                                          <p:val>
                                            <p:strVal val="1+ppt_h/2"/>
                                          </p:val>
                                        </p:tav>
                                      </p:tavLst>
                                    </p:anim>
                                    <p:set>
                                      <p:cBhvr>
                                        <p:cTn id="44" dur="1" fill="hold">
                                          <p:stCondLst>
                                            <p:cond delay="499"/>
                                          </p:stCondLst>
                                        </p:cTn>
                                        <p:tgtEl>
                                          <p:spTgt spid="10"/>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0" nodeType="clickEffect">
                                  <p:stCondLst>
                                    <p:cond delay="0"/>
                                  </p:stCondLst>
                                  <p:childTnLst>
                                    <p:anim calcmode="lin" valueType="num">
                                      <p:cBhvr additive="base">
                                        <p:cTn id="48" dur="500"/>
                                        <p:tgtEl>
                                          <p:spTgt spid="11"/>
                                        </p:tgtEl>
                                        <p:attrNameLst>
                                          <p:attrName>ppt_x</p:attrName>
                                        </p:attrNameLst>
                                      </p:cBhvr>
                                      <p:tavLst>
                                        <p:tav tm="0">
                                          <p:val>
                                            <p:strVal val="ppt_x"/>
                                          </p:val>
                                        </p:tav>
                                        <p:tav tm="100000">
                                          <p:val>
                                            <p:strVal val="ppt_x"/>
                                          </p:val>
                                        </p:tav>
                                      </p:tavLst>
                                    </p:anim>
                                    <p:anim calcmode="lin" valueType="num">
                                      <p:cBhvr additive="base">
                                        <p:cTn id="49" dur="500"/>
                                        <p:tgtEl>
                                          <p:spTgt spid="11"/>
                                        </p:tgtEl>
                                        <p:attrNameLst>
                                          <p:attrName>ppt_y</p:attrName>
                                        </p:attrNameLst>
                                      </p:cBhvr>
                                      <p:tavLst>
                                        <p:tav tm="0">
                                          <p:val>
                                            <p:strVal val="ppt_y"/>
                                          </p:val>
                                        </p:tav>
                                        <p:tav tm="100000">
                                          <p:val>
                                            <p:strVal val="1+ppt_h/2"/>
                                          </p:val>
                                        </p:tav>
                                      </p:tavLst>
                                    </p:anim>
                                    <p:set>
                                      <p:cBhvr>
                                        <p:cTn id="50" dur="1" fill="hold">
                                          <p:stCondLst>
                                            <p:cond delay="499"/>
                                          </p:stCondLst>
                                        </p:cTn>
                                        <p:tgtEl>
                                          <p:spTgt spid="1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xit" presetSubtype="4" fill="hold" grpId="0" nodeType="clickEffect">
                                  <p:stCondLst>
                                    <p:cond delay="0"/>
                                  </p:stCondLst>
                                  <p:childTnLst>
                                    <p:anim calcmode="lin" valueType="num">
                                      <p:cBhvr additive="base">
                                        <p:cTn id="54" dur="500"/>
                                        <p:tgtEl>
                                          <p:spTgt spid="12"/>
                                        </p:tgtEl>
                                        <p:attrNameLst>
                                          <p:attrName>ppt_x</p:attrName>
                                        </p:attrNameLst>
                                      </p:cBhvr>
                                      <p:tavLst>
                                        <p:tav tm="0">
                                          <p:val>
                                            <p:strVal val="ppt_x"/>
                                          </p:val>
                                        </p:tav>
                                        <p:tav tm="100000">
                                          <p:val>
                                            <p:strVal val="ppt_x"/>
                                          </p:val>
                                        </p:tav>
                                      </p:tavLst>
                                    </p:anim>
                                    <p:anim calcmode="lin" valueType="num">
                                      <p:cBhvr additive="base">
                                        <p:cTn id="55" dur="500"/>
                                        <p:tgtEl>
                                          <p:spTgt spid="12"/>
                                        </p:tgtEl>
                                        <p:attrNameLst>
                                          <p:attrName>ppt_y</p:attrName>
                                        </p:attrNameLst>
                                      </p:cBhvr>
                                      <p:tavLst>
                                        <p:tav tm="0">
                                          <p:val>
                                            <p:strVal val="ppt_y"/>
                                          </p:val>
                                        </p:tav>
                                        <p:tav tm="100000">
                                          <p:val>
                                            <p:strVal val="1+ppt_h/2"/>
                                          </p:val>
                                        </p:tav>
                                      </p:tavLst>
                                    </p:anim>
                                    <p:set>
                                      <p:cBhvr>
                                        <p:cTn id="56" dur="1" fill="hold">
                                          <p:stCondLst>
                                            <p:cond delay="499"/>
                                          </p:stCondLst>
                                        </p:cTn>
                                        <p:tgtEl>
                                          <p:spTgt spid="12"/>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0" nodeType="clickEffect">
                                  <p:stCondLst>
                                    <p:cond delay="0"/>
                                  </p:stCondLst>
                                  <p:childTnLst>
                                    <p:anim calcmode="lin" valueType="num">
                                      <p:cBhvr additive="base">
                                        <p:cTn id="60" dur="500"/>
                                        <p:tgtEl>
                                          <p:spTgt spid="13"/>
                                        </p:tgtEl>
                                        <p:attrNameLst>
                                          <p:attrName>ppt_x</p:attrName>
                                        </p:attrNameLst>
                                      </p:cBhvr>
                                      <p:tavLst>
                                        <p:tav tm="0">
                                          <p:val>
                                            <p:strVal val="ppt_x"/>
                                          </p:val>
                                        </p:tav>
                                        <p:tav tm="100000">
                                          <p:val>
                                            <p:strVal val="ppt_x"/>
                                          </p:val>
                                        </p:tav>
                                      </p:tavLst>
                                    </p:anim>
                                    <p:anim calcmode="lin" valueType="num">
                                      <p:cBhvr additive="base">
                                        <p:cTn id="61" dur="500"/>
                                        <p:tgtEl>
                                          <p:spTgt spid="13"/>
                                        </p:tgtEl>
                                        <p:attrNameLst>
                                          <p:attrName>ppt_y</p:attrName>
                                        </p:attrNameLst>
                                      </p:cBhvr>
                                      <p:tavLst>
                                        <p:tav tm="0">
                                          <p:val>
                                            <p:strVal val="ppt_y"/>
                                          </p:val>
                                        </p:tav>
                                        <p:tav tm="100000">
                                          <p:val>
                                            <p:strVal val="1+ppt_h/2"/>
                                          </p:val>
                                        </p:tav>
                                      </p:tavLst>
                                    </p:anim>
                                    <p:set>
                                      <p:cBhvr>
                                        <p:cTn id="6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9356" y="1099930"/>
            <a:ext cx="10734261" cy="2954655"/>
          </a:xfrm>
          <a:prstGeom prst="rect">
            <a:avLst/>
          </a:prstGeom>
          <a:noFill/>
        </p:spPr>
        <p:txBody>
          <a:bodyPr wrap="square" rtlCol="0">
            <a:spAutoFit/>
          </a:bodyPr>
          <a:lstStyle/>
          <a:p>
            <a:pPr marL="628650" indent="-400050">
              <a:buAutoNum type="romanUcPeriod"/>
            </a:pPr>
            <a:r>
              <a:rPr lang="fr-FR" sz="2800" dirty="0">
                <a:solidFill>
                  <a:srgbClr val="000000"/>
                </a:solidFill>
                <a:latin typeface="Comic Sans MS" panose="030F0702030302020204" pitchFamily="66" charset="0"/>
                <a:ea typeface="Times New Roman" panose="02020603050405020304" pitchFamily="18" charset="0"/>
              </a:rPr>
              <a:t>Attribuez les lettres A, B et C aux étapes 1 à 5 de la réalisation de Sofia.</a:t>
            </a:r>
          </a:p>
          <a:p>
            <a:pPr marL="628650" indent="-400050">
              <a:buAutoNum type="romanUcPeriod"/>
            </a:pPr>
            <a:endParaRPr lang="fr-FR" sz="2800" dirty="0">
              <a:solidFill>
                <a:srgbClr val="000000"/>
              </a:solidFill>
              <a:latin typeface="Comic Sans MS" panose="030F0702030302020204" pitchFamily="66" charset="0"/>
              <a:ea typeface="Times New Roman" panose="02020603050405020304" pitchFamily="18" charset="0"/>
            </a:endParaRPr>
          </a:p>
          <a:p>
            <a:r>
              <a:rPr lang="fr-FR" sz="2800" dirty="0">
                <a:solidFill>
                  <a:srgbClr val="000000"/>
                </a:solidFill>
                <a:effectLst/>
                <a:latin typeface="Comic Sans MS" panose="030F0702030302020204" pitchFamily="66" charset="0"/>
                <a:ea typeface="Times New Roman" panose="02020603050405020304" pitchFamily="18" charset="0"/>
              </a:rPr>
              <a:t>1.A : Les pastilles d'hydroxyde de sodium vont se </a:t>
            </a:r>
            <a:r>
              <a:rPr lang="fr-FR" sz="2800" dirty="0">
                <a:solidFill>
                  <a:srgbClr val="FF0000"/>
                </a:solidFill>
                <a:effectLst/>
                <a:latin typeface="Comic Sans MS" panose="030F0702030302020204" pitchFamily="66" charset="0"/>
                <a:ea typeface="Times New Roman" panose="02020603050405020304" pitchFamily="18" charset="0"/>
              </a:rPr>
              <a:t>dissoudre</a:t>
            </a:r>
            <a:r>
              <a:rPr lang="fr-FR" sz="2800" dirty="0">
                <a:solidFill>
                  <a:srgbClr val="000000"/>
                </a:solidFill>
                <a:effectLst/>
                <a:latin typeface="Comic Sans MS" panose="030F0702030302020204" pitchFamily="66" charset="0"/>
                <a:ea typeface="Times New Roman" panose="02020603050405020304" pitchFamily="18" charset="0"/>
              </a:rPr>
              <a:t> dans l’eau. </a:t>
            </a:r>
            <a:r>
              <a:rPr lang="fr-FR" sz="2800" dirty="0">
                <a:solidFill>
                  <a:srgbClr val="FF0000"/>
                </a:solidFill>
                <a:effectLst/>
                <a:latin typeface="Comic Sans MS" panose="030F0702030302020204" pitchFamily="66" charset="0"/>
                <a:ea typeface="Times New Roman" panose="02020603050405020304" pitchFamily="18" charset="0"/>
              </a:rPr>
              <a:t>Je ne distingue pas à l’œil nu  les constituants</a:t>
            </a:r>
            <a:r>
              <a:rPr lang="fr-FR" sz="2800" dirty="0">
                <a:solidFill>
                  <a:srgbClr val="000000"/>
                </a:solidFill>
                <a:effectLst/>
                <a:latin typeface="Comic Sans MS" panose="030F0702030302020204" pitchFamily="66" charset="0"/>
                <a:ea typeface="Times New Roman" panose="02020603050405020304" pitchFamily="18" charset="0"/>
              </a:rPr>
              <a:t> : c’est un </a:t>
            </a:r>
            <a:r>
              <a:rPr lang="fr-FR" sz="2800" dirty="0">
                <a:solidFill>
                  <a:srgbClr val="FF0000"/>
                </a:solidFill>
                <a:effectLst/>
                <a:latin typeface="Comic Sans MS" panose="030F0702030302020204" pitchFamily="66" charset="0"/>
                <a:ea typeface="Times New Roman" panose="02020603050405020304" pitchFamily="18" charset="0"/>
              </a:rPr>
              <a:t>mélange homogène</a:t>
            </a:r>
            <a:r>
              <a:rPr lang="fr-FR" sz="2800" dirty="0">
                <a:solidFill>
                  <a:srgbClr val="000000"/>
                </a:solidFill>
                <a:effectLst/>
                <a:latin typeface="Comic Sans MS" panose="030F0702030302020204" pitchFamily="66" charset="0"/>
                <a:ea typeface="Times New Roman" panose="02020603050405020304" pitchFamily="18" charset="0"/>
              </a:rPr>
              <a:t>.</a:t>
            </a:r>
            <a:endParaRPr lang="fr-FR" sz="2800" dirty="0">
              <a:effectLst/>
              <a:latin typeface="Times New Roman" panose="02020603050405020304" pitchFamily="18" charset="0"/>
              <a:ea typeface="Times New Roman" panose="02020603050405020304" pitchFamily="18" charset="0"/>
            </a:endParaRPr>
          </a:p>
          <a:p>
            <a:pPr marL="628650" indent="-400050">
              <a:buAutoNum type="romanUcPeriod"/>
            </a:pPr>
            <a:endParaRPr lang="fr-FR" dirty="0">
              <a:latin typeface="Times New Roman" panose="02020603050405020304" pitchFamily="18" charset="0"/>
              <a:ea typeface="Times New Roman" panose="02020603050405020304" pitchFamily="18" charset="0"/>
            </a:endParaRPr>
          </a:p>
        </p:txBody>
      </p:sp>
      <p:sp>
        <p:nvSpPr>
          <p:cNvPr id="3" name="ZoneTexte 2"/>
          <p:cNvSpPr txBox="1"/>
          <p:nvPr/>
        </p:nvSpPr>
        <p:spPr>
          <a:xfrm>
            <a:off x="662608" y="4174435"/>
            <a:ext cx="10747513" cy="954107"/>
          </a:xfrm>
          <a:prstGeom prst="rect">
            <a:avLst/>
          </a:prstGeom>
          <a:noFill/>
        </p:spPr>
        <p:txBody>
          <a:bodyPr wrap="square" rtlCol="0">
            <a:spAutoFit/>
          </a:bodyPr>
          <a:lstStyle/>
          <a:p>
            <a:pPr lvl="0"/>
            <a:r>
              <a:rPr lang="fr-FR" sz="2800" dirty="0">
                <a:solidFill>
                  <a:srgbClr val="000000"/>
                </a:solidFill>
                <a:latin typeface="Comic Sans MS" panose="030F0702030302020204" pitchFamily="66" charset="0"/>
                <a:ea typeface="Times New Roman" panose="02020603050405020304" pitchFamily="18" charset="0"/>
              </a:rPr>
              <a:t>2.B : La poudre de zinc reste </a:t>
            </a:r>
            <a:r>
              <a:rPr lang="fr-FR" sz="2800" dirty="0">
                <a:solidFill>
                  <a:srgbClr val="0070C0"/>
                </a:solidFill>
                <a:latin typeface="Comic Sans MS" panose="030F0702030302020204" pitchFamily="66" charset="0"/>
                <a:ea typeface="Times New Roman" panose="02020603050405020304" pitchFamily="18" charset="0"/>
              </a:rPr>
              <a:t>visible à l’œil nu</a:t>
            </a:r>
            <a:r>
              <a:rPr lang="fr-FR" sz="2800" dirty="0">
                <a:solidFill>
                  <a:srgbClr val="000000"/>
                </a:solidFill>
                <a:latin typeface="Comic Sans MS" panose="030F0702030302020204" pitchFamily="66" charset="0"/>
                <a:ea typeface="Times New Roman" panose="02020603050405020304" pitchFamily="18" charset="0"/>
              </a:rPr>
              <a:t> : c’est un </a:t>
            </a:r>
            <a:r>
              <a:rPr lang="fr-FR" sz="2800" dirty="0">
                <a:solidFill>
                  <a:srgbClr val="0070C0"/>
                </a:solidFill>
                <a:latin typeface="Comic Sans MS" panose="030F0702030302020204" pitchFamily="66" charset="0"/>
                <a:ea typeface="Times New Roman" panose="02020603050405020304" pitchFamily="18" charset="0"/>
              </a:rPr>
              <a:t>mélange hétérogène</a:t>
            </a:r>
            <a:r>
              <a:rPr lang="fr-FR" sz="2800" dirty="0">
                <a:solidFill>
                  <a:srgbClr val="000000"/>
                </a:solidFill>
                <a:latin typeface="Comic Sans MS" panose="030F0702030302020204" pitchFamily="66" charset="0"/>
                <a:ea typeface="Times New Roman" panose="02020603050405020304" pitchFamily="18" charset="0"/>
              </a:rPr>
              <a:t>.</a:t>
            </a:r>
            <a:endParaRPr lang="fr-FR" sz="2800" dirty="0">
              <a:solidFill>
                <a:prstClr val="black"/>
              </a:solidFill>
              <a:latin typeface="Times New Roman" panose="02020603050405020304" pitchFamily="18" charset="0"/>
              <a:ea typeface="Times New Roman" panose="02020603050405020304" pitchFamily="18" charset="0"/>
            </a:endParaRPr>
          </a:p>
        </p:txBody>
      </p:sp>
      <p:sp>
        <p:nvSpPr>
          <p:cNvPr id="4" name="ZoneTexte 3"/>
          <p:cNvSpPr txBox="1"/>
          <p:nvPr/>
        </p:nvSpPr>
        <p:spPr>
          <a:xfrm>
            <a:off x="662608" y="5539409"/>
            <a:ext cx="10734261" cy="523220"/>
          </a:xfrm>
          <a:prstGeom prst="rect">
            <a:avLst/>
          </a:prstGeom>
          <a:noFill/>
        </p:spPr>
        <p:txBody>
          <a:bodyPr wrap="square" rtlCol="0">
            <a:spAutoFit/>
          </a:bodyPr>
          <a:lstStyle/>
          <a:p>
            <a:pPr lvl="0"/>
            <a:r>
              <a:rPr lang="fr-FR" sz="2800" dirty="0">
                <a:solidFill>
                  <a:srgbClr val="000000"/>
                </a:solidFill>
                <a:latin typeface="Comic Sans MS" panose="030F0702030302020204" pitchFamily="66" charset="0"/>
                <a:ea typeface="Times New Roman" panose="02020603050405020304" pitchFamily="18" charset="0"/>
              </a:rPr>
              <a:t>3.C : La solution se met à </a:t>
            </a:r>
            <a:r>
              <a:rPr lang="fr-FR" sz="2800" dirty="0">
                <a:solidFill>
                  <a:srgbClr val="00B050"/>
                </a:solidFill>
                <a:latin typeface="Comic Sans MS" panose="030F0702030302020204" pitchFamily="66" charset="0"/>
                <a:ea typeface="Times New Roman" panose="02020603050405020304" pitchFamily="18" charset="0"/>
              </a:rPr>
              <a:t>bouillir</a:t>
            </a:r>
            <a:r>
              <a:rPr lang="fr-FR" sz="2800" dirty="0">
                <a:solidFill>
                  <a:srgbClr val="000000"/>
                </a:solidFill>
                <a:latin typeface="Comic Sans MS" panose="030F0702030302020204" pitchFamily="66" charset="0"/>
                <a:ea typeface="Times New Roman" panose="02020603050405020304" pitchFamily="18" charset="0"/>
              </a:rPr>
              <a:t> : c’est un </a:t>
            </a:r>
            <a:r>
              <a:rPr lang="fr-FR" sz="2800" dirty="0">
                <a:solidFill>
                  <a:srgbClr val="00B050"/>
                </a:solidFill>
                <a:latin typeface="Comic Sans MS" panose="030F0702030302020204" pitchFamily="66" charset="0"/>
                <a:ea typeface="Times New Roman" panose="02020603050405020304" pitchFamily="18" charset="0"/>
              </a:rPr>
              <a:t>changement d’état</a:t>
            </a:r>
            <a:r>
              <a:rPr lang="fr-FR" sz="2800" dirty="0">
                <a:solidFill>
                  <a:srgbClr val="000000"/>
                </a:solidFill>
                <a:latin typeface="Comic Sans MS" panose="030F0702030302020204" pitchFamily="66" charset="0"/>
                <a:ea typeface="Times New Roman" panose="02020603050405020304" pitchFamily="18" charset="0"/>
              </a:rPr>
              <a:t>.</a:t>
            </a:r>
            <a:endParaRPr lang="fr-FR" sz="28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719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02365" y="1126435"/>
            <a:ext cx="10734261" cy="4678204"/>
          </a:xfrm>
          <a:prstGeom prst="rect">
            <a:avLst/>
          </a:prstGeom>
          <a:noFill/>
        </p:spPr>
        <p:txBody>
          <a:bodyPr wrap="square" rtlCol="0">
            <a:spAutoFit/>
          </a:bodyPr>
          <a:lstStyle/>
          <a:p>
            <a:pPr indent="228600"/>
            <a:r>
              <a:rPr lang="fr-FR" sz="2800" dirty="0">
                <a:solidFill>
                  <a:srgbClr val="000000"/>
                </a:solidFill>
                <a:effectLst/>
                <a:latin typeface="Comic Sans MS" panose="030F0702030302020204" pitchFamily="66" charset="0"/>
                <a:ea typeface="Times New Roman" panose="02020603050405020304" pitchFamily="18" charset="0"/>
              </a:rPr>
              <a:t>II. Quelles sont les transformations de « type mélange » ? De « type physique » ?</a:t>
            </a:r>
            <a:endParaRPr lang="fr-FR" sz="2800" dirty="0">
              <a:effectLst/>
              <a:latin typeface="Times New Roman" panose="02020603050405020304" pitchFamily="18" charset="0"/>
              <a:ea typeface="Times New Roman" panose="02020603050405020304" pitchFamily="18" charset="0"/>
            </a:endParaRPr>
          </a:p>
          <a:p>
            <a:pPr marL="628650" indent="-400050">
              <a:buAutoNum type="romanUcPeriod"/>
            </a:pPr>
            <a:endParaRPr lang="fr-FR" sz="2800" dirty="0">
              <a:solidFill>
                <a:srgbClr val="000000"/>
              </a:solidFill>
              <a:latin typeface="Comic Sans MS" panose="030F0702030302020204" pitchFamily="66" charset="0"/>
              <a:ea typeface="Times New Roman" panose="02020603050405020304" pitchFamily="18" charset="0"/>
            </a:endParaRPr>
          </a:p>
          <a:p>
            <a:r>
              <a:rPr lang="fr-FR" sz="2800" dirty="0">
                <a:solidFill>
                  <a:srgbClr val="000000"/>
                </a:solidFill>
                <a:latin typeface="Comic Sans MS" panose="030F0702030302020204" pitchFamily="66" charset="0"/>
                <a:ea typeface="Times New Roman" panose="02020603050405020304" pitchFamily="18" charset="0"/>
              </a:rPr>
              <a:t> </a:t>
            </a:r>
            <a:r>
              <a:rPr lang="fr-FR" sz="2800" dirty="0">
                <a:solidFill>
                  <a:srgbClr val="000000"/>
                </a:solidFill>
                <a:effectLst/>
                <a:latin typeface="Comic Sans MS" panose="030F0702030302020204" pitchFamily="66" charset="0"/>
                <a:ea typeface="Times New Roman" panose="02020603050405020304" pitchFamily="18" charset="0"/>
              </a:rPr>
              <a:t>Par </a:t>
            </a:r>
            <a:r>
              <a:rPr lang="fr-FR" sz="2800" dirty="0">
                <a:solidFill>
                  <a:srgbClr val="FF0000"/>
                </a:solidFill>
                <a:effectLst/>
                <a:latin typeface="Comic Sans MS" panose="030F0702030302020204" pitchFamily="66" charset="0"/>
                <a:ea typeface="Times New Roman" panose="02020603050405020304" pitchFamily="18" charset="0"/>
              </a:rPr>
              <a:t>évaporation</a:t>
            </a:r>
            <a:r>
              <a:rPr lang="fr-FR" sz="2800" dirty="0">
                <a:solidFill>
                  <a:srgbClr val="000000"/>
                </a:solidFill>
                <a:effectLst/>
                <a:latin typeface="Comic Sans MS" panose="030F0702030302020204" pitchFamily="66" charset="0"/>
                <a:ea typeface="Times New Roman" panose="02020603050405020304" pitchFamily="18" charset="0"/>
              </a:rPr>
              <a:t> de l’eau, je peux récupérer la soude. Par </a:t>
            </a:r>
            <a:r>
              <a:rPr lang="fr-FR" sz="2800" dirty="0">
                <a:solidFill>
                  <a:srgbClr val="FF0000"/>
                </a:solidFill>
                <a:effectLst/>
                <a:latin typeface="Comic Sans MS" panose="030F0702030302020204" pitchFamily="66" charset="0"/>
                <a:ea typeface="Times New Roman" panose="02020603050405020304" pitchFamily="18" charset="0"/>
              </a:rPr>
              <a:t>filtration</a:t>
            </a:r>
            <a:r>
              <a:rPr lang="fr-FR" sz="2800" dirty="0">
                <a:solidFill>
                  <a:srgbClr val="000000"/>
                </a:solidFill>
                <a:effectLst/>
                <a:latin typeface="Comic Sans MS" panose="030F0702030302020204" pitchFamily="66" charset="0"/>
                <a:ea typeface="Times New Roman" panose="02020603050405020304" pitchFamily="18" charset="0"/>
              </a:rPr>
              <a:t> je peux récupérer le zinc en poudre. Il s’agit de </a:t>
            </a:r>
            <a:r>
              <a:rPr lang="fr-FR" sz="2800" dirty="0">
                <a:solidFill>
                  <a:srgbClr val="0070C0"/>
                </a:solidFill>
                <a:effectLst/>
                <a:latin typeface="Comic Sans MS" panose="030F0702030302020204" pitchFamily="66" charset="0"/>
                <a:ea typeface="Times New Roman" panose="02020603050405020304" pitchFamily="18" charset="0"/>
              </a:rPr>
              <a:t>mélanges</a:t>
            </a:r>
            <a:r>
              <a:rPr lang="fr-FR" sz="2800" dirty="0">
                <a:solidFill>
                  <a:srgbClr val="000000"/>
                </a:solidFill>
                <a:effectLst/>
                <a:latin typeface="Comic Sans MS" panose="030F0702030302020204" pitchFamily="66" charset="0"/>
                <a:ea typeface="Times New Roman" panose="02020603050405020304" pitchFamily="18" charset="0"/>
              </a:rPr>
              <a:t>. 1 et 2.</a:t>
            </a:r>
          </a:p>
          <a:p>
            <a:endParaRPr lang="fr-FR" sz="2800" dirty="0">
              <a:effectLst/>
              <a:latin typeface="Times New Roman" panose="02020603050405020304" pitchFamily="18" charset="0"/>
              <a:ea typeface="Times New Roman" panose="02020603050405020304" pitchFamily="18" charset="0"/>
            </a:endParaRPr>
          </a:p>
          <a:p>
            <a:r>
              <a:rPr lang="fr-FR" sz="2800" dirty="0">
                <a:solidFill>
                  <a:srgbClr val="000000"/>
                </a:solidFill>
                <a:effectLst/>
                <a:latin typeface="Comic Sans MS" panose="030F0702030302020204" pitchFamily="66" charset="0"/>
                <a:ea typeface="Times New Roman" panose="02020603050405020304" pitchFamily="18" charset="0"/>
              </a:rPr>
              <a:t>L’eau liquide passe à l’état de gaz. Il s’agit d’une </a:t>
            </a:r>
            <a:r>
              <a:rPr lang="fr-FR" sz="2800" dirty="0">
                <a:solidFill>
                  <a:srgbClr val="FF0000"/>
                </a:solidFill>
                <a:effectLst/>
                <a:latin typeface="Comic Sans MS" panose="030F0702030302020204" pitchFamily="66" charset="0"/>
                <a:ea typeface="Times New Roman" panose="02020603050405020304" pitchFamily="18" charset="0"/>
              </a:rPr>
              <a:t>vaporisation</a:t>
            </a:r>
            <a:r>
              <a:rPr lang="fr-FR" sz="2800" dirty="0">
                <a:solidFill>
                  <a:srgbClr val="000000"/>
                </a:solidFill>
                <a:effectLst/>
                <a:latin typeface="Comic Sans MS" panose="030F0702030302020204" pitchFamily="66" charset="0"/>
                <a:ea typeface="Times New Roman" panose="02020603050405020304" pitchFamily="18" charset="0"/>
              </a:rPr>
              <a:t>. </a:t>
            </a:r>
            <a:r>
              <a:rPr lang="fr-FR" sz="2800" dirty="0">
                <a:solidFill>
                  <a:srgbClr val="0070C0"/>
                </a:solidFill>
                <a:effectLst/>
                <a:latin typeface="Comic Sans MS" panose="030F0702030302020204" pitchFamily="66" charset="0"/>
                <a:ea typeface="Times New Roman" panose="02020603050405020304" pitchFamily="18" charset="0"/>
              </a:rPr>
              <a:t>Changement d’état</a:t>
            </a:r>
            <a:r>
              <a:rPr lang="fr-FR" sz="2800" dirty="0">
                <a:solidFill>
                  <a:srgbClr val="000000"/>
                </a:solidFill>
                <a:effectLst/>
                <a:latin typeface="Comic Sans MS" panose="030F0702030302020204" pitchFamily="66" charset="0"/>
                <a:ea typeface="Times New Roman" panose="02020603050405020304" pitchFamily="18" charset="0"/>
              </a:rPr>
              <a:t>. 3.</a:t>
            </a:r>
            <a:endParaRPr lang="fr-FR" sz="2800" dirty="0">
              <a:effectLst/>
              <a:latin typeface="Times New Roman" panose="02020603050405020304" pitchFamily="18" charset="0"/>
              <a:ea typeface="Times New Roman" panose="02020603050405020304" pitchFamily="18" charset="0"/>
            </a:endParaRPr>
          </a:p>
          <a:p>
            <a:endParaRPr lang="fr-FR" sz="2800" dirty="0">
              <a:effectLst/>
              <a:latin typeface="Times New Roman" panose="02020603050405020304" pitchFamily="18" charset="0"/>
              <a:ea typeface="Times New Roman" panose="02020603050405020304" pitchFamily="18" charset="0"/>
            </a:endParaRPr>
          </a:p>
          <a:p>
            <a:pPr marL="628650" indent="-400050">
              <a:buAutoNum type="romanUcPeriod"/>
            </a:pPr>
            <a:endParaRPr lang="fr-F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130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Effect transition="in" filter="fade">
                                      <p:cBhvr>
                                        <p:cTn id="14" dur="1000"/>
                                        <p:tgtEl>
                                          <p:spTgt spid="2">
                                            <p:txEl>
                                              <p:pRg st="4" end="4"/>
                                            </p:txEl>
                                          </p:spTgt>
                                        </p:tgtEl>
                                      </p:cBhvr>
                                    </p:animEffect>
                                    <p:anim calcmode="lin" valueType="num">
                                      <p:cBhvr>
                                        <p:cTn id="1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8869" y="2093843"/>
            <a:ext cx="10734261" cy="2092881"/>
          </a:xfrm>
          <a:prstGeom prst="rect">
            <a:avLst/>
          </a:prstGeom>
          <a:noFill/>
        </p:spPr>
        <p:txBody>
          <a:bodyPr wrap="square" rtlCol="0">
            <a:spAutoFit/>
          </a:bodyPr>
          <a:lstStyle/>
          <a:p>
            <a:pPr indent="228600"/>
            <a:r>
              <a:rPr lang="fr-FR" sz="2800" dirty="0">
                <a:solidFill>
                  <a:srgbClr val="000000"/>
                </a:solidFill>
                <a:effectLst/>
                <a:latin typeface="Comic Sans MS" panose="030F0702030302020204" pitchFamily="66" charset="0"/>
                <a:ea typeface="Times New Roman" panose="02020603050405020304" pitchFamily="18" charset="0"/>
              </a:rPr>
              <a:t>III. Pensez-vous que la pierre philosophale puisse exister ?</a:t>
            </a:r>
            <a:endParaRPr lang="fr-FR" sz="2800" dirty="0">
              <a:effectLst/>
              <a:latin typeface="Times New Roman" panose="02020603050405020304" pitchFamily="18" charset="0"/>
              <a:ea typeface="Times New Roman" panose="02020603050405020304" pitchFamily="18" charset="0"/>
            </a:endParaRPr>
          </a:p>
          <a:p>
            <a:pPr marL="628650" indent="-400050">
              <a:buAutoNum type="romanUcPeriod"/>
            </a:pPr>
            <a:endParaRPr lang="fr-FR" sz="2800" dirty="0">
              <a:solidFill>
                <a:srgbClr val="000000"/>
              </a:solidFill>
              <a:latin typeface="Comic Sans MS" panose="030F0702030302020204" pitchFamily="66" charset="0"/>
              <a:ea typeface="Times New Roman" panose="02020603050405020304" pitchFamily="18" charset="0"/>
            </a:endParaRPr>
          </a:p>
          <a:p>
            <a:r>
              <a:rPr lang="fr-FR" sz="28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 </a:t>
            </a:r>
            <a:r>
              <a:rPr lang="fr-FR" sz="2800" dirty="0">
                <a:solidFill>
                  <a:srgbClr val="000000"/>
                </a:solidFill>
                <a:effectLst/>
                <a:latin typeface="Comic Sans MS" panose="030F0702030302020204" pitchFamily="66" charset="0"/>
                <a:ea typeface="Times New Roman" panose="02020603050405020304" pitchFamily="18" charset="0"/>
              </a:rPr>
              <a:t>Je ne pense pas que la pierre philosophale puisse exister, car le cuivre doit rester du cuivre.</a:t>
            </a:r>
            <a:endParaRPr lang="fr-FR" sz="2800" dirty="0">
              <a:effectLst/>
              <a:latin typeface="Times New Roman" panose="02020603050405020304" pitchFamily="18" charset="0"/>
              <a:ea typeface="Times New Roman" panose="02020603050405020304" pitchFamily="18" charset="0"/>
            </a:endParaRPr>
          </a:p>
          <a:p>
            <a:endParaRPr lang="fr-F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5231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1346</Words>
  <Application>Microsoft Office PowerPoint</Application>
  <PresentationFormat>Grand écran</PresentationFormat>
  <Paragraphs>155</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Calibri</vt:lpstr>
      <vt:lpstr>Calibri Light</vt:lpstr>
      <vt:lpstr>Comic Sans MS</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Olivier Gayrard</cp:lastModifiedBy>
  <cp:revision>18</cp:revision>
  <dcterms:created xsi:type="dcterms:W3CDTF">2016-08-20T15:30:18Z</dcterms:created>
  <dcterms:modified xsi:type="dcterms:W3CDTF">2025-09-17T06:13:13Z</dcterms:modified>
</cp:coreProperties>
</file>