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4" r:id="rId7"/>
    <p:sldId id="263" r:id="rId8"/>
    <p:sldId id="266" r:id="rId9"/>
    <p:sldId id="265" r:id="rId10"/>
    <p:sldId id="267" r:id="rId11"/>
    <p:sldId id="268" r:id="rId12"/>
    <p:sldId id="270" r:id="rId13"/>
    <p:sldId id="269"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1" autoAdjust="0"/>
    <p:restoredTop sz="94660"/>
  </p:normalViewPr>
  <p:slideViewPr>
    <p:cSldViewPr snapToGrid="0" showGuides="1">
      <p:cViewPr varScale="1">
        <p:scale>
          <a:sx n="72" d="100"/>
          <a:sy n="72" d="100"/>
        </p:scale>
        <p:origin x="66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endParaRPr lang="fr-FR"/>
          </a:p>
        </p:txBody>
      </p:sp>
      <p:sp>
        <p:nvSpPr>
          <p:cNvPr id="4" name="Espace réservé de la date 3"/>
          <p:cNvSpPr>
            <a:spLocks noGrp="1"/>
          </p:cNvSpPr>
          <p:nvPr>
            <p:ph type="dt" sz="half" idx="10"/>
          </p:nvPr>
        </p:nvSpPr>
        <p:spPr/>
        <p:txBody>
          <a:body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048080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514124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418870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10"/>
          </p:nvPr>
        </p:nvSpPr>
        <p:spPr/>
        <p:txBody>
          <a:body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503783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132930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5" name="Espace réservé de la date 4"/>
          <p:cNvSpPr>
            <a:spLocks noGrp="1"/>
          </p:cNvSpPr>
          <p:nvPr>
            <p:ph type="dt" sz="half" idx="10"/>
          </p:nvPr>
        </p:nvSpPr>
        <p:spPr/>
        <p:txBody>
          <a:bodyPr/>
          <a:lstStyle/>
          <a:p>
            <a:fld id="{A9B80040-4AAD-4731-B423-50CCBFA5D613}"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056671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7" name="Espace réservé de la date 6"/>
          <p:cNvSpPr>
            <a:spLocks noGrp="1"/>
          </p:cNvSpPr>
          <p:nvPr>
            <p:ph type="dt" sz="half" idx="10"/>
          </p:nvPr>
        </p:nvSpPr>
        <p:spPr/>
        <p:txBody>
          <a:bodyPr/>
          <a:lstStyle/>
          <a:p>
            <a:fld id="{A9B80040-4AAD-4731-B423-50CCBFA5D613}" type="datetimeFigureOut">
              <a:rPr lang="fr-FR" smtClean="0"/>
              <a:t>05/03/2017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744101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FR"/>
          </a:p>
        </p:txBody>
      </p:sp>
      <p:sp>
        <p:nvSpPr>
          <p:cNvPr id="3" name="Espace réservé de la date 2"/>
          <p:cNvSpPr>
            <a:spLocks noGrp="1"/>
          </p:cNvSpPr>
          <p:nvPr>
            <p:ph type="dt" sz="half" idx="10"/>
          </p:nvPr>
        </p:nvSpPr>
        <p:spPr/>
        <p:txBody>
          <a:bodyPr/>
          <a:lstStyle/>
          <a:p>
            <a:fld id="{A9B80040-4AAD-4731-B423-50CCBFA5D613}" type="datetimeFigureOut">
              <a:rPr lang="fr-FR" smtClean="0"/>
              <a:t>05/03/2017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708546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9B80040-4AAD-4731-B423-50CCBFA5D613}" type="datetimeFigureOut">
              <a:rPr lang="fr-FR" smtClean="0"/>
              <a:t>05/03/2017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3066001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9B80040-4AAD-4731-B423-50CCBFA5D613}"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00385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A9B80040-4AAD-4731-B423-50CCBFA5D613}" type="datetimeFigureOut">
              <a:rPr lang="fr-FR" smtClean="0"/>
              <a:t>05/03/2017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0EA60AD-A71C-467F-BA11-44A4AA812D5C}" type="slidenum">
              <a:rPr lang="fr-FR" smtClean="0"/>
              <a:t>‹N°›</a:t>
            </a:fld>
            <a:endParaRPr lang="fr-FR"/>
          </a:p>
        </p:txBody>
      </p:sp>
    </p:spTree>
    <p:extLst>
      <p:ext uri="{BB962C8B-B14F-4D97-AF65-F5344CB8AC3E}">
        <p14:creationId xmlns:p14="http://schemas.microsoft.com/office/powerpoint/2010/main" val="2223715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B80040-4AAD-4731-B423-50CCBFA5D613}" type="datetimeFigureOut">
              <a:rPr lang="fr-FR" smtClean="0"/>
              <a:t>05/03/2017</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EA60AD-A71C-467F-BA11-44A4AA812D5C}" type="slidenum">
              <a:rPr lang="fr-FR" smtClean="0"/>
              <a:t>‹N°›</a:t>
            </a:fld>
            <a:endParaRPr lang="fr-FR"/>
          </a:p>
        </p:txBody>
      </p:sp>
    </p:spTree>
    <p:extLst>
      <p:ext uri="{BB962C8B-B14F-4D97-AF65-F5344CB8AC3E}">
        <p14:creationId xmlns:p14="http://schemas.microsoft.com/office/powerpoint/2010/main" val="17828517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11.jpeg"/><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646044" y="726660"/>
            <a:ext cx="2286000" cy="1285875"/>
          </a:xfrm>
          <a:prstGeom prst="rect">
            <a:avLst/>
          </a:prstGeom>
          <a:noFill/>
          <a:ln w="9525">
            <a:noFill/>
            <a:miter lim="800000"/>
            <a:headEnd/>
            <a:tailEnd/>
          </a:ln>
        </p:spPr>
      </p:pic>
      <p:pic>
        <p:nvPicPr>
          <p:cNvPr id="6" name="Image 5"/>
          <p:cNvPicPr/>
          <p:nvPr/>
        </p:nvPicPr>
        <p:blipFill>
          <a:blip r:embed="rId3" cstate="print"/>
          <a:srcRect/>
          <a:stretch>
            <a:fillRect/>
          </a:stretch>
        </p:blipFill>
        <p:spPr bwMode="auto">
          <a:xfrm>
            <a:off x="119270" y="3882887"/>
            <a:ext cx="5374586" cy="2175841"/>
          </a:xfrm>
          <a:prstGeom prst="rect">
            <a:avLst/>
          </a:prstGeom>
          <a:noFill/>
          <a:ln w="9525">
            <a:noFill/>
            <a:miter lim="800000"/>
            <a:headEnd/>
            <a:tailEnd/>
          </a:ln>
        </p:spPr>
      </p:pic>
      <p:graphicFrame>
        <p:nvGraphicFramePr>
          <p:cNvPr id="3" name="Tableau 2"/>
          <p:cNvGraphicFramePr>
            <a:graphicFrameLocks noGrp="1"/>
          </p:cNvGraphicFramePr>
          <p:nvPr>
            <p:extLst>
              <p:ext uri="{D42A27DB-BD31-4B8C-83A1-F6EECF244321}">
                <p14:modId xmlns:p14="http://schemas.microsoft.com/office/powerpoint/2010/main" val="1425507908"/>
              </p:ext>
            </p:extLst>
          </p:nvPr>
        </p:nvGraphicFramePr>
        <p:xfrm>
          <a:off x="5950225" y="116586"/>
          <a:ext cx="6241775" cy="6603302"/>
        </p:xfrm>
        <a:graphic>
          <a:graphicData uri="http://schemas.openxmlformats.org/drawingml/2006/table">
            <a:tbl>
              <a:tblPr firstRow="1" firstCol="1" bandRow="1">
                <a:tableStyleId>{5C22544A-7EE6-4342-B048-85BDC9FD1C3A}</a:tableStyleId>
              </a:tblPr>
              <a:tblGrid>
                <a:gridCol w="3116784">
                  <a:extLst>
                    <a:ext uri="{9D8B030D-6E8A-4147-A177-3AD203B41FA5}">
                      <a16:colId xmlns:a16="http://schemas.microsoft.com/office/drawing/2014/main" val="2615666022"/>
                    </a:ext>
                  </a:extLst>
                </a:gridCol>
                <a:gridCol w="1731941">
                  <a:extLst>
                    <a:ext uri="{9D8B030D-6E8A-4147-A177-3AD203B41FA5}">
                      <a16:colId xmlns:a16="http://schemas.microsoft.com/office/drawing/2014/main" val="548937603"/>
                    </a:ext>
                  </a:extLst>
                </a:gridCol>
                <a:gridCol w="464350">
                  <a:extLst>
                    <a:ext uri="{9D8B030D-6E8A-4147-A177-3AD203B41FA5}">
                      <a16:colId xmlns:a16="http://schemas.microsoft.com/office/drawing/2014/main" val="3351576485"/>
                    </a:ext>
                  </a:extLst>
                </a:gridCol>
                <a:gridCol w="464350">
                  <a:extLst>
                    <a:ext uri="{9D8B030D-6E8A-4147-A177-3AD203B41FA5}">
                      <a16:colId xmlns:a16="http://schemas.microsoft.com/office/drawing/2014/main" val="195134481"/>
                    </a:ext>
                  </a:extLst>
                </a:gridCol>
                <a:gridCol w="464350">
                  <a:extLst>
                    <a:ext uri="{9D8B030D-6E8A-4147-A177-3AD203B41FA5}">
                      <a16:colId xmlns:a16="http://schemas.microsoft.com/office/drawing/2014/main" val="657299251"/>
                    </a:ext>
                  </a:extLst>
                </a:gridCol>
              </a:tblGrid>
              <a:tr h="349998">
                <a:tc gridSpan="2">
                  <a:txBody>
                    <a:bodyPr/>
                    <a:lstStyle/>
                    <a:p>
                      <a:pPr algn="l">
                        <a:lnSpc>
                          <a:spcPct val="115000"/>
                        </a:lnSpc>
                        <a:spcAft>
                          <a:spcPts val="0"/>
                        </a:spcAft>
                      </a:pPr>
                      <a:r>
                        <a:rPr lang="fr-FR" sz="1800">
                          <a:effectLst/>
                          <a:latin typeface="Comic Sans MS" panose="030F0702030302020204" pitchFamily="66" charset="0"/>
                        </a:rPr>
                        <a:t>Etapes</a:t>
                      </a:r>
                    </a:p>
                    <a:p>
                      <a:pPr algn="l">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tc>
                  <a:txBody>
                    <a:bodyPr/>
                    <a:lstStyle/>
                    <a:p>
                      <a:pPr algn="ctr">
                        <a:lnSpc>
                          <a:spcPct val="115000"/>
                        </a:lnSpc>
                        <a:spcAft>
                          <a:spcPts val="0"/>
                        </a:spcAft>
                      </a:pPr>
                      <a:r>
                        <a:rPr lang="fr-FR" sz="1800">
                          <a:effectLst/>
                          <a:latin typeface="Comic Sans MS" panose="030F0702030302020204" pitchFamily="66" charset="0"/>
                        </a:rPr>
                        <a:t>1</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2</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3</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1693808"/>
                  </a:ext>
                </a:extLst>
              </a:tr>
              <a:tr h="349998">
                <a:tc>
                  <a:txBody>
                    <a:bodyPr/>
                    <a:lstStyle/>
                    <a:p>
                      <a:pPr algn="l">
                        <a:lnSpc>
                          <a:spcPct val="115000"/>
                        </a:lnSpc>
                        <a:spcAft>
                          <a:spcPts val="0"/>
                        </a:spcAft>
                      </a:pPr>
                      <a:r>
                        <a:rPr lang="fr-FR" sz="1800">
                          <a:effectLst/>
                          <a:latin typeface="Comic Sans MS" panose="030F0702030302020204" pitchFamily="66" charset="0"/>
                        </a:rPr>
                        <a:t>Pratiquer des démarches scientifiques</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4</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p>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20505295"/>
                  </a:ext>
                </a:extLst>
              </a:tr>
              <a:tr h="349998">
                <a:tc>
                  <a:txBody>
                    <a:bodyPr/>
                    <a:lstStyle/>
                    <a:p>
                      <a:pPr algn="l">
                        <a:lnSpc>
                          <a:spcPct val="115000"/>
                        </a:lnSpc>
                        <a:spcAft>
                          <a:spcPts val="0"/>
                        </a:spcAft>
                      </a:pPr>
                      <a:r>
                        <a:rPr lang="fr-FR" sz="1800">
                          <a:effectLst/>
                          <a:latin typeface="Comic Sans MS" panose="030F0702030302020204" pitchFamily="66" charset="0"/>
                        </a:rPr>
                        <a:t>Concevoir, créer, réaliser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4</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dirty="0">
                          <a:effectLst/>
                          <a:latin typeface="Comic Sans MS" panose="030F0702030302020204" pitchFamily="66" charset="0"/>
                        </a:rPr>
                        <a:t> *</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750277810"/>
                  </a:ext>
                </a:extLst>
              </a:tr>
              <a:tr h="349998">
                <a:tc>
                  <a:txBody>
                    <a:bodyPr/>
                    <a:lstStyle/>
                    <a:p>
                      <a:pPr algn="l">
                        <a:lnSpc>
                          <a:spcPct val="115000"/>
                        </a:lnSpc>
                        <a:spcAft>
                          <a:spcPts val="0"/>
                        </a:spcAft>
                      </a:pPr>
                      <a:r>
                        <a:rPr lang="fr-FR" sz="1800">
                          <a:effectLst/>
                          <a:latin typeface="Comic Sans MS" panose="030F0702030302020204" pitchFamily="66" charset="0"/>
                        </a:rPr>
                        <a:t>S’approprier des outils et des méthodes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2</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6002419"/>
                  </a:ext>
                </a:extLst>
              </a:tr>
              <a:tr h="349998">
                <a:tc>
                  <a:txBody>
                    <a:bodyPr/>
                    <a:lstStyle/>
                    <a:p>
                      <a:pPr algn="l">
                        <a:lnSpc>
                          <a:spcPct val="115000"/>
                        </a:lnSpc>
                        <a:spcAft>
                          <a:spcPts val="0"/>
                        </a:spcAft>
                      </a:pPr>
                      <a:r>
                        <a:rPr lang="fr-FR" sz="1800">
                          <a:effectLst/>
                          <a:latin typeface="Comic Sans MS" panose="030F0702030302020204" pitchFamily="66" charset="0"/>
                        </a:rPr>
                        <a:t>Pratiquer des langages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1</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800">
                        <a:effectLst/>
                        <a:latin typeface="Comic Sans MS" panose="030F0702030302020204" pitchFamily="66"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endParaRPr lang="fr-FR" sz="1800">
                        <a:effectLst/>
                        <a:latin typeface="Comic Sans MS" panose="030F0702030302020204" pitchFamily="66" charset="0"/>
                        <a:cs typeface="Times New Roman" panose="02020603050405020304" pitchFamily="18" charset="0"/>
                      </a:endParaRPr>
                    </a:p>
                  </a:txBody>
                  <a:tcPr marL="68580" marR="68580" marT="0" marB="0"/>
                </a:tc>
                <a:extLst>
                  <a:ext uri="{0D108BD9-81ED-4DB2-BD59-A6C34878D82A}">
                    <a16:rowId xmlns:a16="http://schemas.microsoft.com/office/drawing/2014/main" val="509030065"/>
                  </a:ext>
                </a:extLst>
              </a:tr>
              <a:tr h="349998">
                <a:tc>
                  <a:txBody>
                    <a:bodyPr/>
                    <a:lstStyle/>
                    <a:p>
                      <a:pPr algn="l">
                        <a:lnSpc>
                          <a:spcPct val="115000"/>
                        </a:lnSpc>
                        <a:spcAft>
                          <a:spcPts val="0"/>
                        </a:spcAft>
                      </a:pPr>
                      <a:r>
                        <a:rPr lang="fr-FR" sz="1800">
                          <a:effectLst/>
                          <a:latin typeface="Comic Sans MS" panose="030F0702030302020204" pitchFamily="66" charset="0"/>
                        </a:rPr>
                        <a:t>Mobiliser des outils numériques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2</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0378742"/>
                  </a:ext>
                </a:extLst>
              </a:tr>
              <a:tr h="349998">
                <a:tc>
                  <a:txBody>
                    <a:bodyPr/>
                    <a:lstStyle/>
                    <a:p>
                      <a:pPr algn="l">
                        <a:lnSpc>
                          <a:spcPct val="115000"/>
                        </a:lnSpc>
                        <a:spcAft>
                          <a:spcPts val="0"/>
                        </a:spcAft>
                      </a:pPr>
                      <a:r>
                        <a:rPr lang="fr-FR" sz="1800">
                          <a:effectLst/>
                          <a:latin typeface="Comic Sans MS" panose="030F0702030302020204" pitchFamily="66" charset="0"/>
                        </a:rPr>
                        <a:t>Adopter un comportement éthique et responsable </a:t>
                      </a:r>
                    </a:p>
                    <a:p>
                      <a:pPr algn="l">
                        <a:lnSpc>
                          <a:spcPct val="115000"/>
                        </a:lnSpc>
                        <a:spcAft>
                          <a:spcPts val="0"/>
                        </a:spcAft>
                      </a:pPr>
                      <a:r>
                        <a:rPr lang="fr-FR" sz="1800" u="none" strike="noStrike">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3</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dirty="0">
                          <a:effectLst/>
                          <a:latin typeface="Comic Sans MS" panose="030F0702030302020204" pitchFamily="66" charset="0"/>
                        </a:rPr>
                        <a:t>* </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9826103"/>
                  </a:ext>
                </a:extLst>
              </a:tr>
              <a:tr h="349998">
                <a:tc>
                  <a:txBody>
                    <a:bodyPr/>
                    <a:lstStyle/>
                    <a:p>
                      <a:pPr algn="l">
                        <a:lnSpc>
                          <a:spcPct val="115000"/>
                        </a:lnSpc>
                        <a:spcAft>
                          <a:spcPts val="0"/>
                        </a:spcAft>
                      </a:pPr>
                      <a:r>
                        <a:rPr lang="fr-FR" sz="1800" dirty="0">
                          <a:effectLst/>
                          <a:latin typeface="Comic Sans MS" panose="030F0702030302020204" pitchFamily="66" charset="0"/>
                        </a:rPr>
                        <a:t>Se situer dans l’espace et dans le temps</a:t>
                      </a:r>
                    </a:p>
                    <a:p>
                      <a:pPr algn="l">
                        <a:lnSpc>
                          <a:spcPct val="115000"/>
                        </a:lnSpc>
                        <a:spcAft>
                          <a:spcPts val="0"/>
                        </a:spcAft>
                      </a:pPr>
                      <a:r>
                        <a:rPr lang="fr-FR" sz="1800" u="none" strike="noStrike" dirty="0">
                          <a:effectLst/>
                          <a:latin typeface="Comic Sans MS" panose="030F0702030302020204" pitchFamily="66" charset="0"/>
                        </a:rPr>
                        <a:t> </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l">
                        <a:lnSpc>
                          <a:spcPct val="115000"/>
                        </a:lnSpc>
                        <a:spcAft>
                          <a:spcPts val="0"/>
                        </a:spcAft>
                      </a:pPr>
                      <a:r>
                        <a:rPr lang="fr-FR" sz="1800">
                          <a:effectLst/>
                          <a:latin typeface="Comic Sans MS" panose="030F0702030302020204" pitchFamily="66" charset="0"/>
                        </a:rPr>
                        <a:t>Domaine du socle : 5</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a:effectLst/>
                          <a:latin typeface="Comic Sans MS" panose="030F0702030302020204" pitchFamily="66" charset="0"/>
                        </a:rPr>
                        <a:t> </a:t>
                      </a:r>
                      <a:endParaRPr lang="fr-FR" sz="1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1800" dirty="0">
                          <a:effectLst/>
                          <a:latin typeface="Comic Sans MS" panose="030F0702030302020204" pitchFamily="66" charset="0"/>
                        </a:rPr>
                        <a:t>*</a:t>
                      </a:r>
                      <a:endParaRPr lang="fr-FR" sz="1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772448"/>
                  </a:ext>
                </a:extLst>
              </a:tr>
            </a:tbl>
          </a:graphicData>
        </a:graphic>
      </p:graphicFrame>
    </p:spTree>
    <p:extLst>
      <p:ext uri="{BB962C8B-B14F-4D97-AF65-F5344CB8AC3E}">
        <p14:creationId xmlns:p14="http://schemas.microsoft.com/office/powerpoint/2010/main" val="1363440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4800" y="1444486"/>
            <a:ext cx="7209183" cy="3180358"/>
          </a:xfrm>
          <a:prstGeom prst="rect">
            <a:avLst/>
          </a:prstGeom>
          <a:noFill/>
        </p:spPr>
        <p:txBody>
          <a:bodyPr wrap="square" rtlCol="0">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Sur la photographie, on voit un panneau de limitation à 110 km/h.</a:t>
            </a:r>
          </a:p>
          <a:p>
            <a:pPr>
              <a:lnSpc>
                <a:spcPct val="115000"/>
              </a:lnSpc>
              <a:spcAft>
                <a:spcPts val="1000"/>
              </a:spcAft>
            </a:pPr>
            <a:endParaRPr lang="fr-FR" sz="32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On peut considérer que la mère de Jeanne n’est pas en infraction. </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 2"/>
          <p:cNvPicPr>
            <a:picLocks noChangeAspect="1"/>
          </p:cNvPicPr>
          <p:nvPr/>
        </p:nvPicPr>
        <p:blipFill>
          <a:blip r:embed="rId2"/>
          <a:stretch>
            <a:fillRect/>
          </a:stretch>
        </p:blipFill>
        <p:spPr>
          <a:xfrm>
            <a:off x="7330730" y="1444486"/>
            <a:ext cx="4729997" cy="3147598"/>
          </a:xfrm>
          <a:prstGeom prst="rect">
            <a:avLst/>
          </a:prstGeom>
        </p:spPr>
      </p:pic>
    </p:spTree>
    <p:extLst>
      <p:ext uri="{BB962C8B-B14F-4D97-AF65-F5344CB8AC3E}">
        <p14:creationId xmlns:p14="http://schemas.microsoft.com/office/powerpoint/2010/main" val="2942735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007703" y="927653"/>
            <a:ext cx="8017565" cy="620106"/>
          </a:xfrm>
          <a:prstGeom prst="rect">
            <a:avLst/>
          </a:prstGeom>
          <a:noFill/>
        </p:spPr>
        <p:txBody>
          <a:bodyPr wrap="square" rtlCol="0">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Discussion sur la précision des mesures.</a:t>
            </a:r>
          </a:p>
        </p:txBody>
      </p:sp>
      <p:sp>
        <p:nvSpPr>
          <p:cNvPr id="3" name="ZoneTexte 2"/>
          <p:cNvSpPr txBox="1"/>
          <p:nvPr/>
        </p:nvSpPr>
        <p:spPr>
          <a:xfrm>
            <a:off x="2034208" y="1940493"/>
            <a:ext cx="8123583" cy="1880964"/>
          </a:xfrm>
          <a:prstGeom prst="rect">
            <a:avLst/>
          </a:prstGeom>
          <a:noFill/>
        </p:spPr>
        <p:txBody>
          <a:bodyPr wrap="square" rtlCol="0">
            <a:spAutoFit/>
          </a:bodyPr>
          <a:lstStyle/>
          <a:p>
            <a:pPr lvl="0">
              <a:lnSpc>
                <a:spcPct val="115000"/>
              </a:lnSpc>
              <a:spcAft>
                <a:spcPts val="1000"/>
              </a:spcAft>
            </a:pPr>
            <a:endPar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endParaRPr>
          </a:p>
          <a:p>
            <a:pPr lvl="0">
              <a:lnSpc>
                <a:spcPct val="115000"/>
              </a:lnSpc>
              <a:spcAft>
                <a:spcPts val="1000"/>
              </a:spcAf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Il y a deux grandeurs. Quelle mesure est probablement plus précise ? </a:t>
            </a:r>
          </a:p>
        </p:txBody>
      </p:sp>
      <p:sp>
        <p:nvSpPr>
          <p:cNvPr id="5" name="ZoneTexte 4"/>
          <p:cNvSpPr txBox="1"/>
          <p:nvPr/>
        </p:nvSpPr>
        <p:spPr>
          <a:xfrm>
            <a:off x="2034208" y="4214191"/>
            <a:ext cx="7991060" cy="2062103"/>
          </a:xfrm>
          <a:prstGeom prst="rect">
            <a:avLst/>
          </a:prstGeom>
          <a:noFill/>
        </p:spPr>
        <p:txBody>
          <a:bodyPr wrap="square" rtlCol="0">
            <a:spAutoFit/>
          </a:bodyPr>
          <a:lstStyle/>
          <a:p>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La </a:t>
            </a:r>
            <a:r>
              <a:rPr lang="fr-FR" sz="32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distance parcourue </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car les bornes  sont posées avec soin. Par contre le </a:t>
            </a: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temps de réaction </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pour chronométrer entraine une erreur.</a:t>
            </a:r>
            <a:endParaRPr lang="fr-FR" dirty="0"/>
          </a:p>
        </p:txBody>
      </p:sp>
    </p:spTree>
    <p:extLst>
      <p:ext uri="{BB962C8B-B14F-4D97-AF65-F5344CB8AC3E}">
        <p14:creationId xmlns:p14="http://schemas.microsoft.com/office/powerpoint/2010/main" val="4060936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392017" y="2067990"/>
            <a:ext cx="7407965" cy="2062103"/>
          </a:xfrm>
          <a:prstGeom prst="rect">
            <a:avLst/>
          </a:prstGeom>
          <a:noFill/>
        </p:spPr>
        <p:txBody>
          <a:bodyPr wrap="square" rtlCol="0">
            <a:spAutoFit/>
          </a:bodyPr>
          <a:lstStyle/>
          <a:p>
            <a:r>
              <a:rPr lang="fr-FR" sz="3200" dirty="0">
                <a:latin typeface="Comic Sans MS" panose="030F0702030302020204" pitchFamily="66" charset="0"/>
              </a:rPr>
              <a:t>Voici quelques symboles du GPS de la voiture des parents de Jeanne. </a:t>
            </a:r>
          </a:p>
          <a:p>
            <a:r>
              <a:rPr lang="fr-FR" sz="3200" dirty="0">
                <a:latin typeface="Comic Sans MS" panose="030F0702030302020204" pitchFamily="66" charset="0"/>
              </a:rPr>
              <a:t>Reliez chaque chiffre à la définition correspondante.</a:t>
            </a:r>
          </a:p>
        </p:txBody>
      </p:sp>
      <p:sp>
        <p:nvSpPr>
          <p:cNvPr id="3" name="ZoneTexte 2"/>
          <p:cNvSpPr txBox="1"/>
          <p:nvPr/>
        </p:nvSpPr>
        <p:spPr>
          <a:xfrm>
            <a:off x="516835" y="609600"/>
            <a:ext cx="5314121" cy="1224951"/>
          </a:xfrm>
          <a:prstGeom prst="rect">
            <a:avLst/>
          </a:prstGeom>
          <a:noFill/>
        </p:spPr>
        <p:txBody>
          <a:bodyPr wrap="square" rtlCol="0">
            <a:spAutoFit/>
          </a:bodyPr>
          <a:lstStyle/>
          <a:p>
            <a:pPr>
              <a:lnSpc>
                <a:spcPct val="115000"/>
              </a:lnSpc>
              <a:spcAft>
                <a:spcPts val="0"/>
              </a:spcAft>
            </a:pPr>
            <a:r>
              <a:rPr lang="fr-FR" sz="3200" dirty="0">
                <a:solidFill>
                  <a:srgbClr val="FF0000"/>
                </a:solidFill>
                <a:latin typeface="Comic Sans MS" panose="030F0702030302020204" pitchFamily="66" charset="0"/>
              </a:rPr>
              <a:t>Etape 2 : Ne tombez pas dans le panneau.</a:t>
            </a:r>
          </a:p>
        </p:txBody>
      </p:sp>
    </p:spTree>
    <p:extLst>
      <p:ext uri="{BB962C8B-B14F-4D97-AF65-F5344CB8AC3E}">
        <p14:creationId xmlns:p14="http://schemas.microsoft.com/office/powerpoint/2010/main" val="259396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p:nvPr/>
        </p:nvPicPr>
        <p:blipFill>
          <a:blip r:embed="rId2" cstate="print"/>
          <a:srcRect/>
          <a:stretch>
            <a:fillRect/>
          </a:stretch>
        </p:blipFill>
        <p:spPr bwMode="auto">
          <a:xfrm>
            <a:off x="834888" y="1170954"/>
            <a:ext cx="3632752" cy="4516092"/>
          </a:xfrm>
          <a:prstGeom prst="rect">
            <a:avLst/>
          </a:prstGeom>
          <a:noFill/>
          <a:ln w="9525">
            <a:noFill/>
            <a:miter lim="800000"/>
            <a:headEnd/>
            <a:tailEnd/>
          </a:ln>
        </p:spPr>
      </p:pic>
      <p:sp>
        <p:nvSpPr>
          <p:cNvPr id="5" name="ZoneTexte 4"/>
          <p:cNvSpPr txBox="1"/>
          <p:nvPr/>
        </p:nvSpPr>
        <p:spPr>
          <a:xfrm>
            <a:off x="6402457" y="482007"/>
            <a:ext cx="5433391" cy="2698175"/>
          </a:xfrm>
          <a:prstGeom prst="rect">
            <a:avLst/>
          </a:prstGeom>
          <a:noFill/>
        </p:spPr>
        <p:txBody>
          <a:bodyPr wrap="square" rtlCol="0">
            <a:spAutoFit/>
          </a:bodyPr>
          <a:lstStyle/>
          <a:p>
            <a:pPr>
              <a:lnSpc>
                <a:spcPct val="115000"/>
              </a:lnSpc>
              <a:spcAft>
                <a:spcPts val="100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Définitions</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15000"/>
              </a:lnSpc>
              <a:spcAft>
                <a:spcPts val="0"/>
              </a:spcAft>
              <a:buFont typeface="Symbol" panose="05050102010706020507" pitchFamily="18" charset="2"/>
              <a:buChar char=""/>
            </a:pPr>
            <a:r>
              <a:rPr lang="fr-FR" sz="2800" dirty="0">
                <a:latin typeface="Comic Sans MS" panose="030F0702030302020204" pitchFamily="66" charset="0"/>
                <a:ea typeface="Calibri" panose="020F0502020204030204" pitchFamily="34" charset="0"/>
                <a:cs typeface="Times New Roman" panose="02020603050405020304" pitchFamily="18" charset="0"/>
              </a:rPr>
              <a:t>Une trajectoire est </a:t>
            </a:r>
            <a:r>
              <a:rPr lang="fr-FR" sz="28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rectiligne</a:t>
            </a:r>
            <a:r>
              <a:rPr lang="fr-FR" sz="2800" dirty="0">
                <a:latin typeface="Comic Sans MS" panose="030F0702030302020204" pitchFamily="66" charset="0"/>
                <a:ea typeface="Calibri" panose="020F0502020204030204" pitchFamily="34" charset="0"/>
                <a:cs typeface="Times New Roman" panose="02020603050405020304" pitchFamily="18" charset="0"/>
              </a:rPr>
              <a:t> si elle a la forme d’une </a:t>
            </a:r>
            <a:r>
              <a:rPr lang="fr-FR" sz="28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droite</a:t>
            </a:r>
            <a:r>
              <a:rPr lang="fr-FR" sz="2800" dirty="0">
                <a:latin typeface="Comic Sans MS" panose="030F0702030302020204" pitchFamily="66" charset="0"/>
                <a:ea typeface="Calibri" panose="020F0502020204030204" pitchFamily="34" charset="0"/>
                <a:cs typeface="Times New Roman" panose="02020603050405020304" pitchFamily="18" charset="0"/>
              </a:rPr>
              <a:t>.</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p>
            <a:pPr marL="457200">
              <a:lnSpc>
                <a:spcPct val="115000"/>
              </a:lnSpc>
              <a:spcAft>
                <a:spcPts val="0"/>
              </a:spcAft>
            </a:pPr>
            <a:r>
              <a:rPr lang="fr-FR" sz="2800" dirty="0">
                <a:latin typeface="Comic Sans MS" panose="030F0702030302020204" pitchFamily="66" charset="0"/>
                <a:ea typeface="Calibri" panose="020F0502020204030204" pitchFamily="34" charset="0"/>
                <a:cs typeface="Times New Roman" panose="02020603050405020304" pitchFamily="18" charset="0"/>
              </a:rPr>
              <a:t>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p:txBody>
      </p:sp>
      <p:sp>
        <p:nvSpPr>
          <p:cNvPr id="6" name="ZoneTexte 5"/>
          <p:cNvSpPr txBox="1"/>
          <p:nvPr/>
        </p:nvSpPr>
        <p:spPr>
          <a:xfrm>
            <a:off x="6336196" y="3180182"/>
            <a:ext cx="5499652" cy="1049583"/>
          </a:xfrm>
          <a:prstGeom prst="rect">
            <a:avLst/>
          </a:prstGeom>
          <a:noFill/>
        </p:spPr>
        <p:txBody>
          <a:bodyPr wrap="square" rtlCol="0">
            <a:spAutoFit/>
          </a:bodyPr>
          <a:lstStyle/>
          <a:p>
            <a:pPr marL="342900" lvl="0" indent="-342900">
              <a:lnSpc>
                <a:spcPct val="115000"/>
              </a:lnSpc>
              <a:spcAft>
                <a:spcPts val="1000"/>
              </a:spcAft>
              <a:buFont typeface="Symbol" panose="05050102010706020507" pitchFamily="18" charset="2"/>
              <a:buChar char=""/>
            </a:pP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Elle est </a:t>
            </a:r>
            <a:r>
              <a:rPr lang="fr-FR" sz="2800" dirty="0">
                <a:solidFill>
                  <a:srgbClr val="4472C4">
                    <a:lumMod val="75000"/>
                  </a:srgbClr>
                </a:solidFill>
                <a:latin typeface="Comic Sans MS" panose="030F0702030302020204" pitchFamily="66" charset="0"/>
                <a:ea typeface="Calibri" panose="020F0502020204030204" pitchFamily="34" charset="0"/>
                <a:cs typeface="Times New Roman" panose="02020603050405020304" pitchFamily="18" charset="0"/>
              </a:rPr>
              <a:t>circulaire</a:t>
            </a: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si elle a la forme d’un </a:t>
            </a:r>
            <a:r>
              <a:rPr lang="fr-FR" sz="2800" dirty="0">
                <a:solidFill>
                  <a:srgbClr val="4472C4">
                    <a:lumMod val="75000"/>
                  </a:srgbClr>
                </a:solidFill>
                <a:latin typeface="Comic Sans MS" panose="030F0702030302020204" pitchFamily="66" charset="0"/>
                <a:ea typeface="Calibri" panose="020F0502020204030204" pitchFamily="34" charset="0"/>
                <a:cs typeface="Times New Roman" panose="02020603050405020304" pitchFamily="18" charset="0"/>
              </a:rPr>
              <a:t>cercle</a:t>
            </a: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p>
        </p:txBody>
      </p:sp>
      <p:sp>
        <p:nvSpPr>
          <p:cNvPr id="7" name="ZoneTexte 6"/>
          <p:cNvSpPr txBox="1"/>
          <p:nvPr/>
        </p:nvSpPr>
        <p:spPr>
          <a:xfrm>
            <a:off x="6308035" y="4770783"/>
            <a:ext cx="5527813" cy="1545103"/>
          </a:xfrm>
          <a:prstGeom prst="rect">
            <a:avLst/>
          </a:prstGeom>
          <a:noFill/>
        </p:spPr>
        <p:txBody>
          <a:bodyPr wrap="square" rtlCol="0">
            <a:spAutoFit/>
          </a:bodyPr>
          <a:lstStyle/>
          <a:p>
            <a:pPr marL="342900" lvl="0" indent="-342900">
              <a:lnSpc>
                <a:spcPct val="115000"/>
              </a:lnSpc>
              <a:spcAft>
                <a:spcPts val="1000"/>
              </a:spcAft>
              <a:buFont typeface="Symbol" panose="05050102010706020507" pitchFamily="18" charset="2"/>
              <a:buChar char=""/>
            </a:pP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Elle est </a:t>
            </a:r>
            <a:r>
              <a:rPr lang="fr-FR" sz="28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curviligne</a:t>
            </a: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si elle a la forme d’une </a:t>
            </a:r>
            <a:r>
              <a:rPr lang="fr-FR" sz="28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courbe quelconque</a:t>
            </a:r>
            <a:r>
              <a:rPr lang="fr-FR" sz="28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922312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Prise de ticket.jpg"/>
          <p:cNvPicPr/>
          <p:nvPr/>
        </p:nvPicPr>
        <p:blipFill>
          <a:blip r:embed="rId2" cstate="print"/>
          <a:srcRect/>
          <a:stretch>
            <a:fillRect/>
          </a:stretch>
        </p:blipFill>
        <p:spPr bwMode="auto">
          <a:xfrm>
            <a:off x="829193" y="696154"/>
            <a:ext cx="2078728" cy="2007290"/>
          </a:xfrm>
          <a:prstGeom prst="rect">
            <a:avLst/>
          </a:prstGeom>
          <a:noFill/>
          <a:ln w="9525">
            <a:noFill/>
            <a:miter lim="800000"/>
            <a:headEnd/>
            <a:tailEnd/>
          </a:ln>
        </p:spPr>
      </p:pic>
      <p:sp>
        <p:nvSpPr>
          <p:cNvPr id="3" name="ZoneTexte 2"/>
          <p:cNvSpPr txBox="1"/>
          <p:nvPr/>
        </p:nvSpPr>
        <p:spPr>
          <a:xfrm>
            <a:off x="318053" y="3061252"/>
            <a:ext cx="3101008" cy="2923877"/>
          </a:xfrm>
          <a:prstGeom prst="rect">
            <a:avLst/>
          </a:prstGeom>
          <a:noFill/>
        </p:spPr>
        <p:txBody>
          <a:bodyPr wrap="square" rtlCol="0">
            <a:spAutoFit/>
          </a:bodyPr>
          <a:lstStyle/>
          <a:p>
            <a:pPr algn="ct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1. L’automobiliste doit prendre un ticket à un automate.</a:t>
            </a: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Image 3" descr="Telepeage liber-t.jpg"/>
          <p:cNvPicPr/>
          <p:nvPr/>
        </p:nvPicPr>
        <p:blipFill>
          <a:blip r:embed="rId3" cstate="print"/>
          <a:srcRect/>
          <a:stretch>
            <a:fillRect/>
          </a:stretch>
        </p:blipFill>
        <p:spPr bwMode="auto">
          <a:xfrm>
            <a:off x="5056636" y="696154"/>
            <a:ext cx="2078728" cy="2007290"/>
          </a:xfrm>
          <a:prstGeom prst="rect">
            <a:avLst/>
          </a:prstGeom>
          <a:noFill/>
          <a:ln w="9525">
            <a:noFill/>
            <a:miter lim="800000"/>
            <a:headEnd/>
            <a:tailEnd/>
          </a:ln>
        </p:spPr>
      </p:pic>
      <p:pic>
        <p:nvPicPr>
          <p:cNvPr id="5" name="Image 4" descr="Payement peagiste.jpg"/>
          <p:cNvPicPr/>
          <p:nvPr/>
        </p:nvPicPr>
        <p:blipFill>
          <a:blip r:embed="rId4" cstate="print"/>
          <a:srcRect/>
          <a:stretch>
            <a:fillRect/>
          </a:stretch>
        </p:blipFill>
        <p:spPr bwMode="auto">
          <a:xfrm>
            <a:off x="9284079" y="696154"/>
            <a:ext cx="2078728" cy="2007290"/>
          </a:xfrm>
          <a:prstGeom prst="rect">
            <a:avLst/>
          </a:prstGeom>
          <a:noFill/>
          <a:ln w="9525">
            <a:noFill/>
            <a:miter lim="800000"/>
            <a:headEnd/>
            <a:tailEnd/>
          </a:ln>
        </p:spPr>
      </p:pic>
      <p:sp>
        <p:nvSpPr>
          <p:cNvPr id="6" name="ZoneTexte 5"/>
          <p:cNvSpPr txBox="1"/>
          <p:nvPr/>
        </p:nvSpPr>
        <p:spPr>
          <a:xfrm>
            <a:off x="8514523" y="3061251"/>
            <a:ext cx="3101008" cy="2889509"/>
          </a:xfrm>
          <a:prstGeom prst="rect">
            <a:avLst/>
          </a:prstGeom>
          <a:noFill/>
        </p:spPr>
        <p:txBody>
          <a:bodyPr wrap="square" rtlCol="0">
            <a:spAutoFit/>
          </a:bodyPr>
          <a:lstStyle/>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3. L’automobiliste a la possibilité de payer en espèces.</a:t>
            </a:r>
            <a:endParaRPr lang="fr-FR"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p:cNvSpPr txBox="1"/>
          <p:nvPr/>
        </p:nvSpPr>
        <p:spPr>
          <a:xfrm>
            <a:off x="4416288" y="3124200"/>
            <a:ext cx="3101008" cy="3017749"/>
          </a:xfrm>
          <a:prstGeom prst="rect">
            <a:avLst/>
          </a:prstGeom>
          <a:noFill/>
        </p:spPr>
        <p:txBody>
          <a:bodyPr wrap="square" rtlCol="0">
            <a:spAutoFit/>
          </a:bodyPr>
          <a:lstStyle/>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2. </a:t>
            </a:r>
          </a:p>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Paiement possible avec un abonnement télépéage.</a:t>
            </a:r>
            <a:endParaRPr lang="fr-FR"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0743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927653" y="2849124"/>
            <a:ext cx="3101008" cy="4022127"/>
          </a:xfrm>
          <a:prstGeom prst="rect">
            <a:avLst/>
          </a:prstGeom>
          <a:noFill/>
        </p:spPr>
        <p:txBody>
          <a:bodyPr wrap="square" rtlCol="0">
            <a:spAutoFit/>
          </a:bodyPr>
          <a:lstStyle/>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4. L’automobiliste doit s’arrêter pour s’acquitter de son droit de passage.</a:t>
            </a:r>
            <a:endParaRPr lang="fr-FR" sz="4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p:cNvSpPr txBox="1"/>
          <p:nvPr/>
        </p:nvSpPr>
        <p:spPr>
          <a:xfrm>
            <a:off x="7527235" y="2849124"/>
            <a:ext cx="3101008" cy="3017749"/>
          </a:xfrm>
          <a:prstGeom prst="rect">
            <a:avLst/>
          </a:prstGeom>
          <a:noFill/>
        </p:spPr>
        <p:txBody>
          <a:bodyPr wrap="square" rtlCol="0">
            <a:spAutoFit/>
          </a:bodyPr>
          <a:lstStyle/>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5. </a:t>
            </a:r>
          </a:p>
          <a:p>
            <a:pPr algn="ctr">
              <a:lnSpc>
                <a:spcPct val="115000"/>
              </a:lnSpc>
              <a:spcAft>
                <a:spcPts val="1000"/>
              </a:spcAf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Vitesse maximale autorisée à 110 km/h.</a:t>
            </a:r>
            <a:endParaRPr lang="fr-FR" sz="4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Image 7" descr="Halte peage.jpg"/>
          <p:cNvPicPr/>
          <p:nvPr/>
        </p:nvPicPr>
        <p:blipFill>
          <a:blip r:embed="rId2" cstate="print"/>
          <a:srcRect/>
          <a:stretch>
            <a:fillRect/>
          </a:stretch>
        </p:blipFill>
        <p:spPr bwMode="auto">
          <a:xfrm>
            <a:off x="1488023" y="766349"/>
            <a:ext cx="1980268" cy="1937095"/>
          </a:xfrm>
          <a:prstGeom prst="rect">
            <a:avLst/>
          </a:prstGeom>
          <a:noFill/>
          <a:ln w="9525">
            <a:noFill/>
            <a:miter lim="800000"/>
            <a:headEnd/>
            <a:tailEnd/>
          </a:ln>
        </p:spPr>
      </p:pic>
      <p:pic>
        <p:nvPicPr>
          <p:cNvPr id="9" name="Image 8" descr="Sauf-telepeage.gif"/>
          <p:cNvPicPr/>
          <p:nvPr/>
        </p:nvPicPr>
        <p:blipFill>
          <a:blip r:embed="rId3" cstate="print"/>
          <a:srcRect/>
          <a:stretch>
            <a:fillRect/>
          </a:stretch>
        </p:blipFill>
        <p:spPr bwMode="auto">
          <a:xfrm>
            <a:off x="3123734" y="2005426"/>
            <a:ext cx="2004857" cy="843698"/>
          </a:xfrm>
          <a:prstGeom prst="rect">
            <a:avLst/>
          </a:prstGeom>
          <a:noFill/>
          <a:ln w="9525">
            <a:noFill/>
            <a:miter lim="800000"/>
            <a:headEnd/>
            <a:tailEnd/>
          </a:ln>
        </p:spPr>
      </p:pic>
      <p:pic>
        <p:nvPicPr>
          <p:cNvPr id="10" name="Image 9" descr="Afficher l'image d'origine"/>
          <p:cNvPicPr/>
          <p:nvPr/>
        </p:nvPicPr>
        <p:blipFill>
          <a:blip r:embed="rId4" cstate="print"/>
          <a:srcRect/>
          <a:stretch>
            <a:fillRect/>
          </a:stretch>
        </p:blipFill>
        <p:spPr bwMode="auto">
          <a:xfrm>
            <a:off x="8097544" y="766349"/>
            <a:ext cx="1960390" cy="1904585"/>
          </a:xfrm>
          <a:prstGeom prst="rect">
            <a:avLst/>
          </a:prstGeom>
          <a:noFill/>
          <a:ln w="9525">
            <a:noFill/>
            <a:miter lim="800000"/>
            <a:headEnd/>
            <a:tailEnd/>
          </a:ln>
        </p:spPr>
      </p:pic>
    </p:spTree>
    <p:extLst>
      <p:ext uri="{BB962C8B-B14F-4D97-AF65-F5344CB8AC3E}">
        <p14:creationId xmlns:p14="http://schemas.microsoft.com/office/powerpoint/2010/main" val="389726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cstate="print"/>
          <a:srcRect/>
          <a:stretch>
            <a:fillRect/>
          </a:stretch>
        </p:blipFill>
        <p:spPr bwMode="auto">
          <a:xfrm>
            <a:off x="1630016" y="834887"/>
            <a:ext cx="9793357" cy="5612296"/>
          </a:xfrm>
          <a:prstGeom prst="rect">
            <a:avLst/>
          </a:prstGeom>
          <a:noFill/>
          <a:ln w="9525">
            <a:noFill/>
            <a:miter lim="800000"/>
            <a:headEnd/>
            <a:tailEnd/>
          </a:ln>
        </p:spPr>
      </p:pic>
    </p:spTree>
    <p:extLst>
      <p:ext uri="{BB962C8B-B14F-4D97-AF65-F5344CB8AC3E}">
        <p14:creationId xmlns:p14="http://schemas.microsoft.com/office/powerpoint/2010/main" val="124076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550504" y="755373"/>
            <a:ext cx="9090991" cy="620106"/>
          </a:xfrm>
          <a:prstGeom prst="rect">
            <a:avLst/>
          </a:prstGeom>
          <a:noFill/>
        </p:spPr>
        <p:txBody>
          <a:bodyPr wrap="square" rtlCol="0">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Définitions</a:t>
            </a:r>
          </a:p>
        </p:txBody>
      </p:sp>
      <p:sp>
        <p:nvSpPr>
          <p:cNvPr id="3" name="ZoneTexte 2"/>
          <p:cNvSpPr txBox="1"/>
          <p:nvPr/>
        </p:nvSpPr>
        <p:spPr>
          <a:xfrm>
            <a:off x="1537252" y="1603513"/>
            <a:ext cx="9104244" cy="2447273"/>
          </a:xfrm>
          <a:prstGeom prst="rect">
            <a:avLst/>
          </a:prstGeom>
          <a:noFill/>
        </p:spPr>
        <p:txBody>
          <a:bodyPr wrap="square" rtlCol="0">
            <a:spAutoFit/>
          </a:bodyPr>
          <a:lstStyle/>
          <a:p>
            <a:pPr lvl="0">
              <a:lnSpc>
                <a:spcPct val="115000"/>
              </a:lnSpc>
              <a:spcAft>
                <a:spcPts val="1000"/>
              </a:spcAft>
            </a:pPr>
            <a:endPar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Un mouvement est </a:t>
            </a:r>
            <a:r>
              <a:rPr lang="fr-FR" sz="32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uniforme</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si la valeur de la vitesse du mobile est </a:t>
            </a:r>
            <a:r>
              <a:rPr lang="fr-FR" sz="3200" dirty="0">
                <a:solidFill>
                  <a:srgbClr val="FF0000"/>
                </a:solidFill>
                <a:latin typeface="Comic Sans MS" panose="030F0702030302020204" pitchFamily="66" charset="0"/>
                <a:ea typeface="Calibri" panose="020F0502020204030204" pitchFamily="34" charset="0"/>
                <a:cs typeface="Times New Roman" panose="02020603050405020304" pitchFamily="18" charset="0"/>
              </a:rPr>
              <a:t>constante</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p>
          <a:p>
            <a:pPr marL="457200" lvl="0">
              <a:lnSpc>
                <a:spcPct val="115000"/>
              </a:lnSpc>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a:t>
            </a:r>
          </a:p>
        </p:txBody>
      </p:sp>
      <p:sp>
        <p:nvSpPr>
          <p:cNvPr id="4" name="ZoneTexte 3"/>
          <p:cNvSpPr txBox="1"/>
          <p:nvPr/>
        </p:nvSpPr>
        <p:spPr>
          <a:xfrm>
            <a:off x="1550504" y="4050786"/>
            <a:ext cx="9090991" cy="1186415"/>
          </a:xfrm>
          <a:prstGeom prst="rect">
            <a:avLst/>
          </a:prstGeom>
          <a:noFill/>
        </p:spPr>
        <p:txBody>
          <a:bodyPr wrap="square" rtlCol="0">
            <a:spAutoFit/>
          </a:bodyPr>
          <a:lstStyle/>
          <a:p>
            <a:pPr marL="342900" lvl="0" indent="-342900">
              <a:lnSpc>
                <a:spcPct val="115000"/>
              </a:lnSpc>
              <a:buFont typeface="Symbol" panose="05050102010706020507" pitchFamily="18" charset="2"/>
              <a:buChar char=""/>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Il est </a:t>
            </a: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accéléré</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si cette valeur </a:t>
            </a: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augmente</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p>
          <a:p>
            <a:pPr lvl="0">
              <a:lnSpc>
                <a:spcPct val="115000"/>
              </a:lnSpc>
            </a:pPr>
            <a:endPar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endParaRPr>
          </a:p>
        </p:txBody>
      </p:sp>
      <p:sp>
        <p:nvSpPr>
          <p:cNvPr id="5" name="ZoneTexte 4"/>
          <p:cNvSpPr txBox="1"/>
          <p:nvPr/>
        </p:nvSpPr>
        <p:spPr>
          <a:xfrm>
            <a:off x="1537252" y="5433391"/>
            <a:ext cx="9104243" cy="620106"/>
          </a:xfrm>
          <a:prstGeom prst="rect">
            <a:avLst/>
          </a:prstGeom>
          <a:noFill/>
        </p:spPr>
        <p:txBody>
          <a:bodyPr wrap="square" rtlCol="0">
            <a:spAutoFit/>
          </a:bodyPr>
          <a:lstStyle/>
          <a:p>
            <a:pPr marL="342900" lvl="0" indent="-342900">
              <a:lnSpc>
                <a:spcPct val="115000"/>
              </a:lnSpc>
              <a:spcAft>
                <a:spcPts val="1000"/>
              </a:spcAft>
              <a:buFont typeface="Symbol" panose="05050102010706020507" pitchFamily="18" charset="2"/>
              <a:buChar char=""/>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Il est </a:t>
            </a:r>
            <a:r>
              <a:rPr lang="fr-FR" sz="3200" dirty="0">
                <a:solidFill>
                  <a:srgbClr val="00B0F0"/>
                </a:solidFill>
                <a:latin typeface="Comic Sans MS" panose="030F0702030302020204" pitchFamily="66" charset="0"/>
                <a:ea typeface="Calibri" panose="020F0502020204030204" pitchFamily="34" charset="0"/>
                <a:cs typeface="Times New Roman" panose="02020603050405020304" pitchFamily="18" charset="0"/>
              </a:rPr>
              <a:t>décéléré</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 si cette valeur</a:t>
            </a:r>
            <a:r>
              <a:rPr lang="fr-FR" sz="3200" dirty="0">
                <a:solidFill>
                  <a:srgbClr val="00B0F0"/>
                </a:solidFill>
                <a:latin typeface="Comic Sans MS" panose="030F0702030302020204" pitchFamily="66" charset="0"/>
                <a:ea typeface="Calibri" panose="020F0502020204030204" pitchFamily="34" charset="0"/>
                <a:cs typeface="Times New Roman" panose="02020603050405020304" pitchFamily="18" charset="0"/>
              </a:rPr>
              <a:t> diminue</a:t>
            </a: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6889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099930" y="449723"/>
            <a:ext cx="9992139" cy="5958554"/>
          </a:xfrm>
          <a:prstGeom prst="rect">
            <a:avLst/>
          </a:prstGeom>
          <a:noFill/>
        </p:spPr>
        <p:txBody>
          <a:bodyPr wrap="square" rtlCol="0">
            <a:spAutoFit/>
          </a:bodyPr>
          <a:lstStyle/>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Questions</a:t>
            </a:r>
          </a:p>
          <a:p>
            <a:pPr>
              <a:lnSpc>
                <a:spcPct val="115000"/>
              </a:lnSpc>
              <a:spcAft>
                <a:spcPts val="1000"/>
              </a:spcAft>
            </a:pPr>
            <a:endParaRPr lang="fr-FR" sz="3200" dirty="0">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Placez chacun de ces panneaux sur la courbe de la vitesse en fonction du temps.</a:t>
            </a:r>
          </a:p>
          <a:p>
            <a:pPr>
              <a:lnSpc>
                <a:spcPct val="115000"/>
              </a:lnSpc>
              <a:spcAft>
                <a:spcPts val="1000"/>
              </a:spcAf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Indiquez la nature du mouvement.</a:t>
            </a:r>
          </a:p>
          <a:p>
            <a:pPr>
              <a:lnSpc>
                <a:spcPct val="115000"/>
              </a:lnSpc>
              <a:spcAft>
                <a:spcPts val="1000"/>
              </a:spcAf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pPr>
            <a:r>
              <a:rPr lang="fr-FR" sz="3200" dirty="0">
                <a:latin typeface="Comic Sans MS" panose="030F0702030302020204" pitchFamily="66" charset="0"/>
                <a:ea typeface="Calibri" panose="020F0502020204030204" pitchFamily="34" charset="0"/>
                <a:cs typeface="Times New Roman" panose="02020603050405020304" pitchFamily="18" charset="0"/>
              </a:rPr>
              <a:t>Le conducteur </a:t>
            </a:r>
            <a:r>
              <a:rPr lang="fr-FR" sz="3200" dirty="0" err="1">
                <a:latin typeface="Comic Sans MS" panose="030F0702030302020204" pitchFamily="66" charset="0"/>
                <a:ea typeface="Calibri" panose="020F0502020204030204" pitchFamily="34" charset="0"/>
                <a:cs typeface="Times New Roman" panose="02020603050405020304" pitchFamily="18" charset="0"/>
              </a:rPr>
              <a:t>a-t-il</a:t>
            </a:r>
            <a:r>
              <a:rPr lang="fr-FR" sz="3200" dirty="0">
                <a:latin typeface="Comic Sans MS" panose="030F0702030302020204" pitchFamily="66" charset="0"/>
                <a:ea typeface="Calibri" panose="020F0502020204030204" pitchFamily="34" charset="0"/>
                <a:cs typeface="Times New Roman" panose="02020603050405020304" pitchFamily="18" charset="0"/>
              </a:rPr>
              <a:t> souscrit à un abonnement télépéage ?</a:t>
            </a: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9363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1704989" y="162895"/>
            <a:ext cx="8782021" cy="6532210"/>
          </a:xfrm>
          <a:prstGeom prst="rect">
            <a:avLst/>
          </a:prstGeom>
        </p:spPr>
      </p:pic>
    </p:spTree>
    <p:extLst>
      <p:ext uri="{BB962C8B-B14F-4D97-AF65-F5344CB8AC3E}">
        <p14:creationId xmlns:p14="http://schemas.microsoft.com/office/powerpoint/2010/main" val="376995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2547293597"/>
              </p:ext>
            </p:extLst>
          </p:nvPr>
        </p:nvGraphicFramePr>
        <p:xfrm>
          <a:off x="0" y="382770"/>
          <a:ext cx="12192000" cy="6245608"/>
        </p:xfrm>
        <a:graphic>
          <a:graphicData uri="http://schemas.openxmlformats.org/drawingml/2006/table">
            <a:tbl>
              <a:tblPr firstRow="1" firstCol="1" bandRow="1">
                <a:tableStyleId>{5C22544A-7EE6-4342-B048-85BDC9FD1C3A}</a:tableStyleId>
              </a:tblPr>
              <a:tblGrid>
                <a:gridCol w="6096000">
                  <a:extLst>
                    <a:ext uri="{9D8B030D-6E8A-4147-A177-3AD203B41FA5}">
                      <a16:colId xmlns:a16="http://schemas.microsoft.com/office/drawing/2014/main" val="2561994871"/>
                    </a:ext>
                  </a:extLst>
                </a:gridCol>
                <a:gridCol w="6096000">
                  <a:extLst>
                    <a:ext uri="{9D8B030D-6E8A-4147-A177-3AD203B41FA5}">
                      <a16:colId xmlns:a16="http://schemas.microsoft.com/office/drawing/2014/main" val="2042197861"/>
                    </a:ext>
                  </a:extLst>
                </a:gridCol>
              </a:tblGrid>
              <a:tr h="0">
                <a:tc gridSpan="2">
                  <a:txBody>
                    <a:bodyPr/>
                    <a:lstStyle/>
                    <a:p>
                      <a:pPr>
                        <a:lnSpc>
                          <a:spcPct val="115000"/>
                        </a:lnSpc>
                        <a:spcAft>
                          <a:spcPts val="0"/>
                        </a:spcAft>
                      </a:pPr>
                      <a:r>
                        <a:rPr lang="fr-FR" sz="2800">
                          <a:effectLst/>
                          <a:latin typeface="Comic Sans MS" panose="030F0702030302020204" pitchFamily="66" charset="0"/>
                        </a:rPr>
                        <a:t>Sixième parcours : A toute vitesse.</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fr-FR"/>
                    </a:p>
                  </a:txBody>
                  <a:tcPr/>
                </a:tc>
                <a:extLst>
                  <a:ext uri="{0D108BD9-81ED-4DB2-BD59-A6C34878D82A}">
                    <a16:rowId xmlns:a16="http://schemas.microsoft.com/office/drawing/2014/main" val="988739275"/>
                  </a:ext>
                </a:extLst>
              </a:tr>
              <a:tr h="1900158">
                <a:tc>
                  <a:txBody>
                    <a:bodyPr/>
                    <a:lstStyle/>
                    <a:p>
                      <a:pPr>
                        <a:lnSpc>
                          <a:spcPct val="115000"/>
                        </a:lnSpc>
                        <a:spcAft>
                          <a:spcPts val="0"/>
                        </a:spcAft>
                      </a:pPr>
                      <a:r>
                        <a:rPr lang="fr-FR" sz="2800" dirty="0">
                          <a:effectLst/>
                          <a:latin typeface="Comic Sans MS" panose="030F0702030302020204" pitchFamily="66" charset="0"/>
                        </a:rPr>
                        <a:t>Etape 1 : Attention au radar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Utiliser la relation liant vitesse, distance et durée dans le cas d'un mouvement uniforme.</a:t>
                      </a:r>
                    </a:p>
                    <a:p>
                      <a:pPr>
                        <a:lnSpc>
                          <a:spcPct val="115000"/>
                        </a:lnSpc>
                        <a:spcAft>
                          <a:spcPts val="0"/>
                        </a:spcAft>
                      </a:pPr>
                      <a:r>
                        <a:rPr lang="fr-FR" sz="2800">
                          <a:effectLst/>
                          <a:latin typeface="Comic Sans MS" panose="030F0702030302020204" pitchFamily="66" charset="0"/>
                        </a:rPr>
                        <a:t>Vitesse : direction, sens et valeur.</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7588825"/>
                  </a:ext>
                </a:extLst>
              </a:tr>
              <a:tr h="2375197">
                <a:tc>
                  <a:txBody>
                    <a:bodyPr/>
                    <a:lstStyle/>
                    <a:p>
                      <a:pPr>
                        <a:lnSpc>
                          <a:spcPct val="115000"/>
                        </a:lnSpc>
                        <a:spcAft>
                          <a:spcPts val="0"/>
                        </a:spcAft>
                      </a:pPr>
                      <a:r>
                        <a:rPr lang="fr-FR" sz="2800" dirty="0">
                          <a:effectLst/>
                          <a:latin typeface="Comic Sans MS" panose="030F0702030302020204" pitchFamily="66" charset="0"/>
                        </a:rPr>
                        <a:t>Etape 2 : Ne tomber pas dans le panneau.</a:t>
                      </a:r>
                    </a:p>
                    <a:p>
                      <a:pPr>
                        <a:lnSpc>
                          <a:spcPct val="115000"/>
                        </a:lnSpc>
                        <a:spcAft>
                          <a:spcPts val="0"/>
                        </a:spcAft>
                      </a:pPr>
                      <a:r>
                        <a:rPr lang="fr-FR" sz="2800" dirty="0">
                          <a:effectLst/>
                          <a:latin typeface="Comic Sans MS" panose="030F0702030302020204" pitchFamily="66" charset="0"/>
                        </a:rPr>
                        <a:t> </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a:effectLst/>
                          <a:latin typeface="Comic Sans MS" panose="030F0702030302020204" pitchFamily="66" charset="0"/>
                        </a:rPr>
                        <a:t>Mouvements rectilignes et circulaires. Mouvements uniformes et mouvements dont la vitesse varie au cours du temps en direction ou en valeur</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60853604"/>
                  </a:ext>
                </a:extLst>
              </a:tr>
              <a:tr h="1425118">
                <a:tc>
                  <a:txBody>
                    <a:bodyPr/>
                    <a:lstStyle/>
                    <a:p>
                      <a:pPr>
                        <a:lnSpc>
                          <a:spcPct val="115000"/>
                        </a:lnSpc>
                        <a:spcAft>
                          <a:spcPts val="0"/>
                        </a:spcAft>
                      </a:pPr>
                      <a:r>
                        <a:rPr lang="fr-FR" sz="2800">
                          <a:effectLst/>
                          <a:latin typeface="Comic Sans MS" panose="030F0702030302020204" pitchFamily="66" charset="0"/>
                        </a:rPr>
                        <a:t>Etape 3 : Villejuif Montlhéry en moins de 50 secondes !</a:t>
                      </a:r>
                    </a:p>
                    <a:p>
                      <a:pPr>
                        <a:lnSpc>
                          <a:spcPct val="115000"/>
                        </a:lnSpc>
                        <a:spcAft>
                          <a:spcPts val="0"/>
                        </a:spcAft>
                      </a:pPr>
                      <a:r>
                        <a:rPr lang="fr-FR" sz="2800">
                          <a:effectLst/>
                          <a:latin typeface="Comic Sans MS" panose="030F0702030302020204" pitchFamily="66" charset="0"/>
                        </a:rPr>
                        <a:t> </a:t>
                      </a:r>
                      <a:endParaRPr lang="fr-FR" sz="28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2800" dirty="0">
                          <a:effectLst/>
                          <a:latin typeface="Comic Sans MS" panose="030F0702030302020204" pitchFamily="66" charset="0"/>
                        </a:rPr>
                        <a:t>Relier la distance parcourue par un son à la durée de propagation.</a:t>
                      </a:r>
                    </a:p>
                    <a:p>
                      <a:pPr>
                        <a:lnSpc>
                          <a:spcPct val="115000"/>
                        </a:lnSpc>
                        <a:spcAft>
                          <a:spcPts val="0"/>
                        </a:spcAft>
                      </a:pPr>
                      <a:r>
                        <a:rPr lang="fr-FR" sz="2800" dirty="0">
                          <a:effectLst/>
                          <a:latin typeface="Comic Sans MS" panose="030F0702030302020204" pitchFamily="66" charset="0"/>
                        </a:rPr>
                        <a:t>Vitesse de propagation.</a:t>
                      </a:r>
                      <a:endParaRPr lang="fr-FR" sz="28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76160524"/>
                  </a:ext>
                </a:extLst>
              </a:tr>
            </a:tbl>
          </a:graphicData>
        </a:graphic>
      </p:graphicFrame>
    </p:spTree>
    <p:extLst>
      <p:ext uri="{BB962C8B-B14F-4D97-AF65-F5344CB8AC3E}">
        <p14:creationId xmlns:p14="http://schemas.microsoft.com/office/powerpoint/2010/main" val="348569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96839" y="917764"/>
            <a:ext cx="6346609" cy="1318823"/>
          </a:xfrm>
          <a:prstGeom prst="rect">
            <a:avLst/>
          </a:prstGeom>
        </p:spPr>
        <p:txBody>
          <a:bodyPr wrap="none">
            <a:spAutoFit/>
          </a:bodyPr>
          <a:lstStyle/>
          <a:p>
            <a:pPr>
              <a:lnSpc>
                <a:spcPct val="115000"/>
              </a:lnSpc>
              <a:spcAft>
                <a:spcPts val="100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Etape 3 : Villejuif Montlhéry en </a:t>
            </a:r>
          </a:p>
          <a:p>
            <a:pPr>
              <a:lnSpc>
                <a:spcPct val="115000"/>
              </a:lnSpc>
              <a:spcAft>
                <a:spcPts val="100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moins de 50 secondes !</a:t>
            </a:r>
            <a:endParaRPr lang="fr-F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Image 2" descr="http://julienchristian.perso.sfr.fr/images/picard_2.JPG"/>
          <p:cNvPicPr/>
          <p:nvPr/>
        </p:nvPicPr>
        <p:blipFill>
          <a:blip r:embed="rId2" cstate="print"/>
          <a:srcRect/>
          <a:stretch>
            <a:fillRect/>
          </a:stretch>
        </p:blipFill>
        <p:spPr bwMode="auto">
          <a:xfrm>
            <a:off x="1351721" y="109330"/>
            <a:ext cx="9674087" cy="6639339"/>
          </a:xfrm>
          <a:prstGeom prst="rect">
            <a:avLst/>
          </a:prstGeom>
          <a:noFill/>
          <a:ln w="9525">
            <a:noFill/>
            <a:miter lim="800000"/>
            <a:headEnd/>
            <a:tailEnd/>
          </a:ln>
        </p:spPr>
      </p:pic>
      <p:sp>
        <p:nvSpPr>
          <p:cNvPr id="4" name="Rectangle 3"/>
          <p:cNvSpPr/>
          <p:nvPr/>
        </p:nvSpPr>
        <p:spPr>
          <a:xfrm rot="5400000">
            <a:off x="8532689" y="3377504"/>
            <a:ext cx="6096000" cy="646331"/>
          </a:xfrm>
          <a:prstGeom prst="rect">
            <a:avLst/>
          </a:prstGeom>
        </p:spPr>
        <p:txBody>
          <a:bodyPr>
            <a:spAutoFit/>
          </a:bodyPr>
          <a:lstStyle/>
          <a:p>
            <a:pPr>
              <a:spcAft>
                <a:spcPts val="1000"/>
              </a:spcAft>
            </a:pPr>
            <a:r>
              <a:rPr lang="fr-FR" dirty="0">
                <a:latin typeface="Comic Sans MS" panose="030F0702030302020204" pitchFamily="66" charset="0"/>
                <a:ea typeface="Calibri" panose="020F0502020204030204" pitchFamily="34" charset="0"/>
                <a:cs typeface="Times New Roman" panose="02020603050405020304" pitchFamily="18" charset="0"/>
              </a:rPr>
              <a:t>Figure 1 : triangulation pour avoir la distance précise entre Villejuif et Montlhéry.</a:t>
            </a:r>
            <a:endParaRPr lang="fr-FR" sz="20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1373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359142"/>
            <a:ext cx="10972800" cy="3046988"/>
          </a:xfrm>
          <a:prstGeom prst="rect">
            <a:avLst/>
          </a:prstGeom>
        </p:spPr>
        <p:txBody>
          <a:bodyPr wrap="square">
            <a:spAutoFit/>
          </a:bodyPr>
          <a:lstStyle/>
          <a:p>
            <a:r>
              <a:rPr lang="fr-FR" sz="3200" dirty="0">
                <a:latin typeface="Comic Sans MS" panose="030F0702030302020204" pitchFamily="66" charset="0"/>
                <a:ea typeface="Calibri" panose="020F0502020204030204" pitchFamily="34" charset="0"/>
                <a:cs typeface="Times New Roman" panose="02020603050405020304" pitchFamily="18" charset="0"/>
              </a:rPr>
              <a:t>En 1822, le Bureau des Longitudes, sous l’impulsion d’Arago, entreprit la détermination de la vitesse du son dans l’air. Les observateurs étaient partagés en deux groupes. L’un sur les hauteurs de Villejuif, l’autre sur les hauteurs de Montlhéry, distant de 17 km. Un canon était disposé à chacun de ces deux endroits. </a:t>
            </a:r>
            <a:endParaRPr lang="fr-FR" sz="3200" dirty="0"/>
          </a:p>
        </p:txBody>
      </p:sp>
    </p:spTree>
    <p:extLst>
      <p:ext uri="{BB962C8B-B14F-4D97-AF65-F5344CB8AC3E}">
        <p14:creationId xmlns:p14="http://schemas.microsoft.com/office/powerpoint/2010/main" val="420329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166842"/>
            <a:ext cx="10972800" cy="4524315"/>
          </a:xfrm>
          <a:prstGeom prst="rect">
            <a:avLst/>
          </a:prstGeom>
        </p:spPr>
        <p:txBody>
          <a:bodyPr wrap="square">
            <a:spAutoFit/>
          </a:bodyPr>
          <a:lstStyle/>
          <a:p>
            <a:r>
              <a:rPr lang="fr-FR" sz="3200" dirty="0">
                <a:effectLst/>
                <a:latin typeface="Comic Sans MS" panose="030F0702030302020204" pitchFamily="66" charset="0"/>
                <a:ea typeface="Calibri" panose="020F0502020204030204" pitchFamily="34" charset="0"/>
                <a:cs typeface="Times New Roman" panose="02020603050405020304" pitchFamily="18" charset="0"/>
              </a:rPr>
              <a:t>Les expériences furent faites la nuit par temps calme avec une température de l’air de 15,9 °C et par la méthode des tirs alternés : un coup de canon étant tiré de Villejuif, les observateurs de Montlhéry déterminaient la durée séparant la perception de la lueur du tir du canon et du son correspondant. Puis un coup de canon était tiré de Montlhéry et la mesure effectuée à Villejuif, et ainsi de suite. La valeur moyenne de la durée fut mesurée à 49,9 secondes.</a:t>
            </a:r>
            <a:endParaRPr lang="fr-FR" sz="3200" dirty="0"/>
          </a:p>
        </p:txBody>
      </p:sp>
    </p:spTree>
    <p:extLst>
      <p:ext uri="{BB962C8B-B14F-4D97-AF65-F5344CB8AC3E}">
        <p14:creationId xmlns:p14="http://schemas.microsoft.com/office/powerpoint/2010/main" val="35123823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descr="C:\Users\Olivier\Desktop\1002925-Vitesse_du_son.jpg"/>
          <p:cNvPicPr/>
          <p:nvPr/>
        </p:nvPicPr>
        <p:blipFill>
          <a:blip r:embed="rId2" cstate="print"/>
          <a:srcRect/>
          <a:stretch>
            <a:fillRect/>
          </a:stretch>
        </p:blipFill>
        <p:spPr bwMode="auto">
          <a:xfrm>
            <a:off x="795544" y="554520"/>
            <a:ext cx="4677603" cy="4759601"/>
          </a:xfrm>
          <a:prstGeom prst="rect">
            <a:avLst/>
          </a:prstGeom>
          <a:noFill/>
          <a:ln w="9525">
            <a:noFill/>
            <a:miter lim="800000"/>
            <a:headEnd/>
            <a:tailEnd/>
          </a:ln>
        </p:spPr>
      </p:pic>
      <p:sp>
        <p:nvSpPr>
          <p:cNvPr id="3" name="Rectangle 2"/>
          <p:cNvSpPr/>
          <p:nvPr/>
        </p:nvSpPr>
        <p:spPr>
          <a:xfrm>
            <a:off x="795544" y="5552244"/>
            <a:ext cx="5234609" cy="861774"/>
          </a:xfrm>
          <a:prstGeom prst="rect">
            <a:avLst/>
          </a:prstGeom>
        </p:spPr>
        <p:txBody>
          <a:bodyPr wrap="square">
            <a:spAutoFit/>
          </a:bodyPr>
          <a:lstStyle/>
          <a:p>
            <a:pPr algn="just" fontAlgn="base">
              <a:lnSpc>
                <a:spcPts val="1425"/>
              </a:lnSpc>
              <a:spcAft>
                <a:spcPts val="925"/>
              </a:spcAft>
            </a:pPr>
            <a:r>
              <a:rPr lang="fr-FR" sz="1600" dirty="0">
                <a:effectLst/>
                <a:latin typeface="Comic Sans MS" panose="030F0702030302020204" pitchFamily="66" charset="0"/>
                <a:ea typeface="Times New Roman" panose="02020603050405020304" pitchFamily="18" charset="0"/>
              </a:rPr>
              <a:t>Figure 2 </a:t>
            </a: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Mesure de la vitesse du son dans l'air par </a:t>
            </a:r>
          </a:p>
          <a:p>
            <a:pPr algn="just" fontAlgn="base">
              <a:lnSpc>
                <a:spcPts val="1425"/>
              </a:lnSpc>
              <a:spcAft>
                <a:spcPts val="925"/>
              </a:spcAft>
            </a:pP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Arago, Gay-Lussac et Prony. Gravure ancienne. </a:t>
            </a:r>
          </a:p>
          <a:p>
            <a:pPr algn="just" fontAlgn="base">
              <a:lnSpc>
                <a:spcPts val="1425"/>
              </a:lnSpc>
              <a:spcAft>
                <a:spcPts val="925"/>
              </a:spcAft>
            </a:pP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Ph. D.R. Coll. Archives </a:t>
            </a:r>
            <a:r>
              <a:rPr lang="fr-FR" sz="1600" dirty="0" err="1">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Larbor</a:t>
            </a:r>
            <a:r>
              <a:rPr lang="fr-FR" sz="1600" dirty="0">
                <a:solidFill>
                  <a:srgbClr val="1D1D1D"/>
                </a:solidFill>
                <a:effectLst/>
                <a:latin typeface="Comic Sans MS" panose="030F0702030302020204" pitchFamily="66" charset="0"/>
                <a:ea typeface="Times New Roman" panose="02020603050405020304" pitchFamily="18" charset="0"/>
                <a:cs typeface="Arial" panose="020B0604020202020204" pitchFamily="34" charset="0"/>
              </a:rPr>
              <a:t>.</a:t>
            </a:r>
            <a:endParaRPr lang="fr-FR" sz="1600" dirty="0">
              <a:effectLst/>
              <a:latin typeface="Times New Roman" panose="02020603050405020304" pitchFamily="18" charset="0"/>
              <a:ea typeface="Times New Roman" panose="02020603050405020304" pitchFamily="18" charset="0"/>
            </a:endParaRPr>
          </a:p>
        </p:txBody>
      </p:sp>
      <p:sp>
        <p:nvSpPr>
          <p:cNvPr id="4" name="Rectangle 3"/>
          <p:cNvSpPr/>
          <p:nvPr/>
        </p:nvSpPr>
        <p:spPr>
          <a:xfrm>
            <a:off x="5871126" y="998260"/>
            <a:ext cx="6096000" cy="4879284"/>
          </a:xfrm>
          <a:prstGeom prst="rect">
            <a:avLst/>
          </a:prstGeom>
        </p:spPr>
        <p:txBody>
          <a:bodyPr>
            <a:spAutoFit/>
          </a:bodyPr>
          <a:lstStyle/>
          <a:p>
            <a:pPr>
              <a:lnSpc>
                <a:spcPct val="115000"/>
              </a:lnSpc>
              <a:spcAft>
                <a:spcPts val="1000"/>
              </a:spcAft>
              <a:tabLst>
                <a:tab pos="1885950" algn="l"/>
              </a:tabLs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1. Quelle hypothèse est implicitement faite par les expérimentateurs quant à la vitesse de la lumière par rapport à celle du son ?</a:t>
            </a:r>
          </a:p>
          <a:p>
            <a:pPr>
              <a:lnSpc>
                <a:spcPct val="115000"/>
              </a:lnSpc>
              <a:spcAft>
                <a:spcPts val="1000"/>
              </a:spcAft>
              <a:tabLst>
                <a:tab pos="1885950" algn="l"/>
              </a:tabLst>
            </a:pPr>
            <a:endParaRPr lang="fr-FR" sz="3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15000"/>
              </a:lnSpc>
              <a:spcAft>
                <a:spcPts val="1000"/>
              </a:spcAft>
              <a:tabLst>
                <a:tab pos="1885950" algn="l"/>
              </a:tabLst>
            </a:pPr>
            <a:r>
              <a:rPr lang="fr-FR" sz="3200" dirty="0">
                <a:effectLst/>
                <a:latin typeface="Comic Sans MS" panose="030F0702030302020204" pitchFamily="66" charset="0"/>
                <a:ea typeface="Calibri" panose="020F0502020204030204" pitchFamily="34" charset="0"/>
                <a:cs typeface="Times New Roman" panose="02020603050405020304" pitchFamily="18" charset="0"/>
              </a:rPr>
              <a:t>2. Pourquoi effectuer ces expériences de nuit ?</a:t>
            </a:r>
          </a:p>
        </p:txBody>
      </p:sp>
    </p:spTree>
    <p:extLst>
      <p:ext uri="{BB962C8B-B14F-4D97-AF65-F5344CB8AC3E}">
        <p14:creationId xmlns:p14="http://schemas.microsoft.com/office/powerpoint/2010/main" val="17251091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41513" y="944505"/>
            <a:ext cx="10508974" cy="4968989"/>
          </a:xfrm>
          <a:prstGeom prst="rect">
            <a:avLst/>
          </a:prstGeom>
        </p:spPr>
        <p:txBody>
          <a:bodyPr wrap="square">
            <a:spAutoFit/>
          </a:bodyPr>
          <a:lstStyle/>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3. Pourquoi alterner les tirs ?</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4. En utilisant les valeurs mesurées, calculez la valeur de la vitesse du son dans les conditions de l’expérience.</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5. D’après le texte, de quel paramètre dépend la vitesse du son ?</a:t>
            </a:r>
          </a:p>
          <a:p>
            <a:pPr lvl="0">
              <a:lnSpc>
                <a:spcPct val="115000"/>
              </a:lnSpc>
              <a:spcAft>
                <a:spcPts val="1000"/>
              </a:spcAft>
              <a:tabLst>
                <a:tab pos="1885950" algn="l"/>
              </a:tabLst>
            </a:pPr>
            <a:r>
              <a:rPr lang="fr-FR" sz="3200" dirty="0">
                <a:solidFill>
                  <a:prstClr val="black"/>
                </a:solidFill>
                <a:latin typeface="Comic Sans MS" panose="030F0702030302020204" pitchFamily="66" charset="0"/>
                <a:ea typeface="Calibri" panose="020F0502020204030204" pitchFamily="34" charset="0"/>
                <a:cs typeface="Times New Roman" panose="02020603050405020304" pitchFamily="18" charset="0"/>
              </a:rPr>
              <a:t>6. Trouvez un paramètre limitant la précision de cette mesure.</a:t>
            </a:r>
          </a:p>
        </p:txBody>
      </p:sp>
    </p:spTree>
    <p:extLst>
      <p:ext uri="{BB962C8B-B14F-4D97-AF65-F5344CB8AC3E}">
        <p14:creationId xmlns:p14="http://schemas.microsoft.com/office/powerpoint/2010/main" val="3757622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0574" y="679303"/>
            <a:ext cx="11290852" cy="5007525"/>
          </a:xfrm>
          <a:prstGeom prst="rect">
            <a:avLst/>
          </a:prstGeom>
        </p:spPr>
        <p:txBody>
          <a:bodyPr wrap="square">
            <a:spAutoFit/>
          </a:bodyPr>
          <a:lstStyle/>
          <a:p>
            <a:pPr>
              <a:lnSpc>
                <a:spcPct val="115000"/>
              </a:lnSpc>
              <a:spcAft>
                <a:spcPts val="100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Exemple de correction.</a:t>
            </a:r>
          </a:p>
          <a:p>
            <a:pPr>
              <a:lnSpc>
                <a:spcPct val="115000"/>
              </a:lnSpc>
              <a:spcAft>
                <a:spcPts val="100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 </a:t>
            </a:r>
          </a:p>
          <a:p>
            <a:pPr>
              <a:lnSpc>
                <a:spcPct val="115000"/>
              </a:lnSpc>
              <a:spcAft>
                <a:spcPts val="1000"/>
              </a:spcAft>
              <a:tabLst>
                <a:tab pos="1885950" algn="l"/>
              </a:tabLs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 La vitesse de la lumière est très grande par rapport à celle du son. L’éclair du coup de canon correspond donc à l’instant du départ du son.</a:t>
            </a:r>
          </a:p>
          <a:p>
            <a:pPr>
              <a:lnSpc>
                <a:spcPct val="115000"/>
              </a:lnSpc>
              <a:spcAft>
                <a:spcPts val="1000"/>
              </a:spcAft>
              <a:tabLst>
                <a:tab pos="1885950" algn="l"/>
              </a:tabLs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2. Les expériences sont faites de nuit pour profiter d’une meilleure stabilité de l’air, température et vent), et voir la flamme du canon.</a:t>
            </a:r>
          </a:p>
        </p:txBody>
      </p:sp>
    </p:spTree>
    <p:extLst>
      <p:ext uri="{BB962C8B-B14F-4D97-AF65-F5344CB8AC3E}">
        <p14:creationId xmlns:p14="http://schemas.microsoft.com/office/powerpoint/2010/main" val="14430933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56252" y="925237"/>
            <a:ext cx="9879495" cy="5007525"/>
          </a:xfrm>
          <a:prstGeom prst="rect">
            <a:avLst/>
          </a:prstGeom>
        </p:spPr>
        <p:txBody>
          <a:bodyPr wrap="square">
            <a:spAutoFit/>
          </a:bodyPr>
          <a:lstStyle/>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3. En alternant les tirs, on moyenne l’influence du vent, qui augmenterait ou diminuerait la vitesse du son.</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4. V = 17 000 / 49,9 = 340 m/s.</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5. La vitesse du son dépend de la température de l’air.</a:t>
            </a:r>
          </a:p>
          <a:p>
            <a:pPr lvl="0">
              <a:lnSpc>
                <a:spcPct val="115000"/>
              </a:lnSpc>
              <a:spcAft>
                <a:spcPts val="1000"/>
              </a:spcAft>
              <a:tabLst>
                <a:tab pos="1885950" algn="l"/>
              </a:tabLs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6. Les réflexes des expérimentateurs limite la précision de cette mesure.</a:t>
            </a:r>
          </a:p>
        </p:txBody>
      </p:sp>
    </p:spTree>
    <p:extLst>
      <p:ext uri="{BB962C8B-B14F-4D97-AF65-F5344CB8AC3E}">
        <p14:creationId xmlns:p14="http://schemas.microsoft.com/office/powerpoint/2010/main" val="142306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16835" y="662609"/>
            <a:ext cx="5049078" cy="1077218"/>
          </a:xfrm>
          <a:prstGeom prst="rect">
            <a:avLst/>
          </a:prstGeom>
          <a:noFill/>
        </p:spPr>
        <p:txBody>
          <a:bodyPr wrap="square" rtlCol="0">
            <a:spAutoFit/>
          </a:bodyPr>
          <a:lstStyle/>
          <a:p>
            <a:r>
              <a:rPr lang="fr-FR" sz="3200" dirty="0">
                <a:solidFill>
                  <a:srgbClr val="FF0000"/>
                </a:solidFill>
                <a:latin typeface="Comic Sans MS" panose="030F0702030302020204" pitchFamily="66" charset="0"/>
              </a:rPr>
              <a:t>Etape 1 : Attention au radar !</a:t>
            </a:r>
          </a:p>
        </p:txBody>
      </p:sp>
      <p:pic>
        <p:nvPicPr>
          <p:cNvPr id="3" name="Image 2" descr="C:\Users\Olivier\Pictures\201211050848.jpg"/>
          <p:cNvPicPr/>
          <p:nvPr/>
        </p:nvPicPr>
        <p:blipFill>
          <a:blip r:embed="rId2" cstate="print"/>
          <a:srcRect/>
          <a:stretch>
            <a:fillRect/>
          </a:stretch>
        </p:blipFill>
        <p:spPr bwMode="auto">
          <a:xfrm>
            <a:off x="1636643" y="662609"/>
            <a:ext cx="8918713" cy="5526157"/>
          </a:xfrm>
          <a:prstGeom prst="rect">
            <a:avLst/>
          </a:prstGeom>
          <a:noFill/>
          <a:ln w="9525">
            <a:noFill/>
            <a:miter lim="800000"/>
            <a:headEnd/>
            <a:tailEnd/>
          </a:ln>
        </p:spPr>
      </p:pic>
    </p:spTree>
    <p:extLst>
      <p:ext uri="{BB962C8B-B14F-4D97-AF65-F5344CB8AC3E}">
        <p14:creationId xmlns:p14="http://schemas.microsoft.com/office/powerpoint/2010/main" val="2473102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30087" y="1057511"/>
            <a:ext cx="11489635" cy="4524315"/>
          </a:xfrm>
          <a:prstGeom prst="rect">
            <a:avLst/>
          </a:prstGeom>
          <a:noFill/>
        </p:spPr>
        <p:txBody>
          <a:bodyPr wrap="square" rtlCol="0">
            <a:spAutoFit/>
          </a:bodyPr>
          <a:lstStyle/>
          <a:p>
            <a:r>
              <a:rPr lang="fr-FR" sz="3200" dirty="0">
                <a:latin typeface="Comic Sans MS" panose="030F0702030302020204" pitchFamily="66" charset="0"/>
              </a:rPr>
              <a:t>Jeanne et ses parents sont partis de Montauban pour rejoindre des amis à Toulouse. Au péage, sa mère ralentit puis s’arrête à l’automate pour prendre son ticket.  Dans 40 km, il faudra de nouveau s’arrêter pour payer 2,60 €. </a:t>
            </a:r>
            <a:r>
              <a:rPr lang="fr-FR" sz="3200" u="sng" dirty="0">
                <a:latin typeface="Comic Sans MS" panose="030F0702030302020204" pitchFamily="66" charset="0"/>
              </a:rPr>
              <a:t>Jeanne se demande si sa mère respecte bien la vitesse autorisée sur cette portion d’autoroute</a:t>
            </a:r>
            <a:r>
              <a:rPr lang="fr-FR" sz="3200" dirty="0">
                <a:latin typeface="Comic Sans MS" panose="030F0702030302020204" pitchFamily="66" charset="0"/>
              </a:rPr>
              <a:t>. Elle déclenche alors le chronomètre de son smartphone en passant devant une borne kilométrique, puis relève les temps de passage aux bornes suivantes.</a:t>
            </a:r>
          </a:p>
        </p:txBody>
      </p:sp>
    </p:spTree>
    <p:extLst>
      <p:ext uri="{BB962C8B-B14F-4D97-AF65-F5344CB8AC3E}">
        <p14:creationId xmlns:p14="http://schemas.microsoft.com/office/powerpoint/2010/main" val="3690125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755913" y="808383"/>
            <a:ext cx="8680174" cy="5509200"/>
          </a:xfrm>
          <a:prstGeom prst="rect">
            <a:avLst/>
          </a:prstGeom>
          <a:noFill/>
        </p:spPr>
        <p:txBody>
          <a:bodyPr wrap="square" rtlCol="0">
            <a:spAutoFit/>
          </a:bodyPr>
          <a:lstStyle/>
          <a:p>
            <a:r>
              <a:rPr lang="fr-FR" sz="3200" dirty="0">
                <a:latin typeface="Comic Sans MS" panose="030F0702030302020204" pitchFamily="66" charset="0"/>
              </a:rPr>
              <a:t>Définition</a:t>
            </a:r>
          </a:p>
          <a:p>
            <a:endParaRPr lang="fr-FR" sz="3200" dirty="0">
              <a:latin typeface="Comic Sans MS" panose="030F0702030302020204" pitchFamily="66" charset="0"/>
            </a:endParaRPr>
          </a:p>
          <a:p>
            <a:r>
              <a:rPr lang="fr-FR" sz="3200" dirty="0">
                <a:latin typeface="Comic Sans MS" panose="030F0702030302020204" pitchFamily="66" charset="0"/>
              </a:rPr>
              <a:t>La vitesse, notée </a:t>
            </a:r>
            <a:r>
              <a:rPr lang="fr-FR" sz="3200" dirty="0">
                <a:solidFill>
                  <a:srgbClr val="FF0000"/>
                </a:solidFill>
                <a:latin typeface="Comic Sans MS" panose="030F0702030302020204" pitchFamily="66" charset="0"/>
              </a:rPr>
              <a:t>v</a:t>
            </a:r>
            <a:r>
              <a:rPr lang="fr-FR" sz="3200" dirty="0">
                <a:latin typeface="Comic Sans MS" panose="030F0702030302020204" pitchFamily="66" charset="0"/>
              </a:rPr>
              <a:t>, est le quotient de la distance parcourue </a:t>
            </a:r>
            <a:r>
              <a:rPr lang="fr-FR" sz="3200" dirty="0">
                <a:solidFill>
                  <a:srgbClr val="FF0000"/>
                </a:solidFill>
                <a:latin typeface="Comic Sans MS" panose="030F0702030302020204" pitchFamily="66" charset="0"/>
              </a:rPr>
              <a:t>d</a:t>
            </a:r>
            <a:r>
              <a:rPr lang="fr-FR" sz="3200" dirty="0">
                <a:latin typeface="Comic Sans MS" panose="030F0702030302020204" pitchFamily="66" charset="0"/>
              </a:rPr>
              <a:t> par la durée du parcours </a:t>
            </a:r>
            <a:r>
              <a:rPr lang="fr-FR" sz="3200" dirty="0" err="1">
                <a:solidFill>
                  <a:srgbClr val="FF0000"/>
                </a:solidFill>
                <a:latin typeface="Comic Sans MS" panose="030F0702030302020204" pitchFamily="66" charset="0"/>
              </a:rPr>
              <a:t>Δt</a:t>
            </a:r>
            <a:r>
              <a:rPr lang="fr-FR" sz="3200" dirty="0">
                <a:latin typeface="Comic Sans MS" panose="030F0702030302020204" pitchFamily="66" charset="0"/>
              </a:rPr>
              <a:t>, (lire delta t).</a:t>
            </a:r>
          </a:p>
          <a:p>
            <a:endParaRPr lang="fr-FR" sz="3200" dirty="0">
              <a:latin typeface="Comic Sans MS" panose="030F0702030302020204" pitchFamily="66" charset="0"/>
            </a:endParaRPr>
          </a:p>
          <a:p>
            <a:pPr algn="ctr"/>
            <a:r>
              <a:rPr lang="fr-FR" sz="3200" dirty="0">
                <a:solidFill>
                  <a:srgbClr val="FF0000"/>
                </a:solidFill>
                <a:latin typeface="Comic Sans MS" panose="030F0702030302020204" pitchFamily="66" charset="0"/>
              </a:rPr>
              <a:t>V = d /</a:t>
            </a:r>
            <a:r>
              <a:rPr lang="fr-FR" sz="3200" dirty="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 </a:t>
            </a:r>
            <a:r>
              <a:rPr lang="fr-FR" sz="3200" dirty="0" err="1">
                <a:solidFill>
                  <a:srgbClr val="FF0000"/>
                </a:solidFill>
                <a:effectLst/>
                <a:latin typeface="Comic Sans MS" panose="030F0702030302020204" pitchFamily="66" charset="0"/>
                <a:ea typeface="MS Gothic" panose="020B0609070205080204" pitchFamily="49" charset="-128"/>
                <a:cs typeface="Times New Roman" panose="02020603050405020304" pitchFamily="18" charset="0"/>
              </a:rPr>
              <a:t>Δ</a:t>
            </a:r>
            <a:r>
              <a:rPr lang="fr-FR" sz="3200" dirty="0" err="1">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t</a:t>
            </a:r>
            <a:r>
              <a:rPr lang="fr-FR" sz="3200" dirty="0">
                <a:solidFill>
                  <a:srgbClr val="FF0000"/>
                </a:solidFill>
                <a:latin typeface="Comic Sans MS" panose="030F0702030302020204" pitchFamily="66" charset="0"/>
              </a:rPr>
              <a:t> </a:t>
            </a:r>
          </a:p>
          <a:p>
            <a:endParaRPr lang="fr-FR" sz="3200" dirty="0">
              <a:latin typeface="Comic Sans MS" panose="030F0702030302020204" pitchFamily="66" charset="0"/>
            </a:endParaRPr>
          </a:p>
          <a:p>
            <a:r>
              <a:rPr lang="fr-FR" sz="3200" dirty="0">
                <a:latin typeface="Comic Sans MS" panose="030F0702030302020204" pitchFamily="66" charset="0"/>
              </a:rPr>
              <a:t>Si la distance est exprimée en mètre, et la durée en seconde, alors la vitesse s’exprime en m/s.</a:t>
            </a:r>
          </a:p>
        </p:txBody>
      </p:sp>
    </p:spTree>
    <p:extLst>
      <p:ext uri="{BB962C8B-B14F-4D97-AF65-F5344CB8AC3E}">
        <p14:creationId xmlns:p14="http://schemas.microsoft.com/office/powerpoint/2010/main" val="1615432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262042" y="1891178"/>
            <a:ext cx="11667915" cy="3075643"/>
          </a:xfrm>
          <a:prstGeom prst="rect">
            <a:avLst/>
          </a:prstGeom>
        </p:spPr>
      </p:pic>
    </p:spTree>
    <p:extLst>
      <p:ext uri="{BB962C8B-B14F-4D97-AF65-F5344CB8AC3E}">
        <p14:creationId xmlns:p14="http://schemas.microsoft.com/office/powerpoint/2010/main" val="4104428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p:cNvPicPr>
            <a:picLocks noChangeAspect="1"/>
          </p:cNvPicPr>
          <p:nvPr/>
        </p:nvPicPr>
        <p:blipFill>
          <a:blip r:embed="rId2"/>
          <a:stretch>
            <a:fillRect/>
          </a:stretch>
        </p:blipFill>
        <p:spPr>
          <a:xfrm>
            <a:off x="238728" y="1905290"/>
            <a:ext cx="11714543" cy="3047420"/>
          </a:xfrm>
          <a:prstGeom prst="rect">
            <a:avLst/>
          </a:prstGeom>
        </p:spPr>
      </p:pic>
    </p:spTree>
    <p:extLst>
      <p:ext uri="{BB962C8B-B14F-4D97-AF65-F5344CB8AC3E}">
        <p14:creationId xmlns:p14="http://schemas.microsoft.com/office/powerpoint/2010/main" val="613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081130" y="2397948"/>
            <a:ext cx="6029739" cy="584775"/>
          </a:xfrm>
          <a:prstGeom prst="rect">
            <a:avLst/>
          </a:prstGeom>
          <a:noFill/>
        </p:spPr>
        <p:txBody>
          <a:bodyPr wrap="square" rtlCol="0">
            <a:spAutoFit/>
          </a:bodyPr>
          <a:lstStyle/>
          <a:p>
            <a:pPr algn="ctr"/>
            <a:r>
              <a:rPr lang="fr-FR" sz="3200" dirty="0">
                <a:latin typeface="Comic Sans MS" panose="030F0702030302020204" pitchFamily="66" charset="0"/>
              </a:rPr>
              <a:t>Il y a </a:t>
            </a:r>
            <a:r>
              <a:rPr lang="fr-FR" sz="3200" dirty="0">
                <a:solidFill>
                  <a:srgbClr val="00B050"/>
                </a:solidFill>
                <a:latin typeface="Comic Sans MS" panose="030F0702030302020204" pitchFamily="66" charset="0"/>
              </a:rPr>
              <a:t>3600 s </a:t>
            </a:r>
            <a:r>
              <a:rPr lang="fr-FR" sz="3200" dirty="0">
                <a:latin typeface="Comic Sans MS" panose="030F0702030302020204" pitchFamily="66" charset="0"/>
              </a:rPr>
              <a:t>dans </a:t>
            </a:r>
            <a:r>
              <a:rPr lang="fr-FR" sz="3200" dirty="0">
                <a:solidFill>
                  <a:srgbClr val="00B050"/>
                </a:solidFill>
                <a:latin typeface="Comic Sans MS" panose="030F0702030302020204" pitchFamily="66" charset="0"/>
              </a:rPr>
              <a:t>une heure</a:t>
            </a:r>
            <a:r>
              <a:rPr lang="fr-FR" sz="3200" dirty="0">
                <a:latin typeface="Comic Sans MS" panose="030F0702030302020204" pitchFamily="66" charset="0"/>
              </a:rPr>
              <a:t>.</a:t>
            </a:r>
          </a:p>
        </p:txBody>
      </p:sp>
      <p:sp>
        <p:nvSpPr>
          <p:cNvPr id="3" name="ZoneTexte 2"/>
          <p:cNvSpPr txBox="1"/>
          <p:nvPr/>
        </p:nvSpPr>
        <p:spPr>
          <a:xfrm>
            <a:off x="384313" y="569843"/>
            <a:ext cx="4757530" cy="1077218"/>
          </a:xfrm>
          <a:prstGeom prst="rect">
            <a:avLst/>
          </a:prstGeom>
          <a:noFill/>
        </p:spPr>
        <p:txBody>
          <a:bodyPr wrap="square" rtlCol="0">
            <a:spAutoFit/>
          </a:bodyPr>
          <a:lstStyle/>
          <a:p>
            <a:r>
              <a:rPr lang="fr-FR" sz="3200" dirty="0">
                <a:latin typeface="Comic Sans MS" panose="030F0702030302020204" pitchFamily="66" charset="0"/>
              </a:rPr>
              <a:t>Il faut maintenant convertir. </a:t>
            </a:r>
            <a:endParaRPr lang="fr-FR" sz="3200" dirty="0">
              <a:latin typeface="Comic Sans MS" panose="030F0702030302020204" pitchFamily="66" charset="0"/>
            </a:endParaRPr>
          </a:p>
        </p:txBody>
      </p:sp>
      <p:sp>
        <p:nvSpPr>
          <p:cNvPr id="4" name="ZoneTexte 3"/>
          <p:cNvSpPr txBox="1"/>
          <p:nvPr/>
        </p:nvSpPr>
        <p:spPr>
          <a:xfrm>
            <a:off x="2643807" y="3769863"/>
            <a:ext cx="6904383" cy="584775"/>
          </a:xfrm>
          <a:prstGeom prst="rect">
            <a:avLst/>
          </a:prstGeom>
          <a:noFill/>
        </p:spPr>
        <p:txBody>
          <a:bodyPr wrap="square" rtlCol="0">
            <a:spAutoFit/>
          </a:bodyPr>
          <a:lstStyle/>
          <a:p>
            <a:pPr lvl="0" algn="ctr"/>
            <a:r>
              <a:rPr lang="fr-FR" sz="3200" dirty="0">
                <a:solidFill>
                  <a:prstClr val="black"/>
                </a:solidFill>
                <a:latin typeface="Comic Sans MS" panose="030F0702030302020204" pitchFamily="66" charset="0"/>
              </a:rPr>
              <a:t>Et </a:t>
            </a:r>
            <a:r>
              <a:rPr lang="fr-FR" sz="3200" dirty="0">
                <a:solidFill>
                  <a:srgbClr val="FF0000"/>
                </a:solidFill>
                <a:latin typeface="Comic Sans MS" panose="030F0702030302020204" pitchFamily="66" charset="0"/>
              </a:rPr>
              <a:t>1 km </a:t>
            </a:r>
            <a:r>
              <a:rPr lang="fr-FR" sz="3200" dirty="0">
                <a:solidFill>
                  <a:prstClr val="black"/>
                </a:solidFill>
                <a:latin typeface="Comic Sans MS" panose="030F0702030302020204" pitchFamily="66" charset="0"/>
              </a:rPr>
              <a:t>fait </a:t>
            </a:r>
            <a:r>
              <a:rPr lang="fr-FR" sz="3200" dirty="0">
                <a:solidFill>
                  <a:srgbClr val="FF0000"/>
                </a:solidFill>
                <a:latin typeface="Comic Sans MS" panose="030F0702030302020204" pitchFamily="66" charset="0"/>
              </a:rPr>
              <a:t>1000 m</a:t>
            </a:r>
            <a:r>
              <a:rPr lang="fr-FR" sz="3200" dirty="0">
                <a:solidFill>
                  <a:prstClr val="black"/>
                </a:solidFill>
                <a:latin typeface="Comic Sans MS" panose="030F0702030302020204" pitchFamily="66" charset="0"/>
              </a:rPr>
              <a:t>.</a:t>
            </a:r>
          </a:p>
        </p:txBody>
      </p:sp>
    </p:spTree>
    <p:extLst>
      <p:ext uri="{BB962C8B-B14F-4D97-AF65-F5344CB8AC3E}">
        <p14:creationId xmlns:p14="http://schemas.microsoft.com/office/powerpoint/2010/main" val="150513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296776159"/>
              </p:ext>
            </p:extLst>
          </p:nvPr>
        </p:nvGraphicFramePr>
        <p:xfrm>
          <a:off x="4242828" y="2350671"/>
          <a:ext cx="3706344" cy="2156658"/>
        </p:xfrm>
        <a:graphic>
          <a:graphicData uri="http://schemas.openxmlformats.org/drawingml/2006/table">
            <a:tbl>
              <a:tblPr firstRow="1" firstCol="1" bandRow="1"/>
              <a:tblGrid>
                <a:gridCol w="1902717">
                  <a:extLst>
                    <a:ext uri="{9D8B030D-6E8A-4147-A177-3AD203B41FA5}">
                      <a16:colId xmlns:a16="http://schemas.microsoft.com/office/drawing/2014/main" val="4002767410"/>
                    </a:ext>
                  </a:extLst>
                </a:gridCol>
                <a:gridCol w="1803627">
                  <a:extLst>
                    <a:ext uri="{9D8B030D-6E8A-4147-A177-3AD203B41FA5}">
                      <a16:colId xmlns:a16="http://schemas.microsoft.com/office/drawing/2014/main" val="1199138651"/>
                    </a:ext>
                  </a:extLst>
                </a:gridCol>
              </a:tblGrid>
              <a:tr h="718886">
                <a:tc>
                  <a:txBody>
                    <a:bodyPr/>
                    <a:lstStyle/>
                    <a:p>
                      <a:pPr algn="ctr">
                        <a:lnSpc>
                          <a:spcPct val="115000"/>
                        </a:lnSpc>
                        <a:spcAft>
                          <a:spcPts val="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31 m </a:t>
                      </a:r>
                      <a:endParaRPr lang="fr-F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 s</a:t>
                      </a:r>
                      <a:endParaRPr lang="fr-FR" sz="3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7235567"/>
                  </a:ext>
                </a:extLst>
              </a:tr>
              <a:tr h="718886">
                <a:tc>
                  <a:txBody>
                    <a:bodyPr/>
                    <a:lstStyle/>
                    <a:p>
                      <a:pPr>
                        <a:lnSpc>
                          <a:spcPct val="115000"/>
                        </a:lnSpc>
                        <a:spcAft>
                          <a:spcPts val="0"/>
                        </a:spcAft>
                      </a:pP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3467910"/>
                  </a:ext>
                </a:extLst>
              </a:tr>
              <a:tr h="718886">
                <a:tc>
                  <a:txBody>
                    <a:bodyPr/>
                    <a:lstStyle/>
                    <a:p>
                      <a:pPr>
                        <a:lnSpc>
                          <a:spcPct val="115000"/>
                        </a:lnSpc>
                        <a:spcAft>
                          <a:spcPts val="0"/>
                        </a:spcAft>
                      </a:pP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fr-FR"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0026354"/>
                  </a:ext>
                </a:extLst>
              </a:tr>
            </a:tbl>
          </a:graphicData>
        </a:graphic>
      </p:graphicFrame>
      <p:sp>
        <p:nvSpPr>
          <p:cNvPr id="5" name="ZoneTexte 4"/>
          <p:cNvSpPr txBox="1"/>
          <p:nvPr/>
        </p:nvSpPr>
        <p:spPr>
          <a:xfrm>
            <a:off x="6308035" y="3116863"/>
            <a:ext cx="1510748" cy="624273"/>
          </a:xfrm>
          <a:prstGeom prst="rect">
            <a:avLst/>
          </a:prstGeom>
          <a:noFill/>
        </p:spPr>
        <p:txBody>
          <a:bodyPr wrap="square" rtlCol="0">
            <a:spAutoFit/>
          </a:bodyPr>
          <a:lstStyle/>
          <a:p>
            <a:pPr>
              <a:lnSpc>
                <a:spcPct val="115000"/>
              </a:lnSpc>
              <a:spcAft>
                <a:spcPts val="0"/>
              </a:spcAft>
            </a:pPr>
            <a:r>
              <a:rPr lang="fr-FR" sz="3200" dirty="0">
                <a:solidFill>
                  <a:srgbClr val="00B050"/>
                </a:solidFill>
                <a:latin typeface="Comic Sans MS" panose="030F0702030302020204" pitchFamily="66" charset="0"/>
                <a:ea typeface="Calibri" panose="020F0502020204030204" pitchFamily="34" charset="0"/>
                <a:cs typeface="Times New Roman" panose="02020603050405020304" pitchFamily="18" charset="0"/>
              </a:rPr>
              <a:t>3600 s</a:t>
            </a:r>
            <a:endParaRPr lang="fr-FR" sz="3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ZoneTexte 5"/>
          <p:cNvSpPr txBox="1"/>
          <p:nvPr/>
        </p:nvSpPr>
        <p:spPr>
          <a:xfrm>
            <a:off x="4242828" y="3082494"/>
            <a:ext cx="2124612" cy="624273"/>
          </a:xfrm>
          <a:prstGeom prst="rect">
            <a:avLst/>
          </a:prstGeom>
          <a:noFill/>
        </p:spPr>
        <p:txBody>
          <a:bodyPr wrap="square" rtlCol="0">
            <a:spAutoFit/>
          </a:bodyPr>
          <a:lstStyle/>
          <a:p>
            <a:pPr>
              <a:lnSpc>
                <a:spcPct val="115000"/>
              </a:lnSpc>
              <a:spcAft>
                <a:spcPts val="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111600 m</a:t>
            </a:r>
            <a:endParaRPr lang="fr-F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ZoneTexte 6"/>
          <p:cNvSpPr txBox="1"/>
          <p:nvPr/>
        </p:nvSpPr>
        <p:spPr>
          <a:xfrm>
            <a:off x="6621592" y="3775505"/>
            <a:ext cx="1510748" cy="624273"/>
          </a:xfrm>
          <a:prstGeom prst="rect">
            <a:avLst/>
          </a:prstGeom>
          <a:noFill/>
        </p:spPr>
        <p:txBody>
          <a:bodyPr wrap="square" rtlCol="0">
            <a:spAutoFit/>
          </a:bodyPr>
          <a:lstStyle/>
          <a:p>
            <a:pPr>
              <a:lnSpc>
                <a:spcPct val="115000"/>
              </a:lnSpc>
              <a:spcAft>
                <a:spcPts val="0"/>
              </a:spcAft>
            </a:pPr>
            <a:r>
              <a:rPr lang="fr-FR" sz="3200" dirty="0">
                <a:solidFill>
                  <a:srgbClr val="00B050"/>
                </a:solidFill>
                <a:effectLst/>
                <a:latin typeface="Comic Sans MS" panose="030F0702030302020204" pitchFamily="66" charset="0"/>
                <a:ea typeface="Calibri" panose="020F0502020204030204" pitchFamily="34" charset="0"/>
                <a:cs typeface="Times New Roman" panose="02020603050405020304" pitchFamily="18" charset="0"/>
              </a:rPr>
              <a:t>1 h</a:t>
            </a:r>
            <a:endParaRPr lang="fr-FR" sz="3200"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ZoneTexte 7"/>
          <p:cNvSpPr txBox="1"/>
          <p:nvPr/>
        </p:nvSpPr>
        <p:spPr>
          <a:xfrm>
            <a:off x="4425996" y="3814317"/>
            <a:ext cx="1758276" cy="624273"/>
          </a:xfrm>
          <a:prstGeom prst="rect">
            <a:avLst/>
          </a:prstGeom>
          <a:noFill/>
        </p:spPr>
        <p:txBody>
          <a:bodyPr wrap="square" rtlCol="0">
            <a:spAutoFit/>
          </a:bodyPr>
          <a:lstStyle/>
          <a:p>
            <a:pPr>
              <a:lnSpc>
                <a:spcPct val="115000"/>
              </a:lnSpc>
              <a:spcAft>
                <a:spcPts val="0"/>
              </a:spcAft>
            </a:pPr>
            <a:r>
              <a:rPr lang="fr-FR" sz="3200" dirty="0">
                <a:solidFill>
                  <a:srgbClr val="FF0000"/>
                </a:solidFill>
                <a:effectLst/>
                <a:latin typeface="Comic Sans MS" panose="030F0702030302020204" pitchFamily="66" charset="0"/>
                <a:ea typeface="Calibri" panose="020F0502020204030204" pitchFamily="34" charset="0"/>
                <a:cs typeface="Times New Roman" panose="02020603050405020304" pitchFamily="18" charset="0"/>
              </a:rPr>
              <a:t>111,6 km</a:t>
            </a:r>
            <a:endParaRPr lang="fr-FR"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ZoneTexte 8"/>
          <p:cNvSpPr txBox="1"/>
          <p:nvPr/>
        </p:nvSpPr>
        <p:spPr>
          <a:xfrm>
            <a:off x="132521" y="2329203"/>
            <a:ext cx="2888974" cy="584775"/>
          </a:xfrm>
          <a:prstGeom prst="rect">
            <a:avLst/>
          </a:prstGeom>
          <a:noFill/>
        </p:spPr>
        <p:txBody>
          <a:bodyPr wrap="square" rtlCol="0">
            <a:spAutoFit/>
          </a:bodyPr>
          <a:lstStyle/>
          <a:p>
            <a:r>
              <a:rPr lang="fr-FR" sz="3200" dirty="0">
                <a:latin typeface="Comic Sans MS" panose="030F0702030302020204" pitchFamily="66" charset="0"/>
              </a:rPr>
              <a:t>Ce que je sais</a:t>
            </a:r>
          </a:p>
        </p:txBody>
      </p:sp>
      <p:cxnSp>
        <p:nvCxnSpPr>
          <p:cNvPr id="11" name="Connecteur droit avec flèche 10"/>
          <p:cNvCxnSpPr>
            <a:stCxn id="9" idx="3"/>
          </p:cNvCxnSpPr>
          <p:nvPr/>
        </p:nvCxnSpPr>
        <p:spPr>
          <a:xfrm>
            <a:off x="3021495" y="2621591"/>
            <a:ext cx="1010364" cy="233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ZoneTexte 11"/>
          <p:cNvSpPr txBox="1"/>
          <p:nvPr/>
        </p:nvSpPr>
        <p:spPr>
          <a:xfrm>
            <a:off x="9078804" y="3116863"/>
            <a:ext cx="3113195" cy="584775"/>
          </a:xfrm>
          <a:prstGeom prst="rect">
            <a:avLst/>
          </a:prstGeom>
          <a:noFill/>
        </p:spPr>
        <p:txBody>
          <a:bodyPr wrap="square" rtlCol="0">
            <a:spAutoFit/>
          </a:bodyPr>
          <a:lstStyle/>
          <a:p>
            <a:r>
              <a:rPr lang="fr-FR" sz="3200" dirty="0">
                <a:latin typeface="Comic Sans MS" panose="030F0702030302020204" pitchFamily="66" charset="0"/>
              </a:rPr>
              <a:t>Ce que je veux</a:t>
            </a:r>
          </a:p>
        </p:txBody>
      </p:sp>
      <p:cxnSp>
        <p:nvCxnSpPr>
          <p:cNvPr id="13" name="Connecteur droit avec flèche 12"/>
          <p:cNvCxnSpPr>
            <a:cxnSpLocks/>
          </p:cNvCxnSpPr>
          <p:nvPr/>
        </p:nvCxnSpPr>
        <p:spPr>
          <a:xfrm flipH="1">
            <a:off x="8019279" y="3429000"/>
            <a:ext cx="1059525" cy="1110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2826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TotalTime>
  <Words>765</Words>
  <Application>Microsoft Office PowerPoint</Application>
  <PresentationFormat>Grand écran</PresentationFormat>
  <Paragraphs>135</Paragraphs>
  <Slides>26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26</vt:i4>
      </vt:variant>
    </vt:vector>
  </HeadingPairs>
  <TitlesOfParts>
    <vt:vector size="34" baseType="lpstr">
      <vt:lpstr>MS Gothic</vt:lpstr>
      <vt:lpstr>Arial</vt:lpstr>
      <vt:lpstr>Calibri</vt:lpstr>
      <vt:lpstr>Calibri Light</vt:lpstr>
      <vt:lpstr>Comic Sans MS</vt:lpstr>
      <vt:lpstr>Symbol</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Utilisateur</cp:lastModifiedBy>
  <cp:revision>14</cp:revision>
  <dcterms:created xsi:type="dcterms:W3CDTF">2017-03-05T10:02:12Z</dcterms:created>
  <dcterms:modified xsi:type="dcterms:W3CDTF">2017-03-05T14:06:18Z</dcterms:modified>
</cp:coreProperties>
</file>