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7" r:id="rId9"/>
    <p:sldId id="268" r:id="rId10"/>
    <p:sldId id="264" r:id="rId11"/>
    <p:sldId id="265" r:id="rId12"/>
    <p:sldId id="266" r:id="rId13"/>
    <p:sldId id="270" r:id="rId14"/>
    <p:sldId id="271" r:id="rId15"/>
    <p:sldId id="276" r:id="rId16"/>
    <p:sldId id="275" r:id="rId17"/>
    <p:sldId id="272" r:id="rId18"/>
    <p:sldId id="273" r:id="rId1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62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77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84D34E-1834-46BE-9C50-93D0CE1EAC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7B4EF15-035F-4AD9-9B5D-F1AE86B165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8AF71B-BF4F-48D9-827E-EFF66E02E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98CF-8234-445B-A4E2-0C83D6FB7530}" type="datetimeFigureOut">
              <a:rPr lang="fr-FR" smtClean="0"/>
              <a:t>06/07/2019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4A75BE-0FC3-4910-96C2-26838314C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781539-9466-49E9-901C-78516B075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D5985-7687-4A44-9B7D-3728AAB95F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7391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6E5CF3-D8AD-4A6C-8EBC-C1A16DDDF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5781DC3-CA55-4001-BA7C-B5D0B3AA1C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5C7861-4C9F-4F9B-9F8C-257123657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98CF-8234-445B-A4E2-0C83D6FB7530}" type="datetimeFigureOut">
              <a:rPr lang="fr-FR" smtClean="0"/>
              <a:t>06/07/2019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020195-59F6-4136-A125-3CB6C064E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8153C4-6F13-4D46-8921-EC4B4DBA6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D5985-7687-4A44-9B7D-3728AAB95F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1705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6E389C0-620F-4FFD-874C-EEB8FCD652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A632B97-20E8-42B3-ACC9-CAD6AE408A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B2E544-0CE0-4A74-8F76-53BC0C6EE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98CF-8234-445B-A4E2-0C83D6FB7530}" type="datetimeFigureOut">
              <a:rPr lang="fr-FR" smtClean="0"/>
              <a:t>06/07/2019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C192D7-DD1D-48F7-B9B9-638DFBC70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59852D-7F68-48F2-974C-495A035C6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D5985-7687-4A44-9B7D-3728AAB95F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2459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5CD91C-6C4C-48D0-BE2D-F22D44F60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8D48DF-1FA3-4097-B710-F2F6DE4F29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459AA6A-6B5D-4415-80F9-C16E86433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98CF-8234-445B-A4E2-0C83D6FB7530}" type="datetimeFigureOut">
              <a:rPr lang="fr-FR" smtClean="0"/>
              <a:t>06/07/2019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4A84359-8717-4BCD-983D-74647F639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C35C76-17A4-44C0-8BC1-D9B7DF3D1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D5985-7687-4A44-9B7D-3728AAB95F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3180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815B36-C248-47E5-B442-878BA47F2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D7C6AD9-95F5-4668-A2A7-900FFC011E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6952C7F-2DE6-4FF4-9B3C-F2CE50740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98CF-8234-445B-A4E2-0C83D6FB7530}" type="datetimeFigureOut">
              <a:rPr lang="fr-FR" smtClean="0"/>
              <a:t>06/07/2019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C6CA2BF-5033-4165-9654-7B66D8316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997F35-88E9-4CB1-8ABF-DDC65CDCE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D5985-7687-4A44-9B7D-3728AAB95F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5093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069655-C949-4387-B581-7E299CB19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8DFAD0-440E-4D27-A8CE-72C7A64D25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B7E7174-0D3D-4A61-8D50-68DD18D3C2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93F54FF-3077-412A-97C5-71464BA1A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98CF-8234-445B-A4E2-0C83D6FB7530}" type="datetimeFigureOut">
              <a:rPr lang="fr-FR" smtClean="0"/>
              <a:t>06/07/2019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258B91-9B87-404F-91BE-C9118DBE0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65134CC-AFA3-4502-837F-60402D19A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D5985-7687-4A44-9B7D-3728AAB95F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343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AD4FE0-5515-4CBB-A5F6-A9EC35E63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F3AE914-619B-4F98-ACF9-1C5FB2211D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E2E2A2F-7791-4DD1-AE11-67D1181A7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5A95DCF-7687-4A19-B2B4-3FEF62EF3E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F82A7D3-32D7-4CA2-9923-9772DFE85C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B202CE2-17FD-4493-9847-AEA67809F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98CF-8234-445B-A4E2-0C83D6FB7530}" type="datetimeFigureOut">
              <a:rPr lang="fr-FR" smtClean="0"/>
              <a:t>06/07/2019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9B7BF9A-EA6F-4EA0-A5C0-84D7353BA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E1FCDC0-D8DE-4A81-A49E-2A9DE05C2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D5985-7687-4A44-9B7D-3728AAB95F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5939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7883A3-9C1B-4EB2-A0B4-53566DE2D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318555C-16E3-4C8D-A751-D0118F169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98CF-8234-445B-A4E2-0C83D6FB7530}" type="datetimeFigureOut">
              <a:rPr lang="fr-FR" smtClean="0"/>
              <a:t>06/07/2019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69B4B95-2849-4920-B7BF-023B97E5B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056CFF8-A7E9-4145-8707-50A37CC0E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D5985-7687-4A44-9B7D-3728AAB95F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7581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D1731CE-73FB-475B-908B-AED7A7456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98CF-8234-445B-A4E2-0C83D6FB7530}" type="datetimeFigureOut">
              <a:rPr lang="fr-FR" smtClean="0"/>
              <a:t>06/07/2019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06EFE85-217C-4DF5-B767-31AB2276D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4A06176-4ACE-453C-8342-9A686A80A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D5985-7687-4A44-9B7D-3728AAB95F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4898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B7126A-132A-4598-B236-1F61DCFAC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899022-C456-4BA1-BC46-99DC17C49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1BBFFE2-3183-48FC-80E9-7B990EE7BD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973E570-6D1D-4BB0-B1C1-3D031A5E1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98CF-8234-445B-A4E2-0C83D6FB7530}" type="datetimeFigureOut">
              <a:rPr lang="fr-FR" smtClean="0"/>
              <a:t>06/07/2019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B574794-EBFB-41B1-BDCB-1B57345C0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888E890-CF07-4A46-91F1-45906FC55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D5985-7687-4A44-9B7D-3728AAB95F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0705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B0FC3D-282A-4958-85A1-3B70500F9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97803E7-13DD-48A4-B79B-833C2BA5A1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740331F-2451-4392-9EC1-6657364FB6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D2A212C-B97A-416A-A132-10757B259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98CF-8234-445B-A4E2-0C83D6FB7530}" type="datetimeFigureOut">
              <a:rPr lang="fr-FR" smtClean="0"/>
              <a:t>06/07/2019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7F4205A-282E-4D61-BDCE-A8F4F9FB5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5B747A4-4E44-4C56-A3AE-B230BE63C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D5985-7687-4A44-9B7D-3728AAB95F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4847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DE85196-F043-408B-8F27-C17B8D9DD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E5EE2E9-974C-4829-A2E1-2311C0305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3E85983-989A-4AF6-925D-089835FAE8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198CF-8234-445B-A4E2-0C83D6FB7530}" type="datetimeFigureOut">
              <a:rPr lang="fr-FR" smtClean="0"/>
              <a:t>06/07/2019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BB3DA3-5196-4B2C-B76A-8EC5D648A5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D6E8BD-0DFC-4C43-8839-1C74F2D63B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D5985-7687-4A44-9B7D-3728AAB95F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3488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AD56EB1-840D-47DD-A882-6D87131735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5582" y="1143000"/>
            <a:ext cx="7620000" cy="5715000"/>
          </a:xfrm>
          <a:prstGeom prst="rect">
            <a:avLst/>
          </a:prstGeom>
        </p:spPr>
      </p:pic>
      <p:sp>
        <p:nvSpPr>
          <p:cNvPr id="6" name="Bulle narrative : ronde 5">
            <a:extLst>
              <a:ext uri="{FF2B5EF4-FFF2-40B4-BE49-F238E27FC236}">
                <a16:creationId xmlns:a16="http://schemas.microsoft.com/office/drawing/2014/main" id="{F5207107-75C4-4D7F-A66A-0423E35C87A7}"/>
              </a:ext>
            </a:extLst>
          </p:cNvPr>
          <p:cNvSpPr/>
          <p:nvPr/>
        </p:nvSpPr>
        <p:spPr>
          <a:xfrm>
            <a:off x="7235688" y="175591"/>
            <a:ext cx="4346713" cy="1934818"/>
          </a:xfrm>
          <a:prstGeom prst="wedgeEllipseCallout">
            <a:avLst>
              <a:gd name="adj1" fmla="val -65040"/>
              <a:gd name="adj2" fmla="val 5976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Que la force soit avec vous!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EF1EFFE-08A3-49A7-A8E1-B50906516A53}"/>
              </a:ext>
            </a:extLst>
          </p:cNvPr>
          <p:cNvSpPr/>
          <p:nvPr/>
        </p:nvSpPr>
        <p:spPr>
          <a:xfrm>
            <a:off x="8391929" y="6318837"/>
            <a:ext cx="229261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00" dirty="0"/>
              <a:t>http://www.vendilotavullia.it/it/peluche</a:t>
            </a:r>
          </a:p>
        </p:txBody>
      </p:sp>
    </p:spTree>
    <p:extLst>
      <p:ext uri="{BB962C8B-B14F-4D97-AF65-F5344CB8AC3E}">
        <p14:creationId xmlns:p14="http://schemas.microsoft.com/office/powerpoint/2010/main" val="3089160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9C0A9CC1-7837-4280-8261-C7D25D6E1D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245" y="443345"/>
            <a:ext cx="11489512" cy="5971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428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C985843-EDB5-44CC-89B6-030F1957FF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449" y="1563757"/>
            <a:ext cx="11565102" cy="4227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5872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951C4CDA-6DE2-4078-8F00-B77DF3EA756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5529" y="2584175"/>
            <a:ext cx="4161184" cy="320371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024F288-1F2D-491C-8DEF-799ECF816585}"/>
              </a:ext>
            </a:extLst>
          </p:cNvPr>
          <p:cNvSpPr/>
          <p:nvPr/>
        </p:nvSpPr>
        <p:spPr>
          <a:xfrm>
            <a:off x="503582" y="661323"/>
            <a:ext cx="11065566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Pour être confirmé Jedi Es Sciences, ce dernier test tu dois passer.</a:t>
            </a:r>
            <a:endParaRPr lang="fr-FR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47C8A9A-898C-4596-AFE5-4496114E0D2E}"/>
              </a:ext>
            </a:extLst>
          </p:cNvPr>
          <p:cNvSpPr/>
          <p:nvPr/>
        </p:nvSpPr>
        <p:spPr>
          <a:xfrm>
            <a:off x="503582" y="170992"/>
            <a:ext cx="11237844" cy="6599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Voici un chariot en bois pour enfant avec sa canne pour le tirer. Trouvez quatre facteurs qui font que le mouvement sera différent. </a:t>
            </a:r>
            <a:endParaRPr lang="fr-FR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 : ça dépend de ………………………………………………………………………………</a:t>
            </a:r>
            <a:endParaRPr lang="fr-FR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 : ça dépend de ………………………………………………………………………………</a:t>
            </a:r>
            <a:endParaRPr lang="fr-FR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3 : ça dépend de ………………………………………………………………………………</a:t>
            </a:r>
            <a:endParaRPr lang="fr-FR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4 : ça dépend de ………………………………………………………………………………</a:t>
            </a:r>
            <a:endParaRPr lang="fr-FR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751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90BCEF6-F9CD-4DE0-AFF3-429FF44FAE08}"/>
              </a:ext>
            </a:extLst>
          </p:cNvPr>
          <p:cNvSpPr/>
          <p:nvPr/>
        </p:nvSpPr>
        <p:spPr>
          <a:xfrm>
            <a:off x="921026" y="813180"/>
            <a:ext cx="10349948" cy="5142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 : ça dépend où est accroché la canne, où s’exerce l’action.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 : ça dépend de la direction dans laquelle on tire, de la direction de l’action.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3 : ça dépend du sens, si l’on tire ou que l’on pousse, soit du sens de l’action.                  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4 : ça dépend de la force avec laquelle on tire, autrement dit de l’intensité de l’action.</a:t>
            </a:r>
            <a:endParaRPr lang="fr-FR" sz="36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2429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B743056-D36D-410A-942D-AA6F032BEC05}"/>
              </a:ext>
            </a:extLst>
          </p:cNvPr>
          <p:cNvSpPr/>
          <p:nvPr/>
        </p:nvSpPr>
        <p:spPr>
          <a:xfrm>
            <a:off x="298174" y="0"/>
            <a:ext cx="11595652" cy="5906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Ces quatre points correspondent respectivement à :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2D4BA53-2823-442C-9AAB-0174D9C5CF9E}"/>
              </a:ext>
            </a:extLst>
          </p:cNvPr>
          <p:cNvSpPr/>
          <p:nvPr/>
        </p:nvSpPr>
        <p:spPr>
          <a:xfrm>
            <a:off x="298174" y="2203661"/>
            <a:ext cx="11595652" cy="1146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2’ : A la </a:t>
            </a:r>
            <a:r>
              <a:rPr lang="fr-FR" sz="3200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direction</a:t>
            </a:r>
            <a:r>
              <a:rPr lang="fr-FR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 celle de la force. (Le corps de la flèche force).</a:t>
            </a:r>
            <a:endParaRPr lang="fr-FR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591AB1-154F-4462-A0F9-1A6227D7E689}"/>
              </a:ext>
            </a:extLst>
          </p:cNvPr>
          <p:cNvSpPr/>
          <p:nvPr/>
        </p:nvSpPr>
        <p:spPr>
          <a:xfrm>
            <a:off x="298174" y="3761920"/>
            <a:ext cx="11595652" cy="1146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3’ : Au </a:t>
            </a:r>
            <a:r>
              <a:rPr lang="fr-FR" sz="3200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sens</a:t>
            </a:r>
            <a:r>
              <a:rPr lang="fr-FR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; celui du mouvement. (La pointe de la flèche force).</a:t>
            </a:r>
            <a:endParaRPr lang="fr-FR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8E24F5-2D1F-445C-9A54-0FEC4D710982}"/>
              </a:ext>
            </a:extLst>
          </p:cNvPr>
          <p:cNvSpPr/>
          <p:nvPr/>
        </p:nvSpPr>
        <p:spPr>
          <a:xfrm>
            <a:off x="298174" y="5209344"/>
            <a:ext cx="11595652" cy="1673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4’ : L’</a:t>
            </a:r>
            <a:r>
              <a:rPr lang="fr-FR" sz="3200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intensité</a:t>
            </a:r>
            <a:r>
              <a:rPr lang="fr-FR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de la force. L’intensité d’une force s’exprime </a:t>
            </a:r>
            <a:r>
              <a:rPr lang="fr-FR" sz="3200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en Newton de symbole N</a:t>
            </a:r>
            <a:r>
              <a:rPr lang="fr-FR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 (Il est impératif de choisir une échelle pour représenter la longueur de la flèche force).</a:t>
            </a:r>
            <a:endParaRPr lang="fr-FR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E0EED8-2026-43EF-9EF8-178CA6244775}"/>
              </a:ext>
            </a:extLst>
          </p:cNvPr>
          <p:cNvSpPr/>
          <p:nvPr/>
        </p:nvSpPr>
        <p:spPr>
          <a:xfrm>
            <a:off x="298174" y="1202788"/>
            <a:ext cx="10415031" cy="5947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1’ : </a:t>
            </a:r>
            <a:r>
              <a:rPr lang="fr-FR" sz="3200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Au point d’application</a:t>
            </a:r>
            <a:r>
              <a:rPr lang="fr-FR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 (Départ de la flèche force).</a:t>
            </a:r>
            <a:endParaRPr lang="fr-FR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1EE18F01-4327-4838-82AE-E54B54F0F874}"/>
              </a:ext>
            </a:extLst>
          </p:cNvPr>
          <p:cNvCxnSpPr>
            <a:cxnSpLocks/>
          </p:cNvCxnSpPr>
          <p:nvPr/>
        </p:nvCxnSpPr>
        <p:spPr>
          <a:xfrm>
            <a:off x="11705397" y="1428750"/>
            <a:ext cx="0" cy="5184085"/>
          </a:xfrm>
          <a:prstGeom prst="straightConnector1">
            <a:avLst/>
          </a:prstGeom>
          <a:noFill/>
          <a:ln w="7620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392943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33BCAB81-D1C6-45A7-8DDA-1741FC912C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5824" y="2491408"/>
            <a:ext cx="9532080" cy="3379097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937F9B61-F8A3-447C-BCF4-3CD83F2214DF}"/>
              </a:ext>
            </a:extLst>
          </p:cNvPr>
          <p:cNvSpPr txBox="1"/>
          <p:nvPr/>
        </p:nvSpPr>
        <p:spPr>
          <a:xfrm>
            <a:off x="1185824" y="477079"/>
            <a:ext cx="95320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Comic Sans MS" panose="030F0702030302020204" pitchFamily="66" charset="0"/>
              </a:rPr>
              <a:t>Rappel d’un point de vocabulaire.</a:t>
            </a:r>
          </a:p>
          <a:p>
            <a:endParaRPr lang="fr-FR" sz="3200" dirty="0">
              <a:latin typeface="Comic Sans MS" panose="030F0702030302020204" pitchFamily="66" charset="0"/>
            </a:endParaRPr>
          </a:p>
          <a:p>
            <a:r>
              <a:rPr lang="fr-FR" sz="3200" dirty="0">
                <a:latin typeface="Comic Sans MS" panose="030F0702030302020204" pitchFamily="66" charset="0"/>
              </a:rPr>
              <a:t>Différence entre action, interaction et force.</a:t>
            </a:r>
          </a:p>
        </p:txBody>
      </p:sp>
    </p:spTree>
    <p:extLst>
      <p:ext uri="{BB962C8B-B14F-4D97-AF65-F5344CB8AC3E}">
        <p14:creationId xmlns:p14="http://schemas.microsoft.com/office/powerpoint/2010/main" val="1537557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DE6423F0-E70F-4F39-994D-F9A41D5D15B2}"/>
              </a:ext>
            </a:extLst>
          </p:cNvPr>
          <p:cNvSpPr txBox="1"/>
          <p:nvPr/>
        </p:nvSpPr>
        <p:spPr>
          <a:xfrm>
            <a:off x="675861" y="583096"/>
            <a:ext cx="1054873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Une force est caractérisée par un </a:t>
            </a:r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point</a:t>
            </a:r>
            <a:r>
              <a:rPr lang="fr-FR" sz="3600" dirty="0">
                <a:latin typeface="Comic Sans MS" panose="030F0702030302020204" pitchFamily="66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d’application</a:t>
            </a:r>
            <a:r>
              <a:rPr lang="fr-FR" sz="3600" dirty="0">
                <a:latin typeface="Comic Sans MS" panose="030F0702030302020204" pitchFamily="66" charset="0"/>
              </a:rPr>
              <a:t>, une </a:t>
            </a:r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droite d’action</a:t>
            </a:r>
            <a:r>
              <a:rPr lang="fr-FR" sz="3600" dirty="0">
                <a:latin typeface="Comic Sans MS" panose="030F0702030302020204" pitchFamily="66" charset="0"/>
              </a:rPr>
              <a:t>, un </a:t>
            </a:r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sens</a:t>
            </a:r>
            <a:r>
              <a:rPr lang="fr-FR" sz="3600" dirty="0">
                <a:latin typeface="Comic Sans MS" panose="030F0702030302020204" pitchFamily="66" charset="0"/>
              </a:rPr>
              <a:t> et une </a:t>
            </a:r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intensité</a:t>
            </a:r>
            <a:r>
              <a:rPr lang="fr-FR" sz="3600" dirty="0">
                <a:latin typeface="Comic Sans MS" panose="030F0702030302020204" pitchFamily="66" charset="0"/>
              </a:rPr>
              <a:t>. On la représente par un segment fléché et on la note:</a:t>
            </a:r>
          </a:p>
          <a:p>
            <a:endParaRPr lang="fr-FR" sz="3600" dirty="0">
              <a:latin typeface="Comic Sans MS" panose="030F0702030302020204" pitchFamily="66" charset="0"/>
            </a:endParaRPr>
          </a:p>
          <a:p>
            <a:pPr algn="ctr"/>
            <a:r>
              <a:rPr lang="fr-FR" sz="3600" dirty="0" err="1">
                <a:latin typeface="Comic Sans MS" panose="030F0702030302020204" pitchFamily="66" charset="0"/>
              </a:rPr>
              <a:t>F</a:t>
            </a:r>
            <a:r>
              <a:rPr lang="fr-FR" sz="3600" baseline="-25000" dirty="0" err="1">
                <a:latin typeface="Comic Sans MS" panose="030F0702030302020204" pitchFamily="66" charset="0"/>
              </a:rPr>
              <a:t>celui</a:t>
            </a:r>
            <a:r>
              <a:rPr lang="fr-FR" sz="3600" baseline="-25000" dirty="0">
                <a:latin typeface="Comic Sans MS" panose="030F0702030302020204" pitchFamily="66" charset="0"/>
              </a:rPr>
              <a:t> qui exerce/celui qui subit</a:t>
            </a:r>
            <a:endParaRPr lang="fr-FR" sz="3600" dirty="0">
              <a:latin typeface="Comic Sans MS" panose="030F0702030302020204" pitchFamily="66" charset="0"/>
            </a:endParaRPr>
          </a:p>
          <a:p>
            <a:endParaRPr lang="fr-FR" dirty="0"/>
          </a:p>
        </p:txBody>
      </p: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C8669103-2242-4AC4-AA65-0FB1F119F0F6}"/>
              </a:ext>
            </a:extLst>
          </p:cNvPr>
          <p:cNvCxnSpPr>
            <a:cxnSpLocks/>
          </p:cNvCxnSpPr>
          <p:nvPr/>
        </p:nvCxnSpPr>
        <p:spPr>
          <a:xfrm>
            <a:off x="3413352" y="3173794"/>
            <a:ext cx="84915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5180C70-F2FA-461A-8610-39C803B81C3D}"/>
              </a:ext>
            </a:extLst>
          </p:cNvPr>
          <p:cNvSpPr/>
          <p:nvPr/>
        </p:nvSpPr>
        <p:spPr>
          <a:xfrm>
            <a:off x="8088922" y="752620"/>
            <a:ext cx="1167619" cy="4923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77F8339-4B58-412B-9E99-AA3D5ACDCF43}"/>
              </a:ext>
            </a:extLst>
          </p:cNvPr>
          <p:cNvSpPr/>
          <p:nvPr/>
        </p:nvSpPr>
        <p:spPr>
          <a:xfrm>
            <a:off x="675861" y="1244990"/>
            <a:ext cx="2737491" cy="4923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1F22788-C71E-4F1B-B964-793DACC4F465}"/>
              </a:ext>
            </a:extLst>
          </p:cNvPr>
          <p:cNvSpPr/>
          <p:nvPr/>
        </p:nvSpPr>
        <p:spPr>
          <a:xfrm>
            <a:off x="4529797" y="1244989"/>
            <a:ext cx="3094892" cy="4923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9E6C75D-BCBE-42C8-9A6E-2840FF427A81}"/>
              </a:ext>
            </a:extLst>
          </p:cNvPr>
          <p:cNvSpPr/>
          <p:nvPr/>
        </p:nvSpPr>
        <p:spPr>
          <a:xfrm>
            <a:off x="8482819" y="1244989"/>
            <a:ext cx="1083212" cy="4923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73F937-7492-4F20-BF47-54CECBA1ADA2}"/>
              </a:ext>
            </a:extLst>
          </p:cNvPr>
          <p:cNvSpPr/>
          <p:nvPr/>
        </p:nvSpPr>
        <p:spPr>
          <a:xfrm>
            <a:off x="675860" y="1737358"/>
            <a:ext cx="1982933" cy="4923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543C4DB-0A30-4F7A-A0D2-1031C9517AE2}"/>
              </a:ext>
            </a:extLst>
          </p:cNvPr>
          <p:cNvSpPr/>
          <p:nvPr/>
        </p:nvSpPr>
        <p:spPr>
          <a:xfrm>
            <a:off x="3296324" y="3066757"/>
            <a:ext cx="5017681" cy="10128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9137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F30B860-D65C-4CFB-AA44-7F793DEE77FF}"/>
              </a:ext>
            </a:extLst>
          </p:cNvPr>
          <p:cNvSpPr/>
          <p:nvPr/>
        </p:nvSpPr>
        <p:spPr>
          <a:xfrm>
            <a:off x="278295" y="966123"/>
            <a:ext cx="11913705" cy="2048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Prenons un premier exemple.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36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Modélisons la force exercée par l’aimant sur la bille.</a:t>
            </a:r>
            <a:endParaRPr lang="fr-FR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6A2C06D-2624-460B-8216-B60CFBD882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295" y="3723862"/>
            <a:ext cx="10718270" cy="1449378"/>
          </a:xfrm>
          <a:prstGeom prst="rect">
            <a:avLst/>
          </a:prstGeom>
        </p:spPr>
      </p:pic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37A90FD0-E284-44C1-AD72-182315069505}"/>
              </a:ext>
            </a:extLst>
          </p:cNvPr>
          <p:cNvCxnSpPr/>
          <p:nvPr/>
        </p:nvCxnSpPr>
        <p:spPr>
          <a:xfrm>
            <a:off x="5375564" y="3689226"/>
            <a:ext cx="498764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98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34BD50-49C6-4A79-A319-2784FAB6BF96}"/>
              </a:ext>
            </a:extLst>
          </p:cNvPr>
          <p:cNvSpPr/>
          <p:nvPr/>
        </p:nvSpPr>
        <p:spPr>
          <a:xfrm>
            <a:off x="622852" y="282670"/>
            <a:ext cx="10946296" cy="20758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fr-FR" sz="3600" dirty="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Prenons un deuxième exemple.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fr-FR" sz="3600" dirty="0">
              <a:solidFill>
                <a:prstClr val="black"/>
              </a:solidFill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fr-FR" sz="360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Modélisons </a:t>
            </a:r>
            <a:r>
              <a:rPr lang="fr-FR" sz="3600" dirty="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les forces exercées sur le ballon.</a:t>
            </a:r>
            <a:endParaRPr lang="fr-F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5A487D6-F802-4A67-BB6F-2C5D6F1FBE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52" y="3122958"/>
            <a:ext cx="2800350" cy="3495675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A3E9735-5DED-41AE-9DBA-93A4DC03B9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7725" y="3122958"/>
            <a:ext cx="2876550" cy="344805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C566B840-5EB0-4799-ADD5-688834161D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71478" y="3122958"/>
            <a:ext cx="2800350" cy="3552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38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AE1F1DF-7909-4F68-8EE7-6F5B3DC63F0F}"/>
              </a:ext>
            </a:extLst>
          </p:cNvPr>
          <p:cNvSpPr/>
          <p:nvPr/>
        </p:nvSpPr>
        <p:spPr>
          <a:xfrm>
            <a:off x="998284" y="878605"/>
            <a:ext cx="45336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Etape 1 : Maître </a:t>
            </a:r>
            <a:r>
              <a:rPr lang="fr-FR" sz="3600" dirty="0" err="1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Doï</a:t>
            </a:r>
            <a:r>
              <a:rPr lang="fr-FR" sz="1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fr-FR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85F6D9A-3CFB-453E-80B0-3C23E841758C}"/>
              </a:ext>
            </a:extLst>
          </p:cNvPr>
          <p:cNvSpPr/>
          <p:nvPr/>
        </p:nvSpPr>
        <p:spPr>
          <a:xfrm>
            <a:off x="998284" y="2297320"/>
            <a:ext cx="10729890" cy="2435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Jeune Padawan, un apprenti Jedi vous êtes. Sous l'enseignement du Maître </a:t>
            </a:r>
            <a:r>
              <a:rPr lang="fr-FR" sz="3600" dirty="0" err="1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Doï</a:t>
            </a:r>
            <a:r>
              <a:rPr lang="fr-FR" sz="3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 formé à la maîtrise des Arts Physiques vous aller être. Maître </a:t>
            </a:r>
            <a:r>
              <a:rPr lang="fr-FR" sz="3600" dirty="0" err="1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Doï</a:t>
            </a:r>
            <a:r>
              <a:rPr lang="fr-FR" sz="3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vous teste.</a:t>
            </a:r>
            <a:endParaRPr lang="fr-FR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517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8E6C316-2516-443A-B449-B082BD8B7F44}"/>
              </a:ext>
            </a:extLst>
          </p:cNvPr>
          <p:cNvSpPr/>
          <p:nvPr/>
        </p:nvSpPr>
        <p:spPr>
          <a:xfrm>
            <a:off x="543339" y="781879"/>
            <a:ext cx="11105321" cy="5572021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Définition n°1</a:t>
            </a:r>
          </a:p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fr-FR" sz="3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kumimoji="0" lang="fr-FR" sz="3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Quand un système 1 agit sur un </a:t>
            </a:r>
            <a:r>
              <a:rPr lang="fr-FR" sz="3600" kern="0" dirty="0">
                <a:solidFill>
                  <a:sysClr val="windowText" lastClr="0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système </a:t>
            </a:r>
            <a:r>
              <a:rPr kumimoji="0" lang="fr-FR" sz="3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2, simultanément </a:t>
            </a:r>
            <a:r>
              <a:rPr lang="fr-FR" sz="3600" kern="0" dirty="0">
                <a:solidFill>
                  <a:sysClr val="windowText" lastClr="0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le système </a:t>
            </a:r>
            <a:r>
              <a:rPr kumimoji="0" lang="fr-FR" sz="3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 agit sur </a:t>
            </a:r>
            <a:r>
              <a:rPr lang="fr-FR" sz="3600" kern="0" dirty="0">
                <a:solidFill>
                  <a:sysClr val="windowText" lastClr="0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le système </a:t>
            </a:r>
            <a:r>
              <a:rPr kumimoji="0" lang="fr-FR" sz="3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1.  Les deux </a:t>
            </a:r>
            <a:r>
              <a:rPr lang="fr-FR" sz="3600" kern="0" dirty="0">
                <a:solidFill>
                  <a:sysClr val="windowText" lastClr="0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systèmes </a:t>
            </a:r>
            <a:r>
              <a:rPr kumimoji="0" lang="fr-FR" sz="3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sont alors en </a:t>
            </a:r>
            <a:r>
              <a:rPr kumimoji="0" lang="fr-FR" sz="3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interaction</a:t>
            </a:r>
            <a:r>
              <a:rPr kumimoji="0" lang="fr-FR" sz="3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 On distingue les interactions de </a:t>
            </a:r>
            <a:r>
              <a:rPr kumimoji="0" lang="fr-FR" sz="3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contact </a:t>
            </a:r>
            <a:r>
              <a:rPr kumimoji="0" lang="fr-FR" sz="3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lorsque les deux objets se </a:t>
            </a:r>
            <a:r>
              <a:rPr kumimoji="0" lang="fr-FR" sz="3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touchent</a:t>
            </a:r>
            <a:r>
              <a:rPr kumimoji="0" lang="fr-FR" sz="3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 et les interactions à </a:t>
            </a:r>
            <a:r>
              <a:rPr kumimoji="0" lang="fr-FR" sz="36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distance</a:t>
            </a:r>
            <a:r>
              <a:rPr kumimoji="0" lang="fr-FR" sz="3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lorsqu’ils </a:t>
            </a:r>
            <a:r>
              <a:rPr kumimoji="0" lang="fr-FR" sz="36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ne se touchent pas</a:t>
            </a:r>
            <a:r>
              <a:rPr kumimoji="0" lang="fr-FR" sz="3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AED053B-31FA-422A-8283-50D3B12F317C}"/>
              </a:ext>
            </a:extLst>
          </p:cNvPr>
          <p:cNvSpPr/>
          <p:nvPr/>
        </p:nvSpPr>
        <p:spPr>
          <a:xfrm>
            <a:off x="7578436" y="3776873"/>
            <a:ext cx="2466109" cy="4505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8FDF98-A957-4488-86E4-C2A7A8CE1C8B}"/>
              </a:ext>
            </a:extLst>
          </p:cNvPr>
          <p:cNvSpPr/>
          <p:nvPr/>
        </p:nvSpPr>
        <p:spPr>
          <a:xfrm>
            <a:off x="6667349" y="4280196"/>
            <a:ext cx="1822174" cy="4505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945CDC-EBEA-4A57-84A3-957600FB7146}"/>
              </a:ext>
            </a:extLst>
          </p:cNvPr>
          <p:cNvSpPr/>
          <p:nvPr/>
        </p:nvSpPr>
        <p:spPr>
          <a:xfrm>
            <a:off x="3905175" y="4891301"/>
            <a:ext cx="1842052" cy="4505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74627F-050B-4BB0-9101-E616328A6279}"/>
              </a:ext>
            </a:extLst>
          </p:cNvPr>
          <p:cNvSpPr/>
          <p:nvPr/>
        </p:nvSpPr>
        <p:spPr>
          <a:xfrm>
            <a:off x="615924" y="5519530"/>
            <a:ext cx="1901687" cy="4505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71C6C11-7B9F-434E-B3FF-6C223EFE52A9}"/>
              </a:ext>
            </a:extLst>
          </p:cNvPr>
          <p:cNvSpPr/>
          <p:nvPr/>
        </p:nvSpPr>
        <p:spPr>
          <a:xfrm>
            <a:off x="4540376" y="5519529"/>
            <a:ext cx="3949147" cy="4505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4076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334486D-0720-4FCF-99D5-0CAB66EF1ADB}"/>
              </a:ext>
            </a:extLst>
          </p:cNvPr>
          <p:cNvSpPr/>
          <p:nvPr/>
        </p:nvSpPr>
        <p:spPr>
          <a:xfrm>
            <a:off x="649356" y="805070"/>
            <a:ext cx="10681252" cy="524786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6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Définition n°2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36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6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Une action mécanique a pour effet possible de </a:t>
            </a:r>
            <a:r>
              <a:rPr lang="fr-FR" sz="3600" dirty="0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mettre en mouvement</a:t>
            </a:r>
            <a:r>
              <a:rPr lang="fr-FR" sz="36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 de </a:t>
            </a:r>
            <a:r>
              <a:rPr lang="fr-FR" sz="3600" dirty="0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modifier le mouvement </a:t>
            </a:r>
            <a:r>
              <a:rPr lang="fr-FR" sz="36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d’un corps ou de le </a:t>
            </a:r>
            <a:r>
              <a:rPr lang="fr-FR" sz="3600" dirty="0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déformer</a:t>
            </a:r>
            <a:r>
              <a:rPr lang="fr-FR" sz="36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ou encore de le </a:t>
            </a:r>
            <a:r>
              <a:rPr lang="fr-FR" sz="3600" dirty="0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maintenir en équilibre</a:t>
            </a:r>
            <a:r>
              <a:rPr lang="fr-FR" sz="36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91084C7-566E-4CC4-B854-1D0FDC4D99C1}"/>
              </a:ext>
            </a:extLst>
          </p:cNvPr>
          <p:cNvSpPr/>
          <p:nvPr/>
        </p:nvSpPr>
        <p:spPr>
          <a:xfrm>
            <a:off x="742119" y="4797290"/>
            <a:ext cx="4638263" cy="4472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05E719-815B-4E12-A8F5-3EBA6954AB34}"/>
              </a:ext>
            </a:extLst>
          </p:cNvPr>
          <p:cNvSpPr/>
          <p:nvPr/>
        </p:nvSpPr>
        <p:spPr>
          <a:xfrm>
            <a:off x="6255026" y="3588028"/>
            <a:ext cx="4863547" cy="4505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AB9796-C9EC-4B5D-B526-23343AAAE96F}"/>
              </a:ext>
            </a:extLst>
          </p:cNvPr>
          <p:cNvSpPr/>
          <p:nvPr/>
        </p:nvSpPr>
        <p:spPr>
          <a:xfrm>
            <a:off x="742120" y="3588028"/>
            <a:ext cx="4638263" cy="4505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03917E-EE72-4418-B15E-91B316A3896E}"/>
              </a:ext>
            </a:extLst>
          </p:cNvPr>
          <p:cNvSpPr/>
          <p:nvPr/>
        </p:nvSpPr>
        <p:spPr>
          <a:xfrm>
            <a:off x="4770782" y="4192659"/>
            <a:ext cx="2054088" cy="4505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28513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402151B-CA8B-4F04-B8D9-2CB61A96202E}"/>
              </a:ext>
            </a:extLst>
          </p:cNvPr>
          <p:cNvSpPr/>
          <p:nvPr/>
        </p:nvSpPr>
        <p:spPr>
          <a:xfrm>
            <a:off x="636104" y="709936"/>
            <a:ext cx="10919792" cy="38219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600" u="sng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Test premier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36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Vous disposez dans une boîte des objets suivants : un aimant, une bille en acier, une aiguille aimantée sur pivot. (…). Manipulez ces objets, et trouvez un exemple pour chacune des conséquences.</a:t>
            </a:r>
            <a:endParaRPr lang="fr-FR" sz="36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131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B32CCA8A-32CA-4A77-9D75-0BC825387B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3957601"/>
              </p:ext>
            </p:extLst>
          </p:nvPr>
        </p:nvGraphicFramePr>
        <p:xfrm>
          <a:off x="1" y="759713"/>
          <a:ext cx="12191999" cy="4954715"/>
        </p:xfrm>
        <a:graphic>
          <a:graphicData uri="http://schemas.openxmlformats.org/drawingml/2006/table">
            <a:tbl>
              <a:tblPr firstRow="1" firstCol="1" bandRow="1"/>
              <a:tblGrid>
                <a:gridCol w="1043596">
                  <a:extLst>
                    <a:ext uri="{9D8B030D-6E8A-4147-A177-3AD203B41FA5}">
                      <a16:colId xmlns:a16="http://schemas.microsoft.com/office/drawing/2014/main" val="158741035"/>
                    </a:ext>
                  </a:extLst>
                </a:gridCol>
                <a:gridCol w="1014446">
                  <a:extLst>
                    <a:ext uri="{9D8B030D-6E8A-4147-A177-3AD203B41FA5}">
                      <a16:colId xmlns:a16="http://schemas.microsoft.com/office/drawing/2014/main" val="2737868819"/>
                    </a:ext>
                  </a:extLst>
                </a:gridCol>
                <a:gridCol w="1499513">
                  <a:extLst>
                    <a:ext uri="{9D8B030D-6E8A-4147-A177-3AD203B41FA5}">
                      <a16:colId xmlns:a16="http://schemas.microsoft.com/office/drawing/2014/main" val="649446752"/>
                    </a:ext>
                  </a:extLst>
                </a:gridCol>
                <a:gridCol w="1431884">
                  <a:extLst>
                    <a:ext uri="{9D8B030D-6E8A-4147-A177-3AD203B41FA5}">
                      <a16:colId xmlns:a16="http://schemas.microsoft.com/office/drawing/2014/main" val="1117985548"/>
                    </a:ext>
                  </a:extLst>
                </a:gridCol>
                <a:gridCol w="1716394">
                  <a:extLst>
                    <a:ext uri="{9D8B030D-6E8A-4147-A177-3AD203B41FA5}">
                      <a16:colId xmlns:a16="http://schemas.microsoft.com/office/drawing/2014/main" val="3828539527"/>
                    </a:ext>
                  </a:extLst>
                </a:gridCol>
                <a:gridCol w="1716394">
                  <a:extLst>
                    <a:ext uri="{9D8B030D-6E8A-4147-A177-3AD203B41FA5}">
                      <a16:colId xmlns:a16="http://schemas.microsoft.com/office/drawing/2014/main" val="3133512262"/>
                    </a:ext>
                  </a:extLst>
                </a:gridCol>
                <a:gridCol w="1614951">
                  <a:extLst>
                    <a:ext uri="{9D8B030D-6E8A-4147-A177-3AD203B41FA5}">
                      <a16:colId xmlns:a16="http://schemas.microsoft.com/office/drawing/2014/main" val="677688008"/>
                    </a:ext>
                  </a:extLst>
                </a:gridCol>
                <a:gridCol w="2154821">
                  <a:extLst>
                    <a:ext uri="{9D8B030D-6E8A-4147-A177-3AD203B41FA5}">
                      <a16:colId xmlns:a16="http://schemas.microsoft.com/office/drawing/2014/main" val="4276745648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Système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Interaction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Conséquence de cette action mécanique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17617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distance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contact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Mettre en mouvement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Modifier le mouvement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Déformer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Maintenir en équilibre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34227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61859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88524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05826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5674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4422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AA39DB2-9369-4AA0-A417-231D5E133F94}"/>
              </a:ext>
            </a:extLst>
          </p:cNvPr>
          <p:cNvSpPr/>
          <p:nvPr/>
        </p:nvSpPr>
        <p:spPr>
          <a:xfrm>
            <a:off x="808383" y="324801"/>
            <a:ext cx="10283686" cy="6533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Exemple 1 : pousser avec le doigt la bille.</a:t>
            </a:r>
            <a:endParaRPr lang="fr-FR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Exemple 2 : faire rouler une bille devant un aimant.</a:t>
            </a:r>
            <a:endParaRPr lang="fr-FR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Exemple 3 : appuyer avec son doigt sur l’aiguille. (Doucement…).</a:t>
            </a:r>
            <a:endParaRPr lang="fr-FR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Exemple 4 : poser sur la paillasse l’aimant.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Exemple 5 : laisser tomber la bille, qui est une interaction à distance de la Terre sur la bille. ... </a:t>
            </a:r>
            <a:endParaRPr lang="fr-FR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195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ACE051E-C707-47F5-AA32-A6EE040F70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001427"/>
              </p:ext>
            </p:extLst>
          </p:nvPr>
        </p:nvGraphicFramePr>
        <p:xfrm>
          <a:off x="0" y="746460"/>
          <a:ext cx="12192002" cy="5080890"/>
        </p:xfrm>
        <a:graphic>
          <a:graphicData uri="http://schemas.openxmlformats.org/drawingml/2006/table">
            <a:tbl>
              <a:tblPr firstRow="1" firstCol="1" bandRow="1"/>
              <a:tblGrid>
                <a:gridCol w="1043597">
                  <a:extLst>
                    <a:ext uri="{9D8B030D-6E8A-4147-A177-3AD203B41FA5}">
                      <a16:colId xmlns:a16="http://schemas.microsoft.com/office/drawing/2014/main" val="2966255052"/>
                    </a:ext>
                  </a:extLst>
                </a:gridCol>
                <a:gridCol w="1014446">
                  <a:extLst>
                    <a:ext uri="{9D8B030D-6E8A-4147-A177-3AD203B41FA5}">
                      <a16:colId xmlns:a16="http://schemas.microsoft.com/office/drawing/2014/main" val="1812343694"/>
                    </a:ext>
                  </a:extLst>
                </a:gridCol>
                <a:gridCol w="1499514">
                  <a:extLst>
                    <a:ext uri="{9D8B030D-6E8A-4147-A177-3AD203B41FA5}">
                      <a16:colId xmlns:a16="http://schemas.microsoft.com/office/drawing/2014/main" val="3736752177"/>
                    </a:ext>
                  </a:extLst>
                </a:gridCol>
                <a:gridCol w="1431884">
                  <a:extLst>
                    <a:ext uri="{9D8B030D-6E8A-4147-A177-3AD203B41FA5}">
                      <a16:colId xmlns:a16="http://schemas.microsoft.com/office/drawing/2014/main" val="2222694338"/>
                    </a:ext>
                  </a:extLst>
                </a:gridCol>
                <a:gridCol w="1716394">
                  <a:extLst>
                    <a:ext uri="{9D8B030D-6E8A-4147-A177-3AD203B41FA5}">
                      <a16:colId xmlns:a16="http://schemas.microsoft.com/office/drawing/2014/main" val="3708696103"/>
                    </a:ext>
                  </a:extLst>
                </a:gridCol>
                <a:gridCol w="1716394">
                  <a:extLst>
                    <a:ext uri="{9D8B030D-6E8A-4147-A177-3AD203B41FA5}">
                      <a16:colId xmlns:a16="http://schemas.microsoft.com/office/drawing/2014/main" val="3911019103"/>
                    </a:ext>
                  </a:extLst>
                </a:gridCol>
                <a:gridCol w="1614951">
                  <a:extLst>
                    <a:ext uri="{9D8B030D-6E8A-4147-A177-3AD203B41FA5}">
                      <a16:colId xmlns:a16="http://schemas.microsoft.com/office/drawing/2014/main" val="851326325"/>
                    </a:ext>
                  </a:extLst>
                </a:gridCol>
                <a:gridCol w="2154822">
                  <a:extLst>
                    <a:ext uri="{9D8B030D-6E8A-4147-A177-3AD203B41FA5}">
                      <a16:colId xmlns:a16="http://schemas.microsoft.com/office/drawing/2014/main" val="2054021640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Système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Interaction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Conséquence de cette action mécanique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9407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distance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contact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Mettre en mouvement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Modifier le mouvement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Déformer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Maintenir en équilibre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93262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Doigt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Bille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42626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Aimant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Bille 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18517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Aiguille 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Doigt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98413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Paillasse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Aimant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54857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7008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3AFB667-613B-4638-A50D-4CF4E0941799}"/>
              </a:ext>
            </a:extLst>
          </p:cNvPr>
          <p:cNvSpPr/>
          <p:nvPr/>
        </p:nvSpPr>
        <p:spPr>
          <a:xfrm>
            <a:off x="702365" y="284412"/>
            <a:ext cx="10787270" cy="1838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Ta mission, tu as accompli. Mais progresser tu dois encore. Représenter l’interaction et l’objet tu dois.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1B5231-E73A-4F09-ADF4-99DA4E989EA3}"/>
              </a:ext>
            </a:extLst>
          </p:cNvPr>
          <p:cNvSpPr/>
          <p:nvPr/>
        </p:nvSpPr>
        <p:spPr>
          <a:xfrm>
            <a:off x="702365" y="2784328"/>
            <a:ext cx="10787270" cy="37516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fr-FR" sz="3600" u="sng" dirty="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Second test</a:t>
            </a:r>
            <a:r>
              <a:rPr lang="fr-FR" sz="3600" dirty="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fr-FR" sz="3600" dirty="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On appelle </a:t>
            </a:r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fr-FR" sz="3600" dirty="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iagramme </a:t>
            </a:r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fr-FR" sz="3600" dirty="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bjet- </a:t>
            </a:r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fr-FR" sz="3600" dirty="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nteractions la représentation de l’objet que l’on a choisi d’étudier et des interactions avec les autres objets. Présente un exemple pour chacune </a:t>
            </a:r>
            <a:r>
              <a:rPr lang="fr-FR" sz="360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des quatre </a:t>
            </a:r>
            <a:r>
              <a:rPr lang="fr-FR" sz="3600" dirty="0">
                <a:solidFill>
                  <a:prstClr val="black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lignes.</a:t>
            </a:r>
          </a:p>
        </p:txBody>
      </p:sp>
    </p:spTree>
    <p:extLst>
      <p:ext uri="{BB962C8B-B14F-4D97-AF65-F5344CB8AC3E}">
        <p14:creationId xmlns:p14="http://schemas.microsoft.com/office/powerpoint/2010/main" val="101238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407</Words>
  <Application>Microsoft Office PowerPoint</Application>
  <PresentationFormat>Grand écran</PresentationFormat>
  <Paragraphs>151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Comic Sans MS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26</cp:revision>
  <dcterms:created xsi:type="dcterms:W3CDTF">2017-07-15T08:13:50Z</dcterms:created>
  <dcterms:modified xsi:type="dcterms:W3CDTF">2019-07-06T15:45:39Z</dcterms:modified>
</cp:coreProperties>
</file>