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278" r:id="rId3"/>
    <p:sldId id="279" r:id="rId4"/>
    <p:sldId id="280" r:id="rId5"/>
    <p:sldId id="281" r:id="rId6"/>
    <p:sldId id="282" r:id="rId7"/>
    <p:sldId id="283"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1" autoAdjust="0"/>
    <p:restoredTop sz="94660"/>
  </p:normalViewPr>
  <p:slideViewPr>
    <p:cSldViewPr snapToGrid="0" showGuides="1">
      <p:cViewPr varScale="1">
        <p:scale>
          <a:sx n="115" d="100"/>
          <a:sy n="115" d="100"/>
        </p:scale>
        <p:origin x="426"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A9B80040-4AAD-4731-B423-50CCBFA5D613}" type="datetimeFigureOut">
              <a:rPr lang="fr-FR" smtClean="0"/>
              <a:t>10/06/2024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EA60AD-A71C-467F-BA11-44A4AA812D5C}" type="slidenum">
              <a:rPr lang="fr-FR" smtClean="0"/>
              <a:t>‹N°›</a:t>
            </a:fld>
            <a:endParaRPr lang="fr-FR"/>
          </a:p>
        </p:txBody>
      </p:sp>
    </p:spTree>
    <p:extLst>
      <p:ext uri="{BB962C8B-B14F-4D97-AF65-F5344CB8AC3E}">
        <p14:creationId xmlns:p14="http://schemas.microsoft.com/office/powerpoint/2010/main" val="2048080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9B80040-4AAD-4731-B423-50CCBFA5D613}" type="datetimeFigureOut">
              <a:rPr lang="fr-FR" smtClean="0"/>
              <a:t>10/06/2024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EA60AD-A71C-467F-BA11-44A4AA812D5C}" type="slidenum">
              <a:rPr lang="fr-FR" smtClean="0"/>
              <a:t>‹N°›</a:t>
            </a:fld>
            <a:endParaRPr lang="fr-FR"/>
          </a:p>
        </p:txBody>
      </p:sp>
    </p:spTree>
    <p:extLst>
      <p:ext uri="{BB962C8B-B14F-4D97-AF65-F5344CB8AC3E}">
        <p14:creationId xmlns:p14="http://schemas.microsoft.com/office/powerpoint/2010/main" val="514124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9B80040-4AAD-4731-B423-50CCBFA5D613}" type="datetimeFigureOut">
              <a:rPr lang="fr-FR" smtClean="0"/>
              <a:t>10/06/2024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EA60AD-A71C-467F-BA11-44A4AA812D5C}" type="slidenum">
              <a:rPr lang="fr-FR" smtClean="0"/>
              <a:t>‹N°›</a:t>
            </a:fld>
            <a:endParaRPr lang="fr-FR"/>
          </a:p>
        </p:txBody>
      </p:sp>
    </p:spTree>
    <p:extLst>
      <p:ext uri="{BB962C8B-B14F-4D97-AF65-F5344CB8AC3E}">
        <p14:creationId xmlns:p14="http://schemas.microsoft.com/office/powerpoint/2010/main" val="4188703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9B80040-4AAD-4731-B423-50CCBFA5D613}" type="datetimeFigureOut">
              <a:rPr lang="fr-FR" smtClean="0"/>
              <a:t>10/06/2024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EA60AD-A71C-467F-BA11-44A4AA812D5C}" type="slidenum">
              <a:rPr lang="fr-FR" smtClean="0"/>
              <a:t>‹N°›</a:t>
            </a:fld>
            <a:endParaRPr lang="fr-FR"/>
          </a:p>
        </p:txBody>
      </p:sp>
    </p:spTree>
    <p:extLst>
      <p:ext uri="{BB962C8B-B14F-4D97-AF65-F5344CB8AC3E}">
        <p14:creationId xmlns:p14="http://schemas.microsoft.com/office/powerpoint/2010/main" val="3503783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A9B80040-4AAD-4731-B423-50CCBFA5D613}" type="datetimeFigureOut">
              <a:rPr lang="fr-FR" smtClean="0"/>
              <a:t>10/06/2024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EA60AD-A71C-467F-BA11-44A4AA812D5C}" type="slidenum">
              <a:rPr lang="fr-FR" smtClean="0"/>
              <a:t>‹N°›</a:t>
            </a:fld>
            <a:endParaRPr lang="fr-FR"/>
          </a:p>
        </p:txBody>
      </p:sp>
    </p:spTree>
    <p:extLst>
      <p:ext uri="{BB962C8B-B14F-4D97-AF65-F5344CB8AC3E}">
        <p14:creationId xmlns:p14="http://schemas.microsoft.com/office/powerpoint/2010/main" val="1329302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A9B80040-4AAD-4731-B423-50CCBFA5D613}" type="datetimeFigureOut">
              <a:rPr lang="fr-FR" smtClean="0"/>
              <a:t>10/06/2024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EA60AD-A71C-467F-BA11-44A4AA812D5C}" type="slidenum">
              <a:rPr lang="fr-FR" smtClean="0"/>
              <a:t>‹N°›</a:t>
            </a:fld>
            <a:endParaRPr lang="fr-FR"/>
          </a:p>
        </p:txBody>
      </p:sp>
    </p:spTree>
    <p:extLst>
      <p:ext uri="{BB962C8B-B14F-4D97-AF65-F5344CB8AC3E}">
        <p14:creationId xmlns:p14="http://schemas.microsoft.com/office/powerpoint/2010/main" val="3056671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A9B80040-4AAD-4731-B423-50CCBFA5D613}" type="datetimeFigureOut">
              <a:rPr lang="fr-FR" smtClean="0"/>
              <a:t>10/06/2024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0EA60AD-A71C-467F-BA11-44A4AA812D5C}" type="slidenum">
              <a:rPr lang="fr-FR" smtClean="0"/>
              <a:t>‹N°›</a:t>
            </a:fld>
            <a:endParaRPr lang="fr-FR"/>
          </a:p>
        </p:txBody>
      </p:sp>
    </p:spTree>
    <p:extLst>
      <p:ext uri="{BB962C8B-B14F-4D97-AF65-F5344CB8AC3E}">
        <p14:creationId xmlns:p14="http://schemas.microsoft.com/office/powerpoint/2010/main" val="744101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A9B80040-4AAD-4731-B423-50CCBFA5D613}" type="datetimeFigureOut">
              <a:rPr lang="fr-FR" smtClean="0"/>
              <a:t>10/06/2024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0EA60AD-A71C-467F-BA11-44A4AA812D5C}" type="slidenum">
              <a:rPr lang="fr-FR" smtClean="0"/>
              <a:t>‹N°›</a:t>
            </a:fld>
            <a:endParaRPr lang="fr-FR"/>
          </a:p>
        </p:txBody>
      </p:sp>
    </p:spTree>
    <p:extLst>
      <p:ext uri="{BB962C8B-B14F-4D97-AF65-F5344CB8AC3E}">
        <p14:creationId xmlns:p14="http://schemas.microsoft.com/office/powerpoint/2010/main" val="2708546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9B80040-4AAD-4731-B423-50CCBFA5D613}" type="datetimeFigureOut">
              <a:rPr lang="fr-FR" smtClean="0"/>
              <a:t>10/06/2024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0EA60AD-A71C-467F-BA11-44A4AA812D5C}" type="slidenum">
              <a:rPr lang="fr-FR" smtClean="0"/>
              <a:t>‹N°›</a:t>
            </a:fld>
            <a:endParaRPr lang="fr-FR"/>
          </a:p>
        </p:txBody>
      </p:sp>
    </p:spTree>
    <p:extLst>
      <p:ext uri="{BB962C8B-B14F-4D97-AF65-F5344CB8AC3E}">
        <p14:creationId xmlns:p14="http://schemas.microsoft.com/office/powerpoint/2010/main" val="3066001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A9B80040-4AAD-4731-B423-50CCBFA5D613}" type="datetimeFigureOut">
              <a:rPr lang="fr-FR" smtClean="0"/>
              <a:t>10/06/2024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EA60AD-A71C-467F-BA11-44A4AA812D5C}" type="slidenum">
              <a:rPr lang="fr-FR" smtClean="0"/>
              <a:t>‹N°›</a:t>
            </a:fld>
            <a:endParaRPr lang="fr-FR"/>
          </a:p>
        </p:txBody>
      </p:sp>
    </p:spTree>
    <p:extLst>
      <p:ext uri="{BB962C8B-B14F-4D97-AF65-F5344CB8AC3E}">
        <p14:creationId xmlns:p14="http://schemas.microsoft.com/office/powerpoint/2010/main" val="2003851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A9B80040-4AAD-4731-B423-50CCBFA5D613}" type="datetimeFigureOut">
              <a:rPr lang="fr-FR" smtClean="0"/>
              <a:t>10/06/2024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EA60AD-A71C-467F-BA11-44A4AA812D5C}" type="slidenum">
              <a:rPr lang="fr-FR" smtClean="0"/>
              <a:t>‹N°›</a:t>
            </a:fld>
            <a:endParaRPr lang="fr-FR"/>
          </a:p>
        </p:txBody>
      </p:sp>
    </p:spTree>
    <p:extLst>
      <p:ext uri="{BB962C8B-B14F-4D97-AF65-F5344CB8AC3E}">
        <p14:creationId xmlns:p14="http://schemas.microsoft.com/office/powerpoint/2010/main" val="2223715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B80040-4AAD-4731-B423-50CCBFA5D613}" type="datetimeFigureOut">
              <a:rPr lang="fr-FR" smtClean="0"/>
              <a:t>10/06/2024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EA60AD-A71C-467F-BA11-44A4AA812D5C}" type="slidenum">
              <a:rPr lang="fr-FR" smtClean="0"/>
              <a:t>‹N°›</a:t>
            </a:fld>
            <a:endParaRPr lang="fr-FR"/>
          </a:p>
        </p:txBody>
      </p:sp>
    </p:spTree>
    <p:extLst>
      <p:ext uri="{BB962C8B-B14F-4D97-AF65-F5344CB8AC3E}">
        <p14:creationId xmlns:p14="http://schemas.microsoft.com/office/powerpoint/2010/main" val="1782851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96839" y="917764"/>
            <a:ext cx="6346609" cy="1318823"/>
          </a:xfrm>
          <a:prstGeom prst="rect">
            <a:avLst/>
          </a:prstGeom>
        </p:spPr>
        <p:txBody>
          <a:bodyPr wrap="none">
            <a:spAutoFit/>
          </a:bodyPr>
          <a:lstStyle/>
          <a:p>
            <a:pPr>
              <a:lnSpc>
                <a:spcPct val="115000"/>
              </a:lnSpc>
              <a:spcAft>
                <a:spcPts val="1000"/>
              </a:spcAft>
            </a:pPr>
            <a:r>
              <a:rPr lang="fr-FR" sz="3200" dirty="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a:t>Etape 3 : Villejuif Montlhéry en </a:t>
            </a:r>
          </a:p>
          <a:p>
            <a:pPr>
              <a:lnSpc>
                <a:spcPct val="115000"/>
              </a:lnSpc>
              <a:spcAft>
                <a:spcPts val="1000"/>
              </a:spcAft>
            </a:pPr>
            <a:r>
              <a:rPr lang="fr-FR" sz="3200" dirty="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a:t>moins de 50 secondes !</a:t>
            </a:r>
            <a:endParaRPr lang="fr-FR" sz="3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Image 2" descr="http://julienchristian.perso.sfr.fr/images/picard_2.JPG"/>
          <p:cNvPicPr/>
          <p:nvPr/>
        </p:nvPicPr>
        <p:blipFill>
          <a:blip r:embed="rId2" cstate="print"/>
          <a:srcRect/>
          <a:stretch>
            <a:fillRect/>
          </a:stretch>
        </p:blipFill>
        <p:spPr bwMode="auto">
          <a:xfrm>
            <a:off x="1351721" y="109330"/>
            <a:ext cx="9674087" cy="6639339"/>
          </a:xfrm>
          <a:prstGeom prst="rect">
            <a:avLst/>
          </a:prstGeom>
          <a:noFill/>
          <a:ln w="9525">
            <a:noFill/>
            <a:miter lim="800000"/>
            <a:headEnd/>
            <a:tailEnd/>
          </a:ln>
        </p:spPr>
      </p:pic>
      <p:sp>
        <p:nvSpPr>
          <p:cNvPr id="4" name="Rectangle 3"/>
          <p:cNvSpPr/>
          <p:nvPr/>
        </p:nvSpPr>
        <p:spPr>
          <a:xfrm rot="5400000">
            <a:off x="8532689" y="3377504"/>
            <a:ext cx="6096000" cy="646331"/>
          </a:xfrm>
          <a:prstGeom prst="rect">
            <a:avLst/>
          </a:prstGeom>
        </p:spPr>
        <p:txBody>
          <a:bodyPr>
            <a:spAutoFit/>
          </a:bodyPr>
          <a:lstStyle/>
          <a:p>
            <a:pPr>
              <a:spcAft>
                <a:spcPts val="1000"/>
              </a:spcAft>
            </a:pPr>
            <a:r>
              <a:rPr lang="fr-FR" dirty="0">
                <a:latin typeface="Comic Sans MS" panose="030F0702030302020204" pitchFamily="66" charset="0"/>
                <a:ea typeface="Calibri" panose="020F0502020204030204" pitchFamily="34" charset="0"/>
                <a:cs typeface="Times New Roman" panose="02020603050405020304" pitchFamily="18" charset="0"/>
              </a:rPr>
              <a:t>Figure 1 : triangulation pour avoir la distance précise entre Villejuif et Montlhéry.</a:t>
            </a:r>
            <a:endParaRPr lang="fr-FR" sz="20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81373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359142"/>
            <a:ext cx="10972800" cy="3046988"/>
          </a:xfrm>
          <a:prstGeom prst="rect">
            <a:avLst/>
          </a:prstGeom>
        </p:spPr>
        <p:txBody>
          <a:bodyPr wrap="square">
            <a:spAutoFit/>
          </a:bodyPr>
          <a:lstStyle/>
          <a:p>
            <a:r>
              <a:rPr lang="fr-FR" sz="3200" dirty="0">
                <a:latin typeface="Comic Sans MS" panose="030F0702030302020204" pitchFamily="66" charset="0"/>
                <a:ea typeface="Calibri" panose="020F0502020204030204" pitchFamily="34" charset="0"/>
                <a:cs typeface="Times New Roman" panose="02020603050405020304" pitchFamily="18" charset="0"/>
              </a:rPr>
              <a:t>En 1822, le Bureau des Longitudes, sous l’impulsion d’Arago, entreprit la détermination de la vitesse du son dans l’air. Les observateurs étaient partagés en deux groupes. L’un sur les hauteurs de Villejuif, l’autre sur les hauteurs de Montlhéry, distant de 17 km. Un canon était disposé à chacun de ces deux endroits. </a:t>
            </a:r>
            <a:endParaRPr lang="fr-FR" sz="3200" dirty="0"/>
          </a:p>
        </p:txBody>
      </p:sp>
    </p:spTree>
    <p:extLst>
      <p:ext uri="{BB962C8B-B14F-4D97-AF65-F5344CB8AC3E}">
        <p14:creationId xmlns:p14="http://schemas.microsoft.com/office/powerpoint/2010/main" val="420329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166842"/>
            <a:ext cx="10972800" cy="4524315"/>
          </a:xfrm>
          <a:prstGeom prst="rect">
            <a:avLst/>
          </a:prstGeom>
        </p:spPr>
        <p:txBody>
          <a:bodyPr wrap="square">
            <a:spAutoFit/>
          </a:bodyPr>
          <a:lstStyle/>
          <a:p>
            <a:r>
              <a:rPr lang="fr-FR" sz="3200" dirty="0">
                <a:effectLst/>
                <a:latin typeface="Comic Sans MS" panose="030F0702030302020204" pitchFamily="66" charset="0"/>
                <a:ea typeface="Calibri" panose="020F0502020204030204" pitchFamily="34" charset="0"/>
                <a:cs typeface="Times New Roman" panose="02020603050405020304" pitchFamily="18" charset="0"/>
              </a:rPr>
              <a:t>Les expériences furent faites la nuit par temps calme avec une température de l’air de 15,9 °C et par la méthode des tirs alternés : un coup de canon étant tiré de Villejuif, les observateurs de Montlhéry déterminaient la durée séparant la perception de la lueur du tir du canon et du son correspondant. Puis un coup de canon était tiré de Montlhéry et la mesure effectuée à Villejuif, et ainsi de suite. La valeur moyenne de la durée fut mesurée à 49,9 secondes.</a:t>
            </a:r>
            <a:endParaRPr lang="fr-FR" sz="3200" dirty="0"/>
          </a:p>
        </p:txBody>
      </p:sp>
    </p:spTree>
    <p:extLst>
      <p:ext uri="{BB962C8B-B14F-4D97-AF65-F5344CB8AC3E}">
        <p14:creationId xmlns:p14="http://schemas.microsoft.com/office/powerpoint/2010/main" val="3512382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C:\Users\Olivier\Desktop\1002925-Vitesse_du_son.jpg"/>
          <p:cNvPicPr/>
          <p:nvPr/>
        </p:nvPicPr>
        <p:blipFill>
          <a:blip r:embed="rId2" cstate="print"/>
          <a:srcRect/>
          <a:stretch>
            <a:fillRect/>
          </a:stretch>
        </p:blipFill>
        <p:spPr bwMode="auto">
          <a:xfrm>
            <a:off x="795544" y="554520"/>
            <a:ext cx="4677603" cy="4759601"/>
          </a:xfrm>
          <a:prstGeom prst="rect">
            <a:avLst/>
          </a:prstGeom>
          <a:noFill/>
          <a:ln w="9525">
            <a:noFill/>
            <a:miter lim="800000"/>
            <a:headEnd/>
            <a:tailEnd/>
          </a:ln>
        </p:spPr>
      </p:pic>
      <p:sp>
        <p:nvSpPr>
          <p:cNvPr id="3" name="Rectangle 2"/>
          <p:cNvSpPr/>
          <p:nvPr/>
        </p:nvSpPr>
        <p:spPr>
          <a:xfrm>
            <a:off x="795544" y="5552244"/>
            <a:ext cx="5234609" cy="861774"/>
          </a:xfrm>
          <a:prstGeom prst="rect">
            <a:avLst/>
          </a:prstGeom>
        </p:spPr>
        <p:txBody>
          <a:bodyPr wrap="square">
            <a:spAutoFit/>
          </a:bodyPr>
          <a:lstStyle/>
          <a:p>
            <a:pPr algn="just" fontAlgn="base">
              <a:lnSpc>
                <a:spcPts val="1425"/>
              </a:lnSpc>
              <a:spcAft>
                <a:spcPts val="925"/>
              </a:spcAft>
            </a:pPr>
            <a:r>
              <a:rPr lang="fr-FR" sz="1600" dirty="0">
                <a:effectLst/>
                <a:latin typeface="Comic Sans MS" panose="030F0702030302020204" pitchFamily="66" charset="0"/>
                <a:ea typeface="Times New Roman" panose="02020603050405020304" pitchFamily="18" charset="0"/>
              </a:rPr>
              <a:t>Figure 2 </a:t>
            </a:r>
            <a:r>
              <a:rPr lang="fr-FR" sz="1600" dirty="0">
                <a:solidFill>
                  <a:srgbClr val="1D1D1D"/>
                </a:solidFill>
                <a:effectLst/>
                <a:latin typeface="Comic Sans MS" panose="030F0702030302020204" pitchFamily="66" charset="0"/>
                <a:ea typeface="Times New Roman" panose="02020603050405020304" pitchFamily="18" charset="0"/>
                <a:cs typeface="Arial" panose="020B0604020202020204" pitchFamily="34" charset="0"/>
              </a:rPr>
              <a:t>Mesure de la vitesse du son dans l'air par </a:t>
            </a:r>
          </a:p>
          <a:p>
            <a:pPr algn="just" fontAlgn="base">
              <a:lnSpc>
                <a:spcPts val="1425"/>
              </a:lnSpc>
              <a:spcAft>
                <a:spcPts val="925"/>
              </a:spcAft>
            </a:pPr>
            <a:r>
              <a:rPr lang="fr-FR" sz="1600" dirty="0">
                <a:solidFill>
                  <a:srgbClr val="1D1D1D"/>
                </a:solidFill>
                <a:effectLst/>
                <a:latin typeface="Comic Sans MS" panose="030F0702030302020204" pitchFamily="66" charset="0"/>
                <a:ea typeface="Times New Roman" panose="02020603050405020304" pitchFamily="18" charset="0"/>
                <a:cs typeface="Arial" panose="020B0604020202020204" pitchFamily="34" charset="0"/>
              </a:rPr>
              <a:t>Arago, Gay-Lussac et Prony. Gravure ancienne. </a:t>
            </a:r>
          </a:p>
          <a:p>
            <a:pPr algn="just" fontAlgn="base">
              <a:lnSpc>
                <a:spcPts val="1425"/>
              </a:lnSpc>
              <a:spcAft>
                <a:spcPts val="925"/>
              </a:spcAft>
            </a:pPr>
            <a:r>
              <a:rPr lang="fr-FR" sz="1600" dirty="0">
                <a:solidFill>
                  <a:srgbClr val="1D1D1D"/>
                </a:solidFill>
                <a:effectLst/>
                <a:latin typeface="Comic Sans MS" panose="030F0702030302020204" pitchFamily="66" charset="0"/>
                <a:ea typeface="Times New Roman" panose="02020603050405020304" pitchFamily="18" charset="0"/>
                <a:cs typeface="Arial" panose="020B0604020202020204" pitchFamily="34" charset="0"/>
              </a:rPr>
              <a:t>Ph. D.R. Coll. Archives </a:t>
            </a:r>
            <a:r>
              <a:rPr lang="fr-FR" sz="1600" dirty="0" err="1">
                <a:solidFill>
                  <a:srgbClr val="1D1D1D"/>
                </a:solidFill>
                <a:effectLst/>
                <a:latin typeface="Comic Sans MS" panose="030F0702030302020204" pitchFamily="66" charset="0"/>
                <a:ea typeface="Times New Roman" panose="02020603050405020304" pitchFamily="18" charset="0"/>
                <a:cs typeface="Arial" panose="020B0604020202020204" pitchFamily="34" charset="0"/>
              </a:rPr>
              <a:t>Larbor</a:t>
            </a:r>
            <a:r>
              <a:rPr lang="fr-FR" sz="1600" dirty="0">
                <a:solidFill>
                  <a:srgbClr val="1D1D1D"/>
                </a:solidFill>
                <a:effectLst/>
                <a:latin typeface="Comic Sans MS" panose="030F0702030302020204" pitchFamily="66" charset="0"/>
                <a:ea typeface="Times New Roman" panose="02020603050405020304" pitchFamily="18" charset="0"/>
                <a:cs typeface="Arial" panose="020B0604020202020204" pitchFamily="34" charset="0"/>
              </a:rPr>
              <a:t>.</a:t>
            </a:r>
            <a:endParaRPr lang="fr-FR" sz="1600" dirty="0">
              <a:effectLst/>
              <a:latin typeface="Times New Roman" panose="02020603050405020304" pitchFamily="18" charset="0"/>
              <a:ea typeface="Times New Roman" panose="02020603050405020304" pitchFamily="18" charset="0"/>
            </a:endParaRPr>
          </a:p>
        </p:txBody>
      </p:sp>
      <p:sp>
        <p:nvSpPr>
          <p:cNvPr id="4" name="Rectangle 3"/>
          <p:cNvSpPr/>
          <p:nvPr/>
        </p:nvSpPr>
        <p:spPr>
          <a:xfrm>
            <a:off x="5871126" y="998260"/>
            <a:ext cx="6096000" cy="4879284"/>
          </a:xfrm>
          <a:prstGeom prst="rect">
            <a:avLst/>
          </a:prstGeom>
        </p:spPr>
        <p:txBody>
          <a:bodyPr>
            <a:spAutoFit/>
          </a:bodyPr>
          <a:lstStyle/>
          <a:p>
            <a:pPr>
              <a:lnSpc>
                <a:spcPct val="115000"/>
              </a:lnSpc>
              <a:spcAft>
                <a:spcPts val="1000"/>
              </a:spcAft>
              <a:tabLst>
                <a:tab pos="1885950" algn="l"/>
              </a:tabLst>
            </a:pPr>
            <a:r>
              <a:rPr lang="fr-FR" sz="3200" dirty="0">
                <a:effectLst/>
                <a:latin typeface="Comic Sans MS" panose="030F0702030302020204" pitchFamily="66" charset="0"/>
                <a:ea typeface="Calibri" panose="020F0502020204030204" pitchFamily="34" charset="0"/>
                <a:cs typeface="Times New Roman" panose="02020603050405020304" pitchFamily="18" charset="0"/>
              </a:rPr>
              <a:t>1. Quelle hypothèse est implicitement faite par les expérimentateurs quant à la vitesse de la lumière par rapport à celle du son ?</a:t>
            </a:r>
          </a:p>
          <a:p>
            <a:pPr>
              <a:lnSpc>
                <a:spcPct val="115000"/>
              </a:lnSpc>
              <a:spcAft>
                <a:spcPts val="1000"/>
              </a:spcAft>
              <a:tabLst>
                <a:tab pos="1885950" algn="l"/>
              </a:tabLst>
            </a:pPr>
            <a:endParaRPr lang="fr-FR" sz="3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15000"/>
              </a:lnSpc>
              <a:spcAft>
                <a:spcPts val="1000"/>
              </a:spcAft>
              <a:tabLst>
                <a:tab pos="1885950" algn="l"/>
              </a:tabLst>
            </a:pPr>
            <a:r>
              <a:rPr lang="fr-FR" sz="3200" dirty="0">
                <a:effectLst/>
                <a:latin typeface="Comic Sans MS" panose="030F0702030302020204" pitchFamily="66" charset="0"/>
                <a:ea typeface="Calibri" panose="020F0502020204030204" pitchFamily="34" charset="0"/>
                <a:cs typeface="Times New Roman" panose="02020603050405020304" pitchFamily="18" charset="0"/>
              </a:rPr>
              <a:t>2. Pourquoi effectuer ces expériences de nuit ?</a:t>
            </a:r>
          </a:p>
        </p:txBody>
      </p:sp>
    </p:spTree>
    <p:extLst>
      <p:ext uri="{BB962C8B-B14F-4D97-AF65-F5344CB8AC3E}">
        <p14:creationId xmlns:p14="http://schemas.microsoft.com/office/powerpoint/2010/main" val="1725109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41513" y="944505"/>
            <a:ext cx="10508974" cy="4968989"/>
          </a:xfrm>
          <a:prstGeom prst="rect">
            <a:avLst/>
          </a:prstGeom>
        </p:spPr>
        <p:txBody>
          <a:bodyPr wrap="square">
            <a:spAutoFit/>
          </a:bodyPr>
          <a:lstStyle/>
          <a:p>
            <a:pPr lvl="0">
              <a:lnSpc>
                <a:spcPct val="115000"/>
              </a:lnSpc>
              <a:spcAft>
                <a:spcPts val="1000"/>
              </a:spcAft>
              <a:tabLst>
                <a:tab pos="1885950" algn="l"/>
              </a:tabLst>
            </a:pPr>
            <a:r>
              <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3. Pourquoi alterner les tirs ?</a:t>
            </a:r>
          </a:p>
          <a:p>
            <a:pPr lvl="0">
              <a:lnSpc>
                <a:spcPct val="115000"/>
              </a:lnSpc>
              <a:spcAft>
                <a:spcPts val="1000"/>
              </a:spcAft>
              <a:tabLst>
                <a:tab pos="1885950" algn="l"/>
              </a:tabLst>
            </a:pPr>
            <a:r>
              <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4. En utilisant les valeurs mesurées, calculez la valeur de la vitesse du son dans les conditions de l’expérience.</a:t>
            </a:r>
          </a:p>
          <a:p>
            <a:pPr lvl="0">
              <a:lnSpc>
                <a:spcPct val="115000"/>
              </a:lnSpc>
              <a:spcAft>
                <a:spcPts val="1000"/>
              </a:spcAft>
              <a:tabLst>
                <a:tab pos="1885950" algn="l"/>
              </a:tabLst>
            </a:pPr>
            <a:r>
              <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5. D’après le texte, de quel paramètre dépend la vitesse du son ?</a:t>
            </a:r>
          </a:p>
          <a:p>
            <a:pPr lvl="0">
              <a:lnSpc>
                <a:spcPct val="115000"/>
              </a:lnSpc>
              <a:spcAft>
                <a:spcPts val="1000"/>
              </a:spcAft>
              <a:tabLst>
                <a:tab pos="1885950" algn="l"/>
              </a:tabLst>
            </a:pPr>
            <a:r>
              <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6. Trouvez un paramètre limitant la précision de cette mesure.</a:t>
            </a:r>
          </a:p>
        </p:txBody>
      </p:sp>
    </p:spTree>
    <p:extLst>
      <p:ext uri="{BB962C8B-B14F-4D97-AF65-F5344CB8AC3E}">
        <p14:creationId xmlns:p14="http://schemas.microsoft.com/office/powerpoint/2010/main" val="3757622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0574" y="679303"/>
            <a:ext cx="11290852" cy="5007525"/>
          </a:xfrm>
          <a:prstGeom prst="rect">
            <a:avLst/>
          </a:prstGeom>
        </p:spPr>
        <p:txBody>
          <a:bodyPr wrap="square">
            <a:spAutoFit/>
          </a:bodyPr>
          <a:lstStyle/>
          <a:p>
            <a:pPr>
              <a:lnSpc>
                <a:spcPct val="115000"/>
              </a:lnSpc>
              <a:spcAft>
                <a:spcPts val="1000"/>
              </a:spcAft>
            </a:pPr>
            <a:r>
              <a:rPr lang="fr-FR" sz="32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Exemple de correction.</a:t>
            </a:r>
          </a:p>
          <a:p>
            <a:pPr>
              <a:lnSpc>
                <a:spcPct val="115000"/>
              </a:lnSpc>
              <a:spcAft>
                <a:spcPts val="1000"/>
              </a:spcAft>
            </a:pPr>
            <a:r>
              <a:rPr lang="fr-FR" sz="32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 </a:t>
            </a:r>
          </a:p>
          <a:p>
            <a:pPr>
              <a:lnSpc>
                <a:spcPct val="115000"/>
              </a:lnSpc>
              <a:spcAft>
                <a:spcPts val="1000"/>
              </a:spcAft>
              <a:tabLst>
                <a:tab pos="1885950" algn="l"/>
              </a:tabLst>
            </a:pPr>
            <a:r>
              <a:rPr lang="fr-FR" sz="32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1. La vitesse de la lumière est très grande par rapport à celle du son. L’éclair du coup de canon correspond donc à l’instant du départ du son.</a:t>
            </a:r>
          </a:p>
          <a:p>
            <a:pPr>
              <a:lnSpc>
                <a:spcPct val="115000"/>
              </a:lnSpc>
              <a:spcAft>
                <a:spcPts val="1000"/>
              </a:spcAft>
              <a:tabLst>
                <a:tab pos="1885950" algn="l"/>
              </a:tabLst>
            </a:pPr>
            <a:r>
              <a:rPr lang="fr-FR" sz="32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2. Les expériences sont faites de nuit pour profiter d’une meilleure stabilité de l’air, température et vent), et voir la flamme du canon.</a:t>
            </a:r>
          </a:p>
        </p:txBody>
      </p:sp>
    </p:spTree>
    <p:extLst>
      <p:ext uri="{BB962C8B-B14F-4D97-AF65-F5344CB8AC3E}">
        <p14:creationId xmlns:p14="http://schemas.microsoft.com/office/powerpoint/2010/main" val="1443093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56252" y="925237"/>
            <a:ext cx="9879495" cy="5007525"/>
          </a:xfrm>
          <a:prstGeom prst="rect">
            <a:avLst/>
          </a:prstGeom>
        </p:spPr>
        <p:txBody>
          <a:bodyPr wrap="square">
            <a:spAutoFit/>
          </a:bodyPr>
          <a:lstStyle/>
          <a:p>
            <a:pPr lvl="0">
              <a:lnSpc>
                <a:spcPct val="115000"/>
              </a:lnSpc>
              <a:spcAft>
                <a:spcPts val="1000"/>
              </a:spcAft>
              <a:tabLst>
                <a:tab pos="1885950" algn="l"/>
              </a:tabLst>
            </a:pPr>
            <a:r>
              <a:rPr lang="fr-FR" sz="32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3. En alternant les tirs, on moyenne l’influence du vent, qui augmenterait ou diminuerait la vitesse du son.</a:t>
            </a:r>
          </a:p>
          <a:p>
            <a:pPr lvl="0">
              <a:lnSpc>
                <a:spcPct val="115000"/>
              </a:lnSpc>
              <a:spcAft>
                <a:spcPts val="1000"/>
              </a:spcAft>
              <a:tabLst>
                <a:tab pos="1885950" algn="l"/>
              </a:tabLst>
            </a:pPr>
            <a:r>
              <a:rPr lang="fr-FR" sz="32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4. V = 17 000 / 49,9 = 340 m/s.</a:t>
            </a:r>
          </a:p>
          <a:p>
            <a:pPr lvl="0">
              <a:lnSpc>
                <a:spcPct val="115000"/>
              </a:lnSpc>
              <a:spcAft>
                <a:spcPts val="1000"/>
              </a:spcAft>
              <a:tabLst>
                <a:tab pos="1885950" algn="l"/>
              </a:tabLst>
            </a:pPr>
            <a:r>
              <a:rPr lang="fr-FR" sz="32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5. La vitesse du son dépend de la température de l’air.</a:t>
            </a:r>
          </a:p>
          <a:p>
            <a:pPr lvl="0">
              <a:lnSpc>
                <a:spcPct val="115000"/>
              </a:lnSpc>
              <a:spcAft>
                <a:spcPts val="1000"/>
              </a:spcAft>
              <a:tabLst>
                <a:tab pos="1885950" algn="l"/>
              </a:tabLst>
            </a:pPr>
            <a:r>
              <a:rPr lang="fr-FR" sz="32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6. Les réflexes des expérimentateurs limite la précision de cette mesure.</a:t>
            </a:r>
          </a:p>
        </p:txBody>
      </p:sp>
    </p:spTree>
    <p:extLst>
      <p:ext uri="{BB962C8B-B14F-4D97-AF65-F5344CB8AC3E}">
        <p14:creationId xmlns:p14="http://schemas.microsoft.com/office/powerpoint/2010/main" val="142306603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244</TotalTime>
  <Words>179</Words>
  <Application>Microsoft Office PowerPoint</Application>
  <PresentationFormat>Grand écran</PresentationFormat>
  <Paragraphs>23</Paragraphs>
  <Slides>7</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7</vt:i4>
      </vt:variant>
    </vt:vector>
  </HeadingPairs>
  <TitlesOfParts>
    <vt:vector size="13" baseType="lpstr">
      <vt:lpstr>Arial</vt:lpstr>
      <vt:lpstr>Calibri</vt:lpstr>
      <vt:lpstr>Calibri Light</vt:lpstr>
      <vt:lpstr>Comic Sans MS</vt:lpstr>
      <vt:lpstr>Times New Roman</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dc:creator>
  <cp:lastModifiedBy>GAYRARD OLIVIER</cp:lastModifiedBy>
  <cp:revision>15</cp:revision>
  <dcterms:created xsi:type="dcterms:W3CDTF">2017-03-05T10:02:12Z</dcterms:created>
  <dcterms:modified xsi:type="dcterms:W3CDTF">2024-06-10T13:44:17Z</dcterms:modified>
</cp:coreProperties>
</file>