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4" r:id="rId3"/>
    <p:sldId id="258" r:id="rId4"/>
    <p:sldId id="265" r:id="rId5"/>
    <p:sldId id="266" r:id="rId6"/>
    <p:sldId id="259"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2" d="100"/>
          <a:sy n="72" d="100"/>
        </p:scale>
        <p:origin x="6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F2CB6D-016A-433E-A526-31FDD3C285A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E628465-11B3-406A-8ADC-9C4616D0A7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8E78E74-6E9D-4B74-97C2-21B060C6A4B7}"/>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5" name="Espace réservé du pied de page 4">
            <a:extLst>
              <a:ext uri="{FF2B5EF4-FFF2-40B4-BE49-F238E27FC236}">
                <a16:creationId xmlns:a16="http://schemas.microsoft.com/office/drawing/2014/main" id="{6700A4E6-2DAC-48F9-8EC4-FE2065454D5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3775CCB-8421-43A6-8A90-6A2F58579E0E}"/>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54246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02E28E-4D28-4863-A663-9C2DC7693EC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507D4C5-9C78-4D41-9644-DF974E832935}"/>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672D348-6A43-4FD9-9BE4-8DAD782AB3CD}"/>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5" name="Espace réservé du pied de page 4">
            <a:extLst>
              <a:ext uri="{FF2B5EF4-FFF2-40B4-BE49-F238E27FC236}">
                <a16:creationId xmlns:a16="http://schemas.microsoft.com/office/drawing/2014/main" id="{9C33FC4B-FE6C-4EC8-A3D6-9FA226986E8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311A40D-A3F8-4767-9121-D2140128CAFD}"/>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1562898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7A5513E-F591-4127-BBA9-4B959E905ED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E8B2A9C-68EF-47CD-9060-F0EF584F075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6EAF20F-2A46-473B-8C97-CE2DC48240E9}"/>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5" name="Espace réservé du pied de page 4">
            <a:extLst>
              <a:ext uri="{FF2B5EF4-FFF2-40B4-BE49-F238E27FC236}">
                <a16:creationId xmlns:a16="http://schemas.microsoft.com/office/drawing/2014/main" id="{69F2A27F-7A95-4964-A426-BA793133643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579685F-E889-4B20-9184-888CFAE2309C}"/>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3436270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5D902B-C6FF-4BD8-AC6A-0E99DE0D523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967B1D0-5846-4A7E-8388-90CF1A08F4B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41D085E-A637-4B36-9484-3AB0AD33907D}"/>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5" name="Espace réservé du pied de page 4">
            <a:extLst>
              <a:ext uri="{FF2B5EF4-FFF2-40B4-BE49-F238E27FC236}">
                <a16:creationId xmlns:a16="http://schemas.microsoft.com/office/drawing/2014/main" id="{B3212A3A-EFDA-44F7-981D-4FEA1BA97DA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DB50687-83FE-4065-BAF6-FAE281A5BAB2}"/>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199486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9F3841-89E6-4D44-A8FA-840EDDB65C4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5E7940E-DAA5-4D3E-9631-15A9D0FC11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A1DF4EB-80EE-4405-B54A-7C3A894415A0}"/>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5" name="Espace réservé du pied de page 4">
            <a:extLst>
              <a:ext uri="{FF2B5EF4-FFF2-40B4-BE49-F238E27FC236}">
                <a16:creationId xmlns:a16="http://schemas.microsoft.com/office/drawing/2014/main" id="{A0A744CF-3CF0-4D09-923D-E5CF4C9295D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606B90B-DB46-42D2-A853-1A23FC42BA32}"/>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746252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30734F-44BC-4857-9062-8B9BFE84784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2C233FA-9787-4934-82B7-4E6F2571BE5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84866E4-46C6-4484-9843-DE1F0087CA33}"/>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7C6E110E-8FB9-4ED6-B55B-DFD1C4AA7756}"/>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6" name="Espace réservé du pied de page 5">
            <a:extLst>
              <a:ext uri="{FF2B5EF4-FFF2-40B4-BE49-F238E27FC236}">
                <a16:creationId xmlns:a16="http://schemas.microsoft.com/office/drawing/2014/main" id="{893FC9DE-7626-4B0E-B659-C005F66E5F8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5F4776B-1A25-450C-B391-7823B2194C4D}"/>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204404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EEA9C9-9241-49DE-87E9-40259FEE00F0}"/>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3EA919FD-C8A2-4771-B31C-E112C95548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250809C-5576-457D-B244-BD2B196B7A0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4CC5A73-B616-4645-B0DA-7B6CD8723C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A29E594D-13F2-42D9-A3C1-A91DEA02901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D748EB8-7A75-4F28-BE0F-B04C908CDCA8}"/>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8" name="Espace réservé du pied de page 7">
            <a:extLst>
              <a:ext uri="{FF2B5EF4-FFF2-40B4-BE49-F238E27FC236}">
                <a16:creationId xmlns:a16="http://schemas.microsoft.com/office/drawing/2014/main" id="{3D3FCE89-B479-478E-B086-329823973EE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1844DDA1-0F94-41F3-8ED7-9E5AF76ADFF5}"/>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3861613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FB07D5-3157-4A0E-AC85-57623CB4B4B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7BC3B763-C9C2-4BAC-90C1-492FFA1DD4AF}"/>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4" name="Espace réservé du pied de page 3">
            <a:extLst>
              <a:ext uri="{FF2B5EF4-FFF2-40B4-BE49-F238E27FC236}">
                <a16:creationId xmlns:a16="http://schemas.microsoft.com/office/drawing/2014/main" id="{84C3DFCE-251A-4768-9FE5-7A20C2526CF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F94C12C-A947-4F1E-A64B-4471AEB80393}"/>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3158907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C569464-D160-44F8-A3B9-513C1AF7F886}"/>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3" name="Espace réservé du pied de page 2">
            <a:extLst>
              <a:ext uri="{FF2B5EF4-FFF2-40B4-BE49-F238E27FC236}">
                <a16:creationId xmlns:a16="http://schemas.microsoft.com/office/drawing/2014/main" id="{C40C8FB1-314D-4881-89B3-5B2D4E7DF8E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507C621D-8D72-49B7-8132-EB14FF8585E5}"/>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135195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3F10F0-DA1D-4FF2-A99A-A15A3BC74A9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3DF951B5-BB9A-41C4-9904-564842F31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A020D38-48FC-443A-8BD6-7B770E47A3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C0DACA6-3F7A-4637-9943-16D236AF4026}"/>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6" name="Espace réservé du pied de page 5">
            <a:extLst>
              <a:ext uri="{FF2B5EF4-FFF2-40B4-BE49-F238E27FC236}">
                <a16:creationId xmlns:a16="http://schemas.microsoft.com/office/drawing/2014/main" id="{08FCC834-53DF-4AD7-86E6-4AD0D3F09C1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805020B-C1FC-4896-852F-41AFD4A5B14D}"/>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952079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A0698C-908C-4A76-AEE2-A1F5A267FE9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B9F2E69A-1C6C-4445-833B-C1D417DE97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3AF76BF-8ACF-4E23-AA93-8845C3795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0E9C69E-9A62-4DD0-A432-99234C309FE6}"/>
              </a:ext>
            </a:extLst>
          </p:cNvPr>
          <p:cNvSpPr>
            <a:spLocks noGrp="1"/>
          </p:cNvSpPr>
          <p:nvPr>
            <p:ph type="dt" sz="half" idx="10"/>
          </p:nvPr>
        </p:nvSpPr>
        <p:spPr/>
        <p:txBody>
          <a:bodyPr/>
          <a:lstStyle/>
          <a:p>
            <a:fld id="{2FCDC605-1DC3-4305-9229-D3E5E7F2BEFC}" type="datetimeFigureOut">
              <a:rPr lang="fr-FR" smtClean="0"/>
              <a:t>26/10/2019</a:t>
            </a:fld>
            <a:endParaRPr lang="fr-FR"/>
          </a:p>
        </p:txBody>
      </p:sp>
      <p:sp>
        <p:nvSpPr>
          <p:cNvPr id="6" name="Espace réservé du pied de page 5">
            <a:extLst>
              <a:ext uri="{FF2B5EF4-FFF2-40B4-BE49-F238E27FC236}">
                <a16:creationId xmlns:a16="http://schemas.microsoft.com/office/drawing/2014/main" id="{1684B529-9285-462A-AA02-848BCB1A626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BF03C79-A4E1-45AC-8455-6B3A2A424847}"/>
              </a:ext>
            </a:extLst>
          </p:cNvPr>
          <p:cNvSpPr>
            <a:spLocks noGrp="1"/>
          </p:cNvSpPr>
          <p:nvPr>
            <p:ph type="sldNum" sz="quarter" idx="12"/>
          </p:nvPr>
        </p:nvSpPr>
        <p:spPr/>
        <p:txBody>
          <a:bodyPr/>
          <a:lstStyle/>
          <a:p>
            <a:fld id="{95C34059-57A6-4426-9B3E-CAA226A2DBFE}" type="slidenum">
              <a:rPr lang="fr-FR" smtClean="0"/>
              <a:t>‹N°›</a:t>
            </a:fld>
            <a:endParaRPr lang="fr-FR"/>
          </a:p>
        </p:txBody>
      </p:sp>
    </p:spTree>
    <p:extLst>
      <p:ext uri="{BB962C8B-B14F-4D97-AF65-F5344CB8AC3E}">
        <p14:creationId xmlns:p14="http://schemas.microsoft.com/office/powerpoint/2010/main" val="1832891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88B5519-8CAA-4B23-A205-74F2C84DB3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C502DC7-8C0C-449F-B22C-9D107864FC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7FC7C0D-3786-4CEF-B70C-BD3B34F0AB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CDC605-1DC3-4305-9229-D3E5E7F2BEFC}" type="datetimeFigureOut">
              <a:rPr lang="fr-FR" smtClean="0"/>
              <a:t>26/10/2019</a:t>
            </a:fld>
            <a:endParaRPr lang="fr-FR"/>
          </a:p>
        </p:txBody>
      </p:sp>
      <p:sp>
        <p:nvSpPr>
          <p:cNvPr id="5" name="Espace réservé du pied de page 4">
            <a:extLst>
              <a:ext uri="{FF2B5EF4-FFF2-40B4-BE49-F238E27FC236}">
                <a16:creationId xmlns:a16="http://schemas.microsoft.com/office/drawing/2014/main" id="{722D87FF-7809-407A-9CD7-87C905837D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D7123EC-2C49-41C0-9377-BD9E32F1E6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C34059-57A6-4426-9B3E-CAA226A2DBFE}" type="slidenum">
              <a:rPr lang="fr-FR" smtClean="0"/>
              <a:t>‹N°›</a:t>
            </a:fld>
            <a:endParaRPr lang="fr-FR"/>
          </a:p>
        </p:txBody>
      </p:sp>
    </p:spTree>
    <p:extLst>
      <p:ext uri="{BB962C8B-B14F-4D97-AF65-F5344CB8AC3E}">
        <p14:creationId xmlns:p14="http://schemas.microsoft.com/office/powerpoint/2010/main" val="631763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4B4F49C-DFDC-4D5F-A312-BEEFE245586D}"/>
              </a:ext>
            </a:extLst>
          </p:cNvPr>
          <p:cNvSpPr txBox="1"/>
          <p:nvPr/>
        </p:nvSpPr>
        <p:spPr>
          <a:xfrm>
            <a:off x="1709531" y="1099930"/>
            <a:ext cx="9037982" cy="1631216"/>
          </a:xfrm>
          <a:prstGeom prst="rect">
            <a:avLst/>
          </a:prstGeom>
          <a:noFill/>
        </p:spPr>
        <p:txBody>
          <a:bodyPr wrap="square" rtlCol="0">
            <a:spAutoFit/>
          </a:bodyPr>
          <a:lstStyle/>
          <a:p>
            <a:pPr algn="ctr"/>
            <a:r>
              <a:rPr lang="fr-FR" sz="3600" dirty="0">
                <a:solidFill>
                  <a:srgbClr val="FF0000"/>
                </a:solidFill>
                <a:latin typeface="Comic Sans MS" panose="030F0702030302020204" pitchFamily="66" charset="0"/>
              </a:rPr>
              <a:t>Force et champ électrostatique</a:t>
            </a:r>
          </a:p>
          <a:p>
            <a:pPr algn="ctr"/>
            <a:endParaRPr lang="fr-FR" sz="3600" dirty="0">
              <a:solidFill>
                <a:srgbClr val="FF0000"/>
              </a:solidFill>
              <a:latin typeface="Comic Sans MS" panose="030F0702030302020204" pitchFamily="66" charset="0"/>
            </a:endParaRPr>
          </a:p>
          <a:p>
            <a:r>
              <a:rPr lang="fr-FR" sz="2800" dirty="0">
                <a:latin typeface="Comic Sans MS" panose="030F0702030302020204" pitchFamily="66" charset="0"/>
              </a:rPr>
              <a:t>Voici un espace vide de tout, et loin de toute charge.</a:t>
            </a:r>
          </a:p>
        </p:txBody>
      </p:sp>
      <p:sp>
        <p:nvSpPr>
          <p:cNvPr id="4" name="Rectangle 3">
            <a:extLst>
              <a:ext uri="{FF2B5EF4-FFF2-40B4-BE49-F238E27FC236}">
                <a16:creationId xmlns:a16="http://schemas.microsoft.com/office/drawing/2014/main" id="{31F6E66D-428B-444C-814A-6C05B86DDFFB}"/>
              </a:ext>
            </a:extLst>
          </p:cNvPr>
          <p:cNvSpPr/>
          <p:nvPr/>
        </p:nvSpPr>
        <p:spPr>
          <a:xfrm>
            <a:off x="3001617" y="3140765"/>
            <a:ext cx="6188765" cy="31937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254851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4B4F49C-DFDC-4D5F-A312-BEEFE245586D}"/>
              </a:ext>
            </a:extLst>
          </p:cNvPr>
          <p:cNvSpPr txBox="1"/>
          <p:nvPr/>
        </p:nvSpPr>
        <p:spPr>
          <a:xfrm>
            <a:off x="1709531" y="1099930"/>
            <a:ext cx="9475304" cy="1508105"/>
          </a:xfrm>
          <a:prstGeom prst="rect">
            <a:avLst/>
          </a:prstGeom>
          <a:noFill/>
        </p:spPr>
        <p:txBody>
          <a:bodyPr wrap="square" rtlCol="0">
            <a:spAutoFit/>
          </a:bodyPr>
          <a:lstStyle/>
          <a:p>
            <a:pPr algn="ctr"/>
            <a:endParaRPr lang="fr-FR" sz="3600" dirty="0">
              <a:solidFill>
                <a:srgbClr val="FF0000"/>
              </a:solidFill>
              <a:latin typeface="Comic Sans MS" panose="030F0702030302020204" pitchFamily="66" charset="0"/>
            </a:endParaRPr>
          </a:p>
          <a:p>
            <a:r>
              <a:rPr lang="fr-FR" sz="2800" dirty="0">
                <a:latin typeface="Comic Sans MS" panose="030F0702030302020204" pitchFamily="66" charset="0"/>
              </a:rPr>
              <a:t>En un point de cet espace, plaçons une charge source q1 chargée négativement.</a:t>
            </a:r>
          </a:p>
        </p:txBody>
      </p:sp>
      <p:sp>
        <p:nvSpPr>
          <p:cNvPr id="4" name="Rectangle 3">
            <a:extLst>
              <a:ext uri="{FF2B5EF4-FFF2-40B4-BE49-F238E27FC236}">
                <a16:creationId xmlns:a16="http://schemas.microsoft.com/office/drawing/2014/main" id="{31F6E66D-428B-444C-814A-6C05B86DDFFB}"/>
              </a:ext>
            </a:extLst>
          </p:cNvPr>
          <p:cNvSpPr/>
          <p:nvPr/>
        </p:nvSpPr>
        <p:spPr>
          <a:xfrm>
            <a:off x="3001617" y="3140765"/>
            <a:ext cx="6188765" cy="31937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 name="Image 1">
            <a:extLst>
              <a:ext uri="{FF2B5EF4-FFF2-40B4-BE49-F238E27FC236}">
                <a16:creationId xmlns:a16="http://schemas.microsoft.com/office/drawing/2014/main" id="{B97F6C25-AE4A-4CC2-B2D0-708CA6BEC524}"/>
              </a:ext>
            </a:extLst>
          </p:cNvPr>
          <p:cNvPicPr>
            <a:picLocks noChangeAspect="1"/>
          </p:cNvPicPr>
          <p:nvPr/>
        </p:nvPicPr>
        <p:blipFill>
          <a:blip r:embed="rId2"/>
          <a:stretch>
            <a:fillRect/>
          </a:stretch>
        </p:blipFill>
        <p:spPr>
          <a:xfrm>
            <a:off x="3649102" y="3232591"/>
            <a:ext cx="4898550" cy="3101948"/>
          </a:xfrm>
          <a:prstGeom prst="rect">
            <a:avLst/>
          </a:prstGeom>
        </p:spPr>
      </p:pic>
      <p:pic>
        <p:nvPicPr>
          <p:cNvPr id="6" name="Image 5">
            <a:extLst>
              <a:ext uri="{FF2B5EF4-FFF2-40B4-BE49-F238E27FC236}">
                <a16:creationId xmlns:a16="http://schemas.microsoft.com/office/drawing/2014/main" id="{6464CEAB-CC03-481E-9512-F287F606A646}"/>
              </a:ext>
            </a:extLst>
          </p:cNvPr>
          <p:cNvPicPr>
            <a:picLocks noChangeAspect="1"/>
          </p:cNvPicPr>
          <p:nvPr/>
        </p:nvPicPr>
        <p:blipFill>
          <a:blip r:embed="rId3"/>
          <a:stretch>
            <a:fillRect/>
          </a:stretch>
        </p:blipFill>
        <p:spPr>
          <a:xfrm>
            <a:off x="6190008" y="4368662"/>
            <a:ext cx="257175" cy="276225"/>
          </a:xfrm>
          <a:prstGeom prst="rect">
            <a:avLst/>
          </a:prstGeom>
        </p:spPr>
      </p:pic>
    </p:spTree>
    <p:extLst>
      <p:ext uri="{BB962C8B-B14F-4D97-AF65-F5344CB8AC3E}">
        <p14:creationId xmlns:p14="http://schemas.microsoft.com/office/powerpoint/2010/main" val="3749872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1B42A0AE-8EFF-4F9F-BA5F-86A3C44AA48C}"/>
              </a:ext>
            </a:extLst>
          </p:cNvPr>
          <p:cNvSpPr txBox="1"/>
          <p:nvPr/>
        </p:nvSpPr>
        <p:spPr>
          <a:xfrm>
            <a:off x="1616766" y="662608"/>
            <a:ext cx="9303026" cy="6863417"/>
          </a:xfrm>
          <a:prstGeom prst="rect">
            <a:avLst/>
          </a:prstGeom>
          <a:noFill/>
        </p:spPr>
        <p:txBody>
          <a:bodyPr wrap="square" rtlCol="0">
            <a:spAutoFit/>
          </a:bodyPr>
          <a:lstStyle/>
          <a:p>
            <a:r>
              <a:rPr lang="fr-FR" sz="2800" dirty="0">
                <a:latin typeface="Comic Sans MS" panose="030F0702030302020204" pitchFamily="66" charset="0"/>
              </a:rPr>
              <a:t>Dès lors, dans l’espace qui entoure la charge source q1, existe un champ électrostatique E dont les propriétés dépendantes de :</a:t>
            </a:r>
          </a:p>
          <a:p>
            <a:endParaRPr lang="fr-FR" sz="2800" dirty="0">
              <a:latin typeface="Comic Sans MS" panose="030F0702030302020204" pitchFamily="66" charset="0"/>
            </a:endParaRPr>
          </a:p>
          <a:p>
            <a:pPr marL="457200" indent="-457200">
              <a:buFontTx/>
              <a:buChar char="-"/>
            </a:pPr>
            <a:r>
              <a:rPr lang="fr-FR" sz="2800" dirty="0">
                <a:latin typeface="Comic Sans MS" panose="030F0702030302020204" pitchFamily="66" charset="0"/>
              </a:rPr>
              <a:t>La charge source q1 en C. Plus elle est importante, plus la valeur du champ l’est aussi. Charge et intensité du champ sont proportionnelles.</a:t>
            </a:r>
          </a:p>
          <a:p>
            <a:pPr marL="457200" indent="-457200">
              <a:buFontTx/>
              <a:buChar char="-"/>
            </a:pPr>
            <a:r>
              <a:rPr lang="fr-FR" sz="2800" dirty="0">
                <a:latin typeface="Comic Sans MS" panose="030F0702030302020204" pitchFamily="66" charset="0"/>
              </a:rPr>
              <a:t>De la distance d’un point de l’espace où l’on mesure ce champ au point occupé par q1. Plus cette distance est grande et plus l’intensité du champ est faible. Il s’agit même d’une proportionnalité suivant l’inverse carré.</a:t>
            </a:r>
          </a:p>
          <a:p>
            <a:pPr marL="457200" indent="-457200">
              <a:buFontTx/>
              <a:buChar char="-"/>
            </a:pPr>
            <a:r>
              <a:rPr lang="fr-FR" sz="2800" dirty="0">
                <a:latin typeface="Comic Sans MS" panose="030F0702030302020204" pitchFamily="66" charset="0"/>
              </a:rPr>
              <a:t>D’une constante dite de Coulomb: k.</a:t>
            </a:r>
          </a:p>
          <a:p>
            <a:pPr marL="457200" indent="-457200">
              <a:buFontTx/>
              <a:buChar char="-"/>
            </a:pPr>
            <a:endParaRPr lang="fr-FR" sz="2800" dirty="0">
              <a:latin typeface="Comic Sans MS" panose="030F0702030302020204" pitchFamily="66" charset="0"/>
            </a:endParaRPr>
          </a:p>
          <a:p>
            <a:endParaRPr lang="fr-FR" sz="2800" dirty="0">
              <a:latin typeface="Comic Sans MS" panose="030F0702030302020204" pitchFamily="66" charset="0"/>
            </a:endParaRPr>
          </a:p>
          <a:p>
            <a:endParaRPr lang="fr-FR" sz="2000" dirty="0">
              <a:latin typeface="Comic Sans MS" panose="030F0702030302020204" pitchFamily="66" charset="0"/>
            </a:endParaRPr>
          </a:p>
        </p:txBody>
      </p:sp>
    </p:spTree>
    <p:extLst>
      <p:ext uri="{BB962C8B-B14F-4D97-AF65-F5344CB8AC3E}">
        <p14:creationId xmlns:p14="http://schemas.microsoft.com/office/powerpoint/2010/main" val="1695301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ZoneTexte 1">
                <a:extLst>
                  <a:ext uri="{FF2B5EF4-FFF2-40B4-BE49-F238E27FC236}">
                    <a16:creationId xmlns:a16="http://schemas.microsoft.com/office/drawing/2014/main" id="{1B42A0AE-8EFF-4F9F-BA5F-86A3C44AA48C}"/>
                  </a:ext>
                </a:extLst>
              </p:cNvPr>
              <p:cNvSpPr txBox="1"/>
              <p:nvPr/>
            </p:nvSpPr>
            <p:spPr>
              <a:xfrm>
                <a:off x="1616766" y="662608"/>
                <a:ext cx="9303026" cy="100260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Ecrivons la relation entre ces grandeurs.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2800" dirty="0">
                  <a:solidFill>
                    <a:prstClr val="black"/>
                  </a:solidFill>
                  <a:latin typeface="Comic Sans MS" panose="030F0702030302020204" pitchFamily="66" charset="0"/>
                </a:endParaRPr>
              </a:p>
              <a:p>
                <a:pPr lvl="0"/>
                <a:r>
                  <a:rPr lang="fr-FR" sz="2800" dirty="0">
                    <a:solidFill>
                      <a:srgbClr val="000000"/>
                    </a:solidFill>
                    <a:latin typeface="Blackadder ITC" panose="04020505051007020D02" pitchFamily="82" charset="0"/>
                    <a:ea typeface="Times New Roman" panose="02020603050405020304" pitchFamily="18" charset="0"/>
                    <a:cs typeface="Times New Roman" panose="02020603050405020304" pitchFamily="18" charset="0"/>
                  </a:rPr>
                  <a:t> </a:t>
                </a:r>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E</a:t>
                </a:r>
                <a:r>
                  <a:rPr lang="fr-FR" sz="2800" dirty="0">
                    <a:solidFill>
                      <a:srgbClr val="000000"/>
                    </a:solidFill>
                    <a:latin typeface="Blackadder ITC" panose="04020505051007020D02" pitchFamily="82" charset="0"/>
                    <a:ea typeface="Times New Roman" panose="02020603050405020304" pitchFamily="18" charset="0"/>
                    <a:cs typeface="Times New Roman" panose="02020603050405020304" pitchFamily="18" charset="0"/>
                  </a:rPr>
                  <a:t> </a:t>
                </a:r>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 k </a:t>
                </a:r>
                <a14:m>
                  <m:oMath xmlns:m="http://schemas.openxmlformats.org/officeDocument/2006/math">
                    <m:f>
                      <m:fPr>
                        <m:ctrlPr>
                          <a:rPr lang="fr-FR" sz="2800" i="1">
                            <a:solidFill>
                              <a:srgbClr val="000000"/>
                            </a:solidFill>
                            <a:latin typeface="Cambria Math" panose="02040503050406030204" pitchFamily="18" charset="0"/>
                            <a:ea typeface="Times New Roman" panose="02020603050405020304" pitchFamily="18" charset="0"/>
                          </a:rPr>
                        </m:ctrlPr>
                      </m:fPr>
                      <m:num>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𝑞</m:t>
                        </m:r>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m:t>
                        </m:r>
                      </m:num>
                      <m:den>
                        <m:sSup>
                          <m:sSupPr>
                            <m:ctrlPr>
                              <a:rPr lang="fr-FR" sz="2800" i="1">
                                <a:solidFill>
                                  <a:srgbClr val="000000"/>
                                </a:solidFill>
                                <a:latin typeface="Cambria Math" panose="02040503050406030204" pitchFamily="18" charset="0"/>
                                <a:ea typeface="Times New Roman" panose="02020603050405020304" pitchFamily="18" charset="0"/>
                              </a:rPr>
                            </m:ctrlPr>
                          </m:sSupPr>
                          <m:e>
                            <m:r>
                              <a:rPr lang="fr-FR"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𝑑</m:t>
                            </m:r>
                          </m:e>
                          <m:sup>
                            <m:r>
                              <a:rPr lang="fr-FR"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2</m:t>
                            </m:r>
                          </m:sup>
                        </m:sSup>
                      </m:den>
                    </m:f>
                  </m:oMath>
                </a14:m>
                <a:endParaRPr lang="fr-FR" sz="2800" dirty="0">
                  <a:solidFill>
                    <a:prstClr val="black"/>
                  </a:solidFill>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2800" dirty="0">
                    <a:solidFill>
                      <a:prstClr val="black"/>
                    </a:solidFill>
                    <a:latin typeface="Comic Sans MS" panose="030F0702030302020204" pitchFamily="66" charset="0"/>
                  </a:rPr>
                  <a:t>De plus, ce champ est orienté dans l’espace, (c’est-à-dire qu’il est vectoriel) et centrifuge.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2800" dirty="0">
                  <a:solidFill>
                    <a:prstClr val="black"/>
                  </a:solidFill>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2800" dirty="0">
                  <a:solidFill>
                    <a:prstClr val="black"/>
                  </a:solidFill>
                  <a:latin typeface="Comic Sans MS" panose="030F0702030302020204" pitchFamily="66" charset="0"/>
                </a:endParaRPr>
              </a:p>
              <a:p>
                <a:pPr lvl="0"/>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E</a:t>
                </a:r>
                <a:r>
                  <a:rPr lang="fr-FR" sz="2800" dirty="0">
                    <a:solidFill>
                      <a:srgbClr val="000000"/>
                    </a:solidFill>
                    <a:latin typeface="Blackadder ITC" panose="04020505051007020D02" pitchFamily="82" charset="0"/>
                    <a:ea typeface="Times New Roman" panose="02020603050405020304" pitchFamily="18" charset="0"/>
                    <a:cs typeface="Times New Roman" panose="02020603050405020304" pitchFamily="18" charset="0"/>
                  </a:rPr>
                  <a:t> </a:t>
                </a:r>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 k </a:t>
                </a:r>
                <a14:m>
                  <m:oMath xmlns:m="http://schemas.openxmlformats.org/officeDocument/2006/math">
                    <m:f>
                      <m:fPr>
                        <m:ctrlPr>
                          <a:rPr lang="fr-FR" sz="2800" i="1">
                            <a:solidFill>
                              <a:srgbClr val="000000"/>
                            </a:solidFill>
                            <a:latin typeface="Cambria Math" panose="02040503050406030204" pitchFamily="18" charset="0"/>
                            <a:ea typeface="Times New Roman" panose="02020603050405020304" pitchFamily="18" charset="0"/>
                          </a:rPr>
                        </m:ctrlPr>
                      </m:fPr>
                      <m:num>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𝑞</m:t>
                        </m:r>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m:t>
                        </m:r>
                      </m:num>
                      <m:den>
                        <m:sSup>
                          <m:sSupPr>
                            <m:ctrlPr>
                              <a:rPr lang="fr-FR" sz="2800" i="1">
                                <a:solidFill>
                                  <a:srgbClr val="000000"/>
                                </a:solidFill>
                                <a:latin typeface="Cambria Math" panose="02040503050406030204" pitchFamily="18" charset="0"/>
                                <a:ea typeface="Times New Roman" panose="02020603050405020304" pitchFamily="18" charset="0"/>
                              </a:rPr>
                            </m:ctrlPr>
                          </m:sSupPr>
                          <m:e>
                            <m:r>
                              <a:rPr lang="fr-FR"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𝑑</m:t>
                            </m:r>
                          </m:e>
                          <m:sup>
                            <m:r>
                              <a:rPr lang="fr-FR"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2</m:t>
                            </m:r>
                          </m:sup>
                        </m:sSup>
                      </m:den>
                    </m:f>
                  </m:oMath>
                </a14:m>
                <a:r>
                  <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u		</a:t>
                </a:r>
                <a:r>
                  <a:rPr kumimoji="0" lang="fr-FR" sz="1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(u est le vecteur unité).</a:t>
                </a:r>
                <a:endParaRPr kumimoji="0" lang="fr-FR" sz="1400" b="0" i="0" u="none" strike="noStrike" kern="1200" cap="none" spc="0" normalizeH="0" baseline="0" noProof="0" dirty="0">
                  <a:ln>
                    <a:noFill/>
                  </a:ln>
                  <a:solidFill>
                    <a:prstClr val="black"/>
                  </a:solidFill>
                  <a:effectLst/>
                  <a:uLnTx/>
                  <a:uFillTx/>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2800" dirty="0">
                  <a:solidFill>
                    <a:prstClr val="black"/>
                  </a:solidFill>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2800" dirty="0">
                  <a:solidFill>
                    <a:prstClr val="black"/>
                  </a:solidFill>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2800" dirty="0">
                  <a:solidFill>
                    <a:prstClr val="black"/>
                  </a:solidFill>
                  <a:latin typeface="Comic Sans MS" panose="030F0702030302020204" pitchFamily="66"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a:t>
                </a:r>
              </a:p>
              <a:p>
                <a:pPr marL="457200" marR="0" lvl="0" indent="-457200" algn="l" defTabSz="914400" rtl="0" eaLnBrk="1" fontAlgn="auto" latinLnBrk="0" hangingPunct="1">
                  <a:lnSpc>
                    <a:spcPct val="100000"/>
                  </a:lnSpc>
                  <a:spcBef>
                    <a:spcPts val="0"/>
                  </a:spcBef>
                  <a:spcAft>
                    <a:spcPts val="0"/>
                  </a:spcAft>
                  <a:buClrTx/>
                  <a:buSzTx/>
                  <a:buFontTx/>
                  <a:buChar char="-"/>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8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mc:Choice>
        <mc:Fallback>
          <p:sp>
            <p:nvSpPr>
              <p:cNvPr id="2" name="ZoneTexte 1">
                <a:extLst>
                  <a:ext uri="{FF2B5EF4-FFF2-40B4-BE49-F238E27FC236}">
                    <a16:creationId xmlns:a16="http://schemas.microsoft.com/office/drawing/2014/main" id="{1B42A0AE-8EFF-4F9F-BA5F-86A3C44AA48C}"/>
                  </a:ext>
                </a:extLst>
              </p:cNvPr>
              <p:cNvSpPr txBox="1">
                <a:spLocks noRot="1" noChangeAspect="1" noMove="1" noResize="1" noEditPoints="1" noAdjustHandles="1" noChangeArrowheads="1" noChangeShapeType="1" noTextEdit="1"/>
              </p:cNvSpPr>
              <p:nvPr/>
            </p:nvSpPr>
            <p:spPr>
              <a:xfrm>
                <a:off x="1616766" y="662608"/>
                <a:ext cx="9303026" cy="10026078"/>
              </a:xfrm>
              <a:prstGeom prst="rect">
                <a:avLst/>
              </a:prstGeom>
              <a:blipFill>
                <a:blip r:embed="rId2"/>
                <a:stretch>
                  <a:fillRect l="-1311" t="-669"/>
                </a:stretch>
              </a:blipFill>
            </p:spPr>
            <p:txBody>
              <a:bodyPr/>
              <a:lstStyle/>
              <a:p>
                <a:r>
                  <a:rPr lang="fr-FR">
                    <a:noFill/>
                  </a:rPr>
                  <a:t> </a:t>
                </a:r>
              </a:p>
            </p:txBody>
          </p:sp>
        </mc:Fallback>
      </mc:AlternateContent>
      <p:cxnSp>
        <p:nvCxnSpPr>
          <p:cNvPr id="6" name="Connecteur droit avec flèche 5">
            <a:extLst>
              <a:ext uri="{FF2B5EF4-FFF2-40B4-BE49-F238E27FC236}">
                <a16:creationId xmlns:a16="http://schemas.microsoft.com/office/drawing/2014/main" id="{ACD98F17-ED9C-45F9-82F9-712A269D2C4C}"/>
              </a:ext>
            </a:extLst>
          </p:cNvPr>
          <p:cNvCxnSpPr/>
          <p:nvPr/>
        </p:nvCxnSpPr>
        <p:spPr>
          <a:xfrm>
            <a:off x="1762539" y="5592417"/>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 name="Connecteur droit avec flèche 6">
            <a:extLst>
              <a:ext uri="{FF2B5EF4-FFF2-40B4-BE49-F238E27FC236}">
                <a16:creationId xmlns:a16="http://schemas.microsoft.com/office/drawing/2014/main" id="{F410A09A-CFD3-4D46-8E76-2B69FB31A554}"/>
              </a:ext>
            </a:extLst>
          </p:cNvPr>
          <p:cNvCxnSpPr/>
          <p:nvPr/>
        </p:nvCxnSpPr>
        <p:spPr>
          <a:xfrm>
            <a:off x="2951164" y="5592417"/>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Connecteur droit avec flèche 9">
            <a:extLst>
              <a:ext uri="{FF2B5EF4-FFF2-40B4-BE49-F238E27FC236}">
                <a16:creationId xmlns:a16="http://schemas.microsoft.com/office/drawing/2014/main" id="{82B0CAD4-D7CC-4615-87E8-8970128E7134}"/>
              </a:ext>
            </a:extLst>
          </p:cNvPr>
          <p:cNvCxnSpPr>
            <a:cxnSpLocks/>
          </p:cNvCxnSpPr>
          <p:nvPr/>
        </p:nvCxnSpPr>
        <p:spPr>
          <a:xfrm>
            <a:off x="4485860" y="5811077"/>
            <a:ext cx="192157"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pic>
        <p:nvPicPr>
          <p:cNvPr id="5" name="Image 4">
            <a:extLst>
              <a:ext uri="{FF2B5EF4-FFF2-40B4-BE49-F238E27FC236}">
                <a16:creationId xmlns:a16="http://schemas.microsoft.com/office/drawing/2014/main" id="{40FEC659-E3D9-4856-9BD7-E774E52D3E6A}"/>
              </a:ext>
            </a:extLst>
          </p:cNvPr>
          <p:cNvPicPr>
            <a:picLocks noChangeAspect="1"/>
          </p:cNvPicPr>
          <p:nvPr/>
        </p:nvPicPr>
        <p:blipFill>
          <a:blip r:embed="rId3"/>
          <a:stretch>
            <a:fillRect/>
          </a:stretch>
        </p:blipFill>
        <p:spPr>
          <a:xfrm>
            <a:off x="3803375" y="3429000"/>
            <a:ext cx="3127512" cy="2152495"/>
          </a:xfrm>
          <a:prstGeom prst="rect">
            <a:avLst/>
          </a:prstGeom>
        </p:spPr>
      </p:pic>
    </p:spTree>
    <p:extLst>
      <p:ext uri="{BB962C8B-B14F-4D97-AF65-F5344CB8AC3E}">
        <p14:creationId xmlns:p14="http://schemas.microsoft.com/office/powerpoint/2010/main" val="2520110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1B42A0AE-8EFF-4F9F-BA5F-86A3C44AA48C}"/>
              </a:ext>
            </a:extLst>
          </p:cNvPr>
          <p:cNvSpPr txBox="1"/>
          <p:nvPr/>
        </p:nvSpPr>
        <p:spPr>
          <a:xfrm>
            <a:off x="1616766" y="662608"/>
            <a:ext cx="9303026" cy="4708981"/>
          </a:xfrm>
          <a:prstGeom prst="rect">
            <a:avLst/>
          </a:prstGeom>
          <a:noFill/>
        </p:spPr>
        <p:txBody>
          <a:bodyPr wrap="square" rtlCol="0">
            <a:spAutoFit/>
          </a:bodyPr>
          <a:lstStyle/>
          <a:p>
            <a:r>
              <a:rPr lang="fr-FR" sz="2800" dirty="0">
                <a:latin typeface="Comic Sans MS" panose="030F0702030302020204" pitchFamily="66" charset="0"/>
              </a:rPr>
              <a:t>A présent mettons une charge test q</a:t>
            </a:r>
            <a:r>
              <a:rPr lang="fr-FR" sz="1600" dirty="0">
                <a:latin typeface="Comic Sans MS" panose="030F0702030302020204" pitchFamily="66" charset="0"/>
              </a:rPr>
              <a:t>2</a:t>
            </a:r>
            <a:r>
              <a:rPr lang="fr-FR" sz="2800" dirty="0">
                <a:latin typeface="Comic Sans MS" panose="030F0702030302020204" pitchFamily="66" charset="0"/>
              </a:rPr>
              <a:t> en un point de ce champ électrostatique. Elle même produit son propre champ, qui interagit avec le premier.</a:t>
            </a:r>
          </a:p>
          <a:p>
            <a:r>
              <a:rPr lang="fr-FR" sz="2800" dirty="0">
                <a:latin typeface="Comic Sans MS" panose="030F0702030302020204" pitchFamily="66" charset="0"/>
              </a:rPr>
              <a:t>De cette interaction découle une force électrostatique F</a:t>
            </a:r>
            <a:r>
              <a:rPr lang="fr-FR" sz="1600" dirty="0">
                <a:latin typeface="Comic Sans MS" panose="030F0702030302020204" pitchFamily="66" charset="0"/>
              </a:rPr>
              <a:t>e</a:t>
            </a:r>
            <a:r>
              <a:rPr lang="fr-FR" sz="2800" dirty="0">
                <a:latin typeface="Comic Sans MS" panose="030F0702030302020204" pitchFamily="66" charset="0"/>
              </a:rPr>
              <a:t> qui ne dépend que de la charge test q</a:t>
            </a:r>
            <a:r>
              <a:rPr lang="fr-FR" sz="1600" dirty="0">
                <a:latin typeface="Comic Sans MS" panose="030F0702030302020204" pitchFamily="66" charset="0"/>
              </a:rPr>
              <a:t>2</a:t>
            </a:r>
            <a:r>
              <a:rPr lang="fr-FR" sz="2800" dirty="0">
                <a:latin typeface="Comic Sans MS" panose="030F0702030302020204" pitchFamily="66" charset="0"/>
              </a:rPr>
              <a:t> et de la valeur du champ électrostatique produit par q</a:t>
            </a:r>
            <a:r>
              <a:rPr lang="fr-FR" sz="1600" dirty="0">
                <a:latin typeface="Comic Sans MS" panose="030F0702030302020204" pitchFamily="66" charset="0"/>
              </a:rPr>
              <a:t>1 </a:t>
            </a:r>
            <a:r>
              <a:rPr lang="fr-FR" sz="2800" dirty="0">
                <a:latin typeface="Comic Sans MS" panose="030F0702030302020204" pitchFamily="66" charset="0"/>
              </a:rPr>
              <a:t>en son point.</a:t>
            </a:r>
            <a:endParaRPr lang="fr-FR" sz="1600" dirty="0">
              <a:latin typeface="Comic Sans MS" panose="030F0702030302020204" pitchFamily="66" charset="0"/>
            </a:endParaRPr>
          </a:p>
          <a:p>
            <a:r>
              <a:rPr lang="fr-FR" sz="2800" dirty="0">
                <a:latin typeface="Comic Sans MS" panose="030F0702030302020204" pitchFamily="66" charset="0"/>
              </a:rPr>
              <a:t> </a:t>
            </a:r>
          </a:p>
          <a:p>
            <a:endParaRPr lang="fr-FR" sz="2800" dirty="0">
              <a:latin typeface="Comic Sans MS" panose="030F0702030302020204" pitchFamily="66" charset="0"/>
            </a:endParaRPr>
          </a:p>
          <a:p>
            <a:endParaRPr lang="fr-FR" sz="2800" dirty="0">
              <a:latin typeface="Comic Sans MS" panose="030F0702030302020204" pitchFamily="66" charset="0"/>
            </a:endParaRPr>
          </a:p>
          <a:p>
            <a:endParaRPr lang="fr-FR" sz="2000" dirty="0">
              <a:latin typeface="Comic Sans MS" panose="030F0702030302020204" pitchFamily="66" charset="0"/>
            </a:endParaRPr>
          </a:p>
        </p:txBody>
      </p:sp>
      <p:pic>
        <p:nvPicPr>
          <p:cNvPr id="3" name="Image 2">
            <a:extLst>
              <a:ext uri="{FF2B5EF4-FFF2-40B4-BE49-F238E27FC236}">
                <a16:creationId xmlns:a16="http://schemas.microsoft.com/office/drawing/2014/main" id="{9E60C162-8A62-44BB-9A2D-D1CE732B2B25}"/>
              </a:ext>
            </a:extLst>
          </p:cNvPr>
          <p:cNvPicPr>
            <a:picLocks noChangeAspect="1"/>
          </p:cNvPicPr>
          <p:nvPr/>
        </p:nvPicPr>
        <p:blipFill>
          <a:blip r:embed="rId2"/>
          <a:stretch>
            <a:fillRect/>
          </a:stretch>
        </p:blipFill>
        <p:spPr>
          <a:xfrm>
            <a:off x="3996566" y="3648041"/>
            <a:ext cx="4543425" cy="2657475"/>
          </a:xfrm>
          <a:prstGeom prst="rect">
            <a:avLst/>
          </a:prstGeom>
        </p:spPr>
      </p:pic>
      <p:cxnSp>
        <p:nvCxnSpPr>
          <p:cNvPr id="5" name="Connecteur droit avec flèche 4">
            <a:extLst>
              <a:ext uri="{FF2B5EF4-FFF2-40B4-BE49-F238E27FC236}">
                <a16:creationId xmlns:a16="http://schemas.microsoft.com/office/drawing/2014/main" id="{F5AA04E3-781F-4BB0-AA0C-69F3DEF085D2}"/>
              </a:ext>
            </a:extLst>
          </p:cNvPr>
          <p:cNvCxnSpPr/>
          <p:nvPr/>
        </p:nvCxnSpPr>
        <p:spPr>
          <a:xfrm>
            <a:off x="1736034" y="2385391"/>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pic>
        <p:nvPicPr>
          <p:cNvPr id="4" name="Image 3">
            <a:extLst>
              <a:ext uri="{FF2B5EF4-FFF2-40B4-BE49-F238E27FC236}">
                <a16:creationId xmlns:a16="http://schemas.microsoft.com/office/drawing/2014/main" id="{5624F59C-498E-4895-8183-822B32E6736B}"/>
              </a:ext>
            </a:extLst>
          </p:cNvPr>
          <p:cNvPicPr>
            <a:picLocks noChangeAspect="1"/>
          </p:cNvPicPr>
          <p:nvPr/>
        </p:nvPicPr>
        <p:blipFill>
          <a:blip r:embed="rId3"/>
          <a:stretch>
            <a:fillRect/>
          </a:stretch>
        </p:blipFill>
        <p:spPr>
          <a:xfrm>
            <a:off x="5603805" y="4976778"/>
            <a:ext cx="295275" cy="228600"/>
          </a:xfrm>
          <a:prstGeom prst="rect">
            <a:avLst/>
          </a:prstGeom>
        </p:spPr>
      </p:pic>
      <p:pic>
        <p:nvPicPr>
          <p:cNvPr id="6" name="Image 5">
            <a:extLst>
              <a:ext uri="{FF2B5EF4-FFF2-40B4-BE49-F238E27FC236}">
                <a16:creationId xmlns:a16="http://schemas.microsoft.com/office/drawing/2014/main" id="{7C4D1BD4-558F-4DE8-96F1-CEAB96A56283}"/>
              </a:ext>
            </a:extLst>
          </p:cNvPr>
          <p:cNvPicPr>
            <a:picLocks noChangeAspect="1"/>
          </p:cNvPicPr>
          <p:nvPr/>
        </p:nvPicPr>
        <p:blipFill>
          <a:blip r:embed="rId4"/>
          <a:stretch>
            <a:fillRect/>
          </a:stretch>
        </p:blipFill>
        <p:spPr>
          <a:xfrm>
            <a:off x="7506319" y="4957728"/>
            <a:ext cx="314325" cy="247650"/>
          </a:xfrm>
          <a:prstGeom prst="rect">
            <a:avLst/>
          </a:prstGeom>
        </p:spPr>
      </p:pic>
    </p:spTree>
    <p:extLst>
      <p:ext uri="{BB962C8B-B14F-4D97-AF65-F5344CB8AC3E}">
        <p14:creationId xmlns:p14="http://schemas.microsoft.com/office/powerpoint/2010/main" val="2030955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ZoneTexte 1">
                <a:extLst>
                  <a:ext uri="{FF2B5EF4-FFF2-40B4-BE49-F238E27FC236}">
                    <a16:creationId xmlns:a16="http://schemas.microsoft.com/office/drawing/2014/main" id="{8AF5DB49-BC2F-4C60-A15B-844D84FAABA7}"/>
                  </a:ext>
                </a:extLst>
              </p:cNvPr>
              <p:cNvSpPr txBox="1"/>
              <p:nvPr/>
            </p:nvSpPr>
            <p:spPr>
              <a:xfrm>
                <a:off x="1762539" y="781877"/>
                <a:ext cx="9303026" cy="3775905"/>
              </a:xfrm>
              <a:prstGeom prst="rect">
                <a:avLst/>
              </a:prstGeom>
              <a:noFill/>
            </p:spPr>
            <p:txBody>
              <a:bodyPr wrap="square" rtlCol="0">
                <a:spAutoFit/>
              </a:bodyPr>
              <a:lstStyle/>
              <a:p>
                <a:r>
                  <a:rPr lang="fr-FR" sz="2800" dirty="0">
                    <a:latin typeface="Comic Sans MS" panose="030F0702030302020204" pitchFamily="66" charset="0"/>
                  </a:rPr>
                  <a:t>La force appliquée à la charge test est alors:</a:t>
                </a:r>
              </a:p>
              <a:p>
                <a:endParaRPr lang="fr-FR" sz="2800" dirty="0">
                  <a:latin typeface="Comic Sans MS" panose="030F0702030302020204" pitchFamily="66" charset="0"/>
                </a:endParaRPr>
              </a:p>
              <a:p>
                <a:r>
                  <a:rPr lang="fr-FR" sz="2800" dirty="0">
                    <a:latin typeface="Comic Sans MS" panose="030F0702030302020204" pitchFamily="66" charset="0"/>
                  </a:rPr>
                  <a:t>F</a:t>
                </a:r>
                <a:r>
                  <a:rPr lang="fr-FR" sz="1600" dirty="0">
                    <a:latin typeface="Comic Sans MS" panose="030F0702030302020204" pitchFamily="66" charset="0"/>
                  </a:rPr>
                  <a:t>e</a:t>
                </a:r>
                <a:r>
                  <a:rPr lang="fr-FR" sz="2800" dirty="0">
                    <a:latin typeface="Comic Sans MS" panose="030F0702030302020204" pitchFamily="66" charset="0"/>
                  </a:rPr>
                  <a:t> = q</a:t>
                </a:r>
                <a:r>
                  <a:rPr lang="fr-FR" sz="1600" dirty="0">
                    <a:latin typeface="Comic Sans MS" panose="030F0702030302020204" pitchFamily="66" charset="0"/>
                  </a:rPr>
                  <a:t>2</a:t>
                </a:r>
                <a:r>
                  <a:rPr lang="fr-FR" sz="2800" dirty="0">
                    <a:latin typeface="Comic Sans MS" panose="030F0702030302020204" pitchFamily="66" charset="0"/>
                  </a:rPr>
                  <a:t> E</a:t>
                </a:r>
                <a:endParaRPr lang="fr-FR" sz="1600" dirty="0">
                  <a:latin typeface="Comic Sans MS" panose="030F0702030302020204" pitchFamily="66" charset="0"/>
                </a:endParaRPr>
              </a:p>
              <a:p>
                <a:r>
                  <a:rPr lang="fr-FR" sz="2800" dirty="0">
                    <a:latin typeface="Comic Sans MS" panose="030F0702030302020204" pitchFamily="66" charset="0"/>
                  </a:rPr>
                  <a:t> </a:t>
                </a:r>
              </a:p>
              <a:p>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Avec</a:t>
                </a:r>
                <a:r>
                  <a:rPr lang="fr-FR" sz="2800" dirty="0">
                    <a:solidFill>
                      <a:srgbClr val="000000"/>
                    </a:solidFill>
                    <a:latin typeface="Blackadder ITC" panose="04020505051007020D02" pitchFamily="82" charset="0"/>
                    <a:ea typeface="Times New Roman" panose="02020603050405020304" pitchFamily="18" charset="0"/>
                    <a:cs typeface="Times New Roman" panose="02020603050405020304" pitchFamily="18" charset="0"/>
                  </a:rPr>
                  <a:t> </a:t>
                </a:r>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E</a:t>
                </a:r>
                <a:r>
                  <a:rPr lang="fr-FR" sz="2800" dirty="0">
                    <a:solidFill>
                      <a:srgbClr val="000000"/>
                    </a:solidFill>
                    <a:latin typeface="Blackadder ITC" panose="04020505051007020D02" pitchFamily="82" charset="0"/>
                    <a:ea typeface="Times New Roman" panose="02020603050405020304" pitchFamily="18" charset="0"/>
                    <a:cs typeface="Times New Roman" panose="02020603050405020304" pitchFamily="18" charset="0"/>
                  </a:rPr>
                  <a:t> </a:t>
                </a:r>
                <a:r>
                  <a:rPr lang="fr-FR" sz="2800" dirty="0">
                    <a:solidFill>
                      <a:srgbClr val="000000"/>
                    </a:solidFill>
                    <a:latin typeface="Comic Sans MS" panose="030F0702030302020204" pitchFamily="66" charset="0"/>
                    <a:ea typeface="Times New Roman" panose="02020603050405020304" pitchFamily="18" charset="0"/>
                    <a:cs typeface="Times New Roman" panose="02020603050405020304" pitchFamily="18" charset="0"/>
                  </a:rPr>
                  <a:t>= k </a:t>
                </a:r>
                <a14:m>
                  <m:oMath xmlns:m="http://schemas.openxmlformats.org/officeDocument/2006/math">
                    <m:f>
                      <m:fPr>
                        <m:ctrlPr>
                          <a:rPr lang="fr-FR" sz="2800" i="1">
                            <a:solidFill>
                              <a:srgbClr val="000000"/>
                            </a:solidFill>
                            <a:latin typeface="Cambria Math" panose="02040503050406030204" pitchFamily="18" charset="0"/>
                            <a:ea typeface="Times New Roman" panose="02020603050405020304" pitchFamily="18" charset="0"/>
                          </a:rPr>
                        </m:ctrlPr>
                      </m:fPr>
                      <m:num>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𝑞</m:t>
                        </m:r>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m:t>
                        </m:r>
                      </m:num>
                      <m:den>
                        <m:sSup>
                          <m:sSupPr>
                            <m:ctrlPr>
                              <a:rPr lang="fr-FR" sz="2800" i="1">
                                <a:solidFill>
                                  <a:srgbClr val="000000"/>
                                </a:solidFill>
                                <a:latin typeface="Cambria Math" panose="02040503050406030204" pitchFamily="18" charset="0"/>
                                <a:ea typeface="Times New Roman" panose="02020603050405020304" pitchFamily="18" charset="0"/>
                              </a:rPr>
                            </m:ctrlPr>
                          </m:sSupPr>
                          <m:e>
                            <m:r>
                              <a:rPr lang="fr-FR"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𝑑</m:t>
                            </m:r>
                          </m:e>
                          <m:sup>
                            <m:r>
                              <a:rPr lang="fr-FR"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2</m:t>
                            </m:r>
                          </m:sup>
                        </m:sSup>
                      </m:den>
                    </m:f>
                  </m:oMath>
                </a14:m>
                <a:r>
                  <a:rPr lang="fr-FR" sz="2800" dirty="0">
                    <a:solidFill>
                      <a:prstClr val="black"/>
                    </a:solidFill>
                    <a:latin typeface="Comic Sans MS" panose="030F0702030302020204" pitchFamily="66" charset="0"/>
                  </a:rPr>
                  <a:t> u	</a:t>
                </a:r>
                <a:endParaRPr lang="fr-FR" sz="2800" dirty="0">
                  <a:latin typeface="Comic Sans MS" panose="030F0702030302020204" pitchFamily="66" charset="0"/>
                </a:endParaRPr>
              </a:p>
              <a:p>
                <a:endParaRPr lang="fr-FR" sz="2800" dirty="0">
                  <a:latin typeface="Comic Sans MS" panose="030F0702030302020204" pitchFamily="66" charset="0"/>
                </a:endParaRPr>
              </a:p>
              <a:p>
                <a:r>
                  <a:rPr lang="fr-FR" sz="2800" dirty="0">
                    <a:latin typeface="Comic Sans MS" panose="030F0702030302020204" pitchFamily="66" charset="0"/>
                  </a:rPr>
                  <a:t>F</a:t>
                </a:r>
                <a:r>
                  <a:rPr lang="fr-FR" sz="1600" dirty="0">
                    <a:latin typeface="Comic Sans MS" panose="030F0702030302020204" pitchFamily="66" charset="0"/>
                  </a:rPr>
                  <a:t>e</a:t>
                </a:r>
                <a:r>
                  <a:rPr lang="fr-FR" sz="2800" dirty="0">
                    <a:latin typeface="Comic Sans MS" panose="030F0702030302020204" pitchFamily="66" charset="0"/>
                  </a:rPr>
                  <a:t> = k</a:t>
                </a:r>
                <a14:m>
                  <m:oMath xmlns:m="http://schemas.openxmlformats.org/officeDocument/2006/math">
                    <m:r>
                      <a:rPr lang="fr-FR" sz="2800" b="0" i="0" smtClean="0">
                        <a:solidFill>
                          <a:srgbClr val="000000"/>
                        </a:solidFill>
                        <a:latin typeface="Cambria Math" panose="02040503050406030204" pitchFamily="18" charset="0"/>
                        <a:ea typeface="Times New Roman" panose="02020603050405020304" pitchFamily="18" charset="0"/>
                      </a:rPr>
                      <m:t> </m:t>
                    </m:r>
                    <m:f>
                      <m:fPr>
                        <m:ctrlPr>
                          <a:rPr lang="fr-FR" sz="2800" i="1">
                            <a:solidFill>
                              <a:srgbClr val="000000"/>
                            </a:solidFill>
                            <a:latin typeface="Cambria Math" panose="02040503050406030204" pitchFamily="18" charset="0"/>
                            <a:ea typeface="Times New Roman" panose="02020603050405020304" pitchFamily="18" charset="0"/>
                          </a:rPr>
                        </m:ctrlPr>
                      </m:fPr>
                      <m:num>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𝑞</m:t>
                        </m:r>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1∗</m:t>
                        </m:r>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𝑞</m:t>
                        </m:r>
                        <m:r>
                          <a:rPr lang="fr-FR" sz="2800" b="0" i="1" smtClean="0">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2</m:t>
                        </m:r>
                      </m:num>
                      <m:den>
                        <m:sSup>
                          <m:sSupPr>
                            <m:ctrlPr>
                              <a:rPr lang="fr-FR" sz="2800" i="1">
                                <a:solidFill>
                                  <a:srgbClr val="000000"/>
                                </a:solidFill>
                                <a:latin typeface="Cambria Math" panose="02040503050406030204" pitchFamily="18" charset="0"/>
                                <a:ea typeface="Times New Roman" panose="02020603050405020304" pitchFamily="18" charset="0"/>
                              </a:rPr>
                            </m:ctrlPr>
                          </m:sSupPr>
                          <m:e>
                            <m:r>
                              <a:rPr lang="fr-FR"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𝑑</m:t>
                            </m:r>
                          </m:e>
                          <m:sup>
                            <m:r>
                              <a:rPr lang="fr-FR" sz="2800" i="1">
                                <a:solidFill>
                                  <a:srgbClr val="000000"/>
                                </a:solidFill>
                                <a:latin typeface="Cambria Math" panose="02040503050406030204" pitchFamily="18" charset="0"/>
                                <a:ea typeface="Times New Roman" panose="02020603050405020304" pitchFamily="18" charset="0"/>
                                <a:cs typeface="Times New Roman" panose="02020603050405020304" pitchFamily="18" charset="0"/>
                              </a:rPr>
                              <m:t>2</m:t>
                            </m:r>
                          </m:sup>
                        </m:sSup>
                      </m:den>
                    </m:f>
                  </m:oMath>
                </a14:m>
                <a:r>
                  <a:rPr lang="fr-FR" sz="2800" dirty="0">
                    <a:solidFill>
                      <a:prstClr val="black"/>
                    </a:solidFill>
                    <a:latin typeface="Comic Sans MS" panose="030F0702030302020204" pitchFamily="66" charset="0"/>
                  </a:rPr>
                  <a:t> u</a:t>
                </a:r>
                <a:endParaRPr lang="fr-FR" sz="2800" dirty="0">
                  <a:latin typeface="Comic Sans MS" panose="030F0702030302020204" pitchFamily="66" charset="0"/>
                </a:endParaRPr>
              </a:p>
              <a:p>
                <a:endParaRPr lang="fr-FR" sz="2000" dirty="0">
                  <a:latin typeface="Comic Sans MS" panose="030F0702030302020204" pitchFamily="66" charset="0"/>
                </a:endParaRPr>
              </a:p>
            </p:txBody>
          </p:sp>
        </mc:Choice>
        <mc:Fallback>
          <p:sp>
            <p:nvSpPr>
              <p:cNvPr id="2" name="ZoneTexte 1">
                <a:extLst>
                  <a:ext uri="{FF2B5EF4-FFF2-40B4-BE49-F238E27FC236}">
                    <a16:creationId xmlns:a16="http://schemas.microsoft.com/office/drawing/2014/main" id="{8AF5DB49-BC2F-4C60-A15B-844D84FAABA7}"/>
                  </a:ext>
                </a:extLst>
              </p:cNvPr>
              <p:cNvSpPr txBox="1">
                <a:spLocks noRot="1" noChangeAspect="1" noMove="1" noResize="1" noEditPoints="1" noAdjustHandles="1" noChangeArrowheads="1" noChangeShapeType="1" noTextEdit="1"/>
              </p:cNvSpPr>
              <p:nvPr/>
            </p:nvSpPr>
            <p:spPr>
              <a:xfrm>
                <a:off x="1762539" y="781877"/>
                <a:ext cx="9303026" cy="3775905"/>
              </a:xfrm>
              <a:prstGeom prst="rect">
                <a:avLst/>
              </a:prstGeom>
              <a:blipFill>
                <a:blip r:embed="rId2"/>
                <a:stretch>
                  <a:fillRect l="-1311" t="-1613"/>
                </a:stretch>
              </a:blipFill>
            </p:spPr>
            <p:txBody>
              <a:bodyPr/>
              <a:lstStyle/>
              <a:p>
                <a:r>
                  <a:rPr lang="fr-FR">
                    <a:noFill/>
                  </a:rPr>
                  <a:t> </a:t>
                </a:r>
              </a:p>
            </p:txBody>
          </p:sp>
        </mc:Fallback>
      </mc:AlternateContent>
      <p:cxnSp>
        <p:nvCxnSpPr>
          <p:cNvPr id="4" name="Connecteur droit avec flèche 3">
            <a:extLst>
              <a:ext uri="{FF2B5EF4-FFF2-40B4-BE49-F238E27FC236}">
                <a16:creationId xmlns:a16="http://schemas.microsoft.com/office/drawing/2014/main" id="{3F07195C-AC96-429C-8D02-28A7A809CFC2}"/>
              </a:ext>
            </a:extLst>
          </p:cNvPr>
          <p:cNvCxnSpPr/>
          <p:nvPr/>
        </p:nvCxnSpPr>
        <p:spPr>
          <a:xfrm>
            <a:off x="3008244" y="1596886"/>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5" name="Connecteur droit avec flèche 4">
            <a:extLst>
              <a:ext uri="{FF2B5EF4-FFF2-40B4-BE49-F238E27FC236}">
                <a16:creationId xmlns:a16="http://schemas.microsoft.com/office/drawing/2014/main" id="{00D78211-1EF2-481E-9DC7-132B59E81883}"/>
              </a:ext>
            </a:extLst>
          </p:cNvPr>
          <p:cNvCxnSpPr>
            <a:cxnSpLocks/>
          </p:cNvCxnSpPr>
          <p:nvPr/>
        </p:nvCxnSpPr>
        <p:spPr>
          <a:xfrm>
            <a:off x="1921565" y="1596886"/>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 name="Connecteur droit avec flèche 6">
            <a:extLst>
              <a:ext uri="{FF2B5EF4-FFF2-40B4-BE49-F238E27FC236}">
                <a16:creationId xmlns:a16="http://schemas.microsoft.com/office/drawing/2014/main" id="{F147594D-9F5A-46E1-876E-6F1D7E9BD496}"/>
              </a:ext>
            </a:extLst>
          </p:cNvPr>
          <p:cNvCxnSpPr/>
          <p:nvPr/>
        </p:nvCxnSpPr>
        <p:spPr>
          <a:xfrm>
            <a:off x="2690192" y="2531161"/>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 name="Connecteur droit avec flèche 7">
            <a:extLst>
              <a:ext uri="{FF2B5EF4-FFF2-40B4-BE49-F238E27FC236}">
                <a16:creationId xmlns:a16="http://schemas.microsoft.com/office/drawing/2014/main" id="{B2DB97D9-4C33-4A01-BE19-E20DC2831230}"/>
              </a:ext>
            </a:extLst>
          </p:cNvPr>
          <p:cNvCxnSpPr>
            <a:cxnSpLocks/>
          </p:cNvCxnSpPr>
          <p:nvPr/>
        </p:nvCxnSpPr>
        <p:spPr>
          <a:xfrm>
            <a:off x="3949145" y="2531162"/>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Connecteur droit avec flèche 9">
            <a:extLst>
              <a:ext uri="{FF2B5EF4-FFF2-40B4-BE49-F238E27FC236}">
                <a16:creationId xmlns:a16="http://schemas.microsoft.com/office/drawing/2014/main" id="{1DC9ACAB-62EE-45B8-94C8-7EE80B7242F7}"/>
              </a:ext>
            </a:extLst>
          </p:cNvPr>
          <p:cNvCxnSpPr/>
          <p:nvPr/>
        </p:nvCxnSpPr>
        <p:spPr>
          <a:xfrm>
            <a:off x="1921565" y="3531704"/>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Connecteur droit avec flèche 10">
            <a:extLst>
              <a:ext uri="{FF2B5EF4-FFF2-40B4-BE49-F238E27FC236}">
                <a16:creationId xmlns:a16="http://schemas.microsoft.com/office/drawing/2014/main" id="{1903FF2B-25CE-40F7-BFDE-99EF7D0D8F39}"/>
              </a:ext>
            </a:extLst>
          </p:cNvPr>
          <p:cNvCxnSpPr/>
          <p:nvPr/>
        </p:nvCxnSpPr>
        <p:spPr>
          <a:xfrm>
            <a:off x="3631093" y="3531704"/>
            <a:ext cx="31805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28469466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TotalTime>
  <Words>248</Words>
  <Application>Microsoft Office PowerPoint</Application>
  <PresentationFormat>Grand écran</PresentationFormat>
  <Paragraphs>41</Paragraphs>
  <Slides>6</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6</vt:i4>
      </vt:variant>
    </vt:vector>
  </HeadingPairs>
  <TitlesOfParts>
    <vt:vector size="13" baseType="lpstr">
      <vt:lpstr>Arial</vt:lpstr>
      <vt:lpstr>Blackadder ITC</vt:lpstr>
      <vt:lpstr>Calibri</vt:lpstr>
      <vt:lpstr>Calibri Light</vt:lpstr>
      <vt:lpstr>Cambria Math</vt:lpstr>
      <vt:lpstr>Comic Sans MS</vt:lpstr>
      <vt:lpstr>Thème Office</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Olivier</dc:creator>
  <cp:lastModifiedBy>Olivier</cp:lastModifiedBy>
  <cp:revision>12</cp:revision>
  <dcterms:created xsi:type="dcterms:W3CDTF">2019-10-26T07:17:13Z</dcterms:created>
  <dcterms:modified xsi:type="dcterms:W3CDTF">2019-10-26T12:14:12Z</dcterms:modified>
</cp:coreProperties>
</file>