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81" r:id="rId2"/>
    <p:sldId id="256" r:id="rId3"/>
    <p:sldId id="280" r:id="rId4"/>
    <p:sldId id="277" r:id="rId5"/>
    <p:sldId id="257" r:id="rId6"/>
    <p:sldId id="258" r:id="rId7"/>
    <p:sldId id="262" r:id="rId8"/>
    <p:sldId id="263" r:id="rId9"/>
    <p:sldId id="260" r:id="rId10"/>
    <p:sldId id="264" r:id="rId11"/>
    <p:sldId id="261" r:id="rId12"/>
    <p:sldId id="259" r:id="rId13"/>
    <p:sldId id="268" r:id="rId14"/>
    <p:sldId id="272" r:id="rId15"/>
    <p:sldId id="267" r:id="rId16"/>
    <p:sldId id="271" r:id="rId17"/>
    <p:sldId id="278" r:id="rId18"/>
    <p:sldId id="269" r:id="rId19"/>
    <p:sldId id="273" r:id="rId20"/>
    <p:sldId id="266" r:id="rId21"/>
    <p:sldId id="279" r:id="rId22"/>
    <p:sldId id="265" r:id="rId23"/>
    <p:sldId id="275" r:id="rId24"/>
    <p:sldId id="276" r:id="rId25"/>
    <p:sldId id="274" r:id="rId26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3DC140-CC70-410F-956A-DC39FA517603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099AEF-373C-4ADC-9D6A-1498E619955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osvita.ua/legislation/Ser_osv/77298/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99AEF-373C-4ADC-9D6A-1498E619955F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r>
              <a:rPr lang="uk-UA" b="0" dirty="0" smtClean="0"/>
              <a:t>Дистанційна форма навчання  в ЗЗСО регламентується</a:t>
            </a:r>
            <a:r>
              <a:rPr lang="uk-UA" b="0" baseline="0" dirty="0" smtClean="0"/>
              <a:t> Положенням про дистанційну форму… А також певною кількістю Наказів МОЗ України.</a:t>
            </a:r>
          </a:p>
          <a:p>
            <a:pPr marL="0" indent="342900" algn="just">
              <a:spcBef>
                <a:spcPts val="0"/>
              </a:spcBef>
              <a:buNone/>
            </a:pPr>
            <a:r>
              <a:rPr lang="ru-RU" sz="1200" b="0" dirty="0" smtClean="0">
                <a:solidFill>
                  <a:schemeClr val="tx1"/>
                </a:solidFill>
              </a:rPr>
              <a:t>2. </a:t>
            </a:r>
            <a:r>
              <a:rPr lang="ru-RU" sz="1200" b="0" dirty="0" err="1" smtClean="0">
                <a:solidFill>
                  <a:schemeClr val="tx1"/>
                </a:solidFill>
              </a:rPr>
              <a:t>Відповідно</a:t>
            </a:r>
            <a:r>
              <a:rPr lang="ru-RU" sz="1200" b="0" dirty="0" smtClean="0">
                <a:solidFill>
                  <a:schemeClr val="tx1"/>
                </a:solidFill>
              </a:rPr>
              <a:t> до п.8 </a:t>
            </a:r>
            <a:r>
              <a:rPr lang="ru-RU" sz="1200" b="0" dirty="0" err="1" smtClean="0">
                <a:solidFill>
                  <a:schemeClr val="tx1"/>
                </a:solidFill>
              </a:rPr>
              <a:t>розділу</a:t>
            </a:r>
            <a:r>
              <a:rPr lang="ru-RU" sz="1200" b="0" dirty="0" smtClean="0">
                <a:solidFill>
                  <a:schemeClr val="tx1"/>
                </a:solidFill>
              </a:rPr>
              <a:t> 5. При </a:t>
            </a:r>
            <a:r>
              <a:rPr lang="uk-UA" sz="1200" b="0" dirty="0" smtClean="0">
                <a:solidFill>
                  <a:schemeClr val="tx1"/>
                </a:solidFill>
              </a:rPr>
              <a:t>використанні</a:t>
            </a:r>
            <a:r>
              <a:rPr lang="ru-RU" sz="1200" b="0" dirty="0" smtClean="0">
                <a:solidFill>
                  <a:schemeClr val="tx1"/>
                </a:solidFill>
              </a:rPr>
              <a:t> </a:t>
            </a:r>
            <a:r>
              <a:rPr lang="ru-RU" sz="1200" b="0" dirty="0" err="1" smtClean="0">
                <a:solidFill>
                  <a:schemeClr val="tx1"/>
                </a:solidFill>
              </a:rPr>
              <a:t>технічних</a:t>
            </a:r>
            <a:r>
              <a:rPr lang="ru-RU" sz="1200" b="0" dirty="0" smtClean="0">
                <a:solidFill>
                  <a:schemeClr val="tx1"/>
                </a:solidFill>
              </a:rPr>
              <a:t> </a:t>
            </a:r>
            <a:r>
              <a:rPr lang="ru-RU" sz="1200" b="0" dirty="0" err="1" smtClean="0">
                <a:solidFill>
                  <a:schemeClr val="tx1"/>
                </a:solidFill>
              </a:rPr>
              <a:t>засобів</a:t>
            </a:r>
            <a:r>
              <a:rPr lang="ru-RU" sz="1200" b="0" dirty="0" smtClean="0">
                <a:solidFill>
                  <a:schemeClr val="tx1"/>
                </a:solidFill>
              </a:rPr>
              <a:t> </a:t>
            </a:r>
            <a:r>
              <a:rPr lang="ru-RU" sz="1200" b="0" dirty="0" err="1" smtClean="0">
                <a:solidFill>
                  <a:schemeClr val="tx1"/>
                </a:solidFill>
              </a:rPr>
              <a:t>навчання</a:t>
            </a:r>
            <a:r>
              <a:rPr lang="ru-RU" sz="1200" b="0" dirty="0" smtClean="0">
                <a:solidFill>
                  <a:schemeClr val="tx1"/>
                </a:solidFill>
              </a:rPr>
              <a:t> (</a:t>
            </a:r>
            <a:r>
              <a:rPr lang="ru-RU" sz="1200" b="0" dirty="0" err="1" smtClean="0">
                <a:solidFill>
                  <a:schemeClr val="tx1"/>
                </a:solidFill>
              </a:rPr>
              <a:t>далі</a:t>
            </a:r>
            <a:r>
              <a:rPr lang="ru-RU" sz="1200" b="0" dirty="0" smtClean="0">
                <a:solidFill>
                  <a:schemeClr val="tx1"/>
                </a:solidFill>
              </a:rPr>
              <a:t> - ТЗН) </a:t>
            </a:r>
            <a:r>
              <a:rPr lang="ru-RU" sz="1200" b="0" dirty="0" err="1" smtClean="0">
                <a:solidFill>
                  <a:schemeClr val="tx1"/>
                </a:solidFill>
              </a:rPr>
              <a:t>під</a:t>
            </a:r>
            <a:r>
              <a:rPr lang="ru-RU" sz="1200" b="0" dirty="0" smtClean="0">
                <a:solidFill>
                  <a:schemeClr val="tx1"/>
                </a:solidFill>
              </a:rPr>
              <a:t> час </a:t>
            </a:r>
            <a:r>
              <a:rPr lang="ru-RU" sz="1200" b="0" dirty="0" err="1" smtClean="0">
                <a:solidFill>
                  <a:schemeClr val="tx1"/>
                </a:solidFill>
              </a:rPr>
              <a:t>проведення</a:t>
            </a:r>
            <a:r>
              <a:rPr lang="ru-RU" sz="1200" b="0" dirty="0" smtClean="0">
                <a:solidFill>
                  <a:schemeClr val="tx1"/>
                </a:solidFill>
              </a:rPr>
              <a:t> </a:t>
            </a:r>
            <a:r>
              <a:rPr lang="ru-RU" sz="1200" b="0" dirty="0" err="1" smtClean="0">
                <a:solidFill>
                  <a:schemeClr val="tx1"/>
                </a:solidFill>
              </a:rPr>
              <a:t>навчального</a:t>
            </a:r>
            <a:r>
              <a:rPr lang="ru-RU" sz="1200" b="0" dirty="0" smtClean="0">
                <a:solidFill>
                  <a:schemeClr val="tx1"/>
                </a:solidFill>
              </a:rPr>
              <a:t> </a:t>
            </a:r>
            <a:r>
              <a:rPr lang="ru-RU" sz="1200" b="0" dirty="0" err="1" smtClean="0">
                <a:solidFill>
                  <a:schemeClr val="tx1"/>
                </a:solidFill>
              </a:rPr>
              <a:t>заняття</a:t>
            </a:r>
            <a:r>
              <a:rPr lang="ru-RU" sz="1200" b="0" dirty="0" smtClean="0">
                <a:solidFill>
                  <a:schemeClr val="tx1"/>
                </a:solidFill>
              </a:rPr>
              <a:t> </a:t>
            </a:r>
            <a:r>
              <a:rPr lang="ru-RU" sz="1200" b="0" dirty="0" err="1" smtClean="0">
                <a:solidFill>
                  <a:schemeClr val="tx1"/>
                </a:solidFill>
              </a:rPr>
              <a:t>потрібно</a:t>
            </a:r>
            <a:r>
              <a:rPr lang="ru-RU" sz="1200" b="0" dirty="0" smtClean="0">
                <a:solidFill>
                  <a:schemeClr val="tx1"/>
                </a:solidFill>
              </a:rPr>
              <a:t> </a:t>
            </a:r>
            <a:r>
              <a:rPr lang="ru-RU" sz="1200" b="0" dirty="0" err="1" smtClean="0">
                <a:solidFill>
                  <a:schemeClr val="tx1"/>
                </a:solidFill>
              </a:rPr>
              <a:t>чергувати</a:t>
            </a:r>
            <a:r>
              <a:rPr lang="ru-RU" sz="1200" b="0" dirty="0" smtClean="0">
                <a:solidFill>
                  <a:schemeClr val="tx1"/>
                </a:solidFill>
              </a:rPr>
              <a:t> </a:t>
            </a:r>
            <a:r>
              <a:rPr lang="ru-RU" sz="1200" b="0" dirty="0" err="1" smtClean="0">
                <a:solidFill>
                  <a:schemeClr val="tx1"/>
                </a:solidFill>
              </a:rPr>
              <a:t>види</a:t>
            </a:r>
            <a:r>
              <a:rPr lang="ru-RU" sz="1200" b="0" dirty="0" smtClean="0">
                <a:solidFill>
                  <a:schemeClr val="tx1"/>
                </a:solidFill>
              </a:rPr>
              <a:t> </a:t>
            </a:r>
            <a:r>
              <a:rPr lang="ru-RU" sz="1200" b="0" dirty="0" err="1" smtClean="0">
                <a:solidFill>
                  <a:schemeClr val="tx1"/>
                </a:solidFill>
              </a:rPr>
              <a:t>навчальної</a:t>
            </a:r>
            <a:r>
              <a:rPr lang="ru-RU" sz="1200" b="0" dirty="0" smtClean="0">
                <a:solidFill>
                  <a:schemeClr val="tx1"/>
                </a:solidFill>
              </a:rPr>
              <a:t> </a:t>
            </a:r>
            <a:r>
              <a:rPr lang="ru-RU" sz="1200" b="0" dirty="0" err="1" smtClean="0">
                <a:solidFill>
                  <a:schemeClr val="tx1"/>
                </a:solidFill>
              </a:rPr>
              <a:t>діяльності</a:t>
            </a:r>
            <a:r>
              <a:rPr lang="ru-RU" sz="1200" b="0" dirty="0" smtClean="0">
                <a:solidFill>
                  <a:schemeClr val="tx1"/>
                </a:solidFill>
              </a:rPr>
              <a:t>. </a:t>
            </a:r>
            <a:r>
              <a:rPr lang="en-US" sz="1200" b="0" dirty="0" err="1" smtClean="0">
                <a:solidFill>
                  <a:schemeClr val="tx1"/>
                </a:solidFill>
              </a:rPr>
              <a:t>Безперервна</a:t>
            </a:r>
            <a:r>
              <a:rPr lang="ru-RU" sz="1200" b="0" dirty="0" smtClean="0">
                <a:solidFill>
                  <a:schemeClr val="tx1"/>
                </a:solidFill>
              </a:rPr>
              <a:t> </a:t>
            </a:r>
            <a:r>
              <a:rPr lang="ru-RU" sz="1200" b="0" dirty="0" err="1" smtClean="0">
                <a:solidFill>
                  <a:schemeClr val="tx1"/>
                </a:solidFill>
              </a:rPr>
              <a:t>тривалість</a:t>
            </a:r>
            <a:r>
              <a:rPr lang="ru-RU" sz="1200" b="0" dirty="0" smtClean="0">
                <a:solidFill>
                  <a:schemeClr val="tx1"/>
                </a:solidFill>
              </a:rPr>
              <a:t> </a:t>
            </a:r>
            <a:r>
              <a:rPr lang="ru-RU" sz="1200" b="0" dirty="0" err="1" smtClean="0">
                <a:solidFill>
                  <a:schemeClr val="tx1"/>
                </a:solidFill>
              </a:rPr>
              <a:t>навчальної</a:t>
            </a:r>
            <a:r>
              <a:rPr lang="ru-RU" sz="1200" b="0" dirty="0" smtClean="0">
                <a:solidFill>
                  <a:schemeClr val="tx1"/>
                </a:solidFill>
              </a:rPr>
              <a:t> </a:t>
            </a:r>
            <a:r>
              <a:rPr lang="ru-RU" sz="1200" b="0" dirty="0" err="1" smtClean="0">
                <a:solidFill>
                  <a:schemeClr val="tx1"/>
                </a:solidFill>
              </a:rPr>
              <a:t>діяльності</a:t>
            </a:r>
            <a:r>
              <a:rPr lang="ru-RU" sz="1200" b="0" dirty="0" smtClean="0">
                <a:solidFill>
                  <a:schemeClr val="tx1"/>
                </a:solidFill>
              </a:rPr>
              <a:t> </a:t>
            </a:r>
            <a:r>
              <a:rPr lang="ru-RU" sz="1200" b="0" dirty="0" err="1" smtClean="0">
                <a:solidFill>
                  <a:schemeClr val="tx1"/>
                </a:solidFill>
              </a:rPr>
              <a:t>з</a:t>
            </a:r>
            <a:r>
              <a:rPr lang="ru-RU" sz="1200" b="0" dirty="0" smtClean="0">
                <a:solidFill>
                  <a:schemeClr val="tx1"/>
                </a:solidFill>
              </a:rPr>
              <a:t> ТЗН </a:t>
            </a:r>
            <a:r>
              <a:rPr lang="ru-RU" sz="1200" b="0" dirty="0" err="1" smtClean="0">
                <a:solidFill>
                  <a:schemeClr val="tx1"/>
                </a:solidFill>
              </a:rPr>
              <a:t>упродовж</a:t>
            </a:r>
            <a:r>
              <a:rPr lang="ru-RU" sz="1200" b="0" dirty="0" smtClean="0">
                <a:solidFill>
                  <a:schemeClr val="tx1"/>
                </a:solidFill>
              </a:rPr>
              <a:t> </a:t>
            </a:r>
            <a:r>
              <a:rPr lang="ru-RU" sz="1200" b="0" dirty="0" err="1" smtClean="0">
                <a:solidFill>
                  <a:schemeClr val="tx1"/>
                </a:solidFill>
              </a:rPr>
              <a:t>навчального</a:t>
            </a:r>
            <a:r>
              <a:rPr lang="ru-RU" sz="1200" b="0" dirty="0" smtClean="0">
                <a:solidFill>
                  <a:schemeClr val="tx1"/>
                </a:solidFill>
              </a:rPr>
              <a:t> </a:t>
            </a:r>
            <a:r>
              <a:rPr lang="ru-RU" sz="1200" b="0" dirty="0" err="1" smtClean="0">
                <a:solidFill>
                  <a:schemeClr val="tx1"/>
                </a:solidFill>
              </a:rPr>
              <a:t>заняття</a:t>
            </a:r>
            <a:r>
              <a:rPr lang="ru-RU" sz="1200" b="0" dirty="0" smtClean="0">
                <a:solidFill>
                  <a:schemeClr val="tx1"/>
                </a:solidFill>
              </a:rPr>
              <a:t> повинна бути: </a:t>
            </a:r>
          </a:p>
          <a:p>
            <a:pPr algn="just">
              <a:buNone/>
            </a:pPr>
            <a:r>
              <a:rPr lang="ru-RU" sz="1200" b="0" i="1" dirty="0" smtClean="0">
                <a:solidFill>
                  <a:srgbClr val="FF0000"/>
                </a:solidFill>
              </a:rPr>
              <a:t>для </a:t>
            </a:r>
            <a:r>
              <a:rPr lang="ru-RU" sz="1200" b="0" i="1" dirty="0" err="1" smtClean="0">
                <a:solidFill>
                  <a:srgbClr val="FF0000"/>
                </a:solidFill>
              </a:rPr>
              <a:t>учнів</a:t>
            </a:r>
            <a:r>
              <a:rPr lang="ru-RU" sz="1200" b="0" i="1" dirty="0" smtClean="0">
                <a:solidFill>
                  <a:srgbClr val="FF0000"/>
                </a:solidFill>
              </a:rPr>
              <a:t> 1 </a:t>
            </a:r>
            <a:r>
              <a:rPr lang="ru-RU" sz="1200" b="0" i="1" dirty="0" err="1" smtClean="0">
                <a:solidFill>
                  <a:srgbClr val="FF0000"/>
                </a:solidFill>
              </a:rPr>
              <a:t>класів</a:t>
            </a:r>
            <a:r>
              <a:rPr lang="ru-RU" sz="1200" b="0" i="1" dirty="0" smtClean="0">
                <a:solidFill>
                  <a:srgbClr val="FF0000"/>
                </a:solidFill>
              </a:rPr>
              <a:t> - не </a:t>
            </a:r>
            <a:r>
              <a:rPr lang="ru-RU" sz="1200" b="0" i="1" dirty="0" err="1" smtClean="0">
                <a:solidFill>
                  <a:srgbClr val="FF0000"/>
                </a:solidFill>
              </a:rPr>
              <a:t>більше</a:t>
            </a:r>
            <a:r>
              <a:rPr lang="ru-RU" sz="1200" b="0" i="1" dirty="0" smtClean="0">
                <a:solidFill>
                  <a:srgbClr val="FF0000"/>
                </a:solidFill>
              </a:rPr>
              <a:t> 10 </a:t>
            </a:r>
            <a:r>
              <a:rPr lang="ru-RU" sz="1200" b="0" i="1" dirty="0" err="1" smtClean="0">
                <a:solidFill>
                  <a:srgbClr val="FF0000"/>
                </a:solidFill>
              </a:rPr>
              <a:t>хвилин</a:t>
            </a:r>
            <a:r>
              <a:rPr lang="ru-RU" sz="1200" b="0" i="1" dirty="0" smtClean="0">
                <a:solidFill>
                  <a:srgbClr val="FF0000"/>
                </a:solidFill>
              </a:rPr>
              <a:t>;</a:t>
            </a:r>
          </a:p>
          <a:p>
            <a:pPr algn="just">
              <a:buNone/>
            </a:pPr>
            <a:r>
              <a:rPr lang="ru-RU" sz="1200" b="0" i="1" dirty="0" smtClean="0">
                <a:solidFill>
                  <a:srgbClr val="FF0000"/>
                </a:solidFill>
              </a:rPr>
              <a:t>для </a:t>
            </a:r>
            <a:r>
              <a:rPr lang="ru-RU" sz="1200" b="0" i="1" dirty="0" err="1" smtClean="0">
                <a:solidFill>
                  <a:srgbClr val="FF0000"/>
                </a:solidFill>
              </a:rPr>
              <a:t>учнів</a:t>
            </a:r>
            <a:r>
              <a:rPr lang="ru-RU" sz="1200" b="0" i="1" dirty="0" smtClean="0">
                <a:solidFill>
                  <a:srgbClr val="FF0000"/>
                </a:solidFill>
              </a:rPr>
              <a:t> 2 - 4 </a:t>
            </a:r>
            <a:r>
              <a:rPr lang="ru-RU" sz="1200" b="0" i="1" dirty="0" err="1" smtClean="0">
                <a:solidFill>
                  <a:srgbClr val="FF0000"/>
                </a:solidFill>
              </a:rPr>
              <a:t>класів</a:t>
            </a:r>
            <a:r>
              <a:rPr lang="ru-RU" sz="1200" b="0" i="1" dirty="0" smtClean="0">
                <a:solidFill>
                  <a:srgbClr val="FF0000"/>
                </a:solidFill>
              </a:rPr>
              <a:t> - не </a:t>
            </a:r>
            <a:r>
              <a:rPr lang="ru-RU" sz="1200" b="0" i="1" dirty="0" err="1" smtClean="0">
                <a:solidFill>
                  <a:srgbClr val="FF0000"/>
                </a:solidFill>
              </a:rPr>
              <a:t>більше</a:t>
            </a:r>
            <a:r>
              <a:rPr lang="ru-RU" sz="1200" b="0" i="1" dirty="0" smtClean="0">
                <a:solidFill>
                  <a:srgbClr val="FF0000"/>
                </a:solidFill>
              </a:rPr>
              <a:t> 15 </a:t>
            </a:r>
            <a:r>
              <a:rPr lang="ru-RU" sz="1200" b="0" i="1" dirty="0" err="1" smtClean="0">
                <a:solidFill>
                  <a:srgbClr val="FF0000"/>
                </a:solidFill>
              </a:rPr>
              <a:t>хвилин</a:t>
            </a:r>
            <a:r>
              <a:rPr lang="ru-RU" sz="1200" b="0" i="1" dirty="0" smtClean="0">
                <a:solidFill>
                  <a:srgbClr val="FF0000"/>
                </a:solidFill>
              </a:rPr>
              <a:t>.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Та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тривалість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навчальних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занять,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визначена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Законом “Про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повну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загальну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середню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освіту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",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зберігається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35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хвилин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для 1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класу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40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хвилин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для 2-4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класів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ru-RU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Обмежується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лише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час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безперервної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роботи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комп’ютером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для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уникнення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ризиків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для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здоров’я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ru-RU" sz="1200" b="0" i="1" dirty="0" smtClean="0">
                <a:solidFill>
                  <a:srgbClr val="FF0000"/>
                </a:solidFill>
              </a:rPr>
              <a:t> </a:t>
            </a:r>
          </a:p>
          <a:p>
            <a:pPr algn="just">
              <a:buNone/>
            </a:pPr>
            <a:r>
              <a:rPr lang="uk-UA" sz="1200" b="0" i="1" dirty="0" smtClean="0">
                <a:solidFill>
                  <a:srgbClr val="FF0000"/>
                </a:solidFill>
              </a:rPr>
              <a:t>3. І Новинка наказ № 1371. А саме, </a:t>
            </a:r>
            <a:endParaRPr lang="uk-UA" b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99AEF-373C-4ADC-9D6A-1498E619955F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 smtClean="0"/>
              <a:t>Така форма навчання передбачає доступ до </a:t>
            </a:r>
            <a:r>
              <a:rPr lang="uk-UA" dirty="0" err="1" smtClean="0"/>
              <a:t>інтернету</a:t>
            </a:r>
            <a:r>
              <a:rPr lang="uk-UA" dirty="0" smtClean="0"/>
              <a:t>, технічне забезпечення (комп’ютер, планшет, </a:t>
            </a:r>
            <a:r>
              <a:rPr lang="uk-UA" dirty="0" err="1" smtClean="0"/>
              <a:t>смартфон</a:t>
            </a:r>
            <a:r>
              <a:rPr lang="uk-UA" dirty="0" smtClean="0"/>
              <a:t> тощо) в усіх учасників освітнього процесу, а також те, що вчителі володіють технологіями дистанційного навчання.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99AEF-373C-4ADC-9D6A-1498E619955F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Пропишіть в </a:t>
            </a:r>
            <a:r>
              <a:rPr lang="uk-UA" dirty="0" err="1" smtClean="0"/>
              <a:t>чаті</a:t>
            </a:r>
            <a:r>
              <a:rPr lang="uk-UA" dirty="0" smtClean="0"/>
              <a:t> </a:t>
            </a:r>
            <a:r>
              <a:rPr lang="uk-UA" dirty="0" err="1" smtClean="0"/>
              <a:t>веб-ресурси</a:t>
            </a:r>
            <a:r>
              <a:rPr lang="uk-UA" dirty="0" smtClean="0"/>
              <a:t> для дистанційного навчання в синхронному режимі, в яких працюєте ви</a:t>
            </a:r>
            <a:r>
              <a:rPr lang="uk-UA" baseline="0" dirty="0" smtClean="0"/>
              <a:t> зі своїми учнями.</a:t>
            </a:r>
          </a:p>
          <a:p>
            <a:r>
              <a:rPr lang="uk-UA" baseline="0" dirty="0" smtClean="0"/>
              <a:t>Чому саме цей ресурс? (2 позитивні відгуки)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99AEF-373C-4ADC-9D6A-1498E619955F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 err="1" smtClean="0"/>
              <a:t>Пам</a:t>
            </a:r>
            <a:r>
              <a:rPr lang="en-US" dirty="0" smtClean="0"/>
              <a:t>’</a:t>
            </a:r>
            <a:r>
              <a:rPr lang="uk-UA" dirty="0" err="1" smtClean="0"/>
              <a:t>ятаючи</a:t>
            </a:r>
            <a:r>
              <a:rPr lang="uk-UA" dirty="0" smtClean="0"/>
              <a:t> при цьому,</a:t>
            </a:r>
            <a:r>
              <a:rPr lang="uk-UA" baseline="0" dirty="0" smtClean="0"/>
              <a:t>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ідповідно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до 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положення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про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дистанційне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навчання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«не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менше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30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відсотків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навчального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часу,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передбаченого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освітньою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програмою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закладу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освіти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організовується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 синхронному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режимі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решта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навчального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часу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організовується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 асинхронному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режимі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)».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99AEF-373C-4ADC-9D6A-1498E619955F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Леонардо да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Вінчі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влучно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підмітив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«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Навчання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без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бажання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псує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розум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і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він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нічого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не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затримує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собі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».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Якщо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ваші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учні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не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розумітимуть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чому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вивчають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певну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тему, та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взагалі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—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навіщо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прийшли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до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школи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висновок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сумний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дитина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не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зможе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навчатися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якісно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ні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очно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ні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дистанційно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Але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цю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ситуацію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можна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змінити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якщо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на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допомогу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прийдуть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захопливі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цифрові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інструменти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99AEF-373C-4ADC-9D6A-1498E619955F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Обговоримо проблеми. До кожної доберемо 1-2 шляхи їх вирішення.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99AEF-373C-4ADC-9D6A-1498E619955F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ob?usp=web_ww_intro" TargetMode="External"/><Relationship Id="rId7" Type="http://schemas.openxmlformats.org/officeDocument/2006/relationships/hyperlink" Target="https://www.plickers.com/" TargetMode="External"/><Relationship Id="rId2" Type="http://schemas.openxmlformats.org/officeDocument/2006/relationships/hyperlink" Target="https://osvita.ua/school/method/77208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etkahoot.com/" TargetMode="External"/><Relationship Id="rId5" Type="http://schemas.openxmlformats.org/officeDocument/2006/relationships/hyperlink" Target="http://www.proprofs.com/" TargetMode="External"/><Relationship Id="rId4" Type="http://schemas.openxmlformats.org/officeDocument/2006/relationships/hyperlink" Target="http://quizlet.com/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m/search?q=urokok.com.ua+1+%D0%BA%D0%BB%D0%B0%D1%81&amp;oq=uro&amp;aqs=chrome.0.35i39j69i57j0j0i395l3j69i60l2.8730j1j7&amp;sourceid=chrome&amp;ie=UTF-8" TargetMode="External"/><Relationship Id="rId3" Type="http://schemas.openxmlformats.org/officeDocument/2006/relationships/hyperlink" Target="https://nus.org.ua/articles/yak-rozrobyty-dystantsijnyj-urok-dlya-1-2-klasiv-instruktsiya-vid-vchytelky/" TargetMode="External"/><Relationship Id="rId7" Type="http://schemas.openxmlformats.org/officeDocument/2006/relationships/hyperlink" Target="https://nus.org.ua/articles/30-instrumentv-dlya-dystantsijnogo-navchannya-dobirka-nush/" TargetMode="External"/><Relationship Id="rId2" Type="http://schemas.openxmlformats.org/officeDocument/2006/relationships/hyperlink" Target="https://nus.org.ua/articles/yak-tehnichno-organizuvaty-dystantsijne-navchannya-pokrokova-instruktsiya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nus.org.ua/articles/yak-organizuvaty-dystantsijne-navchannya-dlya-ditej-z-oop-dosvid-vchyteliv/" TargetMode="External"/><Relationship Id="rId5" Type="http://schemas.openxmlformats.org/officeDocument/2006/relationships/hyperlink" Target="https://nus.org.ua/articles/chotyry-servisy-yaki-dopomozhut-organizuvaty-dystantsijne-navchannya/" TargetMode="External"/><Relationship Id="rId4" Type="http://schemas.openxmlformats.org/officeDocument/2006/relationships/hyperlink" Target="https://nus.org.ua/articles/dystantsijne-navchannya-v-3-4-klasi-instruktsiyi-pryklady-urokiv-ta-komunikatsiyi-z-batkamy/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nus.org.ua/articles/yak-rozrobyty-dystantsijnyj-urok-dlya-1-2-klasiv-instruktsiya-vid-vchytelky/" TargetMode="External"/><Relationship Id="rId3" Type="http://schemas.openxmlformats.org/officeDocument/2006/relationships/hyperlink" Target="https://prometheus.org.ua/" TargetMode="External"/><Relationship Id="rId7" Type="http://schemas.openxmlformats.org/officeDocument/2006/relationships/hyperlink" Target="https://nus.org.ua/articles/yak-vykorystovuvaty-youtube-u-dystantsijnijnomu-navchanni/" TargetMode="External"/><Relationship Id="rId2" Type="http://schemas.openxmlformats.org/officeDocument/2006/relationships/hyperlink" Target="https://www.youtube.com/c/MONUKRAIN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nus.org.ua/articles/yak-pratsyuvaty-v-google-klas-pokrokova-instruktsiya/" TargetMode="External"/><Relationship Id="rId5" Type="http://schemas.openxmlformats.org/officeDocument/2006/relationships/hyperlink" Target="https://nus.org.ua/articles/praktyky-ta-pidhody-do-dystantsijnogo-navchannya-rekomendatsiyi-dlya-vchyteliv/" TargetMode="External"/><Relationship Id="rId10" Type="http://schemas.openxmlformats.org/officeDocument/2006/relationships/hyperlink" Target="https://nus.org.ua/articles/navchannya-vdoma-praktychni-porady-dlya-vchyteliv-vid-psyhologyni-svitlany-rojz/" TargetMode="External"/><Relationship Id="rId4" Type="http://schemas.openxmlformats.org/officeDocument/2006/relationships/hyperlink" Target="https://www.ed-era.com/" TargetMode="External"/><Relationship Id="rId9" Type="http://schemas.openxmlformats.org/officeDocument/2006/relationships/hyperlink" Target="https://nus.org.ua/articles/dystantsine-navchannya-yak-zatsikavyty-uchniv-porady-vid-uchytelky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courses.ed-era.com/courses/course-v1:MON-DECIDE+1+2020/about" TargetMode="External"/><Relationship Id="rId2" Type="http://schemas.openxmlformats.org/officeDocument/2006/relationships/hyperlink" Target="https://courses.ed-era.com/courses/course-v1:mon-decide+1+2020/abou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menti.com/aln7dd7c4b5u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mon.gov.ua/ua/news/trivalist-navchalnogo-zanyattya-pid-chas-distancijnogo-formatu-lishayetsya-nezminnoyu-rozyasnennya-mon?Fbclid=iwar3f5t-lwb0gzaiuhuxnxwqsyehmgqwy2vijd0gjsf2-wsbacgr5ee4oiv8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zakon.rada.gov.ua/laws/show/z1450-21#Text" TargetMode="External"/><Relationship Id="rId4" Type="http://schemas.openxmlformats.org/officeDocument/2006/relationships/hyperlink" Target="https://zakon.rada.gov.ua/laws/show/z1111-20#Text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ordwall.net/uk/myactivities" TargetMode="External"/><Relationship Id="rId3" Type="http://schemas.openxmlformats.org/officeDocument/2006/relationships/hyperlink" Target="https://classroom.google.&#1089;om/" TargetMode="External"/><Relationship Id="rId7" Type="http://schemas.openxmlformats.org/officeDocument/2006/relationships/hyperlink" Target="LearningApps.org" TargetMode="External"/><Relationship Id="rId2" Type="http://schemas.openxmlformats.org/officeDocument/2006/relationships/hyperlink" Target="https://moodle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lassdojo.com/uk-ua/signup/" TargetMode="External"/><Relationship Id="rId5" Type="http://schemas.openxmlformats.org/officeDocument/2006/relationships/hyperlink" Target="https://www.classtime.com/uk/" TargetMode="External"/><Relationship Id="rId4" Type="http://schemas.openxmlformats.org/officeDocument/2006/relationships/hyperlink" Target="https://support.zoom.us/hc/ru/articles/20136241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08-12 – про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розпов</a:t>
            </a:r>
            <a:r>
              <a:rPr lang="uk-UA" dirty="0" smtClean="0"/>
              <a:t>і</a:t>
            </a:r>
            <a:r>
              <a:rPr lang="ru-RU" dirty="0" err="1" smtClean="0"/>
              <a:t>дає</a:t>
            </a:r>
            <a:r>
              <a:rPr lang="ru-RU" dirty="0" smtClean="0"/>
              <a:t> нам </a:t>
            </a:r>
            <a:r>
              <a:rPr lang="ru-RU" dirty="0" err="1" smtClean="0"/>
              <a:t>ця</a:t>
            </a:r>
            <a:r>
              <a:rPr lang="ru-RU" dirty="0" smtClean="0"/>
              <a:t> дата?</a:t>
            </a:r>
            <a:endParaRPr lang="ru-RU" dirty="0"/>
          </a:p>
        </p:txBody>
      </p:sp>
      <p:pic>
        <p:nvPicPr>
          <p:cNvPr id="10" name="Рисунок 9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0112" y="4390503"/>
            <a:ext cx="3247628" cy="2161149"/>
          </a:xfrm>
          <a:prstGeom prst="rect">
            <a:avLst/>
          </a:prstGeom>
        </p:spPr>
      </p:pic>
      <p:pic>
        <p:nvPicPr>
          <p:cNvPr id="11" name="Рисунок 10" descr="клімат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4149079"/>
            <a:ext cx="2880320" cy="1868595"/>
          </a:xfrm>
          <a:prstGeom prst="rect">
            <a:avLst/>
          </a:prstGeom>
        </p:spPr>
      </p:pic>
      <p:pic>
        <p:nvPicPr>
          <p:cNvPr id="12" name="Рисунок 11" descr="мандрівник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1772816"/>
            <a:ext cx="3179464" cy="1656184"/>
          </a:xfrm>
          <a:prstGeom prst="rect">
            <a:avLst/>
          </a:prstGeom>
        </p:spPr>
      </p:pic>
      <p:pic>
        <p:nvPicPr>
          <p:cNvPr id="13" name="Рисунок 12" descr="художник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60032" y="1700808"/>
            <a:ext cx="3120347" cy="187220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084168" y="1124744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 smtClean="0">
                <a:solidFill>
                  <a:srgbClr val="00B050"/>
                </a:solidFill>
              </a:rPr>
              <a:t>1</a:t>
            </a:r>
            <a:endParaRPr lang="ru-RU" sz="2800" b="1" i="1" dirty="0" smtClean="0">
              <a:solidFill>
                <a:srgbClr val="00B05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51720" y="1196752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 smtClean="0">
                <a:solidFill>
                  <a:srgbClr val="00B050"/>
                </a:solidFill>
              </a:rPr>
              <a:t>2</a:t>
            </a:r>
            <a:endParaRPr lang="ru-RU" sz="2800" b="1" i="1" dirty="0" smtClean="0">
              <a:solidFill>
                <a:srgbClr val="00B05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07704" y="3573016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 smtClean="0">
                <a:solidFill>
                  <a:srgbClr val="00B050"/>
                </a:solidFill>
              </a:rPr>
              <a:t>3</a:t>
            </a:r>
            <a:endParaRPr lang="ru-RU" sz="2800" b="1" i="1" dirty="0">
              <a:solidFill>
                <a:srgbClr val="00B05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16216" y="5013176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r>
              <a:rPr lang="uk-UA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арод підмічає</a:t>
            </a:r>
            <a:endParaRPr lang="ru-RU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Асинхронне = самоосвіта</a:t>
            </a:r>
            <a:endParaRPr lang="ru-RU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  <a:solidFill>
            <a:srgbClr val="FAF9D9"/>
          </a:solidFill>
          <a:ln w="5715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охоплює 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різноманітні засоби інформації, аудіо- та </a:t>
            </a:r>
            <a:r>
              <a:rPr lang="uk-UA" sz="2000" dirty="0" err="1">
                <a:latin typeface="Arial" panose="020B0604020202020204" pitchFamily="34" charset="0"/>
                <a:cs typeface="Arial" panose="020B0604020202020204" pitchFamily="34" charset="0"/>
              </a:rPr>
              <a:t>відеоуроки</a:t>
            </a:r>
            <a:endParaRPr lang="uk-U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itchFamily="2" charset="2"/>
              <a:buChar char="Ø"/>
            </a:pP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   перевага - здобувачі освіти працюють у власному темпі та у </a:t>
            </a: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зручний 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для себе час, забезпечується диференціація  </a:t>
            </a:r>
          </a:p>
          <a:p>
            <a:pPr lvl="0" algn="ctr"/>
            <a:endParaRPr lang="uk-U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uk-UA" sz="2000" b="1" dirty="0">
                <a:latin typeface="Arial" panose="020B0604020202020204" pitchFamily="34" charset="0"/>
                <a:cs typeface="Arial" panose="020B0604020202020204" pitchFamily="34" charset="0"/>
              </a:rPr>
              <a:t>Важливо! </a:t>
            </a:r>
          </a:p>
          <a:p>
            <a:pPr algn="just"/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Педагоги мають зазначити терміни виконання завдань, надати орієнтовний розклад занять.</a:t>
            </a:r>
          </a:p>
        </p:txBody>
      </p:sp>
      <p:pic>
        <p:nvPicPr>
          <p:cNvPr id="5" name="Рисунок 4" descr="Змішане навчання | Освіта Торецька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2736304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 xmlns:pic="http://schemas.openxmlformats.org/drawingml/2006/picture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Основні форми комунікації: </a:t>
            </a:r>
            <a:endParaRPr lang="ru-RU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309939"/>
          </a:xfrm>
        </p:spPr>
        <p:txBody>
          <a:bodyPr>
            <a:normAutofit fontScale="92500" lnSpcReduction="20000"/>
          </a:bodyPr>
          <a:lstStyle/>
          <a:p>
            <a:pPr lvl="0">
              <a:buNone/>
            </a:pPr>
            <a:endParaRPr lang="en-US" b="1" dirty="0" smtClean="0">
              <a:solidFill>
                <a:srgbClr val="FF0000"/>
              </a:solidFill>
            </a:endParaRPr>
          </a:p>
          <a:p>
            <a:pPr lvl="0" algn="just"/>
            <a:r>
              <a:rPr lang="ru-RU" sz="30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Відеоконференція</a:t>
            </a:r>
            <a:endParaRPr lang="ru-RU" sz="30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uk-UA" sz="3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Форум</a:t>
            </a:r>
          </a:p>
          <a:p>
            <a:pPr algn="ctr"/>
            <a:r>
              <a:rPr lang="uk-UA" sz="3000" i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Блог</a:t>
            </a:r>
            <a:endParaRPr lang="uk-UA" sz="3000" i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3000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Чат</a:t>
            </a:r>
          </a:p>
          <a:p>
            <a:pPr algn="r"/>
            <a:r>
              <a:rPr lang="uk-UA" sz="3000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Електронна пошта</a:t>
            </a:r>
          </a:p>
          <a:p>
            <a:pPr algn="r">
              <a:buNone/>
            </a:pPr>
            <a:endParaRPr lang="uk-UA" sz="3000" i="1" dirty="0" smtClean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3000" i="1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Соціальні</a:t>
            </a:r>
            <a:r>
              <a:rPr lang="ru-RU" sz="3000" i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i="1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мережі</a:t>
            </a:r>
            <a:r>
              <a:rPr lang="ru-RU" sz="3000" i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000" i="1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служби</a:t>
            </a:r>
            <a:r>
              <a:rPr lang="ru-RU" sz="3000" i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i="1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обміну</a:t>
            </a:r>
            <a:r>
              <a:rPr lang="ru-RU" sz="3000" i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i="1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миттєвими</a:t>
            </a:r>
            <a:r>
              <a:rPr lang="ru-RU" sz="3000" i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i="1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повідомленнями</a:t>
            </a:r>
            <a:r>
              <a:rPr lang="ru-RU" sz="3000" i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3000" i="1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мобільні</a:t>
            </a:r>
            <a:r>
              <a:rPr lang="ru-RU" sz="3000" i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i="1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застосунки</a:t>
            </a:r>
            <a:r>
              <a:rPr lang="ru-RU" sz="3000" i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000" i="1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наприклад</a:t>
            </a:r>
            <a:r>
              <a:rPr lang="ru-RU" sz="3000" i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i="1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Viber</a:t>
            </a:r>
            <a:r>
              <a:rPr lang="uk-UA" sz="3000" i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тощо</a:t>
            </a:r>
            <a:endParaRPr lang="ru-RU" sz="3000" i="1" dirty="0" smtClean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uk-UA" dirty="0" smtClean="0"/>
          </a:p>
          <a:p>
            <a:endParaRPr lang="ru-RU" dirty="0"/>
          </a:p>
        </p:txBody>
      </p:sp>
      <p:pic>
        <p:nvPicPr>
          <p:cNvPr id="4" name="Рисунок 3" descr="Онлайн-сервіси для вчителів | Ukr.school.Мережа сайтів ЗОШ, позашкільних  НЗ, гімназій, ліцеїв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797152"/>
            <a:ext cx="3426346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 xmlns:pic="http://schemas.openxmlformats.org/drawingml/2006/picture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Критерії вибору засобів організації дистанційного навчання</a:t>
            </a:r>
            <a:endParaRPr lang="ru-RU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uk-UA" sz="3100" b="1" i="1" dirty="0" smtClean="0">
                <a:latin typeface="Times New Roman" pitchFamily="18" charset="0"/>
                <a:cs typeface="Times New Roman" pitchFamily="18" charset="0"/>
              </a:rPr>
              <a:t>Відповідність</a:t>
            </a:r>
            <a:endParaRPr lang="ru-RU" sz="31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Font typeface="Wingdings" pitchFamily="2" charset="2"/>
              <a:buChar char="Ø"/>
            </a:pPr>
            <a:r>
              <a:rPr lang="uk-UA" sz="3100" b="1" i="1" dirty="0" smtClean="0">
                <a:latin typeface="Times New Roman" pitchFamily="18" charset="0"/>
                <a:cs typeface="Times New Roman" pitchFamily="18" charset="0"/>
              </a:rPr>
              <a:t>Універсальність</a:t>
            </a:r>
            <a:endParaRPr lang="uk-UA" sz="31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3100" b="1" i="1" dirty="0" err="1" smtClean="0">
                <a:latin typeface="Times New Roman" pitchFamily="18" charset="0"/>
                <a:cs typeface="Times New Roman" pitchFamily="18" charset="0"/>
              </a:rPr>
              <a:t>Зрозумілість</a:t>
            </a:r>
            <a:endParaRPr lang="ru-RU" sz="31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Font typeface="Wingdings" pitchFamily="2" charset="2"/>
              <a:buChar char="Ø"/>
            </a:pPr>
            <a:r>
              <a:rPr lang="uk-UA" sz="3100" b="1" i="1" dirty="0" smtClean="0">
                <a:latin typeface="Times New Roman" pitchFamily="18" charset="0"/>
                <a:cs typeface="Times New Roman" pitchFamily="18" charset="0"/>
              </a:rPr>
              <a:t>Доступність</a:t>
            </a:r>
            <a:endParaRPr lang="uk-UA" sz="31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3100" b="1" i="1" dirty="0" err="1" smtClean="0">
                <a:latin typeface="Times New Roman" pitchFamily="18" charset="0"/>
                <a:cs typeface="Times New Roman" pitchFamily="18" charset="0"/>
              </a:rPr>
              <a:t>Вибір</a:t>
            </a:r>
            <a:r>
              <a:rPr lang="ru-RU" sz="31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i="1" dirty="0" err="1" smtClean="0">
                <a:latin typeface="Times New Roman" pitchFamily="18" charset="0"/>
                <a:cs typeface="Times New Roman" pitchFamily="18" charset="0"/>
              </a:rPr>
              <a:t>ресурсів</a:t>
            </a:r>
            <a:endParaRPr lang="ru-RU" sz="31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Font typeface="Wingdings" pitchFamily="2" charset="2"/>
              <a:buChar char="Ø"/>
            </a:pPr>
            <a:r>
              <a:rPr lang="uk-UA" sz="3100" b="1" i="1" dirty="0" smtClean="0">
                <a:latin typeface="Times New Roman" pitchFamily="18" charset="0"/>
                <a:cs typeface="Times New Roman" pitchFamily="18" charset="0"/>
              </a:rPr>
              <a:t>Інформаційна безпека. </a:t>
            </a:r>
            <a:endParaRPr lang="uk-UA" sz="31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Дистанційне навчання дітей з особливими освітніми потребами</a:t>
            </a:r>
            <a:endParaRPr lang="ru-RU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indent="342900" algn="just">
              <a:spcBef>
                <a:spcPts val="0"/>
              </a:spcBef>
              <a:buNone/>
            </a:pPr>
            <a:r>
              <a:rPr lang="uk-UA" b="1" i="1" dirty="0" smtClean="0"/>
              <a:t>«Положення про</a:t>
            </a:r>
            <a:r>
              <a:rPr lang="ru-RU" b="1" i="1" dirty="0" smtClean="0"/>
              <a:t> </a:t>
            </a:r>
            <a:r>
              <a:rPr lang="ru-RU" b="1" i="1" dirty="0" err="1" smtClean="0"/>
              <a:t>дистанційну</a:t>
            </a:r>
            <a:r>
              <a:rPr lang="ru-RU" b="1" i="1" dirty="0" smtClean="0"/>
              <a:t> форму </a:t>
            </a:r>
            <a:r>
              <a:rPr lang="ru-RU" b="1" i="1" dirty="0" err="1" smtClean="0"/>
              <a:t>здобуття</a:t>
            </a:r>
            <a:r>
              <a:rPr lang="ru-RU" b="1" i="1" dirty="0" smtClean="0"/>
              <a:t> </a:t>
            </a:r>
            <a:r>
              <a:rPr lang="ru-RU" b="1" i="1" dirty="0" err="1" smtClean="0"/>
              <a:t>повної</a:t>
            </a:r>
            <a:r>
              <a:rPr lang="ru-RU" b="1" i="1" dirty="0" smtClean="0"/>
              <a:t> </a:t>
            </a:r>
            <a:r>
              <a:rPr lang="ru-RU" b="1" i="1" dirty="0" err="1" smtClean="0"/>
              <a:t>загальної</a:t>
            </a:r>
            <a:r>
              <a:rPr lang="ru-RU" b="1" i="1" dirty="0" smtClean="0"/>
              <a:t> </a:t>
            </a:r>
            <a:r>
              <a:rPr lang="ru-RU" b="1" i="1" dirty="0" err="1" smtClean="0"/>
              <a:t>середньої</a:t>
            </a:r>
            <a:r>
              <a:rPr lang="ru-RU" b="1" i="1" dirty="0" smtClean="0"/>
              <a:t> </a:t>
            </a:r>
            <a:r>
              <a:rPr lang="ru-RU" b="1" i="1" dirty="0" err="1" smtClean="0"/>
              <a:t>освіти</a:t>
            </a:r>
            <a:r>
              <a:rPr lang="uk-UA" b="1" i="1" dirty="0" smtClean="0"/>
              <a:t>»:</a:t>
            </a:r>
          </a:p>
          <a:p>
            <a:pPr indent="342900" algn="just">
              <a:spcBef>
                <a:spcPts val="0"/>
              </a:spcBef>
              <a:buFont typeface="Wingdings" pitchFamily="2" charset="2"/>
              <a:buChar char="Ø"/>
            </a:pPr>
            <a:r>
              <a:rPr lang="uk-UA" dirty="0" smtClean="0"/>
              <a:t>залучення допоміжних технологій дистанційного навчання</a:t>
            </a:r>
          </a:p>
          <a:p>
            <a:pPr indent="342900" algn="just">
              <a:spcBef>
                <a:spcPts val="0"/>
              </a:spcBef>
              <a:buNone/>
            </a:pPr>
            <a:r>
              <a:rPr lang="uk-UA" dirty="0" smtClean="0"/>
              <a:t> </a:t>
            </a:r>
          </a:p>
          <a:p>
            <a:pPr indent="342900" algn="just">
              <a:spcBef>
                <a:spcPts val="0"/>
              </a:spcBef>
              <a:buFont typeface="Wingdings" pitchFamily="2" charset="2"/>
              <a:buChar char="Ø"/>
            </a:pPr>
            <a:r>
              <a:rPr lang="uk-UA" i="1" dirty="0" smtClean="0"/>
              <a:t>участь асистента вчителя та/або асистента учня</a:t>
            </a:r>
          </a:p>
          <a:p>
            <a:pPr indent="342900" algn="just">
              <a:spcBef>
                <a:spcPts val="0"/>
              </a:spcBef>
              <a:buFont typeface="Wingdings" pitchFamily="2" charset="2"/>
              <a:buChar char="Ø"/>
            </a:pPr>
            <a:endParaRPr lang="uk-UA" b="1" i="1" dirty="0" smtClean="0"/>
          </a:p>
          <a:p>
            <a:pPr indent="342900" algn="just">
              <a:spcBef>
                <a:spcPts val="0"/>
              </a:spcBef>
              <a:buFont typeface="Wingdings" pitchFamily="2" charset="2"/>
              <a:buChar char="Ø"/>
            </a:pPr>
            <a:r>
              <a:rPr lang="uk-UA" dirty="0" smtClean="0"/>
              <a:t>оцінка з позиції прогресивного розвитку, поступу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Особливості оцінювання та контролю</a:t>
            </a:r>
            <a:endParaRPr lang="ru-RU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user\OneDrive\Робочий стіл\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268760"/>
            <a:ext cx="2286000" cy="1280160"/>
          </a:xfrm>
          <a:prstGeom prst="rect">
            <a:avLst/>
          </a:prstGeom>
          <a:noFill/>
        </p:spPr>
      </p:pic>
      <p:pic>
        <p:nvPicPr>
          <p:cNvPr id="1027" name="Picture 3" descr="C:\Users\user\OneDrive\Робочий стіл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1" y="2924945"/>
            <a:ext cx="2272384" cy="1512168"/>
          </a:xfrm>
          <a:prstGeom prst="rect">
            <a:avLst/>
          </a:prstGeom>
          <a:noFill/>
        </p:spPr>
      </p:pic>
      <p:pic>
        <p:nvPicPr>
          <p:cNvPr id="1028" name="Picture 4" descr="C:\Users\user\OneDrive\Робочий стіл\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869160"/>
            <a:ext cx="2403758" cy="1440160"/>
          </a:xfrm>
          <a:prstGeom prst="rect">
            <a:avLst/>
          </a:prstGeom>
          <a:noFill/>
        </p:spPr>
      </p:pic>
      <p:pic>
        <p:nvPicPr>
          <p:cNvPr id="1029" name="Picture 5" descr="C:\Users\user\OneDrive\Робочий стіл\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1412776"/>
            <a:ext cx="2207967" cy="1296144"/>
          </a:xfrm>
          <a:prstGeom prst="rect">
            <a:avLst/>
          </a:prstGeom>
          <a:noFill/>
        </p:spPr>
      </p:pic>
      <p:pic>
        <p:nvPicPr>
          <p:cNvPr id="1030" name="Picture 6" descr="C:\Users\user\OneDrive\Робочий стіл\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168" y="3212976"/>
            <a:ext cx="2304256" cy="1562874"/>
          </a:xfrm>
          <a:prstGeom prst="rect">
            <a:avLst/>
          </a:prstGeom>
          <a:noFill/>
        </p:spPr>
      </p:pic>
      <p:pic>
        <p:nvPicPr>
          <p:cNvPr id="1031" name="Picture 7" descr="C:\Users\user\OneDrive\Робочий стіл\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2161" y="5044978"/>
            <a:ext cx="2232248" cy="1672031"/>
          </a:xfrm>
          <a:prstGeom prst="rect">
            <a:avLst/>
          </a:prstGeom>
          <a:noFill/>
        </p:spPr>
      </p:pic>
      <p:pic>
        <p:nvPicPr>
          <p:cNvPr id="1032" name="Picture 8" descr="C:\Users\user\OneDrive\Робочий стіл\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03848" y="2708920"/>
            <a:ext cx="2619375" cy="1743075"/>
          </a:xfrm>
          <a:prstGeom prst="rect">
            <a:avLst/>
          </a:prstGeom>
          <a:noFill/>
        </p:spPr>
      </p:pic>
      <p:sp>
        <p:nvSpPr>
          <p:cNvPr id="11" name="Выгнутая влево стрелка 10"/>
          <p:cNvSpPr/>
          <p:nvPr/>
        </p:nvSpPr>
        <p:spPr>
          <a:xfrm>
            <a:off x="179512" y="2492896"/>
            <a:ext cx="288032" cy="86409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Выгнутая влево стрелка 11"/>
          <p:cNvSpPr/>
          <p:nvPr/>
        </p:nvSpPr>
        <p:spPr>
          <a:xfrm>
            <a:off x="179512" y="4293096"/>
            <a:ext cx="316160" cy="86409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Выгнутая вправо стрелка 12"/>
          <p:cNvSpPr/>
          <p:nvPr/>
        </p:nvSpPr>
        <p:spPr>
          <a:xfrm>
            <a:off x="8388424" y="2060848"/>
            <a:ext cx="504056" cy="936104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Выгнутая вправо стрелка 13"/>
          <p:cNvSpPr/>
          <p:nvPr/>
        </p:nvSpPr>
        <p:spPr>
          <a:xfrm rot="8118943">
            <a:off x="4723231" y="4535749"/>
            <a:ext cx="707781" cy="153786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Выгнутая вправо стрелка 17"/>
          <p:cNvSpPr/>
          <p:nvPr/>
        </p:nvSpPr>
        <p:spPr>
          <a:xfrm>
            <a:off x="8540824" y="4877544"/>
            <a:ext cx="504056" cy="936104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Для успішної реалізації дистанційного навчання надзвичайно важливими є:</a:t>
            </a:r>
            <a:endParaRPr lang="ru-RU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/>
            <a:r>
              <a:rPr lang="uk-UA" sz="33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залучення</a:t>
            </a:r>
            <a:endParaRPr lang="uk-UA" sz="33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r"/>
            <a:r>
              <a:rPr lang="uk-UA" sz="33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чітке планування</a:t>
            </a:r>
            <a:endParaRPr lang="en-US" sz="33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uk-UA" sz="33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урахування</a:t>
            </a:r>
            <a:endParaRPr lang="ru-RU" sz="33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r"/>
            <a:r>
              <a:rPr lang="uk-UA" sz="33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моніторинг</a:t>
            </a:r>
          </a:p>
          <a:p>
            <a:pPr lvl="0" algn="r"/>
            <a:endParaRPr lang="uk-UA" sz="33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uk-UA" sz="33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спокій, упевненість і позитивні емоції</a:t>
            </a:r>
            <a:endParaRPr lang="uk-UA" sz="33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1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Підготовка до проведення </a:t>
            </a:r>
            <a:r>
              <a:rPr lang="uk-UA" sz="31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1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дистанційних занять</a:t>
            </a:r>
            <a:r>
              <a:rPr lang="uk-UA" sz="31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908720"/>
            <a:ext cx="8229600" cy="5400600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9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Крок    1.</a:t>
            </a:r>
            <a:r>
              <a:rPr lang="uk-UA" sz="9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uk-UA" sz="9600" dirty="0" smtClean="0">
                <a:latin typeface="Times New Roman" pitchFamily="18" charset="0"/>
                <a:cs typeface="Times New Roman" pitchFamily="18" charset="0"/>
              </a:rPr>
              <a:t>Визначте тему заняття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9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Крок 2.</a:t>
            </a:r>
            <a:r>
              <a:rPr lang="uk-UA" sz="9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9600" dirty="0" smtClean="0">
                <a:latin typeface="Times New Roman" pitchFamily="18" charset="0"/>
                <a:cs typeface="Times New Roman" pitchFamily="18" charset="0"/>
              </a:rPr>
              <a:t>Спрогнозуйте очікувані результати (конкретні, зрозумілі для дітей, досяжні, вимірювальні, сформульовані в термінах діяльності дітей). </a:t>
            </a:r>
            <a:endParaRPr lang="ru-RU" sz="9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9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Крок 3.</a:t>
            </a:r>
            <a:r>
              <a:rPr lang="uk-UA" sz="9600" dirty="0" smtClean="0">
                <a:latin typeface="Times New Roman" pitchFamily="18" charset="0"/>
                <a:cs typeface="Times New Roman" pitchFamily="18" charset="0"/>
              </a:rPr>
              <a:t> Мотивуйте дітей до діяльності  (проблемне запитання, цікавий факт, педагогічний артефакт тощо).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9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Крок   4.</a:t>
            </a:r>
            <a:r>
              <a:rPr lang="uk-UA" sz="9600" dirty="0" smtClean="0">
                <a:latin typeface="Times New Roman" pitchFamily="18" charset="0"/>
                <a:cs typeface="Times New Roman" pitchFamily="18" charset="0"/>
              </a:rPr>
              <a:t>    Продумайте методику подачі нового матеріалу.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9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Крок  5.</a:t>
            </a:r>
            <a:r>
              <a:rPr lang="uk-UA" sz="9600" dirty="0" smtClean="0">
                <a:latin typeface="Times New Roman" pitchFamily="18" charset="0"/>
                <a:cs typeface="Times New Roman" pitchFamily="18" charset="0"/>
              </a:rPr>
              <a:t>    Доберіть приклади завдань з теми на кожен рівень засвоєння навчального матеріалу (репродуктивний, продуктивний, творчий).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9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Крок    6.</a:t>
            </a:r>
            <a:r>
              <a:rPr lang="uk-UA" sz="96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uk-UA" sz="9600" dirty="0" err="1" smtClean="0">
                <a:latin typeface="Times New Roman" pitchFamily="18" charset="0"/>
                <a:cs typeface="Times New Roman" pitchFamily="18" charset="0"/>
              </a:rPr>
              <a:t>Спроєктуйте</a:t>
            </a:r>
            <a:r>
              <a:rPr lang="uk-UA" sz="9600" dirty="0" smtClean="0">
                <a:latin typeface="Times New Roman" pitchFamily="18" charset="0"/>
                <a:cs typeface="Times New Roman" pitchFamily="18" charset="0"/>
              </a:rPr>
              <a:t> домашнє завдання. </a:t>
            </a:r>
            <a:endParaRPr lang="ru-RU" sz="9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9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Крок 7.</a:t>
            </a:r>
            <a:r>
              <a:rPr lang="uk-UA" sz="9600" dirty="0" smtClean="0">
                <a:latin typeface="Times New Roman" pitchFamily="18" charset="0"/>
                <a:cs typeface="Times New Roman" pitchFamily="18" charset="0"/>
              </a:rPr>
              <a:t> Знайдіть в </a:t>
            </a:r>
            <a:r>
              <a:rPr lang="uk-UA" sz="9600" dirty="0" err="1" smtClean="0">
                <a:latin typeface="Times New Roman" pitchFamily="18" charset="0"/>
                <a:cs typeface="Times New Roman" pitchFamily="18" charset="0"/>
              </a:rPr>
              <a:t>інтернеті</a:t>
            </a:r>
            <a:r>
              <a:rPr lang="uk-UA" sz="9600" dirty="0" smtClean="0">
                <a:latin typeface="Times New Roman" pitchFamily="18" charset="0"/>
                <a:cs typeface="Times New Roman" pitchFamily="18" charset="0"/>
              </a:rPr>
              <a:t> матеріали для організації самостійної роботи учнів: відео, інтерактивні завдання, тренажери або створіть контент самостійно.</a:t>
            </a:r>
            <a:endParaRPr lang="ru-RU" sz="9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uk-UA" sz="9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Пам</a:t>
            </a:r>
            <a:r>
              <a:rPr lang="ru-RU" sz="9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'</a:t>
            </a:r>
            <a:r>
              <a:rPr lang="uk-UA" sz="9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ятайте</a:t>
            </a:r>
            <a:r>
              <a:rPr lang="uk-UA" sz="9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9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 академічну доброчесність!</a:t>
            </a:r>
            <a:r>
              <a:rPr lang="ru-RU" sz="9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uk-UA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Вам допоможуть: </a:t>
            </a:r>
            <a:endParaRPr lang="ru-RU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1" y="1124744"/>
            <a:ext cx="3384376" cy="2385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221088"/>
            <a:ext cx="3914015" cy="2370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3645024"/>
            <a:ext cx="43924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tk"/>
                <a:ea typeface="Times New Roman" pitchFamily="18" charset="0"/>
                <a:cs typeface="Arial" pitchFamily="34" charset="0"/>
              </a:rPr>
              <a:t>Фрази-мотиватори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tk"/>
                <a:ea typeface="Times New Roman" pitchFamily="18" charset="0"/>
                <a:cs typeface="Arial" pitchFamily="34" charset="0"/>
              </a:rPr>
              <a:t> на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tk"/>
                <a:ea typeface="Times New Roman" pitchFamily="18" charset="0"/>
                <a:cs typeface="Arial" pitchFamily="34" charset="0"/>
              </a:rPr>
              <a:t>щодень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tk"/>
                <a:ea typeface="Times New Roman" pitchFamily="18" charset="0"/>
                <a:cs typeface="Arial" pitchFamily="34" charset="0"/>
              </a:rPr>
              <a:t> для ваших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tk"/>
                <a:ea typeface="Times New Roman" pitchFamily="18" charset="0"/>
                <a:cs typeface="Arial" pitchFamily="34" charset="0"/>
              </a:rPr>
              <a:t>учнів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1" name="Picture 5" descr="C:\Users\user\OneDrive\Робочий стіл\images 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1052736"/>
            <a:ext cx="3667385" cy="216024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004048" y="3212976"/>
            <a:ext cx="3024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i="1" dirty="0" smtClean="0">
                <a:solidFill>
                  <a:srgbClr val="002060"/>
                </a:solidFill>
                <a:latin typeface="stk"/>
                <a:ea typeface="Times New Roman" pitchFamily="18" charset="0"/>
                <a:cs typeface="Arial" pitchFamily="34" charset="0"/>
              </a:rPr>
              <a:t>Освітнє середовище учня</a:t>
            </a:r>
            <a:endParaRPr lang="ru-RU" sz="2000" b="1" i="1" dirty="0" smtClean="0">
              <a:solidFill>
                <a:srgbClr val="002060"/>
              </a:solidFill>
              <a:latin typeface="stk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3750" y="4653136"/>
            <a:ext cx="3614416" cy="2019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Скринька проблем: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Box 35"/>
          <p:cNvSpPr txBox="1">
            <a:spLocks noGrp="1" noChangeArrowheads="1"/>
          </p:cNvSpPr>
          <p:nvPr>
            <p:ph idx="1"/>
          </p:nvPr>
        </p:nvSpPr>
        <p:spPr bwMode="auto">
          <a:xfrm>
            <a:off x="457200" y="1600200"/>
            <a:ext cx="8229600" cy="449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 defTabSz="449263" fontAlgn="base">
              <a:spcBef>
                <a:spcPct val="0"/>
              </a:spcBef>
              <a:spcAft>
                <a:spcPct val="0"/>
              </a:spcAft>
              <a:buSzPct val="100000"/>
              <a:buFont typeface="Wingdings" pitchFamily="2" charset="2"/>
              <a:buChar char="Ø"/>
            </a:pPr>
            <a:r>
              <a:rPr lang="uk-UA" altLang="uk-UA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матеріальне та технічне оснащення для навчання за дистанційними технологіями;</a:t>
            </a:r>
          </a:p>
          <a:p>
            <a:pPr marL="342900" indent="-342900" algn="just" defTabSz="449263" fontAlgn="base">
              <a:spcBef>
                <a:spcPct val="0"/>
              </a:spcBef>
              <a:spcAft>
                <a:spcPct val="0"/>
              </a:spcAft>
              <a:buSzPct val="100000"/>
              <a:buFont typeface="Wingdings" pitchFamily="2" charset="2"/>
              <a:buChar char="Ø"/>
            </a:pPr>
            <a:endParaRPr lang="uk-UA" altLang="uk-UA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 defTabSz="449263" fontAlgn="base">
              <a:spcBef>
                <a:spcPct val="0"/>
              </a:spcBef>
              <a:spcAft>
                <a:spcPct val="0"/>
              </a:spcAft>
              <a:buSzPct val="100000"/>
              <a:buFont typeface="Wingdings" pitchFamily="2" charset="2"/>
              <a:buChar char="Ø"/>
            </a:pPr>
            <a:r>
              <a:rPr lang="uk-UA" altLang="uk-UA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різний рівень цифрової та інформаційної компетентності здобувачів освіти;</a:t>
            </a:r>
          </a:p>
          <a:p>
            <a:pPr marL="342900" indent="-342900" algn="just" defTabSz="449263" fontAlgn="base">
              <a:spcBef>
                <a:spcPct val="0"/>
              </a:spcBef>
              <a:spcAft>
                <a:spcPct val="0"/>
              </a:spcAft>
              <a:buSzPct val="100000"/>
              <a:buFont typeface="Wingdings" pitchFamily="2" charset="2"/>
              <a:buChar char="Ø"/>
            </a:pPr>
            <a:endParaRPr lang="uk-UA" altLang="uk-UA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 defTabSz="449263" fontAlgn="base">
              <a:spcBef>
                <a:spcPct val="0"/>
              </a:spcBef>
              <a:spcAft>
                <a:spcPct val="0"/>
              </a:spcAft>
              <a:buSzPct val="100000"/>
              <a:buFont typeface="Wingdings" pitchFamily="2" charset="2"/>
              <a:buChar char="Ø"/>
            </a:pPr>
            <a:r>
              <a:rPr lang="uk-UA" altLang="uk-UA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неможливість проведення уроків у  режимі реального часу для учнів початкової ланки без допомоги батьків;</a:t>
            </a:r>
          </a:p>
          <a:p>
            <a:pPr marL="342900" indent="-342900" algn="just" defTabSz="449263" fontAlgn="base">
              <a:spcBef>
                <a:spcPct val="0"/>
              </a:spcBef>
              <a:spcAft>
                <a:spcPct val="0"/>
              </a:spcAft>
              <a:buSzPct val="100000"/>
              <a:buFont typeface="Wingdings" pitchFamily="2" charset="2"/>
              <a:buChar char="Ø"/>
            </a:pPr>
            <a:endParaRPr lang="uk-UA" altLang="uk-UA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 defTabSz="449263" fontAlgn="base">
              <a:spcBef>
                <a:spcPct val="0"/>
              </a:spcBef>
              <a:spcAft>
                <a:spcPct val="0"/>
              </a:spcAft>
              <a:buSzPct val="100000"/>
              <a:buFont typeface="Wingdings" pitchFamily="2" charset="2"/>
              <a:buChar char="Ø"/>
            </a:pPr>
            <a:r>
              <a:rPr lang="uk-UA" altLang="uk-UA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проблеми учнів </a:t>
            </a:r>
            <a:r>
              <a:rPr lang="uk-UA" altLang="uk-UA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самоорганізувати</a:t>
            </a:r>
            <a:r>
              <a:rPr lang="uk-UA" altLang="uk-UA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освітній процес;</a:t>
            </a:r>
          </a:p>
          <a:p>
            <a:pPr marL="342900" indent="-342900" algn="just" defTabSz="449263" fontAlgn="base">
              <a:spcBef>
                <a:spcPct val="0"/>
              </a:spcBef>
              <a:spcAft>
                <a:spcPct val="0"/>
              </a:spcAft>
              <a:buSzPct val="100000"/>
              <a:buFont typeface="Wingdings" pitchFamily="2" charset="2"/>
              <a:buChar char="Ø"/>
            </a:pPr>
            <a:endParaRPr lang="uk-UA" altLang="uk-UA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 defTabSz="449263" fontAlgn="base">
              <a:spcBef>
                <a:spcPct val="0"/>
              </a:spcBef>
              <a:spcAft>
                <a:spcPct val="0"/>
              </a:spcAft>
              <a:buSzPct val="100000"/>
              <a:buFont typeface="Wingdings" pitchFamily="2" charset="2"/>
              <a:buChar char="Ø"/>
            </a:pPr>
            <a:r>
              <a:rPr lang="uk-UA" altLang="uk-UA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відсутність живого спілкування та мовної практики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</a:pPr>
            <a:endParaRPr lang="uk-UA" altLang="uk-UA" sz="2200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uk-UA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Скринька порад:</a:t>
            </a:r>
            <a:endParaRPr lang="ru-RU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052736"/>
            <a:ext cx="8229600" cy="4525963"/>
          </a:xfrm>
        </p:spPr>
        <p:txBody>
          <a:bodyPr>
            <a:noAutofit/>
          </a:bodyPr>
          <a:lstStyle/>
          <a:p>
            <a:pPr lvl="0" algn="just"/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заохочуйте і хваліть дітей, коли бачите, що робота виконана самостійно, хоч і не ідеально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давайте робочі завдання, де рівень складності наростає від елементарного до дуже складного (якщо дитина виконала завдання лише до половини, дякувати за зроблену роботу і пояснити складніший матеріал додатково, при цьому домогтися результату на 100%)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добирайте індивідуальні завдання кожному, хоча б раз на кілька тижнів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пропонуйте завдання з готовими відповідями  з проханням спробувати спочатку виконати завдання самостійно, не підглядаючи, а якщо щось незрозуміло — звернутися за роз’ясненнями до педагога, а потім здійснити самоперевірку, самоаналіз, самоконтроль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готуйте завдання, які передбачають власні міркування та висловлення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власної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думки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дитини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висування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припущень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гіпотез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а не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вибір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готових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відповідей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пояснюйте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дітям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помиляться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не страшно.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Адже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хто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працює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той не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помиляється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залучайте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ділитися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думками, вступайте в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суперечки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відстоюйте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власну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думку,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прислухайтеся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до думки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іншого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44008" y="332656"/>
            <a:ext cx="4099992" cy="2016224"/>
          </a:xfrm>
        </p:spPr>
        <p:txBody>
          <a:bodyPr>
            <a:noAutofit/>
          </a:bodyPr>
          <a:lstStyle/>
          <a:p>
            <a:pPr algn="just"/>
            <a:r>
              <a:rPr lang="ru-RU" sz="3200" dirty="0" smtClean="0"/>
              <a:t>        </a:t>
            </a:r>
            <a:r>
              <a:rPr lang="ru-RU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Особливості</a:t>
            </a: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навчального</a:t>
            </a: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заняття</a:t>
            </a: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початковій</a:t>
            </a: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школі</a:t>
            </a: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форматі</a:t>
            </a: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дистанційної</a:t>
            </a: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</a:t>
            </a:r>
            <a:r>
              <a:rPr lang="ru-RU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освіти</a:t>
            </a:r>
            <a:endParaRPr lang="ru-RU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48064" y="5373216"/>
            <a:ext cx="3560440" cy="985664"/>
          </a:xfrm>
        </p:spPr>
        <p:txBody>
          <a:bodyPr>
            <a:normAutofit fontScale="62500" lnSpcReduction="20000"/>
          </a:bodyPr>
          <a:lstStyle/>
          <a:p>
            <a:pPr algn="r"/>
            <a:r>
              <a:rPr lang="uk-UA" dirty="0" smtClean="0">
                <a:solidFill>
                  <a:schemeClr val="tx1"/>
                </a:solidFill>
              </a:rPr>
              <a:t>Тетяна ГУРКОВА, </a:t>
            </a:r>
          </a:p>
          <a:p>
            <a:pPr algn="r"/>
            <a:r>
              <a:rPr lang="uk-UA" dirty="0" smtClean="0">
                <a:solidFill>
                  <a:schemeClr val="tx1"/>
                </a:solidFill>
              </a:rPr>
              <a:t>доцент кафедри початкової освіти, кандидат педагогічних наук </a:t>
            </a:r>
          </a:p>
          <a:p>
            <a:pPr algn="r"/>
            <a:r>
              <a:rPr lang="uk-UA" dirty="0" err="1" smtClean="0">
                <a:solidFill>
                  <a:schemeClr val="tx1"/>
                </a:solidFill>
              </a:rPr>
              <a:t>КЗ</a:t>
            </a:r>
            <a:r>
              <a:rPr lang="uk-UA" dirty="0" smtClean="0">
                <a:solidFill>
                  <a:schemeClr val="tx1"/>
                </a:solidFill>
              </a:rPr>
              <a:t> “ЗОІППО” </a:t>
            </a:r>
            <a:r>
              <a:rPr lang="uk-UA" dirty="0" err="1" smtClean="0">
                <a:solidFill>
                  <a:schemeClr val="tx1"/>
                </a:solidFill>
              </a:rPr>
              <a:t>ЗОР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Переход на дистанционное обучение. Рекомендации!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xmlns:pic="http://schemas.openxmlformats.org/drawingml/2006/picture" xmlns:lc="http://schemas.openxmlformats.org/drawingml/2006/lockedCanvas" val="0"/>
              </a:ext>
            </a:extLst>
          </a:blip>
          <a:srcRect r="10706"/>
          <a:stretch/>
        </p:blipFill>
        <p:spPr bwMode="auto">
          <a:xfrm>
            <a:off x="251520" y="2636912"/>
            <a:ext cx="4392488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 xmlns:pic="http://schemas.openxmlformats.org/drawingml/2006/picture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uk-UA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б зробила це так:</a:t>
            </a:r>
            <a:endParaRPr lang="ru-RU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uk-UA" b="1" i="1" dirty="0" smtClean="0">
                <a:solidFill>
                  <a:srgbClr val="C00000"/>
                </a:solidFill>
              </a:rPr>
              <a:t>Не кидалася б у крайнощі, не панікувала, була б собою</a:t>
            </a:r>
          </a:p>
          <a:p>
            <a:pPr algn="just"/>
            <a:r>
              <a:rPr lang="uk-UA" b="1" i="1" dirty="0" smtClean="0">
                <a:solidFill>
                  <a:srgbClr val="FFC000"/>
                </a:solidFill>
              </a:rPr>
              <a:t>Попередньо робила б відео власних занять, аналізувала, робила б висновки: вдалося/не вдалося</a:t>
            </a:r>
          </a:p>
          <a:p>
            <a:pPr algn="just"/>
            <a:r>
              <a:rPr lang="uk-UA" b="1" i="1" dirty="0" smtClean="0">
                <a:solidFill>
                  <a:schemeClr val="accent3">
                    <a:lumMod val="50000"/>
                  </a:schemeClr>
                </a:solidFill>
              </a:rPr>
              <a:t>Використовувала б </a:t>
            </a:r>
            <a:r>
              <a:rPr lang="uk-UA" b="1" i="1" dirty="0" err="1" smtClean="0">
                <a:solidFill>
                  <a:schemeClr val="accent3">
                    <a:lumMod val="50000"/>
                  </a:schemeClr>
                </a:solidFill>
              </a:rPr>
              <a:t>стретегії</a:t>
            </a:r>
            <a:r>
              <a:rPr lang="uk-UA" b="1" i="1" dirty="0" smtClean="0">
                <a:solidFill>
                  <a:schemeClr val="accent3">
                    <a:lumMod val="50000"/>
                  </a:schemeClr>
                </a:solidFill>
              </a:rPr>
              <a:t>, техніки, технології, форми, методи, прийоми, з якими діти ВЖЕ працювали, які відповідають темі, меті, очікуваним результатам навчання</a:t>
            </a:r>
          </a:p>
          <a:p>
            <a:pPr algn="just"/>
            <a:r>
              <a:rPr lang="uk-UA" b="1" i="1" dirty="0" smtClean="0">
                <a:solidFill>
                  <a:srgbClr val="00B050"/>
                </a:solidFill>
              </a:rPr>
              <a:t>Не перетворювала б заняття на калейдоскоп</a:t>
            </a:r>
          </a:p>
          <a:p>
            <a:pPr algn="just"/>
            <a:r>
              <a:rPr lang="uk-UA" b="1" i="1" dirty="0" smtClean="0">
                <a:solidFill>
                  <a:srgbClr val="0070C0"/>
                </a:solidFill>
              </a:rPr>
              <a:t>Продумала б мотиваційну складову, оцінні судження саме до цього заняття</a:t>
            </a:r>
          </a:p>
          <a:p>
            <a:pPr algn="just"/>
            <a:r>
              <a:rPr lang="uk-UA" b="1" i="1" dirty="0" smtClean="0">
                <a:solidFill>
                  <a:srgbClr val="FF0000"/>
                </a:solidFill>
              </a:rPr>
              <a:t>Дібрала б фізичні вправи-паузи</a:t>
            </a:r>
          </a:p>
          <a:p>
            <a:pPr algn="just"/>
            <a:r>
              <a:rPr lang="uk-UA" b="1" i="1" dirty="0" smtClean="0">
                <a:solidFill>
                  <a:srgbClr val="002060"/>
                </a:solidFill>
              </a:rPr>
              <a:t>Продумала б психологічну підтримку</a:t>
            </a:r>
          </a:p>
          <a:p>
            <a:pPr algn="just"/>
            <a:r>
              <a:rPr lang="uk-UA" b="1" i="1" dirty="0" smtClean="0">
                <a:solidFill>
                  <a:srgbClr val="FFC000"/>
                </a:solidFill>
              </a:rPr>
              <a:t>Розпочала б зі створення ментальної карти уроку</a:t>
            </a:r>
          </a:p>
          <a:p>
            <a:r>
              <a:rPr lang="uk-UA" b="1" dirty="0" smtClean="0"/>
              <a:t>Упроваджувала змішану форму навчання </a:t>
            </a:r>
            <a:r>
              <a:rPr lang="uk-UA" b="1" dirty="0" err="1" smtClean="0"/>
              <a:t>“Перевернутий</a:t>
            </a:r>
            <a:r>
              <a:rPr lang="uk-UA" b="1" dirty="0" smtClean="0"/>
              <a:t> </a:t>
            </a:r>
            <a:r>
              <a:rPr lang="uk-UA" b="1" dirty="0" err="1" smtClean="0"/>
              <a:t>клас”</a:t>
            </a:r>
            <a:endParaRPr lang="uk-UA" b="1" dirty="0" smtClean="0"/>
          </a:p>
          <a:p>
            <a:r>
              <a:rPr lang="uk-UA" b="1" dirty="0" smtClean="0">
                <a:solidFill>
                  <a:srgbClr val="7030A0"/>
                </a:solidFill>
              </a:rPr>
              <a:t>Створювала б ролики-пояснення протягом 2-6 </a:t>
            </a:r>
            <a:r>
              <a:rPr lang="uk-UA" b="1" dirty="0" err="1" smtClean="0">
                <a:solidFill>
                  <a:srgbClr val="7030A0"/>
                </a:solidFill>
              </a:rPr>
              <a:t>хв</a:t>
            </a:r>
            <a:r>
              <a:rPr lang="uk-UA" b="1" dirty="0" smtClean="0">
                <a:solidFill>
                  <a:srgbClr val="7030A0"/>
                </a:solidFill>
              </a:rPr>
              <a:t> для домашнього ознайомлення, а під час зустрічей з</a:t>
            </a:r>
            <a:r>
              <a:rPr lang="en-US" b="1" dirty="0" smtClean="0">
                <a:solidFill>
                  <a:srgbClr val="7030A0"/>
                </a:solidFill>
              </a:rPr>
              <a:t>’</a:t>
            </a:r>
            <a:r>
              <a:rPr lang="uk-UA" b="1" dirty="0" smtClean="0">
                <a:solidFill>
                  <a:srgbClr val="7030A0"/>
                </a:solidFill>
              </a:rPr>
              <a:t>ясувала б що зрозуміли/ не зрозуміли/тренуємось 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5766" y="5445224"/>
            <a:ext cx="1556713" cy="1307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-3934780" y="3187316"/>
            <a:ext cx="8229600" cy="360040"/>
          </a:xfrm>
        </p:spPr>
        <p:txBody>
          <a:bodyPr vert="vert270">
            <a:normAutofit/>
          </a:bodyPr>
          <a:lstStyle/>
          <a:p>
            <a:r>
              <a:rPr lang="uk-UA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Можливо </a:t>
            </a:r>
            <a:br>
              <a:rPr lang="uk-UA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так:</a:t>
            </a:r>
            <a:endParaRPr lang="ru-RU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39552" y="182880"/>
          <a:ext cx="8496945" cy="667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9389"/>
                <a:gridCol w="1684349"/>
                <a:gridCol w="1714429"/>
                <a:gridCol w="1699389"/>
                <a:gridCol w="1699389"/>
              </a:tblGrid>
              <a:tr h="876027">
                <a:tc>
                  <a:txBody>
                    <a:bodyPr/>
                    <a:lstStyle/>
                    <a:p>
                      <a:r>
                        <a:rPr lang="uk-UA" dirty="0" smtClean="0"/>
                        <a:t>Організація і консультування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Нові</a:t>
                      </a:r>
                      <a:r>
                        <a:rPr lang="uk-UA" baseline="0" dirty="0" smtClean="0"/>
                        <a:t> знання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Практика і закріплення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Контроль і перевірка знань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Рефлексія</a:t>
                      </a:r>
                      <a:endParaRPr lang="ru-RU" dirty="0"/>
                    </a:p>
                  </a:txBody>
                  <a:tcPr/>
                </a:tc>
              </a:tr>
              <a:tr h="1927260">
                <a:tc>
                  <a:txBody>
                    <a:bodyPr/>
                    <a:lstStyle/>
                    <a:p>
                      <a:r>
                        <a:rPr lang="uk-UA" dirty="0" smtClean="0"/>
                        <a:t>Ранкове коло</a:t>
                      </a:r>
                      <a:r>
                        <a:rPr lang="en-US" dirty="0" smtClean="0"/>
                        <a:t>,</a:t>
                      </a:r>
                    </a:p>
                    <a:p>
                      <a:r>
                        <a:rPr lang="en-US" dirty="0" smtClean="0"/>
                        <a:t>K_15.00-16.00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Виконання вправ (індивідуально): Первинне закріплення </a:t>
                      </a:r>
                      <a:r>
                        <a:rPr lang="en-US" dirty="0" err="1" smtClean="0"/>
                        <a:t>WordWall</a:t>
                      </a:r>
                      <a:r>
                        <a:rPr lang="uk-UA" dirty="0" smtClean="0"/>
                        <a:t>…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Індивідуальні завдання:</a:t>
                      </a:r>
                      <a:r>
                        <a:rPr lang="uk-UA" baseline="0" dirty="0" smtClean="0"/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Chat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WhiteBoard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LearningApps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LiveWorkSheets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проєкти..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Індивідуально,</a:t>
                      </a:r>
                      <a:r>
                        <a:rPr lang="uk-UA" baseline="0" dirty="0" smtClean="0"/>
                        <a:t> в парі, в групі(3-4 класи)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Індивідуально,</a:t>
                      </a:r>
                      <a:r>
                        <a:rPr lang="uk-UA" baseline="0" dirty="0" smtClean="0"/>
                        <a:t> в парі, в групі(3-4 класи)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  <a:tr h="1664452">
                <a:tc>
                  <a:txBody>
                    <a:bodyPr/>
                    <a:lstStyle/>
                    <a:p>
                      <a:r>
                        <a:rPr lang="uk-UA" dirty="0" smtClean="0"/>
                        <a:t>Рубрика: відповіді на</a:t>
                      </a:r>
                      <a:r>
                        <a:rPr lang="uk-UA" baseline="0" dirty="0" smtClean="0"/>
                        <a:t> запити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Покрокові</a:t>
                      </a:r>
                      <a:r>
                        <a:rPr lang="uk-UA" baseline="0" dirty="0" smtClean="0"/>
                        <a:t> і</a:t>
                      </a:r>
                      <a:r>
                        <a:rPr lang="uk-UA" dirty="0" smtClean="0"/>
                        <a:t>нструкції, схеми, чек-листи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Шаблони, інструкції, готові </a:t>
                      </a:r>
                      <a:r>
                        <a:rPr lang="uk-UA" dirty="0" err="1" smtClean="0"/>
                        <a:t>розв</a:t>
                      </a:r>
                      <a:r>
                        <a:rPr lang="en-US" dirty="0" smtClean="0"/>
                        <a:t>’</a:t>
                      </a:r>
                      <a:r>
                        <a:rPr lang="uk-UA" dirty="0" err="1" smtClean="0"/>
                        <a:t>язками</a:t>
                      </a:r>
                      <a:r>
                        <a:rPr lang="uk-UA" dirty="0" smtClean="0"/>
                        <a:t> (самоаналіз), шаблони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Тести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Опитувальники</a:t>
                      </a:r>
                      <a:endParaRPr lang="ru-RU" dirty="0"/>
                    </a:p>
                  </a:txBody>
                  <a:tcPr/>
                </a:tc>
              </a:tr>
              <a:tr h="192726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Padlet</a:t>
                      </a:r>
                      <a:r>
                        <a:rPr lang="en-US" dirty="0" smtClean="0"/>
                        <a:t>,</a:t>
                      </a:r>
                    </a:p>
                    <a:p>
                      <a:r>
                        <a:rPr lang="en-US" dirty="0" err="1" smtClean="0"/>
                        <a:t>Jambord</a:t>
                      </a:r>
                      <a:r>
                        <a:rPr lang="en-US" dirty="0" smtClean="0"/>
                        <a:t>,</a:t>
                      </a:r>
                    </a:p>
                    <a:p>
                      <a:r>
                        <a:rPr lang="en-US" dirty="0" err="1" smtClean="0"/>
                        <a:t>Viber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err="1" smtClean="0"/>
                        <a:t>Відеопояснення</a:t>
                      </a:r>
                      <a:r>
                        <a:rPr lang="uk-UA" baseline="0" dirty="0" smtClean="0"/>
                        <a:t> (2-6 </a:t>
                      </a:r>
                      <a:r>
                        <a:rPr lang="uk-UA" baseline="0" dirty="0" err="1" smtClean="0"/>
                        <a:t>хв</a:t>
                      </a:r>
                      <a:r>
                        <a:rPr lang="uk-UA" baseline="0" dirty="0" smtClean="0"/>
                        <a:t>)// пояснення на уроці (важка тема)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u="none" strike="noStrik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2"/>
                        </a:rPr>
                        <a:t>Інструментами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миттєвої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взаємодії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наприклад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Kahoot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MentiMeter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Classtime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тощо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Google </a:t>
                      </a:r>
                      <a:r>
                        <a:rPr lang="ru-RU" sz="1800" b="0" i="0" u="none" strike="noStrik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Форми</a:t>
                      </a:r>
                      <a:r>
                        <a:rPr lang="ru-RU" sz="18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r>
                        <a:rPr lang="en-US" sz="1800" b="0" i="0" u="none" strike="noStrik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4"/>
                        </a:rPr>
                        <a:t>Quizlet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uk-UA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8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5"/>
                        </a:rPr>
                        <a:t> </a:t>
                      </a:r>
                      <a:r>
                        <a:rPr lang="en-US" sz="1800" b="0" i="0" u="none" strike="noStrik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5"/>
                        </a:rPr>
                        <a:t>Proprofs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uk-UA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b="0" i="0" u="none" strike="noStrik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6"/>
                        </a:rPr>
                        <a:t>Kahoot</a:t>
                      </a:r>
                      <a:r>
                        <a:rPr lang="en-US" sz="18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6"/>
                        </a:rPr>
                        <a:t>!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uk-UA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r>
                        <a:rPr lang="en-US" sz="1800" b="0" i="0" u="none" strike="noStrik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7"/>
                        </a:rPr>
                        <a:t>Plickers</a:t>
                      </a:r>
                      <a:r>
                        <a:rPr lang="uk-UA" sz="18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тощо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1.MentiMeter, 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Miro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тощо</a:t>
                      </a:r>
                      <a:endParaRPr lang="ru-RU" sz="18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uk-UA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Онлайнові</a:t>
                      </a: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дошки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(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Padlet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LinoIt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Flinga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тощо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), 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76064"/>
          </a:xfrm>
        </p:spPr>
        <p:txBody>
          <a:bodyPr>
            <a:normAutofit/>
          </a:bodyPr>
          <a:lstStyle/>
          <a:p>
            <a:r>
              <a:rPr lang="uk-UA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Корисні посилання</a:t>
            </a:r>
            <a:r>
              <a:rPr lang="uk-UA" sz="28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sz="280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620688"/>
            <a:ext cx="8229600" cy="5976664"/>
          </a:xfrm>
        </p:spPr>
        <p:txBody>
          <a:bodyPr vert="horz" lIns="91440" tIns="45720" rIns="91440" bIns="45720" rtlCol="0">
            <a:normAutofit fontScale="47500" lnSpcReduction="20000"/>
          </a:bodyPr>
          <a:lstStyle/>
          <a:p>
            <a:pPr algn="just">
              <a:lnSpc>
                <a:spcPct val="80000"/>
              </a:lnSpc>
              <a:buFont typeface="Wingdings" pitchFamily="2" charset="2"/>
              <a:buChar char="Ø"/>
            </a:pPr>
            <a:endParaRPr lang="uk-UA" sz="2000" dirty="0" smtClean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3600" dirty="0" smtClean="0"/>
              <a:t>Як </a:t>
            </a:r>
            <a:r>
              <a:rPr lang="en-US" sz="3600" dirty="0" err="1" smtClean="0"/>
              <a:t>технічно</a:t>
            </a:r>
            <a:r>
              <a:rPr lang="en-US" sz="3600" dirty="0" smtClean="0"/>
              <a:t> </a:t>
            </a:r>
            <a:r>
              <a:rPr lang="en-US" sz="3600" dirty="0" err="1" smtClean="0"/>
              <a:t>організувати</a:t>
            </a:r>
            <a:r>
              <a:rPr lang="en-US" sz="3600" dirty="0" smtClean="0"/>
              <a:t> </a:t>
            </a:r>
            <a:r>
              <a:rPr lang="en-US" sz="3600" dirty="0" err="1" smtClean="0"/>
              <a:t>дистанційне</a:t>
            </a:r>
            <a:r>
              <a:rPr lang="en-US" sz="3600" dirty="0" smtClean="0"/>
              <a:t> </a:t>
            </a:r>
            <a:r>
              <a:rPr lang="en-US" sz="3600" dirty="0" err="1" smtClean="0"/>
              <a:t>навчання</a:t>
            </a:r>
            <a:r>
              <a:rPr lang="en-US" sz="3600" dirty="0" smtClean="0"/>
              <a:t> — </a:t>
            </a:r>
            <a:r>
              <a:rPr lang="en-US" sz="3600" dirty="0" err="1" smtClean="0"/>
              <a:t>покрокова</a:t>
            </a:r>
            <a:r>
              <a:rPr lang="en-US" sz="3600" dirty="0" smtClean="0"/>
              <a:t> </a:t>
            </a:r>
            <a:r>
              <a:rPr lang="en-US" sz="3600" dirty="0" err="1" smtClean="0"/>
              <a:t>інструкці</a:t>
            </a:r>
            <a:r>
              <a:rPr lang="ru-RU" sz="3600" dirty="0" smtClean="0"/>
              <a:t>я </a:t>
            </a:r>
            <a:r>
              <a:rPr lang="en-US" sz="3600" dirty="0" smtClean="0">
                <a:hlinkClick r:id="rId2"/>
              </a:rPr>
              <a:t>https://nus.org.ua/articles/yak-tehnichno-organizuvaty-dystantsijne-navchannya-pokrokova-instruktsiya/</a:t>
            </a:r>
            <a:endParaRPr lang="uk-UA" sz="3600" dirty="0" smtClean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uk-UA" sz="3600" dirty="0" smtClean="0"/>
              <a:t>Як розробити дистанційний урок для учнів 1-2 класів. Інструкція від вчительки </a:t>
            </a:r>
            <a:r>
              <a:rPr lang="en-US" sz="3600" dirty="0" smtClean="0">
                <a:hlinkClick r:id="rId3"/>
              </a:rPr>
              <a:t>https://nus.org.ua/articles/yak-rozrobyty-dystantsijnyj-urok-dlya-1-2-klasiv-instruktsiya-vid-vchytelky/</a:t>
            </a:r>
            <a:endParaRPr lang="uk-UA" sz="3600" dirty="0" smtClean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uk-UA" sz="3600" dirty="0" smtClean="0"/>
              <a:t>Дистанційне навчання в 3-4 класах: інструкції, приклади уроків та </a:t>
            </a:r>
            <a:r>
              <a:rPr lang="uk-UA" sz="3600" dirty="0" err="1" smtClean="0"/>
              <a:t>комунікац</a:t>
            </a:r>
            <a:r>
              <a:rPr lang="ru-RU" sz="3600" dirty="0" err="1" smtClean="0"/>
              <a:t>ії</a:t>
            </a:r>
            <a:r>
              <a:rPr lang="ru-RU" sz="3600" dirty="0" smtClean="0"/>
              <a:t> </a:t>
            </a:r>
            <a:r>
              <a:rPr lang="ru-RU" sz="3600" dirty="0" err="1" smtClean="0"/>
              <a:t>з</a:t>
            </a:r>
            <a:r>
              <a:rPr lang="ru-RU" sz="3600" dirty="0" smtClean="0"/>
              <a:t> батьками </a:t>
            </a:r>
            <a:r>
              <a:rPr lang="en-US" sz="3600" dirty="0" smtClean="0"/>
              <a:t> </a:t>
            </a:r>
            <a:r>
              <a:rPr lang="en-US" sz="3600" dirty="0" smtClean="0">
                <a:hlinkClick r:id="rId4"/>
              </a:rPr>
              <a:t>https://nus.org.ua/articles/dystantsijne-navchannya-v-3-4-klasi-instruktsiyi-pryklady-urokiv-ta-komunikatsiyi-z-batkamy/</a:t>
            </a:r>
            <a:endParaRPr lang="uk-UA" sz="3600" dirty="0" smtClean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3600" dirty="0" err="1" smtClean="0"/>
              <a:t>Чотири</a:t>
            </a:r>
            <a:r>
              <a:rPr lang="ru-RU" sz="3600" dirty="0" smtClean="0"/>
              <a:t> </a:t>
            </a:r>
            <a:r>
              <a:rPr lang="ru-RU" sz="3600" dirty="0" err="1" smtClean="0"/>
              <a:t>сервіси</a:t>
            </a:r>
            <a:r>
              <a:rPr lang="ru-RU" sz="3600" dirty="0" smtClean="0"/>
              <a:t>, </a:t>
            </a:r>
            <a:r>
              <a:rPr lang="ru-RU" sz="3600" dirty="0" err="1" smtClean="0"/>
              <a:t>які</a:t>
            </a:r>
            <a:r>
              <a:rPr lang="ru-RU" sz="3600" dirty="0" smtClean="0"/>
              <a:t> </a:t>
            </a:r>
            <a:r>
              <a:rPr lang="ru-RU" sz="3600" dirty="0" err="1" smtClean="0"/>
              <a:t>допоможуть</a:t>
            </a:r>
            <a:r>
              <a:rPr lang="ru-RU" sz="3600" dirty="0" smtClean="0"/>
              <a:t> </a:t>
            </a:r>
            <a:r>
              <a:rPr lang="ru-RU" sz="3600" dirty="0" err="1" smtClean="0"/>
              <a:t>організувати</a:t>
            </a:r>
            <a:r>
              <a:rPr lang="ru-RU" sz="3600" dirty="0" smtClean="0"/>
              <a:t> </a:t>
            </a:r>
            <a:r>
              <a:rPr lang="ru-RU" sz="3600" dirty="0" err="1" smtClean="0"/>
              <a:t>дистанційне</a:t>
            </a:r>
            <a:r>
              <a:rPr lang="ru-RU" sz="3600" dirty="0" smtClean="0"/>
              <a:t> </a:t>
            </a:r>
            <a:r>
              <a:rPr lang="ru-RU" sz="3600" dirty="0" err="1" smtClean="0"/>
              <a:t>навчання</a:t>
            </a:r>
            <a:r>
              <a:rPr lang="ru-RU" sz="3600" dirty="0" smtClean="0"/>
              <a:t> </a:t>
            </a:r>
            <a:r>
              <a:rPr lang="en-US" sz="3600" dirty="0" smtClean="0">
                <a:hlinkClick r:id="rId5"/>
              </a:rPr>
              <a:t>https://nus.org.ua/articles/chotyry-servisy-yaki-dopomozhut-organizuvaty-dystantsijne-navchannya/</a:t>
            </a:r>
            <a:endParaRPr lang="uk-UA" sz="3600" dirty="0" smtClean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3600" dirty="0" smtClean="0"/>
              <a:t>Як </a:t>
            </a:r>
            <a:r>
              <a:rPr lang="ru-RU" sz="3600" dirty="0" err="1" smtClean="0"/>
              <a:t>організувати</a:t>
            </a:r>
            <a:r>
              <a:rPr lang="ru-RU" sz="3600" dirty="0" smtClean="0"/>
              <a:t> </a:t>
            </a:r>
            <a:r>
              <a:rPr lang="ru-RU" sz="3600" dirty="0" err="1" smtClean="0"/>
              <a:t>дистанційне</a:t>
            </a:r>
            <a:r>
              <a:rPr lang="ru-RU" sz="3600" dirty="0" smtClean="0"/>
              <a:t> </a:t>
            </a:r>
            <a:r>
              <a:rPr lang="ru-RU" sz="3600" dirty="0" err="1" smtClean="0"/>
              <a:t>навчання</a:t>
            </a:r>
            <a:r>
              <a:rPr lang="ru-RU" sz="3600" dirty="0" smtClean="0"/>
              <a:t> для </a:t>
            </a:r>
            <a:r>
              <a:rPr lang="ru-RU" sz="3600" dirty="0" err="1" smtClean="0"/>
              <a:t>дітей</a:t>
            </a:r>
            <a:r>
              <a:rPr lang="ru-RU" sz="3600" dirty="0" smtClean="0"/>
              <a:t> </a:t>
            </a:r>
            <a:r>
              <a:rPr lang="ru-RU" sz="3600" dirty="0" err="1" smtClean="0"/>
              <a:t>з</a:t>
            </a:r>
            <a:r>
              <a:rPr lang="ru-RU" sz="3600" dirty="0" smtClean="0"/>
              <a:t> ООП </a:t>
            </a:r>
            <a:r>
              <a:rPr lang="en-US" sz="3600" dirty="0" smtClean="0">
                <a:hlinkClick r:id="rId6"/>
              </a:rPr>
              <a:t>https://nus.org.ua/articles/yak-organizuvaty-dystantsijne-navchannya-dlya-ditej-z-oop-dosvid-vchyteliv/</a:t>
            </a:r>
            <a:endParaRPr lang="uk-UA" sz="3600" dirty="0" smtClean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3600" dirty="0" smtClean="0"/>
              <a:t>35 </a:t>
            </a:r>
            <a:r>
              <a:rPr lang="ru-RU" sz="3600" dirty="0" err="1" smtClean="0"/>
              <a:t>інструментів</a:t>
            </a:r>
            <a:r>
              <a:rPr lang="ru-RU" sz="3600" dirty="0" smtClean="0"/>
              <a:t> для </a:t>
            </a:r>
            <a:r>
              <a:rPr lang="ru-RU" sz="3600" dirty="0" err="1" smtClean="0"/>
              <a:t>дистанційного</a:t>
            </a:r>
            <a:r>
              <a:rPr lang="ru-RU" sz="3600" dirty="0" smtClean="0"/>
              <a:t> </a:t>
            </a:r>
            <a:r>
              <a:rPr lang="ru-RU" sz="3600" dirty="0" err="1" smtClean="0"/>
              <a:t>навчання</a:t>
            </a:r>
            <a:r>
              <a:rPr lang="ru-RU" sz="3600" dirty="0" smtClean="0"/>
              <a:t> — </a:t>
            </a:r>
            <a:r>
              <a:rPr lang="ru-RU" sz="3600" dirty="0" err="1" smtClean="0"/>
              <a:t>добірка</a:t>
            </a:r>
            <a:r>
              <a:rPr lang="en-US" sz="3600" dirty="0" smtClean="0"/>
              <a:t> </a:t>
            </a:r>
            <a:r>
              <a:rPr lang="ru-RU" sz="3600" dirty="0" smtClean="0"/>
              <a:t>НУШ </a:t>
            </a:r>
            <a:r>
              <a:rPr lang="en-US" sz="3600" dirty="0" smtClean="0">
                <a:hlinkClick r:id="rId7"/>
              </a:rPr>
              <a:t>https://nus.org.ua/articles/30-instrumentv-dlya-dystantsijnogo-navchannya-dobirka-nush/</a:t>
            </a:r>
            <a:endParaRPr lang="uk-UA" sz="3600" dirty="0" smtClean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uk-UA" sz="3600" dirty="0" smtClean="0"/>
              <a:t>Матеріали для початкової школи </a:t>
            </a:r>
            <a:r>
              <a:rPr lang="en-US" sz="3600" dirty="0" smtClean="0">
                <a:hlinkClick r:id="rId8"/>
              </a:rPr>
              <a:t>https://www.google.com/search?q=urokok.com.ua+1+%D0%BA%D0%BB%D0%B0%D1%81&amp;oq=uro&amp;aqs=chrome.0.35i39j69i57j0j0i395l3j69i60l2.8730j1j7&amp;sourceid=chrome&amp;ie=UTF-8</a:t>
            </a:r>
            <a:endParaRPr lang="en-US" sz="3600" dirty="0" smtClean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endParaRPr lang="ru-RU" sz="29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60648"/>
            <a:ext cx="8229600" cy="6264696"/>
          </a:xfrm>
        </p:spPr>
        <p:txBody>
          <a:bodyPr>
            <a:normAutofit fontScale="77500" lnSpcReduction="20000"/>
          </a:bodyPr>
          <a:lstStyle/>
          <a:p>
            <a:pPr algn="just">
              <a:buFont typeface="Wingdings" pitchFamily="2" charset="2"/>
              <a:buChar char="Ø"/>
            </a:pPr>
            <a:r>
              <a:rPr lang="uk-UA" sz="2600" dirty="0" smtClean="0"/>
              <a:t>В </a:t>
            </a:r>
            <a:r>
              <a:rPr lang="uk-UA" sz="2600" dirty="0" err="1" smtClean="0"/>
              <a:t>інтернеті</a:t>
            </a:r>
            <a:r>
              <a:rPr lang="uk-UA" sz="2600" dirty="0" smtClean="0"/>
              <a:t> доступні досить багато відеороликів, які розкривають теми шкільної програми, зокрема канал Міністерства освіти України </a:t>
            </a:r>
            <a:r>
              <a:rPr lang="en-US" sz="2600" u="sng" dirty="0" smtClean="0">
                <a:hlinkClick r:id="rId2"/>
              </a:rPr>
              <a:t>https</a:t>
            </a:r>
            <a:r>
              <a:rPr lang="uk-UA" sz="2600" u="sng" dirty="0" smtClean="0">
                <a:hlinkClick r:id="rId2"/>
              </a:rPr>
              <a:t>://</a:t>
            </a:r>
            <a:r>
              <a:rPr lang="en-US" sz="2600" u="sng" dirty="0" smtClean="0">
                <a:hlinkClick r:id="rId2"/>
              </a:rPr>
              <a:t>www</a:t>
            </a:r>
            <a:r>
              <a:rPr lang="uk-UA" sz="2600" u="sng" dirty="0" smtClean="0">
                <a:hlinkClick r:id="rId2"/>
              </a:rPr>
              <a:t>.</a:t>
            </a:r>
            <a:r>
              <a:rPr lang="en-US" sz="2600" u="sng" dirty="0" err="1" smtClean="0">
                <a:hlinkClick r:id="rId2"/>
              </a:rPr>
              <a:t>youtube</a:t>
            </a:r>
            <a:r>
              <a:rPr lang="uk-UA" sz="2600" u="sng" dirty="0" smtClean="0">
                <a:hlinkClick r:id="rId2"/>
              </a:rPr>
              <a:t>.</a:t>
            </a:r>
            <a:r>
              <a:rPr lang="en-US" sz="2600" u="sng" dirty="0" smtClean="0">
                <a:hlinkClick r:id="rId2"/>
              </a:rPr>
              <a:t>com</a:t>
            </a:r>
            <a:r>
              <a:rPr lang="uk-UA" sz="2600" u="sng" dirty="0" smtClean="0">
                <a:hlinkClick r:id="rId2"/>
              </a:rPr>
              <a:t>/</a:t>
            </a:r>
            <a:r>
              <a:rPr lang="en-US" sz="2600" u="sng" dirty="0" smtClean="0">
                <a:hlinkClick r:id="rId2"/>
              </a:rPr>
              <a:t>c</a:t>
            </a:r>
            <a:r>
              <a:rPr lang="uk-UA" sz="2600" u="sng" dirty="0" smtClean="0">
                <a:hlinkClick r:id="rId2"/>
              </a:rPr>
              <a:t>/</a:t>
            </a:r>
            <a:r>
              <a:rPr lang="en-US" sz="2600" u="sng" dirty="0" smtClean="0">
                <a:hlinkClick r:id="rId2"/>
              </a:rPr>
              <a:t>MONUKRAINE</a:t>
            </a:r>
            <a:r>
              <a:rPr lang="uk-UA" sz="2600" dirty="0" smtClean="0"/>
              <a:t>,</a:t>
            </a:r>
            <a:endParaRPr lang="ru-RU" sz="2600" dirty="0" smtClean="0"/>
          </a:p>
          <a:p>
            <a:pPr algn="just">
              <a:buFont typeface="Wingdings" pitchFamily="2" charset="2"/>
              <a:buChar char="Ø"/>
            </a:pPr>
            <a:r>
              <a:rPr lang="uk-UA" sz="2600" dirty="0" smtClean="0"/>
              <a:t>курси платформ: </a:t>
            </a:r>
            <a:r>
              <a:rPr lang="en-US" sz="2600" dirty="0" smtClean="0"/>
              <a:t>Prometheus </a:t>
            </a:r>
            <a:r>
              <a:rPr lang="en-US" sz="2600" u="sng" dirty="0" smtClean="0">
                <a:hlinkClick r:id="rId3"/>
              </a:rPr>
              <a:t>https</a:t>
            </a:r>
            <a:r>
              <a:rPr lang="uk-UA" sz="2600" u="sng" dirty="0" smtClean="0">
                <a:hlinkClick r:id="rId3"/>
              </a:rPr>
              <a:t>://</a:t>
            </a:r>
            <a:r>
              <a:rPr lang="en-US" sz="2600" u="sng" dirty="0" err="1" smtClean="0">
                <a:hlinkClick r:id="rId3"/>
              </a:rPr>
              <a:t>prometheus</a:t>
            </a:r>
            <a:r>
              <a:rPr lang="uk-UA" sz="2600" u="sng" dirty="0" smtClean="0">
                <a:hlinkClick r:id="rId3"/>
              </a:rPr>
              <a:t>.</a:t>
            </a:r>
            <a:r>
              <a:rPr lang="en-US" sz="2600" u="sng" dirty="0" smtClean="0">
                <a:hlinkClick r:id="rId3"/>
              </a:rPr>
              <a:t>org</a:t>
            </a:r>
            <a:r>
              <a:rPr lang="uk-UA" sz="2600" u="sng" dirty="0" smtClean="0">
                <a:hlinkClick r:id="rId3"/>
              </a:rPr>
              <a:t>.</a:t>
            </a:r>
            <a:r>
              <a:rPr lang="en-US" sz="2600" u="sng" dirty="0" err="1" smtClean="0">
                <a:hlinkClick r:id="rId3"/>
              </a:rPr>
              <a:t>ua</a:t>
            </a:r>
            <a:r>
              <a:rPr lang="uk-UA" sz="2600" u="sng" dirty="0" smtClean="0">
                <a:hlinkClick r:id="rId3"/>
              </a:rPr>
              <a:t>/</a:t>
            </a:r>
            <a:r>
              <a:rPr lang="uk-UA" sz="2600" dirty="0" smtClean="0"/>
              <a:t>  </a:t>
            </a:r>
            <a:endParaRPr lang="ru-RU" sz="2600" dirty="0" smtClean="0"/>
          </a:p>
          <a:p>
            <a:pPr algn="just">
              <a:buFont typeface="Wingdings" pitchFamily="2" charset="2"/>
              <a:buChar char="Ø"/>
            </a:pPr>
            <a:r>
              <a:rPr lang="en-US" sz="2600" dirty="0" err="1" smtClean="0"/>
              <a:t>EdEra</a:t>
            </a:r>
            <a:r>
              <a:rPr lang="en-US" sz="2600" dirty="0" smtClean="0"/>
              <a:t> </a:t>
            </a:r>
            <a:r>
              <a:rPr lang="en-US" sz="2600" u="sng" dirty="0" smtClean="0">
                <a:hlinkClick r:id="rId4"/>
              </a:rPr>
              <a:t>https</a:t>
            </a:r>
            <a:r>
              <a:rPr lang="uk-UA" sz="2600" u="sng" dirty="0" smtClean="0">
                <a:hlinkClick r:id="rId4"/>
              </a:rPr>
              <a:t>://</a:t>
            </a:r>
            <a:r>
              <a:rPr lang="en-US" sz="2600" u="sng" dirty="0" smtClean="0">
                <a:hlinkClick r:id="rId4"/>
              </a:rPr>
              <a:t>www</a:t>
            </a:r>
            <a:r>
              <a:rPr lang="uk-UA" sz="2600" u="sng" dirty="0" smtClean="0">
                <a:hlinkClick r:id="rId4"/>
              </a:rPr>
              <a:t>.</a:t>
            </a:r>
            <a:r>
              <a:rPr lang="en-US" sz="2600" u="sng" dirty="0" err="1" smtClean="0">
                <a:hlinkClick r:id="rId4"/>
              </a:rPr>
              <a:t>ed</a:t>
            </a:r>
            <a:r>
              <a:rPr lang="uk-UA" sz="2600" u="sng" dirty="0" smtClean="0">
                <a:hlinkClick r:id="rId4"/>
              </a:rPr>
              <a:t>-</a:t>
            </a:r>
            <a:r>
              <a:rPr lang="en-US" sz="2600" u="sng" dirty="0" smtClean="0">
                <a:hlinkClick r:id="rId4"/>
              </a:rPr>
              <a:t>era</a:t>
            </a:r>
            <a:r>
              <a:rPr lang="uk-UA" sz="2600" u="sng" dirty="0" smtClean="0">
                <a:hlinkClick r:id="rId4"/>
              </a:rPr>
              <a:t>.</a:t>
            </a:r>
            <a:r>
              <a:rPr lang="en-US" sz="2600" u="sng" dirty="0" smtClean="0">
                <a:hlinkClick r:id="rId4"/>
              </a:rPr>
              <a:t>com</a:t>
            </a:r>
            <a:r>
              <a:rPr lang="uk-UA" sz="2600" u="sng" dirty="0" smtClean="0">
                <a:hlinkClick r:id="rId4"/>
              </a:rPr>
              <a:t>/</a:t>
            </a:r>
            <a:r>
              <a:rPr lang="en-US" sz="2600" dirty="0" smtClean="0"/>
              <a:t> </a:t>
            </a:r>
            <a:r>
              <a:rPr lang="uk-UA" sz="2600" dirty="0" smtClean="0"/>
              <a:t/>
            </a:r>
            <a:br>
              <a:rPr lang="uk-UA" sz="2600" dirty="0" smtClean="0"/>
            </a:br>
            <a:r>
              <a:rPr lang="uk-UA" sz="2600" dirty="0" smtClean="0"/>
              <a:t>Практики та підходи до дистанційного навчання — рекомендації для вчителів </a:t>
            </a:r>
            <a:r>
              <a:rPr lang="en-US" sz="2600" u="sng" dirty="0" smtClean="0">
                <a:hlinkClick r:id="rId5"/>
              </a:rPr>
              <a:t>https</a:t>
            </a:r>
            <a:r>
              <a:rPr lang="uk-UA" sz="2600" u="sng" dirty="0" smtClean="0">
                <a:hlinkClick r:id="rId5"/>
              </a:rPr>
              <a:t>://</a:t>
            </a:r>
            <a:r>
              <a:rPr lang="en-US" sz="2600" u="sng" dirty="0" err="1" smtClean="0">
                <a:hlinkClick r:id="rId5"/>
              </a:rPr>
              <a:t>nus</a:t>
            </a:r>
            <a:r>
              <a:rPr lang="uk-UA" sz="2600" u="sng" dirty="0" smtClean="0">
                <a:hlinkClick r:id="rId5"/>
              </a:rPr>
              <a:t>.</a:t>
            </a:r>
            <a:r>
              <a:rPr lang="en-US" sz="2600" u="sng" dirty="0" smtClean="0">
                <a:hlinkClick r:id="rId5"/>
              </a:rPr>
              <a:t>org</a:t>
            </a:r>
            <a:r>
              <a:rPr lang="uk-UA" sz="2600" u="sng" dirty="0" smtClean="0">
                <a:hlinkClick r:id="rId5"/>
              </a:rPr>
              <a:t>.</a:t>
            </a:r>
            <a:r>
              <a:rPr lang="en-US" sz="2600" u="sng" dirty="0" err="1" smtClean="0">
                <a:hlinkClick r:id="rId5"/>
              </a:rPr>
              <a:t>ua</a:t>
            </a:r>
            <a:r>
              <a:rPr lang="uk-UA" sz="2600" u="sng" dirty="0" smtClean="0">
                <a:hlinkClick r:id="rId5"/>
              </a:rPr>
              <a:t>/</a:t>
            </a:r>
            <a:r>
              <a:rPr lang="en-US" sz="2600" u="sng" dirty="0" smtClean="0">
                <a:hlinkClick r:id="rId5"/>
              </a:rPr>
              <a:t>articles</a:t>
            </a:r>
            <a:r>
              <a:rPr lang="uk-UA" sz="2600" u="sng" dirty="0" smtClean="0">
                <a:hlinkClick r:id="rId5"/>
              </a:rPr>
              <a:t>/</a:t>
            </a:r>
            <a:r>
              <a:rPr lang="en-US" sz="2600" u="sng" dirty="0" err="1" smtClean="0">
                <a:hlinkClick r:id="rId5"/>
              </a:rPr>
              <a:t>praktyky</a:t>
            </a:r>
            <a:r>
              <a:rPr lang="uk-UA" sz="2600" u="sng" dirty="0" smtClean="0">
                <a:hlinkClick r:id="rId5"/>
              </a:rPr>
              <a:t>-</a:t>
            </a:r>
            <a:r>
              <a:rPr lang="en-US" sz="2600" u="sng" dirty="0" err="1" smtClean="0">
                <a:hlinkClick r:id="rId5"/>
              </a:rPr>
              <a:t>ta</a:t>
            </a:r>
            <a:r>
              <a:rPr lang="uk-UA" sz="2600" u="sng" dirty="0" smtClean="0">
                <a:hlinkClick r:id="rId5"/>
              </a:rPr>
              <a:t>-</a:t>
            </a:r>
            <a:r>
              <a:rPr lang="en-US" sz="2600" u="sng" dirty="0" err="1" smtClean="0">
                <a:hlinkClick r:id="rId5"/>
              </a:rPr>
              <a:t>pidhody</a:t>
            </a:r>
            <a:r>
              <a:rPr lang="uk-UA" sz="2600" u="sng" dirty="0" smtClean="0">
                <a:hlinkClick r:id="rId5"/>
              </a:rPr>
              <a:t>-</a:t>
            </a:r>
            <a:r>
              <a:rPr lang="en-US" sz="2600" u="sng" dirty="0" smtClean="0">
                <a:hlinkClick r:id="rId5"/>
              </a:rPr>
              <a:t>do</a:t>
            </a:r>
            <a:r>
              <a:rPr lang="uk-UA" sz="2600" u="sng" dirty="0" smtClean="0">
                <a:hlinkClick r:id="rId5"/>
              </a:rPr>
              <a:t>-</a:t>
            </a:r>
            <a:r>
              <a:rPr lang="en-US" sz="2600" u="sng" dirty="0" err="1" smtClean="0">
                <a:hlinkClick r:id="rId5"/>
              </a:rPr>
              <a:t>dystantsijnogo</a:t>
            </a:r>
            <a:r>
              <a:rPr lang="uk-UA" sz="2600" u="sng" dirty="0" smtClean="0">
                <a:hlinkClick r:id="rId5"/>
              </a:rPr>
              <a:t>-</a:t>
            </a:r>
            <a:r>
              <a:rPr lang="en-US" sz="2600" u="sng" dirty="0" err="1" smtClean="0">
                <a:hlinkClick r:id="rId5"/>
              </a:rPr>
              <a:t>navchannya</a:t>
            </a:r>
            <a:r>
              <a:rPr lang="uk-UA" sz="2600" u="sng" dirty="0" smtClean="0">
                <a:hlinkClick r:id="rId5"/>
              </a:rPr>
              <a:t>-</a:t>
            </a:r>
            <a:r>
              <a:rPr lang="en-US" sz="2600" u="sng" dirty="0" err="1" smtClean="0">
                <a:hlinkClick r:id="rId5"/>
              </a:rPr>
              <a:t>rekomendatsiyi</a:t>
            </a:r>
            <a:r>
              <a:rPr lang="uk-UA" sz="2600" u="sng" dirty="0" smtClean="0">
                <a:hlinkClick r:id="rId5"/>
              </a:rPr>
              <a:t>-</a:t>
            </a:r>
            <a:r>
              <a:rPr lang="en-US" sz="2600" u="sng" dirty="0" err="1" smtClean="0">
                <a:hlinkClick r:id="rId5"/>
              </a:rPr>
              <a:t>dlya</a:t>
            </a:r>
            <a:r>
              <a:rPr lang="uk-UA" sz="2600" u="sng" dirty="0" smtClean="0">
                <a:hlinkClick r:id="rId5"/>
              </a:rPr>
              <a:t>-</a:t>
            </a:r>
            <a:r>
              <a:rPr lang="en-US" sz="2600" u="sng" dirty="0" err="1" smtClean="0">
                <a:hlinkClick r:id="rId5"/>
              </a:rPr>
              <a:t>vchyteliv</a:t>
            </a:r>
            <a:r>
              <a:rPr lang="uk-UA" sz="2600" u="sng" dirty="0" smtClean="0">
                <a:hlinkClick r:id="rId5"/>
              </a:rPr>
              <a:t>/</a:t>
            </a:r>
            <a:r>
              <a:rPr lang="en-US" sz="2600" dirty="0" smtClean="0"/>
              <a:t>  </a:t>
            </a:r>
            <a:endParaRPr lang="uk-UA" sz="2600" dirty="0" smtClean="0"/>
          </a:p>
          <a:p>
            <a:pPr algn="just">
              <a:buFont typeface="Wingdings" pitchFamily="2" charset="2"/>
              <a:buChar char="Ø"/>
            </a:pPr>
            <a:r>
              <a:rPr lang="uk-UA" sz="2600" dirty="0" smtClean="0"/>
              <a:t>Як працювати в </a:t>
            </a:r>
            <a:r>
              <a:rPr lang="en-US" sz="2600" dirty="0" smtClean="0"/>
              <a:t>Google</a:t>
            </a:r>
            <a:r>
              <a:rPr lang="uk-UA" sz="2600" dirty="0" err="1" smtClean="0"/>
              <a:t>-класі</a:t>
            </a:r>
            <a:r>
              <a:rPr lang="uk-UA" sz="2600" dirty="0" smtClean="0"/>
              <a:t>: покрокова інструкція </a:t>
            </a:r>
            <a:r>
              <a:rPr lang="en-US" sz="2600" u="sng" dirty="0" smtClean="0">
                <a:hlinkClick r:id="rId6"/>
              </a:rPr>
              <a:t>https</a:t>
            </a:r>
            <a:r>
              <a:rPr lang="uk-UA" sz="2600" u="sng" dirty="0" smtClean="0">
                <a:hlinkClick r:id="rId6"/>
              </a:rPr>
              <a:t>://</a:t>
            </a:r>
            <a:r>
              <a:rPr lang="en-US" sz="2600" u="sng" dirty="0" err="1" smtClean="0">
                <a:hlinkClick r:id="rId6"/>
              </a:rPr>
              <a:t>nus</a:t>
            </a:r>
            <a:r>
              <a:rPr lang="uk-UA" sz="2600" u="sng" dirty="0" smtClean="0">
                <a:hlinkClick r:id="rId6"/>
              </a:rPr>
              <a:t>.</a:t>
            </a:r>
            <a:r>
              <a:rPr lang="en-US" sz="2600" u="sng" dirty="0" smtClean="0">
                <a:hlinkClick r:id="rId6"/>
              </a:rPr>
              <a:t>org</a:t>
            </a:r>
            <a:r>
              <a:rPr lang="uk-UA" sz="2600" u="sng" dirty="0" smtClean="0">
                <a:hlinkClick r:id="rId6"/>
              </a:rPr>
              <a:t>.</a:t>
            </a:r>
            <a:r>
              <a:rPr lang="en-US" sz="2600" u="sng" dirty="0" err="1" smtClean="0">
                <a:hlinkClick r:id="rId6"/>
              </a:rPr>
              <a:t>ua</a:t>
            </a:r>
            <a:r>
              <a:rPr lang="uk-UA" sz="2600" u="sng" dirty="0" smtClean="0">
                <a:hlinkClick r:id="rId6"/>
              </a:rPr>
              <a:t>/</a:t>
            </a:r>
            <a:r>
              <a:rPr lang="en-US" sz="2600" u="sng" dirty="0" smtClean="0">
                <a:hlinkClick r:id="rId6"/>
              </a:rPr>
              <a:t>articles</a:t>
            </a:r>
            <a:r>
              <a:rPr lang="uk-UA" sz="2600" u="sng" dirty="0" smtClean="0">
                <a:hlinkClick r:id="rId6"/>
              </a:rPr>
              <a:t>/</a:t>
            </a:r>
            <a:r>
              <a:rPr lang="en-US" sz="2600" u="sng" dirty="0" smtClean="0">
                <a:hlinkClick r:id="rId6"/>
              </a:rPr>
              <a:t>yak</a:t>
            </a:r>
            <a:r>
              <a:rPr lang="uk-UA" sz="2600" u="sng" dirty="0" smtClean="0">
                <a:hlinkClick r:id="rId6"/>
              </a:rPr>
              <a:t>-</a:t>
            </a:r>
            <a:r>
              <a:rPr lang="en-US" sz="2600" u="sng" dirty="0" err="1" smtClean="0">
                <a:hlinkClick r:id="rId6"/>
              </a:rPr>
              <a:t>pratsyuvaty</a:t>
            </a:r>
            <a:r>
              <a:rPr lang="uk-UA" sz="2600" u="sng" dirty="0" smtClean="0">
                <a:hlinkClick r:id="rId6"/>
              </a:rPr>
              <a:t>-</a:t>
            </a:r>
            <a:r>
              <a:rPr lang="en-US" sz="2600" u="sng" dirty="0" smtClean="0">
                <a:hlinkClick r:id="rId6"/>
              </a:rPr>
              <a:t>v</a:t>
            </a:r>
            <a:r>
              <a:rPr lang="uk-UA" sz="2600" u="sng" dirty="0" smtClean="0">
                <a:hlinkClick r:id="rId6"/>
              </a:rPr>
              <a:t>-</a:t>
            </a:r>
            <a:r>
              <a:rPr lang="en-US" sz="2600" u="sng" dirty="0" err="1" smtClean="0">
                <a:hlinkClick r:id="rId6"/>
              </a:rPr>
              <a:t>google</a:t>
            </a:r>
            <a:r>
              <a:rPr lang="uk-UA" sz="2600" u="sng" dirty="0" smtClean="0">
                <a:hlinkClick r:id="rId6"/>
              </a:rPr>
              <a:t>-</a:t>
            </a:r>
            <a:r>
              <a:rPr lang="en-US" sz="2600" u="sng" dirty="0" err="1" smtClean="0">
                <a:hlinkClick r:id="rId6"/>
              </a:rPr>
              <a:t>klas</a:t>
            </a:r>
            <a:r>
              <a:rPr lang="uk-UA" sz="2600" u="sng" dirty="0" smtClean="0">
                <a:hlinkClick r:id="rId6"/>
              </a:rPr>
              <a:t>-</a:t>
            </a:r>
            <a:r>
              <a:rPr lang="en-US" sz="2600" u="sng" dirty="0" err="1" smtClean="0">
                <a:hlinkClick r:id="rId6"/>
              </a:rPr>
              <a:t>pokrokova</a:t>
            </a:r>
            <a:r>
              <a:rPr lang="uk-UA" sz="2600" u="sng" dirty="0" smtClean="0">
                <a:hlinkClick r:id="rId6"/>
              </a:rPr>
              <a:t>-</a:t>
            </a:r>
            <a:r>
              <a:rPr lang="en-US" sz="2600" u="sng" dirty="0" err="1" smtClean="0">
                <a:hlinkClick r:id="rId6"/>
              </a:rPr>
              <a:t>instruktsiya</a:t>
            </a:r>
            <a:r>
              <a:rPr lang="uk-UA" sz="2600" u="sng" dirty="0" smtClean="0">
                <a:hlinkClick r:id="rId6"/>
              </a:rPr>
              <a:t>/</a:t>
            </a:r>
            <a:endParaRPr lang="uk-UA" sz="2600" u="sng" dirty="0" smtClean="0"/>
          </a:p>
          <a:p>
            <a:pPr algn="just">
              <a:buFont typeface="Wingdings" pitchFamily="2" charset="2"/>
              <a:buChar char="Ø"/>
            </a:pPr>
            <a:r>
              <a:rPr lang="en-US" sz="2600" dirty="0" smtClean="0"/>
              <a:t> </a:t>
            </a:r>
            <a:r>
              <a:rPr lang="uk-UA" sz="2600" dirty="0" smtClean="0"/>
              <a:t>Як використовувати </a:t>
            </a:r>
            <a:r>
              <a:rPr lang="en-US" sz="2600" dirty="0" smtClean="0"/>
              <a:t>YouTube </a:t>
            </a:r>
            <a:r>
              <a:rPr lang="uk-UA" sz="2600" dirty="0" smtClean="0"/>
              <a:t>у дистанційному навчанні </a:t>
            </a:r>
            <a:r>
              <a:rPr lang="en-US" sz="2600" u="sng" dirty="0" smtClean="0">
                <a:hlinkClick r:id="rId7"/>
              </a:rPr>
              <a:t>https</a:t>
            </a:r>
            <a:r>
              <a:rPr lang="uk-UA" sz="2600" u="sng" dirty="0" smtClean="0">
                <a:hlinkClick r:id="rId7"/>
              </a:rPr>
              <a:t>://</a:t>
            </a:r>
            <a:r>
              <a:rPr lang="en-US" sz="2600" u="sng" dirty="0" err="1" smtClean="0">
                <a:hlinkClick r:id="rId7"/>
              </a:rPr>
              <a:t>nus</a:t>
            </a:r>
            <a:r>
              <a:rPr lang="uk-UA" sz="2600" u="sng" dirty="0" smtClean="0">
                <a:hlinkClick r:id="rId7"/>
              </a:rPr>
              <a:t>.</a:t>
            </a:r>
            <a:r>
              <a:rPr lang="en-US" sz="2600" u="sng" dirty="0" smtClean="0">
                <a:hlinkClick r:id="rId7"/>
              </a:rPr>
              <a:t>org</a:t>
            </a:r>
            <a:r>
              <a:rPr lang="uk-UA" sz="2600" u="sng" dirty="0" smtClean="0">
                <a:hlinkClick r:id="rId7"/>
              </a:rPr>
              <a:t>.</a:t>
            </a:r>
            <a:r>
              <a:rPr lang="en-US" sz="2600" u="sng" dirty="0" err="1" smtClean="0">
                <a:hlinkClick r:id="rId7"/>
              </a:rPr>
              <a:t>ua</a:t>
            </a:r>
            <a:r>
              <a:rPr lang="uk-UA" sz="2600" u="sng" dirty="0" smtClean="0">
                <a:hlinkClick r:id="rId7"/>
              </a:rPr>
              <a:t>/</a:t>
            </a:r>
            <a:r>
              <a:rPr lang="en-US" sz="2600" u="sng" dirty="0" smtClean="0">
                <a:hlinkClick r:id="rId7"/>
              </a:rPr>
              <a:t>articles</a:t>
            </a:r>
            <a:r>
              <a:rPr lang="uk-UA" sz="2600" u="sng" dirty="0" smtClean="0">
                <a:hlinkClick r:id="rId7"/>
              </a:rPr>
              <a:t>/</a:t>
            </a:r>
            <a:r>
              <a:rPr lang="en-US" sz="2600" u="sng" dirty="0" smtClean="0">
                <a:hlinkClick r:id="rId7"/>
              </a:rPr>
              <a:t>yak</a:t>
            </a:r>
            <a:r>
              <a:rPr lang="uk-UA" sz="2600" u="sng" dirty="0" smtClean="0">
                <a:hlinkClick r:id="rId7"/>
              </a:rPr>
              <a:t>-</a:t>
            </a:r>
            <a:r>
              <a:rPr lang="en-US" sz="2600" u="sng" dirty="0" err="1" smtClean="0">
                <a:hlinkClick r:id="rId7"/>
              </a:rPr>
              <a:t>vykorystovuvaty</a:t>
            </a:r>
            <a:r>
              <a:rPr lang="uk-UA" sz="2600" u="sng" dirty="0" smtClean="0">
                <a:hlinkClick r:id="rId7"/>
              </a:rPr>
              <a:t>-</a:t>
            </a:r>
            <a:r>
              <a:rPr lang="en-US" sz="2600" u="sng" dirty="0" err="1" smtClean="0">
                <a:hlinkClick r:id="rId7"/>
              </a:rPr>
              <a:t>youtube</a:t>
            </a:r>
            <a:r>
              <a:rPr lang="uk-UA" sz="2600" u="sng" dirty="0" smtClean="0">
                <a:hlinkClick r:id="rId7"/>
              </a:rPr>
              <a:t>-</a:t>
            </a:r>
            <a:r>
              <a:rPr lang="en-US" sz="2600" u="sng" dirty="0" smtClean="0">
                <a:hlinkClick r:id="rId7"/>
              </a:rPr>
              <a:t>u</a:t>
            </a:r>
            <a:r>
              <a:rPr lang="uk-UA" sz="2600" u="sng" dirty="0" smtClean="0">
                <a:hlinkClick r:id="rId7"/>
              </a:rPr>
              <a:t>-</a:t>
            </a:r>
            <a:r>
              <a:rPr lang="en-US" sz="2600" u="sng" dirty="0" err="1" smtClean="0">
                <a:hlinkClick r:id="rId7"/>
              </a:rPr>
              <a:t>dystantsijnijnomu</a:t>
            </a:r>
            <a:r>
              <a:rPr lang="uk-UA" sz="2600" u="sng" dirty="0" smtClean="0">
                <a:hlinkClick r:id="rId7"/>
              </a:rPr>
              <a:t>-</a:t>
            </a:r>
            <a:r>
              <a:rPr lang="en-US" sz="2600" u="sng" dirty="0" err="1" smtClean="0">
                <a:hlinkClick r:id="rId7"/>
              </a:rPr>
              <a:t>navchanni</a:t>
            </a:r>
            <a:r>
              <a:rPr lang="uk-UA" sz="2600" u="sng" dirty="0" smtClean="0">
                <a:hlinkClick r:id="rId7"/>
              </a:rPr>
              <a:t>/</a:t>
            </a:r>
            <a:r>
              <a:rPr lang="en-US" sz="2600" dirty="0" smtClean="0"/>
              <a:t> </a:t>
            </a:r>
            <a:endParaRPr lang="ru-RU" sz="2600" dirty="0" smtClean="0"/>
          </a:p>
          <a:p>
            <a:pPr lvl="0" algn="just">
              <a:buFont typeface="Wingdings" pitchFamily="2" charset="2"/>
              <a:buChar char="Ø"/>
            </a:pPr>
            <a:r>
              <a:rPr lang="uk-UA" sz="2600" dirty="0" smtClean="0"/>
              <a:t>Як розробити дистанційний урок для учнів 1-2 класів. Інструкція від вчительки </a:t>
            </a:r>
            <a:r>
              <a:rPr lang="en-US" sz="2600" u="sng" dirty="0" smtClean="0">
                <a:hlinkClick r:id="rId8"/>
              </a:rPr>
              <a:t>https</a:t>
            </a:r>
            <a:r>
              <a:rPr lang="ru-RU" sz="2600" u="sng" dirty="0" smtClean="0">
                <a:hlinkClick r:id="rId8"/>
              </a:rPr>
              <a:t>://</a:t>
            </a:r>
            <a:r>
              <a:rPr lang="en-US" sz="2600" u="sng" dirty="0" err="1" smtClean="0">
                <a:hlinkClick r:id="rId8"/>
              </a:rPr>
              <a:t>nus</a:t>
            </a:r>
            <a:r>
              <a:rPr lang="ru-RU" sz="2600" u="sng" dirty="0" smtClean="0">
                <a:hlinkClick r:id="rId8"/>
              </a:rPr>
              <a:t>.</a:t>
            </a:r>
            <a:r>
              <a:rPr lang="en-US" sz="2600" u="sng" dirty="0" smtClean="0">
                <a:hlinkClick r:id="rId8"/>
              </a:rPr>
              <a:t>org</a:t>
            </a:r>
            <a:r>
              <a:rPr lang="ru-RU" sz="2600" u="sng" dirty="0" smtClean="0">
                <a:hlinkClick r:id="rId8"/>
              </a:rPr>
              <a:t>.</a:t>
            </a:r>
            <a:r>
              <a:rPr lang="en-US" sz="2600" u="sng" dirty="0" err="1" smtClean="0">
                <a:hlinkClick r:id="rId8"/>
              </a:rPr>
              <a:t>ua</a:t>
            </a:r>
            <a:r>
              <a:rPr lang="ru-RU" sz="2600" u="sng" dirty="0" smtClean="0">
                <a:hlinkClick r:id="rId8"/>
              </a:rPr>
              <a:t>/</a:t>
            </a:r>
            <a:r>
              <a:rPr lang="en-US" sz="2600" u="sng" dirty="0" smtClean="0">
                <a:hlinkClick r:id="rId8"/>
              </a:rPr>
              <a:t>articles</a:t>
            </a:r>
            <a:r>
              <a:rPr lang="ru-RU" sz="2600" u="sng" dirty="0" smtClean="0">
                <a:hlinkClick r:id="rId8"/>
              </a:rPr>
              <a:t>/</a:t>
            </a:r>
            <a:r>
              <a:rPr lang="en-US" sz="2600" u="sng" dirty="0" smtClean="0">
                <a:hlinkClick r:id="rId8"/>
              </a:rPr>
              <a:t>yak</a:t>
            </a:r>
            <a:r>
              <a:rPr lang="ru-RU" sz="2600" u="sng" dirty="0" smtClean="0">
                <a:hlinkClick r:id="rId8"/>
              </a:rPr>
              <a:t>-</a:t>
            </a:r>
            <a:r>
              <a:rPr lang="en-US" sz="2600" u="sng" dirty="0" err="1" smtClean="0">
                <a:hlinkClick r:id="rId8"/>
              </a:rPr>
              <a:t>rozrobyty</a:t>
            </a:r>
            <a:r>
              <a:rPr lang="ru-RU" sz="2600" u="sng" dirty="0" smtClean="0">
                <a:hlinkClick r:id="rId8"/>
              </a:rPr>
              <a:t>-</a:t>
            </a:r>
            <a:r>
              <a:rPr lang="en-US" sz="2600" u="sng" dirty="0" err="1" smtClean="0">
                <a:hlinkClick r:id="rId8"/>
              </a:rPr>
              <a:t>dystantsijnyj</a:t>
            </a:r>
            <a:r>
              <a:rPr lang="ru-RU" sz="2600" u="sng" dirty="0" smtClean="0">
                <a:hlinkClick r:id="rId8"/>
              </a:rPr>
              <a:t>-</a:t>
            </a:r>
            <a:r>
              <a:rPr lang="en-US" sz="2600" u="sng" dirty="0" err="1" smtClean="0">
                <a:hlinkClick r:id="rId8"/>
              </a:rPr>
              <a:t>urok</a:t>
            </a:r>
            <a:r>
              <a:rPr lang="ru-RU" sz="2600" u="sng" dirty="0" smtClean="0">
                <a:hlinkClick r:id="rId8"/>
              </a:rPr>
              <a:t>-</a:t>
            </a:r>
            <a:r>
              <a:rPr lang="en-US" sz="2600" u="sng" dirty="0" err="1" smtClean="0">
                <a:hlinkClick r:id="rId8"/>
              </a:rPr>
              <a:t>dlya</a:t>
            </a:r>
            <a:r>
              <a:rPr lang="ru-RU" sz="2600" u="sng" dirty="0" smtClean="0">
                <a:hlinkClick r:id="rId8"/>
              </a:rPr>
              <a:t>-1-2-</a:t>
            </a:r>
            <a:r>
              <a:rPr lang="en-US" sz="2600" u="sng" dirty="0" err="1" smtClean="0">
                <a:hlinkClick r:id="rId8"/>
              </a:rPr>
              <a:t>klasiv</a:t>
            </a:r>
            <a:r>
              <a:rPr lang="ru-RU" sz="2600" u="sng" dirty="0" smtClean="0">
                <a:hlinkClick r:id="rId8"/>
              </a:rPr>
              <a:t>-</a:t>
            </a:r>
            <a:r>
              <a:rPr lang="en-US" sz="2600" u="sng" dirty="0" err="1" smtClean="0">
                <a:hlinkClick r:id="rId8"/>
              </a:rPr>
              <a:t>instruktsiya</a:t>
            </a:r>
            <a:r>
              <a:rPr lang="ru-RU" sz="2600" u="sng" dirty="0" smtClean="0">
                <a:hlinkClick r:id="rId8"/>
              </a:rPr>
              <a:t>-</a:t>
            </a:r>
            <a:r>
              <a:rPr lang="en-US" sz="2600" u="sng" dirty="0" err="1" smtClean="0">
                <a:hlinkClick r:id="rId8"/>
              </a:rPr>
              <a:t>vid</a:t>
            </a:r>
            <a:r>
              <a:rPr lang="ru-RU" sz="2600" u="sng" dirty="0" smtClean="0">
                <a:hlinkClick r:id="rId8"/>
              </a:rPr>
              <a:t>-</a:t>
            </a:r>
            <a:r>
              <a:rPr lang="en-US" sz="2600" u="sng" dirty="0" err="1" smtClean="0">
                <a:hlinkClick r:id="rId8"/>
              </a:rPr>
              <a:t>vchytelky</a:t>
            </a:r>
            <a:r>
              <a:rPr lang="ru-RU" sz="2600" u="sng" dirty="0" smtClean="0">
                <a:hlinkClick r:id="rId8"/>
              </a:rPr>
              <a:t>/</a:t>
            </a:r>
            <a:r>
              <a:rPr lang="uk-UA" sz="2600" dirty="0" smtClean="0"/>
              <a:t> </a:t>
            </a:r>
          </a:p>
          <a:p>
            <a:pPr lvl="0" algn="just">
              <a:buFont typeface="Wingdings" pitchFamily="2" charset="2"/>
              <a:buChar char="Ø"/>
            </a:pPr>
            <a:r>
              <a:rPr lang="uk-UA" sz="2600" dirty="0" smtClean="0"/>
              <a:t>Дистанційне</a:t>
            </a:r>
            <a:r>
              <a:rPr lang="ru-RU" sz="2600" dirty="0" smtClean="0"/>
              <a:t> </a:t>
            </a:r>
            <a:r>
              <a:rPr lang="ru-RU" sz="2600" dirty="0" err="1" smtClean="0"/>
              <a:t>навчання</a:t>
            </a:r>
            <a:r>
              <a:rPr lang="ru-RU" sz="2600" dirty="0" smtClean="0"/>
              <a:t>: як </a:t>
            </a:r>
            <a:r>
              <a:rPr lang="ru-RU" sz="2600" dirty="0" err="1" smtClean="0"/>
              <a:t>зацікавити</a:t>
            </a:r>
            <a:r>
              <a:rPr lang="ru-RU" sz="2600" dirty="0" smtClean="0"/>
              <a:t> </a:t>
            </a:r>
            <a:r>
              <a:rPr lang="ru-RU" sz="2600" dirty="0" err="1" smtClean="0"/>
              <a:t>учнів</a:t>
            </a:r>
            <a:r>
              <a:rPr lang="ru-RU" sz="2600" dirty="0" smtClean="0"/>
              <a:t> — </a:t>
            </a:r>
            <a:r>
              <a:rPr lang="ru-RU" sz="2600" dirty="0" err="1" smtClean="0"/>
              <a:t>поради</a:t>
            </a:r>
            <a:r>
              <a:rPr lang="en-US" sz="2600" dirty="0" smtClean="0"/>
              <a:t> </a:t>
            </a:r>
            <a:r>
              <a:rPr lang="ru-RU" sz="2600" dirty="0" err="1" smtClean="0"/>
              <a:t>від</a:t>
            </a:r>
            <a:r>
              <a:rPr lang="ru-RU" sz="2600" dirty="0" smtClean="0"/>
              <a:t> </a:t>
            </a:r>
            <a:r>
              <a:rPr lang="ru-RU" sz="2600" dirty="0" err="1" smtClean="0"/>
              <a:t>учительки</a:t>
            </a:r>
            <a:r>
              <a:rPr lang="en-US" sz="2600" dirty="0" smtClean="0"/>
              <a:t> </a:t>
            </a:r>
            <a:r>
              <a:rPr lang="en-US" sz="2600" dirty="0" smtClean="0">
                <a:hlinkClick r:id="rId9"/>
              </a:rPr>
              <a:t>https://nus.org.ua/articles/dystantsine-navchannya-yak-zatsikavyty-uchniv-porady-vid-uchytelky/</a:t>
            </a:r>
            <a:endParaRPr lang="uk-UA" sz="2600" dirty="0" smtClean="0"/>
          </a:p>
          <a:p>
            <a:pPr lvl="0" algn="just">
              <a:buFont typeface="Wingdings" pitchFamily="2" charset="2"/>
              <a:buChar char="Ø"/>
            </a:pPr>
            <a:r>
              <a:rPr lang="ru-RU" sz="2600" dirty="0" err="1" smtClean="0"/>
              <a:t>Навчання</a:t>
            </a:r>
            <a:r>
              <a:rPr lang="ru-RU" sz="2600" dirty="0" smtClean="0"/>
              <a:t> </a:t>
            </a:r>
            <a:r>
              <a:rPr lang="ru-RU" sz="2600" dirty="0" err="1" smtClean="0"/>
              <a:t>вдома</a:t>
            </a:r>
            <a:r>
              <a:rPr lang="ru-RU" sz="2600" dirty="0" smtClean="0"/>
              <a:t>: </a:t>
            </a:r>
            <a:r>
              <a:rPr lang="ru-RU" sz="2600" dirty="0" err="1" smtClean="0"/>
              <a:t>практичні</a:t>
            </a:r>
            <a:r>
              <a:rPr lang="ru-RU" sz="2600" dirty="0" smtClean="0"/>
              <a:t> </a:t>
            </a:r>
            <a:r>
              <a:rPr lang="ru-RU" sz="2600" dirty="0" err="1" smtClean="0"/>
              <a:t>поради</a:t>
            </a:r>
            <a:r>
              <a:rPr lang="ru-RU" sz="2600" dirty="0" smtClean="0"/>
              <a:t> для </a:t>
            </a:r>
            <a:r>
              <a:rPr lang="ru-RU" sz="2600" dirty="0" err="1" smtClean="0"/>
              <a:t>вчителів</a:t>
            </a:r>
            <a:r>
              <a:rPr lang="ru-RU" sz="2600" dirty="0" smtClean="0"/>
              <a:t> </a:t>
            </a:r>
            <a:r>
              <a:rPr lang="ru-RU" sz="2600" dirty="0" err="1" smtClean="0"/>
              <a:t>від</a:t>
            </a:r>
            <a:r>
              <a:rPr lang="en-US" sz="2600" dirty="0" smtClean="0"/>
              <a:t> </a:t>
            </a:r>
            <a:r>
              <a:rPr lang="ru-RU" sz="2600" dirty="0" err="1" smtClean="0"/>
              <a:t>психологині</a:t>
            </a:r>
            <a:r>
              <a:rPr lang="ru-RU" sz="2600" dirty="0" smtClean="0"/>
              <a:t> </a:t>
            </a:r>
            <a:r>
              <a:rPr lang="ru-RU" sz="2600" dirty="0" err="1" smtClean="0"/>
              <a:t>Світлани</a:t>
            </a:r>
            <a:r>
              <a:rPr lang="ru-RU" sz="2600" dirty="0" smtClean="0"/>
              <a:t> </a:t>
            </a:r>
            <a:r>
              <a:rPr lang="ru-RU" sz="2600" dirty="0" err="1" smtClean="0"/>
              <a:t>Ройз</a:t>
            </a:r>
            <a:r>
              <a:rPr lang="en-US" sz="2600" dirty="0" smtClean="0"/>
              <a:t> </a:t>
            </a:r>
            <a:r>
              <a:rPr lang="en-US" sz="2600" dirty="0" smtClean="0">
                <a:hlinkClick r:id="rId10"/>
              </a:rPr>
              <a:t>https://nus.org.ua/articles/navchannya-vdoma-praktychni-porady-dlya-vchyteliv-vid-psyhologyni-svitlany-rojz/</a:t>
            </a:r>
            <a:endParaRPr lang="uk-UA" sz="2600" dirty="0" smtClean="0"/>
          </a:p>
          <a:p>
            <a:pPr lvl="0" algn="just">
              <a:buFont typeface="Wingdings" pitchFamily="2" charset="2"/>
              <a:buChar char="Ø"/>
            </a:pPr>
            <a:endParaRPr lang="ru-RU" dirty="0" smtClean="0"/>
          </a:p>
          <a:p>
            <a:pPr algn="just">
              <a:buFont typeface="Wingdings" pitchFamily="2" charset="2"/>
              <a:buChar char="Ø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88640"/>
            <a:ext cx="8229600" cy="4525963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dirty="0" smtClean="0"/>
              <a:t> </a:t>
            </a:r>
            <a:r>
              <a:rPr lang="ru-RU" sz="2000" dirty="0" smtClean="0"/>
              <a:t>«Про </a:t>
            </a:r>
            <a:r>
              <a:rPr lang="ru-RU" sz="2000" dirty="0" err="1" smtClean="0"/>
              <a:t>дистанційний</a:t>
            </a:r>
            <a:r>
              <a:rPr lang="ru-RU" sz="2000" dirty="0" smtClean="0"/>
              <a:t> та </a:t>
            </a:r>
            <a:r>
              <a:rPr lang="ru-RU" sz="2000" dirty="0" err="1" smtClean="0"/>
              <a:t>змішаний</a:t>
            </a:r>
            <a:r>
              <a:rPr lang="ru-RU" sz="2000" dirty="0" smtClean="0"/>
              <a:t> </a:t>
            </a:r>
            <a:r>
              <a:rPr lang="ru-RU" sz="2000" dirty="0" err="1" smtClean="0"/>
              <a:t>формати</a:t>
            </a:r>
            <a:r>
              <a:rPr lang="ru-RU" sz="2000" dirty="0" smtClean="0"/>
              <a:t> </a:t>
            </a:r>
            <a:r>
              <a:rPr lang="ru-RU" sz="2000" dirty="0" err="1" smtClean="0"/>
              <a:t>навчання</a:t>
            </a:r>
            <a:r>
              <a:rPr lang="ru-RU" sz="2000" dirty="0" smtClean="0"/>
              <a:t>»</a:t>
            </a:r>
            <a:r>
              <a:rPr lang="uk-UA" sz="2000" dirty="0" smtClean="0"/>
              <a:t> Режим доступу:</a:t>
            </a:r>
            <a:r>
              <a:rPr lang="uk-UA" sz="2000" u="sng" dirty="0" smtClean="0">
                <a:hlinkClick r:id="rId2"/>
              </a:rPr>
              <a:t> </a:t>
            </a:r>
            <a:r>
              <a:rPr lang="en-US" sz="2000" u="sng" dirty="0" smtClean="0">
                <a:hlinkClick r:id="rId3"/>
              </a:rPr>
              <a:t>https</a:t>
            </a:r>
            <a:r>
              <a:rPr lang="ru-RU" sz="2000" u="sng" dirty="0" smtClean="0">
                <a:hlinkClick r:id="rId3"/>
              </a:rPr>
              <a:t>://</a:t>
            </a:r>
            <a:r>
              <a:rPr lang="en-US" sz="2000" u="sng" dirty="0" smtClean="0">
                <a:hlinkClick r:id="rId3"/>
              </a:rPr>
              <a:t>courses</a:t>
            </a:r>
            <a:r>
              <a:rPr lang="ru-RU" sz="2000" u="sng" dirty="0" smtClean="0">
                <a:hlinkClick r:id="rId3"/>
              </a:rPr>
              <a:t>.</a:t>
            </a:r>
            <a:r>
              <a:rPr lang="en-US" sz="2000" u="sng" dirty="0" err="1" smtClean="0">
                <a:hlinkClick r:id="rId3"/>
              </a:rPr>
              <a:t>ed</a:t>
            </a:r>
            <a:r>
              <a:rPr lang="ru-RU" sz="2000" u="sng" dirty="0" smtClean="0">
                <a:hlinkClick r:id="rId3"/>
              </a:rPr>
              <a:t>-</a:t>
            </a:r>
            <a:r>
              <a:rPr lang="en-US" sz="2000" u="sng" dirty="0" smtClean="0">
                <a:hlinkClick r:id="rId3"/>
              </a:rPr>
              <a:t>era</a:t>
            </a:r>
            <a:r>
              <a:rPr lang="ru-RU" sz="2000" u="sng" dirty="0" smtClean="0">
                <a:hlinkClick r:id="rId3"/>
              </a:rPr>
              <a:t>.</a:t>
            </a:r>
            <a:r>
              <a:rPr lang="en-US" sz="2000" u="sng" dirty="0" smtClean="0">
                <a:hlinkClick r:id="rId3"/>
              </a:rPr>
              <a:t>com</a:t>
            </a:r>
            <a:r>
              <a:rPr lang="ru-RU" sz="2000" u="sng" dirty="0" smtClean="0">
                <a:hlinkClick r:id="rId3"/>
              </a:rPr>
              <a:t>/</a:t>
            </a:r>
            <a:r>
              <a:rPr lang="en-US" sz="2000" u="sng" dirty="0" smtClean="0">
                <a:hlinkClick r:id="rId3"/>
              </a:rPr>
              <a:t>courses</a:t>
            </a:r>
            <a:r>
              <a:rPr lang="ru-RU" sz="2000" u="sng" dirty="0" smtClean="0">
                <a:hlinkClick r:id="rId3"/>
              </a:rPr>
              <a:t>/</a:t>
            </a:r>
            <a:r>
              <a:rPr lang="en-US" sz="2000" u="sng" dirty="0" smtClean="0">
                <a:hlinkClick r:id="rId3"/>
              </a:rPr>
              <a:t>course</a:t>
            </a:r>
            <a:r>
              <a:rPr lang="ru-RU" sz="2000" u="sng" dirty="0" smtClean="0">
                <a:hlinkClick r:id="rId3"/>
              </a:rPr>
              <a:t>-</a:t>
            </a:r>
            <a:r>
              <a:rPr lang="en-US" sz="2000" u="sng" dirty="0" smtClean="0">
                <a:hlinkClick r:id="rId3"/>
              </a:rPr>
              <a:t>v</a:t>
            </a:r>
            <a:r>
              <a:rPr lang="ru-RU" sz="2000" u="sng" dirty="0" smtClean="0">
                <a:hlinkClick r:id="rId3"/>
              </a:rPr>
              <a:t>1:</a:t>
            </a:r>
            <a:r>
              <a:rPr lang="en-US" sz="2000" u="sng" dirty="0" smtClean="0">
                <a:hlinkClick r:id="rId3"/>
              </a:rPr>
              <a:t>MON</a:t>
            </a:r>
            <a:r>
              <a:rPr lang="ru-RU" sz="2000" u="sng" dirty="0" smtClean="0">
                <a:hlinkClick r:id="rId3"/>
              </a:rPr>
              <a:t>-</a:t>
            </a:r>
            <a:r>
              <a:rPr lang="en-US" sz="2000" u="sng" dirty="0" smtClean="0">
                <a:hlinkClick r:id="rId3"/>
              </a:rPr>
              <a:t>DECIDE</a:t>
            </a:r>
            <a:r>
              <a:rPr lang="ru-RU" sz="2000" u="sng" dirty="0" smtClean="0">
                <a:hlinkClick r:id="rId3"/>
              </a:rPr>
              <a:t>+1+2020/</a:t>
            </a:r>
            <a:r>
              <a:rPr lang="en-US" sz="2000" u="sng" dirty="0" smtClean="0">
                <a:hlinkClick r:id="rId3"/>
              </a:rPr>
              <a:t>about</a:t>
            </a:r>
            <a:endParaRPr lang="uk-UA" sz="2000" u="sng" dirty="0" smtClean="0"/>
          </a:p>
          <a:p>
            <a:pPr algn="just">
              <a:buFont typeface="Wingdings" pitchFamily="2" charset="2"/>
              <a:buChar char="Ø"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3074" name="Picture 2" descr="C:\Users\user\OneDrive\Робочий стіл\imag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94489" y="1700808"/>
            <a:ext cx="6317871" cy="47566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4525963"/>
          </a:xfrm>
        </p:spPr>
        <p:txBody>
          <a:bodyPr/>
          <a:lstStyle/>
          <a:p>
            <a:pPr>
              <a:buNone/>
            </a:pPr>
            <a:endParaRPr lang="uk-UA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Завдання батьків — створити умови, щоб дитина могла навчатися вдома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algn="r">
              <a:buNone/>
            </a:pPr>
            <a:endParaRPr lang="ru-RU" dirty="0" smtClean="0"/>
          </a:p>
          <a:p>
            <a:pPr algn="r"/>
            <a:r>
              <a:rPr lang="uk-UA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Завдання вчителів — навчати і давати зворотній зв'язок</a:t>
            </a: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ru-RU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261592"/>
            <a:ext cx="2880320" cy="2419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Асоціація</a:t>
            </a:r>
            <a:endParaRPr lang="ru-RU" dirty="0"/>
          </a:p>
        </p:txBody>
      </p:sp>
      <p:pic>
        <p:nvPicPr>
          <p:cNvPr id="1026" name="Picture 2" descr="C:\Users\user\OneDrive\Робочий стіл\Без названия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556792"/>
            <a:ext cx="3566160" cy="3566160"/>
          </a:xfrm>
          <a:prstGeom prst="rect">
            <a:avLst/>
          </a:prstGeom>
          <a:noFill/>
        </p:spPr>
      </p:pic>
      <p:pic>
        <p:nvPicPr>
          <p:cNvPr id="5" name="Рисунок 4"/>
          <p:cNvPicPr/>
          <p:nvPr/>
        </p:nvPicPr>
        <p:blipFill>
          <a:blip r:embed="rId3" cstate="print"/>
          <a:srcRect r="49089"/>
          <a:stretch>
            <a:fillRect/>
          </a:stretch>
        </p:blipFill>
        <p:spPr bwMode="auto">
          <a:xfrm>
            <a:off x="467544" y="1556792"/>
            <a:ext cx="3024336" cy="339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403648" y="5301208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URL</a:t>
            </a:r>
            <a:r>
              <a:rPr lang="uk-UA" dirty="0" smtClean="0"/>
              <a:t>: </a:t>
            </a:r>
            <a:r>
              <a:rPr lang="en-US" dirty="0" smtClean="0">
                <a:solidFill>
                  <a:srgbClr val="0070C0"/>
                </a:solidFill>
                <a:hlinkClick r:id="rId4"/>
              </a:rPr>
              <a:t>https://www.menti.com/aln7dd7c4b5u</a:t>
            </a:r>
            <a:r>
              <a:rPr lang="uk-UA" dirty="0" smtClean="0">
                <a:solidFill>
                  <a:srgbClr val="0070C0"/>
                </a:solidFill>
              </a:rPr>
              <a:t> 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Виклики: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Овальная выноска 6"/>
          <p:cNvSpPr/>
          <p:nvPr/>
        </p:nvSpPr>
        <p:spPr>
          <a:xfrm>
            <a:off x="5796136" y="332656"/>
            <a:ext cx="3096344" cy="3096344"/>
          </a:xfrm>
          <a:prstGeom prst="wedgeEllipse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діти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звикли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до того,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школи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просто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потрібно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ходити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Овальная выноска 7"/>
          <p:cNvSpPr/>
          <p:nvPr/>
        </p:nvSpPr>
        <p:spPr>
          <a:xfrm>
            <a:off x="251520" y="332656"/>
            <a:ext cx="3096344" cy="3096344"/>
          </a:xfrm>
          <a:prstGeom prst="wedgeEllipseCallout">
            <a:avLst>
              <a:gd name="adj1" fmla="val -24217"/>
              <a:gd name="adj2" fmla="val 69575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   батьки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перекладають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всю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відповідаль-ність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на школу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Овальная выноска 8"/>
          <p:cNvSpPr/>
          <p:nvPr/>
        </p:nvSpPr>
        <p:spPr>
          <a:xfrm>
            <a:off x="1979712" y="2924944"/>
            <a:ext cx="4752528" cy="3096344"/>
          </a:xfrm>
          <a:prstGeom prst="wedgeEllipseCallout">
            <a:avLst>
              <a:gd name="adj1" fmla="val -23639"/>
              <a:gd name="adj2" fmla="val 70498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Школа</a:t>
            </a:r>
          </a:p>
          <a:p>
            <a:pPr lvl="0"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напрацювала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роками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матеріали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повинна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переробляти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інший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формат, а 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вчителі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опановувати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різні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навчальні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платформи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взаємодії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учнями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Нормативно-правова база: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«Положення про дистанційну форму здобуття повної загальної  середньої освіти» (наказ МОН України № 1115 від 08.09. 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2020р.)</a:t>
            </a:r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Тривалість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навчального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заняття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дистанційного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формату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лишається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незмінною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Роз’яснення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Міністерства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науки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Режим доступу: </a:t>
            </a:r>
            <a:r>
              <a:rPr lang="en-US" sz="28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https</a:t>
            </a:r>
            <a:r>
              <a:rPr lang="ru-RU" sz="28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://</a:t>
            </a:r>
            <a:r>
              <a:rPr lang="en-US" sz="2800" u="sng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mon</a:t>
            </a:r>
            <a:r>
              <a:rPr lang="ru-RU" sz="28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.</a:t>
            </a:r>
            <a:r>
              <a:rPr lang="en-US" sz="28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Gov</a:t>
            </a:r>
            <a:r>
              <a:rPr lang="ru-RU" sz="28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.</a:t>
            </a:r>
            <a:r>
              <a:rPr lang="en-US" sz="2800" u="sng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Ua</a:t>
            </a:r>
            <a:r>
              <a:rPr lang="ru-RU" sz="28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/</a:t>
            </a:r>
            <a:r>
              <a:rPr lang="en-US" sz="2800" u="sng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ua</a:t>
            </a:r>
            <a:r>
              <a:rPr lang="ru-RU" sz="28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/</a:t>
            </a:r>
            <a:r>
              <a:rPr lang="en-US" sz="28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news</a:t>
            </a:r>
            <a:r>
              <a:rPr lang="ru-RU" sz="28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/</a:t>
            </a:r>
            <a:r>
              <a:rPr lang="en-US" sz="2800" u="sng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trivalist</a:t>
            </a:r>
            <a:r>
              <a:rPr lang="ru-RU" sz="28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-</a:t>
            </a:r>
            <a:r>
              <a:rPr lang="en-US" sz="2800" u="sng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navchalnogo</a:t>
            </a:r>
            <a:r>
              <a:rPr lang="ru-RU" sz="28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-</a:t>
            </a:r>
            <a:r>
              <a:rPr lang="en-US" sz="2800" u="sng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zanyattya</a:t>
            </a:r>
            <a:r>
              <a:rPr lang="ru-RU" sz="28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-</a:t>
            </a:r>
            <a:r>
              <a:rPr lang="en-US" sz="2800" u="sng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pid</a:t>
            </a:r>
            <a:r>
              <a:rPr lang="ru-RU" sz="28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-</a:t>
            </a:r>
            <a:r>
              <a:rPr lang="en-US" sz="2800" u="sng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chas</a:t>
            </a:r>
            <a:r>
              <a:rPr lang="ru-RU" sz="28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-</a:t>
            </a:r>
            <a:r>
              <a:rPr lang="en-US" sz="2800" u="sng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distancijnogo</a:t>
            </a:r>
            <a:r>
              <a:rPr lang="ru-RU" sz="28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-</a:t>
            </a:r>
            <a:r>
              <a:rPr lang="en-US" sz="2800" u="sng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formatu</a:t>
            </a:r>
            <a:r>
              <a:rPr lang="ru-RU" sz="28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-</a:t>
            </a:r>
            <a:r>
              <a:rPr lang="en-US" sz="2800" u="sng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lishayetsya</a:t>
            </a:r>
            <a:r>
              <a:rPr lang="ru-RU" sz="28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-</a:t>
            </a:r>
            <a:r>
              <a:rPr lang="en-US" sz="2800" u="sng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nezminnoyu</a:t>
            </a:r>
            <a:r>
              <a:rPr lang="ru-RU" sz="28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-</a:t>
            </a:r>
            <a:r>
              <a:rPr lang="en-US" sz="2800" u="sng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rozyasnennya</a:t>
            </a:r>
            <a:r>
              <a:rPr lang="ru-RU" sz="28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-</a:t>
            </a:r>
            <a:r>
              <a:rPr lang="en-US" sz="2800" u="sng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mon</a:t>
            </a:r>
            <a:r>
              <a:rPr lang="ru-RU" sz="28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?</a:t>
            </a:r>
            <a:r>
              <a:rPr lang="en-US" sz="2800" u="sng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Fbclid</a:t>
            </a:r>
            <a:r>
              <a:rPr lang="ru-RU" sz="28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=</a:t>
            </a:r>
            <a:r>
              <a:rPr lang="en-US" sz="2800" u="sng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iwar</a:t>
            </a:r>
            <a:r>
              <a:rPr lang="ru-RU" sz="28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3</a:t>
            </a:r>
            <a:r>
              <a:rPr lang="en-US" sz="28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f</a:t>
            </a:r>
            <a:r>
              <a:rPr lang="ru-RU" sz="28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5</a:t>
            </a:r>
            <a:r>
              <a:rPr lang="en-US" sz="28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t</a:t>
            </a:r>
            <a:r>
              <a:rPr lang="ru-RU" sz="28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-</a:t>
            </a:r>
            <a:r>
              <a:rPr lang="en-US" sz="2800" u="sng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lwb</a:t>
            </a:r>
            <a:r>
              <a:rPr lang="ru-RU" sz="28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0</a:t>
            </a:r>
            <a:r>
              <a:rPr lang="en-US" sz="2800" u="sng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gzaiuhuxnxwqsyehmgqwy</a:t>
            </a:r>
            <a:r>
              <a:rPr lang="ru-RU" sz="28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2</a:t>
            </a:r>
            <a:r>
              <a:rPr lang="en-US" sz="2800" u="sng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vijd</a:t>
            </a:r>
            <a:r>
              <a:rPr lang="ru-RU" sz="28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0</a:t>
            </a:r>
            <a:r>
              <a:rPr lang="en-US" sz="2800" u="sng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gjsf</a:t>
            </a:r>
            <a:r>
              <a:rPr lang="ru-RU" sz="28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2-</a:t>
            </a:r>
            <a:r>
              <a:rPr lang="en-US" sz="2800" u="sng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wsbacgr</a:t>
            </a:r>
            <a:r>
              <a:rPr lang="ru-RU" sz="28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5</a:t>
            </a:r>
            <a:r>
              <a:rPr lang="en-US" sz="2800" u="sng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ee</a:t>
            </a:r>
            <a:r>
              <a:rPr lang="ru-RU" sz="28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4</a:t>
            </a:r>
            <a:r>
              <a:rPr lang="en-US" sz="2800" u="sng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oiv</a:t>
            </a:r>
            <a:r>
              <a:rPr lang="ru-RU" sz="28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8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3.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п. 8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розділу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Санітарного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регламенту для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ЗЗСО (Наказ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МОЗ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2205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від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25.09.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). Режим доступу: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https://zakon.rada.gov.ua/laws/show/z1111-20#Text</a:t>
            </a:r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 fontAlgn="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4.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Наказ МОЗ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20.09.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2021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 № 1984 Режим доступу: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hlinkClick r:id="rId5"/>
              </a:rPr>
              <a:t>https://zakon.rada.gov.ua/laws/show/z1450-21#Text</a:t>
            </a:r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 fontAlgn="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5. ! </a:t>
            </a:r>
            <a:r>
              <a:rPr lang="uk-UA" sz="2800" i="1" u="sng" dirty="0" smtClean="0">
                <a:latin typeface="Times New Roman" pitchFamily="18" charset="0"/>
                <a:cs typeface="Times New Roman" pitchFamily="18" charset="0"/>
              </a:rPr>
              <a:t>Наказ МОЗ України від 01 серпня </a:t>
            </a:r>
            <a:r>
              <a:rPr lang="uk-UA" sz="2800" b="1" i="1" u="sng" dirty="0" smtClean="0">
                <a:latin typeface="Times New Roman" pitchFamily="18" charset="0"/>
                <a:cs typeface="Times New Roman" pitchFamily="18" charset="0"/>
              </a:rPr>
              <a:t>2022 року </a:t>
            </a:r>
            <a:r>
              <a:rPr lang="uk-UA" sz="2800" i="1" u="sng" dirty="0" smtClean="0">
                <a:latin typeface="Times New Roman" pitchFamily="18" charset="0"/>
                <a:cs typeface="Times New Roman" pitchFamily="18" charset="0"/>
              </a:rPr>
              <a:t>№ 1371 </a:t>
            </a:r>
            <a:r>
              <a:rPr lang="ru-RU" sz="2800" i="1" u="sng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sz="2800" i="1" u="sng" dirty="0" smtClean="0">
                <a:latin typeface="Times New Roman" pitchFamily="18" charset="0"/>
                <a:cs typeface="Times New Roman" pitchFamily="18" charset="0"/>
              </a:rPr>
              <a:t>Про затвердження Змін до деяких наказів Міністерства охорони здоров</a:t>
            </a:r>
            <a:r>
              <a:rPr lang="en-US" sz="2800" i="1" u="sng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800" i="1" u="sng" dirty="0" smtClean="0">
                <a:latin typeface="Times New Roman" pitchFamily="18" charset="0"/>
                <a:cs typeface="Times New Roman" pitchFamily="18" charset="0"/>
              </a:rPr>
              <a:t>я України»</a:t>
            </a:r>
            <a:endParaRPr lang="ru-RU" sz="2800" i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None/>
            </a:pP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indent="342900">
              <a:spcBef>
                <a:spcPts val="0"/>
              </a:spcBef>
              <a:buAutoNum type="arabicPeriod"/>
            </a:pPr>
            <a:endParaRPr lang="uk-UA" i="1" dirty="0" smtClean="0"/>
          </a:p>
          <a:p>
            <a:pPr indent="342900">
              <a:spcBef>
                <a:spcPts val="0"/>
              </a:spcBef>
              <a:buAutoNum type="arabicPeriod"/>
            </a:pPr>
            <a:endParaRPr lang="uk-UA" i="1" dirty="0" smtClean="0"/>
          </a:p>
          <a:p>
            <a:pPr indent="342900">
              <a:spcBef>
                <a:spcPts val="0"/>
              </a:spcBef>
              <a:buNone/>
            </a:pPr>
            <a:endParaRPr lang="uk-UA" b="1" i="1" dirty="0" smtClean="0"/>
          </a:p>
          <a:p>
            <a:pPr indent="342900">
              <a:spcBef>
                <a:spcPts val="0"/>
              </a:spcBef>
              <a:buNone/>
            </a:pPr>
            <a:endParaRPr lang="uk-UA" b="1" i="1" dirty="0" smtClean="0"/>
          </a:p>
          <a:p>
            <a:pPr indent="342900" algn="just">
              <a:spcBef>
                <a:spcPts val="0"/>
              </a:spcBef>
              <a:buNone/>
            </a:pPr>
            <a:endParaRPr lang="uk-UA" sz="20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  <p:sp>
        <p:nvSpPr>
          <p:cNvPr id="4" name="Стрелка вправо 3"/>
          <p:cNvSpPr/>
          <p:nvPr/>
        </p:nvSpPr>
        <p:spPr>
          <a:xfrm>
            <a:off x="7236296" y="5589240"/>
            <a:ext cx="936104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умовах воєнного часу:</a:t>
            </a:r>
            <a:endParaRPr lang="ru-RU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10178" b="78314"/>
          <a:stretch>
            <a:fillRect/>
          </a:stretch>
        </p:blipFill>
        <p:spPr bwMode="auto">
          <a:xfrm>
            <a:off x="0" y="1340768"/>
            <a:ext cx="8214562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7921" t="43058" r="3513" b="38036"/>
          <a:stretch>
            <a:fillRect/>
          </a:stretch>
        </p:blipFill>
        <p:spPr bwMode="auto">
          <a:xfrm>
            <a:off x="179512" y="2924944"/>
            <a:ext cx="8856984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563888" y="558924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Дистанційне навчання буде ефективним, якщо буде посильним для всіх учасників освітнього процесу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6868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ru-RU" b="1" dirty="0" smtClean="0"/>
          </a:p>
          <a:p>
            <a:r>
              <a:rPr lang="ru-RU" b="1" dirty="0" smtClean="0"/>
              <a:t>То ж в </a:t>
            </a:r>
            <a:r>
              <a:rPr lang="ru-RU" b="1" dirty="0" err="1" smtClean="0"/>
              <a:t>якого</a:t>
            </a:r>
            <a:r>
              <a:rPr lang="ru-RU" b="1" dirty="0" smtClean="0"/>
              <a:t> режиму </a:t>
            </a:r>
            <a:r>
              <a:rPr lang="ru-RU" b="1" dirty="0" err="1" smtClean="0"/>
              <a:t>більше</a:t>
            </a:r>
            <a:r>
              <a:rPr lang="ru-RU" b="1" dirty="0" smtClean="0"/>
              <a:t> </a:t>
            </a:r>
            <a:r>
              <a:rPr lang="ru-RU" b="1" dirty="0" err="1" smtClean="0"/>
              <a:t>переваг</a:t>
            </a:r>
            <a:r>
              <a:rPr lang="ru-RU" b="1" dirty="0" smtClean="0"/>
              <a:t>?</a:t>
            </a:r>
            <a:endParaRPr lang="ru-RU" dirty="0" smtClean="0"/>
          </a:p>
          <a:p>
            <a:endParaRPr lang="uk-UA" dirty="0" smtClean="0"/>
          </a:p>
          <a:p>
            <a:pPr>
              <a:buNone/>
            </a:pPr>
            <a:r>
              <a:rPr lang="uk-UA" dirty="0" smtClean="0"/>
              <a:t>                                     Асинхронному</a:t>
            </a:r>
          </a:p>
          <a:p>
            <a:pPr lvl="2" algn="ctr">
              <a:buNone/>
            </a:pPr>
            <a:endParaRPr lang="uk-UA" dirty="0" smtClean="0"/>
          </a:p>
          <a:p>
            <a:pPr lvl="2">
              <a:buNone/>
            </a:pPr>
            <a:endParaRPr lang="uk-UA" dirty="0" smtClean="0"/>
          </a:p>
          <a:p>
            <a:pPr lvl="2">
              <a:buNone/>
            </a:pPr>
            <a:r>
              <a:rPr lang="uk-UA" sz="3600" dirty="0" smtClean="0"/>
              <a:t> </a:t>
            </a:r>
          </a:p>
          <a:p>
            <a:pPr lvl="2">
              <a:buNone/>
            </a:pPr>
            <a:r>
              <a:rPr lang="uk-UA" sz="3600" dirty="0" smtClean="0"/>
              <a:t>        Синхронному</a:t>
            </a:r>
            <a:endParaRPr lang="ru-RU" sz="3600" dirty="0"/>
          </a:p>
        </p:txBody>
      </p:sp>
      <p:sp>
        <p:nvSpPr>
          <p:cNvPr id="4" name="Выгнутая влево стрелка 3"/>
          <p:cNvSpPr/>
          <p:nvPr/>
        </p:nvSpPr>
        <p:spPr>
          <a:xfrm>
            <a:off x="2123728" y="2780928"/>
            <a:ext cx="1872208" cy="108012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Выгнутая вправо стрелка 4"/>
          <p:cNvSpPr/>
          <p:nvPr/>
        </p:nvSpPr>
        <p:spPr>
          <a:xfrm>
            <a:off x="5868144" y="4149080"/>
            <a:ext cx="1800200" cy="108012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051" name="Picture 3" descr="C:\Users\user\OneDrive\Робочий стіл\Без названия.jpg"/>
          <p:cNvPicPr>
            <a:picLocks noChangeAspect="1" noChangeArrowheads="1"/>
          </p:cNvPicPr>
          <p:nvPr/>
        </p:nvPicPr>
        <p:blipFill>
          <a:blip r:embed="rId2" cstate="print"/>
          <a:srcRect b="5970"/>
          <a:stretch>
            <a:fillRect/>
          </a:stretch>
        </p:blipFill>
        <p:spPr bwMode="auto">
          <a:xfrm>
            <a:off x="179512" y="3068960"/>
            <a:ext cx="1800200" cy="18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Синхронне = </a:t>
            </a:r>
            <a:r>
              <a:rPr lang="uk-UA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офлайн</a:t>
            </a:r>
            <a:endParaRPr lang="ru-RU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співпраця в режимі реального часу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перевага - можна залучати учасників у визначений час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uk-UA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відео-</a:t>
            </a: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чи </a:t>
            </a:r>
            <a:r>
              <a:rPr lang="uk-UA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аудіозв’язок</a:t>
            </a: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спілкування в чаті</a:t>
            </a:r>
          </a:p>
          <a:p>
            <a:pPr algn="ctr"/>
            <a:endParaRPr lang="uk-UA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Важливо! </a:t>
            </a:r>
          </a:p>
          <a:p>
            <a:pPr algn="just"/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Під час дистанційного навчання в синхронному режимі учасники нерухомо сидять біля екрана. Не забуваймо про чергування розумової активності з фізичною, гімнастику для очей.</a:t>
            </a:r>
            <a:endParaRPr lang="uk-U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 descr="Змішане навчання | Освіта Торецька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2736304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 xmlns:pic="http://schemas.openxmlformats.org/drawingml/2006/picture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Веб-ресурси</a:t>
            </a:r>
            <a:r>
              <a:rPr lang="uk-UA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для </a:t>
            </a:r>
            <a:r>
              <a:rPr lang="uk-UA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дистанційки</a:t>
            </a:r>
            <a:r>
              <a:rPr lang="uk-UA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sz="3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uk-UA" b="1" dirty="0" smtClean="0"/>
              <a:t>Платформа </a:t>
            </a:r>
            <a:r>
              <a:rPr lang="en-US" b="1" dirty="0" err="1" smtClean="0"/>
              <a:t>Moodle</a:t>
            </a:r>
            <a:r>
              <a:rPr lang="ru-RU" b="1" dirty="0" smtClean="0"/>
              <a:t>  </a:t>
            </a:r>
            <a:r>
              <a:rPr lang="ru-RU" u="sng" dirty="0" smtClean="0"/>
              <a:t>(</a:t>
            </a:r>
            <a:r>
              <a:rPr lang="en-US" i="1" u="sng" dirty="0" smtClean="0">
                <a:hlinkClick r:id="rId2"/>
              </a:rPr>
              <a:t>https</a:t>
            </a:r>
            <a:r>
              <a:rPr lang="ru-RU" i="1" u="sng" dirty="0" smtClean="0">
                <a:hlinkClick r:id="rId2"/>
              </a:rPr>
              <a:t>://</a:t>
            </a:r>
            <a:r>
              <a:rPr lang="en-US" i="1" u="sng" dirty="0" err="1" smtClean="0">
                <a:hlinkClick r:id="rId2"/>
              </a:rPr>
              <a:t>moodle</a:t>
            </a:r>
            <a:r>
              <a:rPr lang="ru-RU" i="1" u="sng" dirty="0" smtClean="0">
                <a:hlinkClick r:id="rId2"/>
              </a:rPr>
              <a:t>.</a:t>
            </a:r>
            <a:r>
              <a:rPr lang="en-US" i="1" u="sng" dirty="0" smtClean="0">
                <a:hlinkClick r:id="rId2"/>
              </a:rPr>
              <a:t>org</a:t>
            </a:r>
            <a:r>
              <a:rPr lang="ru-RU" u="sng" dirty="0" smtClean="0">
                <a:hlinkClick r:id="rId2"/>
              </a:rPr>
              <a:t>/</a:t>
            </a:r>
            <a:r>
              <a:rPr lang="ru-RU" u="sng" dirty="0" smtClean="0"/>
              <a:t>) </a:t>
            </a:r>
            <a:endParaRPr lang="ru-RU" dirty="0" smtClean="0"/>
          </a:p>
          <a:p>
            <a:pPr lvl="0"/>
            <a:r>
              <a:rPr lang="uk-UA" b="1" dirty="0" smtClean="0"/>
              <a:t>Платформа </a:t>
            </a:r>
            <a:r>
              <a:rPr lang="en-US" b="1" dirty="0" smtClean="0"/>
              <a:t>Google Classroom </a:t>
            </a:r>
            <a:r>
              <a:rPr lang="en-US" i="1" dirty="0" smtClean="0"/>
              <a:t>(</a:t>
            </a:r>
            <a:r>
              <a:rPr lang="en-US" i="1" u="sng" dirty="0" smtClean="0">
                <a:hlinkClick r:id="rId3"/>
              </a:rPr>
              <a:t>https://classroom.google.</a:t>
            </a:r>
            <a:r>
              <a:rPr lang="uk-UA" i="1" u="sng" dirty="0" smtClean="0">
                <a:hlinkClick r:id="rId3"/>
              </a:rPr>
              <a:t>с</a:t>
            </a:r>
            <a:r>
              <a:rPr lang="en-US" i="1" u="sng" dirty="0" err="1" smtClean="0">
                <a:hlinkClick r:id="rId3"/>
              </a:rPr>
              <a:t>om</a:t>
            </a:r>
            <a:r>
              <a:rPr lang="uk-UA" i="1" u="sng" dirty="0" smtClean="0"/>
              <a:t>)</a:t>
            </a:r>
            <a:r>
              <a:rPr lang="en-US" dirty="0" smtClean="0"/>
              <a:t> </a:t>
            </a:r>
            <a:endParaRPr lang="ru-RU" dirty="0" smtClean="0"/>
          </a:p>
          <a:p>
            <a:pPr lvl="0"/>
            <a:r>
              <a:rPr lang="en-US" b="1" dirty="0" smtClean="0"/>
              <a:t>Zoom</a:t>
            </a:r>
            <a:r>
              <a:rPr lang="en-US" dirty="0" smtClean="0"/>
              <a:t> (</a:t>
            </a:r>
            <a:r>
              <a:rPr lang="en-US" i="1" dirty="0" smtClean="0">
                <a:hlinkClick r:id="rId4"/>
              </a:rPr>
              <a:t>https://support.zoom.us/hc/ru/articles/201362413</a:t>
            </a:r>
            <a:r>
              <a:rPr lang="uk-UA" i="1" dirty="0" smtClean="0"/>
              <a:t> ) </a:t>
            </a:r>
            <a:endParaRPr lang="ru-RU" dirty="0" smtClean="0"/>
          </a:p>
          <a:p>
            <a:pPr lvl="0"/>
            <a:r>
              <a:rPr lang="en-US" b="1" dirty="0" err="1" smtClean="0"/>
              <a:t>Classtime</a:t>
            </a:r>
            <a:r>
              <a:rPr lang="en-US" dirty="0" smtClean="0"/>
              <a:t> (</a:t>
            </a:r>
            <a:r>
              <a:rPr lang="en-US" i="1" u="sng" dirty="0" smtClean="0">
                <a:hlinkClick r:id="rId5"/>
              </a:rPr>
              <a:t>https://www.classtime.com/uk/</a:t>
            </a:r>
            <a:r>
              <a:rPr lang="uk-UA" i="1" u="sng" dirty="0" smtClean="0"/>
              <a:t>)</a:t>
            </a:r>
            <a:endParaRPr lang="ru-RU" dirty="0" smtClean="0"/>
          </a:p>
          <a:p>
            <a:pPr lvl="0"/>
            <a:r>
              <a:rPr lang="en-US" b="1" dirty="0" err="1" smtClean="0"/>
              <a:t>ClassDojo</a:t>
            </a:r>
            <a:r>
              <a:rPr lang="en-US" dirty="0" smtClean="0"/>
              <a:t> </a:t>
            </a:r>
            <a:r>
              <a:rPr lang="en-US" i="1" u="sng" dirty="0" smtClean="0"/>
              <a:t>(</a:t>
            </a:r>
            <a:r>
              <a:rPr lang="en-US" i="1" u="sng" dirty="0" smtClean="0">
                <a:hlinkClick r:id="rId6"/>
              </a:rPr>
              <a:t>https://www.classdojo.com/uk-ua/signup/</a:t>
            </a:r>
            <a:r>
              <a:rPr lang="uk-UA" i="1" u="sng" dirty="0" smtClean="0"/>
              <a:t> </a:t>
            </a:r>
            <a:r>
              <a:rPr lang="en-US" i="1" u="sng" dirty="0" smtClean="0"/>
              <a:t>)</a:t>
            </a:r>
            <a:endParaRPr lang="ru-RU" dirty="0" smtClean="0"/>
          </a:p>
          <a:p>
            <a:pPr lvl="0"/>
            <a:r>
              <a:rPr lang="en-US" b="1" dirty="0" smtClean="0"/>
              <a:t>LearningApps.org</a:t>
            </a:r>
            <a:r>
              <a:rPr lang="en-US" dirty="0" smtClean="0"/>
              <a:t> </a:t>
            </a:r>
            <a:r>
              <a:rPr lang="en-US" i="1" u="sng" dirty="0" smtClean="0"/>
              <a:t>(</a:t>
            </a:r>
            <a:r>
              <a:rPr lang="en-US" i="1" u="sng" dirty="0" smtClean="0">
                <a:hlinkClick r:id="rId7" action="ppaction://hlinkfile"/>
              </a:rPr>
              <a:t>LearningApps.org</a:t>
            </a:r>
            <a:r>
              <a:rPr lang="uk-UA" i="1" u="sng" dirty="0" smtClean="0"/>
              <a:t>)</a:t>
            </a:r>
            <a:endParaRPr lang="ru-RU" dirty="0" smtClean="0"/>
          </a:p>
          <a:p>
            <a:r>
              <a:rPr lang="en-US" b="1" dirty="0" err="1" smtClean="0"/>
              <a:t>WordWall</a:t>
            </a:r>
            <a:r>
              <a:rPr lang="en-US" b="1" dirty="0" smtClean="0"/>
              <a:t> </a:t>
            </a:r>
            <a:r>
              <a:rPr lang="en-US" dirty="0" smtClean="0"/>
              <a:t>(</a:t>
            </a:r>
            <a:r>
              <a:rPr lang="en-US" dirty="0" smtClean="0">
                <a:hlinkClick r:id="rId8"/>
              </a:rPr>
              <a:t>https://wordwall.net/uk/myactivities</a:t>
            </a:r>
            <a:r>
              <a:rPr lang="en-US" b="1" dirty="0" smtClean="0"/>
              <a:t>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438</TotalTime>
  <Words>1601</Words>
  <Application>Microsoft Office PowerPoint</Application>
  <PresentationFormat>Экран (4:3)</PresentationFormat>
  <Paragraphs>198</Paragraphs>
  <Slides>25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Трек</vt:lpstr>
      <vt:lpstr>08-12 – про що розповідає нам ця дата?</vt:lpstr>
      <vt:lpstr>        Особливості навчального заняття в початковій школі у форматі дистанційної       освіти</vt:lpstr>
      <vt:lpstr>Асоціація</vt:lpstr>
      <vt:lpstr>                         Виклики:</vt:lpstr>
      <vt:lpstr>Нормативно-правова база:</vt:lpstr>
      <vt:lpstr>В умовах воєнного часу:</vt:lpstr>
      <vt:lpstr>Слайд 7</vt:lpstr>
      <vt:lpstr>                                        Синхронне = офлайн</vt:lpstr>
      <vt:lpstr>Веб-ресурси для дистанційки:</vt:lpstr>
      <vt:lpstr>                                    Асинхронне = самоосвіта</vt:lpstr>
      <vt:lpstr>Основні форми комунікації: </vt:lpstr>
      <vt:lpstr>Критерії вибору засобів організації дистанційного навчання</vt:lpstr>
      <vt:lpstr>Дистанційне навчання дітей з особливими освітніми потребами</vt:lpstr>
      <vt:lpstr>Особливості оцінювання та контролю</vt:lpstr>
      <vt:lpstr>Для успішної реалізації дистанційного навчання надзвичайно важливими є:</vt:lpstr>
      <vt:lpstr>Підготовка до проведення  дистанційних занять  </vt:lpstr>
      <vt:lpstr>Вам допоможуть: </vt:lpstr>
      <vt:lpstr>Скринька проблем:</vt:lpstr>
      <vt:lpstr>Скринька порад:</vt:lpstr>
      <vt:lpstr>Я б зробила це так:</vt:lpstr>
      <vt:lpstr>Можливо    так:</vt:lpstr>
      <vt:lpstr>Корисні посилання: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Особливості навчального заняття в початковій школі у форматі дистанційної       освіти</dc:title>
  <dc:creator>user</dc:creator>
  <cp:lastModifiedBy>Пользователь Windows</cp:lastModifiedBy>
  <cp:revision>46</cp:revision>
  <dcterms:created xsi:type="dcterms:W3CDTF">2022-09-23T07:05:20Z</dcterms:created>
  <dcterms:modified xsi:type="dcterms:W3CDTF">2022-12-06T07:46:13Z</dcterms:modified>
</cp:coreProperties>
</file>