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25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4" r:id="rId6"/>
    <p:sldId id="261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1" autoAdjust="0"/>
    <p:restoredTop sz="94660"/>
  </p:normalViewPr>
  <p:slideViewPr>
    <p:cSldViewPr snapToGrid="0">
      <p:cViewPr varScale="1">
        <p:scale>
          <a:sx n="81" d="100"/>
          <a:sy n="81" d="100"/>
        </p:scale>
        <p:origin x="70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33878-E0FB-48EC-B2E4-C5E111B5806A}" type="datetimeFigureOut">
              <a:rPr lang="uk-UA" smtClean="0"/>
              <a:t>03.03.2024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79C87-2273-4F9E-A73D-9307E467813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8480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https://youtu.be/Ip6f4c_CjMM?si=AdHx8RgRpV92bD3L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A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https://youtu.be/iICOP5tqepc?si=wWyZD-muCA-pZGfm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9C87-2273-4F9E-A73D-9307E4678139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52493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A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https://youtu.be/OaWhH_5-XH8?si=aCfB15Cc_aM-VyN3</a:t>
            </a:r>
            <a:r>
              <a:rPr lang="uk-UA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/// </a:t>
            </a:r>
            <a:r>
              <a:rPr lang="en-A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https://milanote.com/</a:t>
            </a:r>
            <a:endParaRPr lang="uk-UA" sz="18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AU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https://youtu.be/7CcrrAY9rRU?si=amiZbItICz27YmnD</a:t>
            </a:r>
            <a:r>
              <a:rPr lang="uk-UA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9C87-2273-4F9E-A73D-9307E4678139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480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AU" dirty="0"/>
              <a:t>https://youtu.be/fBXRRsjXPoI?si=muJuqZQvlHSEC2sn</a:t>
            </a:r>
            <a:r>
              <a:rPr lang="uk-UA" dirty="0"/>
              <a:t> </a:t>
            </a:r>
          </a:p>
          <a:p>
            <a:pPr marL="228600" indent="-228600">
              <a:buAutoNum type="arabicPeriod"/>
            </a:pPr>
            <a:r>
              <a:rPr lang="en-AU" dirty="0"/>
              <a:t>https://youtu.be/nZ5364GTJsw?si=4WjK3Fcy3rtgeNbf</a:t>
            </a:r>
            <a:r>
              <a:rPr lang="uk-UA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9C87-2273-4F9E-A73D-9307E4678139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1260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https://youtu.be/pUlPLN0JU48?si=V1guu2OUtv4VyeD9</a:t>
            </a:r>
            <a:r>
              <a:rPr lang="uk-UA" dirty="0"/>
              <a:t> </a:t>
            </a:r>
            <a:endParaRPr lang="en-US" dirty="0"/>
          </a:p>
          <a:p>
            <a:r>
              <a:rPr lang="uk-UA" dirty="0"/>
              <a:t>Подарунок:  </a:t>
            </a:r>
            <a:r>
              <a:rPr lang="en-AU" dirty="0"/>
              <a:t>https://youtu.be/6PEmeWwzCX0?si=BE898mzQVztZrTTt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9C87-2273-4F9E-A73D-9307E4678139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9017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Подарунок:  </a:t>
            </a:r>
            <a:r>
              <a:rPr lang="en-AU" dirty="0"/>
              <a:t>https://youtu.be/6PEmeWwzCX0?si=BE898mzQVztZrTTt</a:t>
            </a:r>
            <a:r>
              <a:rPr lang="uk-UA" dirty="0"/>
              <a:t>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E79C87-2273-4F9E-A73D-9307E4678139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7704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807846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33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504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36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6366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94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44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33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61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4078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5549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0230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odraw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app.weje.i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ilanote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trello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trello.com/invite/b/nwVacUuh/ATTI70388d5ef3f9399aed2bfd016533e9907B3845BB/&#1084;&#1086;&#1074;&#1085;&#1086;-&#1083;&#1110;&#1090;&#1077;&#1088;&#1072;&#1090;&#1091;&#1088;&#1085;&#1072;-&#1075;&#1072;&#1083;&#1091;&#1079;&#1100;-&#1079;&#1072;&#1087;&#1088;&#1086;&#1096;&#1091;&#1108;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netboard.me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flinga.fi/tool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rkova.netboard.me/0c32v9czwnhhss4/?link=h4U3RKTc-EkZWdPNZ-miWKKATA" TargetMode="External"/><Relationship Id="rId2" Type="http://schemas.openxmlformats.org/officeDocument/2006/relationships/hyperlink" Target="https://gurkova.netboard.me/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adlet.com/gurkova2/padlet-ydxm3z16npdw1m88" TargetMode="External"/><Relationship Id="rId4" Type="http://schemas.openxmlformats.org/officeDocument/2006/relationships/hyperlink" Target="https://uk.padlet.com/auth/login?referrer=https%3A%2F%2Fuk.padlet.com%2Fdashboar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fif"/><Relationship Id="rId4" Type="http://schemas.openxmlformats.org/officeDocument/2006/relationships/image" Target="../media/image11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5347F1-99F9-4638-A880-02C7F2E5D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6398" y="2193807"/>
            <a:ext cx="8361229" cy="2098226"/>
          </a:xfrm>
        </p:spPr>
        <p:txBody>
          <a:bodyPr>
            <a:noAutofit/>
          </a:bodyPr>
          <a:lstStyle/>
          <a:p>
            <a:r>
              <a:rPr lang="uk-UA" sz="5400" dirty="0"/>
              <a:t>Використання онлайн дошок для навчання учнів початкової школи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2119EE-051D-49AD-B77F-0110A6F856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6006" y="4539770"/>
            <a:ext cx="4246562" cy="1126283"/>
          </a:xfrm>
        </p:spPr>
        <p:txBody>
          <a:bodyPr>
            <a:normAutofit fontScale="92500" lnSpcReduction="1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Тетяна ГУРКОВА, </a:t>
            </a:r>
            <a:r>
              <a:rPr lang="uk-UA" dirty="0" err="1">
                <a:solidFill>
                  <a:schemeClr val="tx1"/>
                </a:solidFill>
              </a:rPr>
              <a:t>к.п.н</a:t>
            </a:r>
            <a:r>
              <a:rPr lang="uk-UA" dirty="0">
                <a:solidFill>
                  <a:schemeClr val="tx1"/>
                </a:solidFill>
              </a:rPr>
              <a:t>., доцент кафедри початкової освіти</a:t>
            </a:r>
          </a:p>
          <a:p>
            <a:r>
              <a:rPr lang="uk-UA" dirty="0">
                <a:solidFill>
                  <a:schemeClr val="tx1"/>
                </a:solidFill>
              </a:rPr>
              <a:t>КЗ ЗОІППО ЗОР</a:t>
            </a:r>
          </a:p>
        </p:txBody>
      </p:sp>
    </p:spTree>
    <p:extLst>
      <p:ext uri="{BB962C8B-B14F-4D97-AF65-F5344CB8AC3E}">
        <p14:creationId xmlns:p14="http://schemas.microsoft.com/office/powerpoint/2010/main" val="404430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8F9A7-63D7-4355-A8BD-6A7840F4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839" y="170150"/>
            <a:ext cx="8911687" cy="1280890"/>
          </a:xfrm>
        </p:spPr>
        <p:txBody>
          <a:bodyPr/>
          <a:lstStyle/>
          <a:p>
            <a:r>
              <a:rPr lang="uk-UA" dirty="0"/>
              <a:t>Віртуальні дошки: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A4D87D-3E77-4FE9-AE40-AE3988D54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742" y="992103"/>
            <a:ext cx="3992732" cy="576262"/>
          </a:xfrm>
        </p:spPr>
        <p:txBody>
          <a:bodyPr>
            <a:normAutofit/>
          </a:bodyPr>
          <a:lstStyle/>
          <a:p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AutoDraw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/без реєстрації</a:t>
            </a:r>
            <a:endParaRPr lang="uk-UA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8E9F32-AC98-4CEE-8F0D-39B3ABECF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0049" y="1632797"/>
            <a:ext cx="4342893" cy="3354060"/>
          </a:xfrm>
        </p:spPr>
        <p:txBody>
          <a:bodyPr/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автоматичне малювання зображень за допомогою штучного інтелекту</a:t>
            </a:r>
          </a:p>
          <a:p>
            <a:r>
              <a:rPr lang="en-US" dirty="0">
                <a:latin typeface="Times New Roman" panose="02020603050405020304" pitchFamily="18" charset="0"/>
              </a:rPr>
              <a:t>URL</a:t>
            </a:r>
            <a:r>
              <a:rPr lang="uk-UA" dirty="0">
                <a:latin typeface="Times New Roman" panose="02020603050405020304" pitchFamily="18" charset="0"/>
              </a:rPr>
              <a:t>: </a:t>
            </a:r>
            <a:r>
              <a:rPr lang="en-AU" dirty="0">
                <a:latin typeface="Times New Roman" panose="02020603050405020304" pitchFamily="18" charset="0"/>
                <a:hlinkClick r:id="rId3"/>
              </a:rPr>
              <a:t>https://www.autodraw.com/</a:t>
            </a:r>
            <a:r>
              <a:rPr lang="uk-UA" dirty="0">
                <a:latin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355D5-8A2D-4CF2-8CE4-9477C6BD8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66885" y="522464"/>
            <a:ext cx="3999001" cy="576262"/>
          </a:xfrm>
        </p:spPr>
        <p:txBody>
          <a:bodyPr>
            <a:normAutofit/>
          </a:bodyPr>
          <a:lstStyle/>
          <a:p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Webjets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/реєстрація</a:t>
            </a:r>
            <a:endParaRPr lang="uk-UA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C71EB1-D15E-44C1-937E-89373AAD2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91032" y="1451040"/>
            <a:ext cx="4338674" cy="3354060"/>
          </a:xfrm>
        </p:spPr>
        <p:txBody>
          <a:bodyPr/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веб-карт, на яких мож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організувати свої дослідження, ідеї та збирати матеріали з Інтернету</a:t>
            </a:r>
          </a:p>
          <a:p>
            <a:r>
              <a:rPr lang="en-US" dirty="0">
                <a:latin typeface="Times New Roman" panose="02020603050405020304" pitchFamily="18" charset="0"/>
              </a:rPr>
              <a:t>URL</a:t>
            </a:r>
            <a:r>
              <a:rPr lang="uk-UA" dirty="0">
                <a:latin typeface="Times New Roman" panose="02020603050405020304" pitchFamily="18" charset="0"/>
              </a:rPr>
              <a:t>: </a:t>
            </a:r>
            <a:r>
              <a:rPr lang="en-AU" dirty="0">
                <a:latin typeface="Times New Roman" panose="02020603050405020304" pitchFamily="18" charset="0"/>
                <a:hlinkClick r:id="rId4"/>
              </a:rPr>
              <a:t>https://app.weje.io/</a:t>
            </a:r>
            <a:r>
              <a:rPr lang="uk-UA" dirty="0">
                <a:latin typeface="Times New Roman" panose="02020603050405020304" pitchFamily="18" charset="0"/>
              </a:rPr>
              <a:t> </a:t>
            </a:r>
          </a:p>
          <a:p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07D4058-73B6-4B59-8FB1-05610879B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5186" y="2775175"/>
            <a:ext cx="3445094" cy="39309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DD89204-BF1B-45E7-8947-08FD929351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059" y="3128070"/>
            <a:ext cx="3754235" cy="312190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074957-4885-4A17-8F3C-BB9FE9316F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049" y="2756909"/>
            <a:ext cx="3445094" cy="39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339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8F9A7-63D7-4355-A8BD-6A7840F4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023" y="221258"/>
            <a:ext cx="8911687" cy="1280890"/>
          </a:xfrm>
        </p:spPr>
        <p:txBody>
          <a:bodyPr/>
          <a:lstStyle/>
          <a:p>
            <a:r>
              <a:rPr lang="uk-UA" dirty="0"/>
              <a:t>Віртуальні дошки: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A4D87D-3E77-4FE9-AE40-AE3988D54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5808" y="1130633"/>
            <a:ext cx="3992732" cy="576262"/>
          </a:xfrm>
        </p:spPr>
        <p:txBody>
          <a:bodyPr>
            <a:normAutofit/>
          </a:bodyPr>
          <a:lstStyle/>
          <a:p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Milanote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/реєстрації</a:t>
            </a:r>
            <a:endParaRPr lang="uk-UA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8E9F32-AC98-4CEE-8F0D-39B3ABECF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5647" y="1834912"/>
            <a:ext cx="4342893" cy="3354060"/>
          </a:xfrm>
        </p:spPr>
        <p:txBody>
          <a:bodyPr/>
          <a:lstStyle/>
          <a:p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 своїх ідей та ресурсів для проектів, структуруючи їх у вигляді веб-карти</a:t>
            </a:r>
          </a:p>
          <a:p>
            <a:r>
              <a:rPr lang="en-US" dirty="0">
                <a:latin typeface="Times New Roman" panose="02020603050405020304" pitchFamily="18" charset="0"/>
              </a:rPr>
              <a:t>URL</a:t>
            </a:r>
            <a:r>
              <a:rPr lang="uk-UA" dirty="0">
                <a:latin typeface="Times New Roman" panose="02020603050405020304" pitchFamily="18" charset="0"/>
              </a:rPr>
              <a:t>: </a:t>
            </a:r>
            <a:r>
              <a:rPr lang="en-AU" dirty="0">
                <a:latin typeface="Times New Roman" panose="02020603050405020304" pitchFamily="18" charset="0"/>
                <a:hlinkClick r:id="rId3"/>
              </a:rPr>
              <a:t>https://milanote.com/</a:t>
            </a:r>
            <a:r>
              <a:rPr lang="uk-UA" dirty="0">
                <a:latin typeface="Times New Roman" panose="02020603050405020304" pitchFamily="18" charset="0"/>
              </a:rPr>
              <a:t> </a:t>
            </a:r>
            <a:endParaRPr lang="uk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355D5-8A2D-4CF2-8CE4-9477C6BD8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36793" y="573572"/>
            <a:ext cx="3999001" cy="576262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Trello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/реєстрація</a:t>
            </a:r>
            <a:endParaRPr lang="uk-UA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C71EB1-D15E-44C1-937E-89373AAD2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997120" y="1348724"/>
            <a:ext cx="4338674" cy="3354060"/>
          </a:xfrm>
        </p:spPr>
        <p:txBody>
          <a:bodyPr/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створення спільних проектів, де кожен учень може мати власну картку зі списком завдань та строками виконання</a:t>
            </a:r>
          </a:p>
          <a:p>
            <a:r>
              <a:rPr lang="en-US" dirty="0">
                <a:latin typeface="Times New Roman" panose="02020603050405020304" pitchFamily="18" charset="0"/>
              </a:rPr>
              <a:t>URL</a:t>
            </a:r>
            <a:r>
              <a:rPr lang="uk-UA" dirty="0">
                <a:latin typeface="Times New Roman" panose="02020603050405020304" pitchFamily="18" charset="0"/>
              </a:rPr>
              <a:t>: </a:t>
            </a:r>
            <a:r>
              <a:rPr lang="en-AU" dirty="0">
                <a:latin typeface="Times New Roman" panose="02020603050405020304" pitchFamily="18" charset="0"/>
                <a:hlinkClick r:id="rId4"/>
              </a:rPr>
              <a:t>https://trello.com/</a:t>
            </a:r>
            <a:r>
              <a:rPr lang="uk-UA" dirty="0">
                <a:latin typeface="Times New Roman" panose="02020603050405020304" pitchFamily="18" charset="0"/>
              </a:rPr>
              <a:t>  </a:t>
            </a:r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43C1FC-25FE-4D67-8B99-61AFA08252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662" y="3320706"/>
            <a:ext cx="5097467" cy="254276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49AC10-1A4C-49B8-AE64-F0D290DFE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3803" y="3320706"/>
            <a:ext cx="5102392" cy="268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95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65539-2141-4BF5-876E-6FC26108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362" y="833265"/>
            <a:ext cx="8915399" cy="1468800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Активні учасники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E542A4-A188-4313-9FBE-24CD6F341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12898" y="2775984"/>
            <a:ext cx="8915399" cy="860400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Мовно-літературна галузь запрошує….</a:t>
            </a:r>
          </a:p>
          <a:p>
            <a:endParaRPr lang="uk-UA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800" dirty="0">
                <a:solidFill>
                  <a:schemeClr val="accent6">
                    <a:lumMod val="50000"/>
                  </a:schemeClr>
                </a:solidFill>
              </a:rPr>
              <a:t>URL</a:t>
            </a:r>
            <a:r>
              <a:rPr lang="uk-UA" sz="2800" dirty="0">
                <a:solidFill>
                  <a:schemeClr val="accent6">
                    <a:lumMod val="50000"/>
                  </a:schemeClr>
                </a:solidFill>
              </a:rPr>
              <a:t>: </a:t>
            </a:r>
            <a:r>
              <a:rPr lang="en-AU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https://trello.com/invite/b/nwVacUuh/ATTI70388d5ef3f9399aed2bfd016533e9907B3845BB/</a:t>
            </a:r>
            <a:r>
              <a:rPr lang="uk-UA" sz="28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мовно-літературна-галузь-запрошує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6981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08F9A7-63D7-4355-A8BD-6A7840F40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839" y="170150"/>
            <a:ext cx="8911687" cy="1280890"/>
          </a:xfrm>
        </p:spPr>
        <p:txBody>
          <a:bodyPr/>
          <a:lstStyle/>
          <a:p>
            <a:r>
              <a:rPr lang="uk-UA" dirty="0"/>
              <a:t>Віртуальні дошки: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A4D87D-3E77-4FE9-AE40-AE3988D54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742" y="992103"/>
            <a:ext cx="3992732" cy="576262"/>
          </a:xfrm>
        </p:spPr>
        <p:txBody>
          <a:bodyPr>
            <a:normAutofit/>
          </a:bodyPr>
          <a:lstStyle/>
          <a:p>
            <a:r>
              <a:rPr lang="uk-UA" sz="2800" dirty="0" err="1">
                <a:solidFill>
                  <a:srgbClr val="181C2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Netboard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/реєстрація</a:t>
            </a:r>
            <a:endParaRPr lang="uk-UA" sz="2800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8E9F32-AC98-4CEE-8F0D-39B3ABECF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0049" y="1632797"/>
            <a:ext cx="4342893" cy="3354060"/>
          </a:xfrm>
        </p:spPr>
        <p:txBody>
          <a:bodyPr/>
          <a:lstStyle/>
          <a:p>
            <a:r>
              <a:rPr lang="uk-UA" sz="1800" dirty="0">
                <a:solidFill>
                  <a:srgbClr val="181C2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зберігання і організація роботи з інформацію в одному місці</a:t>
            </a:r>
            <a:endParaRPr lang="uk-UA" dirty="0">
              <a:latin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</a:rPr>
              <a:t>URL</a:t>
            </a:r>
            <a:r>
              <a:rPr lang="uk-UA" dirty="0">
                <a:latin typeface="Times New Roman" panose="02020603050405020304" pitchFamily="18" charset="0"/>
              </a:rPr>
              <a:t>: </a:t>
            </a:r>
            <a:r>
              <a:rPr lang="uk-UA" sz="1800" dirty="0">
                <a:solidFill>
                  <a:srgbClr val="181C2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hlinkClick r:id="rId3"/>
              </a:rPr>
              <a:t>https://netboard.me/</a:t>
            </a:r>
            <a:r>
              <a:rPr lang="uk-UA" sz="1800" dirty="0">
                <a:solidFill>
                  <a:srgbClr val="181C2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 </a:t>
            </a:r>
          </a:p>
          <a:p>
            <a:endParaRPr lang="uk-UA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2F355D5-8A2D-4CF2-8CE4-9477C6BD8C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666885" y="522464"/>
            <a:ext cx="3999001" cy="576262"/>
          </a:xfrm>
        </p:spPr>
        <p:txBody>
          <a:bodyPr>
            <a:normAutofit/>
          </a:bodyPr>
          <a:lstStyle/>
          <a:p>
            <a:r>
              <a:rPr lang="uk-UA" sz="2800" dirty="0" err="1">
                <a:solidFill>
                  <a:srgbClr val="181C27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Flingo</a:t>
            </a:r>
            <a:r>
              <a:rPr lang="uk-UA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/реєстрація</a:t>
            </a:r>
            <a:endParaRPr lang="uk-UA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C71EB1-D15E-44C1-937E-89373AAD28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91032" y="1451040"/>
            <a:ext cx="4338674" cy="3354060"/>
          </a:xfrm>
        </p:spPr>
        <p:txBody>
          <a:bodyPr/>
          <a:lstStyle/>
          <a:p>
            <a:pPr algn="just"/>
            <a:r>
              <a:rPr lang="uk-U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спільне створення малюнків, складання планів або розв'язання задач у реальному часі.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</a:rPr>
              <a:t>URL</a:t>
            </a:r>
            <a:r>
              <a:rPr lang="uk-UA" dirty="0">
                <a:latin typeface="Times New Roman" panose="02020603050405020304" pitchFamily="18" charset="0"/>
              </a:rPr>
              <a:t>: </a:t>
            </a:r>
            <a:r>
              <a:rPr lang="en-AU" dirty="0">
                <a:latin typeface="Times New Roman" panose="02020603050405020304" pitchFamily="18" charset="0"/>
                <a:hlinkClick r:id="rId4"/>
              </a:rPr>
              <a:t>https://flinga.fi/tools</a:t>
            </a:r>
            <a:r>
              <a:rPr lang="uk-UA" dirty="0">
                <a:latin typeface="Times New Roman" panose="02020603050405020304" pitchFamily="18" charset="0"/>
              </a:rPr>
              <a:t> </a:t>
            </a:r>
          </a:p>
          <a:p>
            <a:pPr algn="just"/>
            <a:endParaRPr lang="uk-UA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051135A-9EC7-4D8E-945F-FCCB89006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8500" y="2923282"/>
            <a:ext cx="1666875" cy="4095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35FCF09-EEED-458B-A010-C428745543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7751" y="3408779"/>
            <a:ext cx="3846322" cy="315615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779B99E-86E2-46C7-B4A1-047C0EEE1C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0049" y="2837557"/>
            <a:ext cx="2076450" cy="4953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552EFF4-30D0-4E6F-A2EA-A32EB5040E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1681" y="3669809"/>
            <a:ext cx="6096001" cy="2762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31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65539-2141-4BF5-876E-6FC26108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5" y="1040655"/>
            <a:ext cx="8915399" cy="1468800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Активні учасники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E542A4-A188-4313-9FBE-24CD6F341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941" y="3090036"/>
            <a:ext cx="9612971" cy="1143324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Математична галузь запрошує….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E0769-892C-4898-B0A7-E27EFDEC1299}"/>
              </a:ext>
            </a:extLst>
          </p:cNvPr>
          <p:cNvSpPr txBox="1"/>
          <p:nvPr/>
        </p:nvSpPr>
        <p:spPr>
          <a:xfrm>
            <a:off x="1338606" y="3974956"/>
            <a:ext cx="926654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 Neue"/>
              </a:rPr>
              <a:t>URL</a:t>
            </a:r>
            <a:r>
              <a:rPr lang="uk-UA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 Neue"/>
              </a:rPr>
              <a:t>: </a:t>
            </a:r>
            <a:r>
              <a:rPr lang="en-AU" sz="2800" b="0" i="0" dirty="0">
                <a:solidFill>
                  <a:srgbClr val="555555"/>
                </a:solidFill>
                <a:effectLst/>
                <a:latin typeface="Helvetica Neue"/>
                <a:hlinkClick r:id="rId2"/>
              </a:rPr>
              <a:t>https://gurkova.netboard.me/</a:t>
            </a:r>
            <a:endParaRPr lang="uk-UA" sz="2800" b="0" i="0" dirty="0">
              <a:solidFill>
                <a:srgbClr val="555555"/>
              </a:solidFill>
              <a:effectLst/>
              <a:latin typeface="Helvetica Neue"/>
            </a:endParaRPr>
          </a:p>
          <a:p>
            <a:endParaRPr lang="uk-UA" sz="2800" b="0" i="0" dirty="0">
              <a:solidFill>
                <a:srgbClr val="555555"/>
              </a:solidFill>
              <a:effectLst/>
              <a:latin typeface="Helvetica Neue"/>
            </a:endParaRPr>
          </a:p>
          <a:p>
            <a:r>
              <a:rPr lang="uk-UA" sz="2800" b="0" i="0" dirty="0">
                <a:solidFill>
                  <a:schemeClr val="accent6">
                    <a:lumMod val="50000"/>
                  </a:schemeClr>
                </a:solidFill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Редагуємо:</a:t>
            </a:r>
          </a:p>
          <a:p>
            <a:r>
              <a:rPr lang="en-AU" sz="2800" b="0" i="0" dirty="0">
                <a:solidFill>
                  <a:srgbClr val="2DA0F1"/>
                </a:solidFill>
                <a:effectLst/>
                <a:latin typeface="Helvetica Neue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https://gurkova.netboard.me/0c32v9czwnhhss4/?link=h4U3RKTc-EkZWdPNZ-miWKKATA</a:t>
            </a:r>
            <a:r>
              <a:rPr lang="uk-UA" sz="2800" b="0" i="0" dirty="0">
                <a:solidFill>
                  <a:srgbClr val="555555"/>
                </a:solidFill>
                <a:effectLst/>
                <a:latin typeface="Helvetica Neue"/>
              </a:rPr>
              <a:t> </a:t>
            </a:r>
          </a:p>
          <a:p>
            <a:endParaRPr lang="uk-UA" sz="2800" dirty="0">
              <a:solidFill>
                <a:srgbClr val="555555"/>
              </a:solidFill>
              <a:latin typeface="Helvetica Neue"/>
            </a:endParaRPr>
          </a:p>
          <a:p>
            <a:endParaRPr lang="uk-UA" sz="2800" b="0" i="0" dirty="0">
              <a:solidFill>
                <a:srgbClr val="555555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1838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65539-2141-4BF5-876E-6FC26108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752" y="1172872"/>
            <a:ext cx="8915399" cy="1468800"/>
          </a:xfrm>
        </p:spPr>
        <p:txBody>
          <a:bodyPr/>
          <a:lstStyle/>
          <a:p>
            <a:r>
              <a:rPr lang="uk-UA" dirty="0"/>
              <a:t> </a:t>
            </a:r>
            <a:r>
              <a:rPr lang="uk-UA" dirty="0">
                <a:solidFill>
                  <a:schemeClr val="accent5">
                    <a:lumMod val="50000"/>
                  </a:schemeClr>
                </a:solidFill>
              </a:rPr>
              <a:t>Активні учасники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AE542A4-A188-4313-9FBE-24CD6F341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-215363" y="3188807"/>
            <a:ext cx="9612971" cy="1143324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Природнича галузь запрошує….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C253C9-D77F-4783-948C-74C8BC50BEBA}"/>
              </a:ext>
            </a:extLst>
          </p:cNvPr>
          <p:cNvSpPr txBox="1"/>
          <p:nvPr/>
        </p:nvSpPr>
        <p:spPr>
          <a:xfrm>
            <a:off x="2012736" y="4737864"/>
            <a:ext cx="60984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b="0" i="0" dirty="0">
                <a:solidFill>
                  <a:schemeClr val="accent2">
                    <a:lumMod val="50000"/>
                  </a:schemeClr>
                </a:solidFill>
                <a:effectLst/>
                <a:latin typeface="Lato" panose="020F0502020204030203" pitchFamily="34" charset="0"/>
              </a:rPr>
              <a:t> 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URL</a:t>
            </a:r>
            <a:r>
              <a:rPr lang="uk-UA" sz="32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: </a:t>
            </a:r>
            <a:r>
              <a:rPr lang="en-AU" sz="3200" dirty="0">
                <a:solidFill>
                  <a:srgbClr val="0070C0"/>
                </a:solidFill>
                <a:latin typeface="Helvetica Neue"/>
              </a:rPr>
              <a:t>https://flinga.fi/s/F3GQRUA</a:t>
            </a:r>
            <a:endParaRPr lang="uk-UA" sz="3200" dirty="0">
              <a:solidFill>
                <a:srgbClr val="0070C0"/>
              </a:solidFill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787554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65539-2141-4BF5-876E-6FC26108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907" y="1577983"/>
            <a:ext cx="8915399" cy="1468800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0E3973E-1D67-4598-AA7A-0D1EF5D6E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12" y="1722869"/>
            <a:ext cx="4410075" cy="9620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4295D4-3D27-4ED4-B126-E9716C13B120}"/>
              </a:ext>
            </a:extLst>
          </p:cNvPr>
          <p:cNvSpPr txBox="1"/>
          <p:nvPr/>
        </p:nvSpPr>
        <p:spPr>
          <a:xfrm>
            <a:off x="732982" y="3711442"/>
            <a:ext cx="9334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URL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:</a:t>
            </a:r>
            <a:r>
              <a:rPr lang="uk-UA" dirty="0"/>
              <a:t> </a:t>
            </a:r>
            <a:r>
              <a:rPr lang="en-AU" dirty="0">
                <a:hlinkClick r:id="rId4"/>
              </a:rPr>
              <a:t>https://uk.padlet.com/auth/login?referrer=https%3A%2F%2Fuk.padlet.com%2Fdashboard</a:t>
            </a:r>
            <a:r>
              <a:rPr lang="uk-UA" dirty="0"/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76633C-C5C0-4DED-942F-1BC38E2413CD}"/>
              </a:ext>
            </a:extLst>
          </p:cNvPr>
          <p:cNvSpPr txBox="1"/>
          <p:nvPr/>
        </p:nvSpPr>
        <p:spPr>
          <a:xfrm>
            <a:off x="4905923" y="1527553"/>
            <a:ext cx="60944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обговорення літературних творів, де учні можуть додавати власні інтерпретації та аналіз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uk-UA" sz="2400" dirty="0">
                <a:latin typeface="Times New Roman" panose="02020603050405020304" pitchFamily="18" charset="0"/>
              </a:rPr>
              <a:t>проведення голосування тощо</a:t>
            </a:r>
            <a:endParaRPr lang="uk-UA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2B18B-74D7-49C5-933C-F99D2958D680}"/>
              </a:ext>
            </a:extLst>
          </p:cNvPr>
          <p:cNvSpPr txBox="1"/>
          <p:nvPr/>
        </p:nvSpPr>
        <p:spPr>
          <a:xfrm>
            <a:off x="3190023" y="4941463"/>
            <a:ext cx="609845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b="1" u="sng" dirty="0">
                <a:solidFill>
                  <a:schemeClr val="accent6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ТОП _ 3:  </a:t>
            </a:r>
            <a:r>
              <a:rPr lang="en-AU" dirty="0">
                <a:solidFill>
                  <a:srgbClr val="2DA0F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https://padlet.com/gurkova2/padlet-ydxm3z16npdw1m88</a:t>
            </a:r>
            <a:r>
              <a:rPr lang="uk-UA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169948-7016-44F4-860E-3AC92DA21C40}"/>
              </a:ext>
            </a:extLst>
          </p:cNvPr>
          <p:cNvSpPr txBox="1"/>
          <p:nvPr/>
        </p:nvSpPr>
        <p:spPr>
          <a:xfrm>
            <a:off x="4713402" y="440817"/>
            <a:ext cx="61651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800" dirty="0">
                <a:solidFill>
                  <a:schemeClr val="accent6">
                    <a:lumMod val="50000"/>
                  </a:schemeClr>
                </a:solidFill>
              </a:rPr>
              <a:t>РЕФЛЕКСІЯ</a:t>
            </a:r>
          </a:p>
        </p:txBody>
      </p:sp>
    </p:spTree>
    <p:extLst>
      <p:ext uri="{BB962C8B-B14F-4D97-AF65-F5344CB8AC3E}">
        <p14:creationId xmlns:p14="http://schemas.microsoft.com/office/powerpoint/2010/main" val="2983016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265539-2141-4BF5-876E-6FC26108F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907" y="1577983"/>
            <a:ext cx="8915399" cy="1468800"/>
          </a:xfrm>
        </p:spPr>
        <p:txBody>
          <a:bodyPr>
            <a:normAutofit fontScale="90000"/>
          </a:bodyPr>
          <a:lstStyle/>
          <a:p>
            <a:r>
              <a:rPr lang="uk-UA" dirty="0"/>
              <a:t> </a:t>
            </a: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br>
              <a:rPr lang="uk-UA" dirty="0"/>
            </a:b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A3DBCB6-A5A0-4F64-9BBD-DFDC15507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572" y="1577983"/>
            <a:ext cx="4634010" cy="37207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6E4C15E-A15E-4517-8914-DAE3104D0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25" y="157263"/>
            <a:ext cx="2724311" cy="24924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4EF610B-9AE4-40BF-821C-427BB532A3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6796" y="2649718"/>
            <a:ext cx="3057475" cy="30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21194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Уголки">
      <a:dk1>
        <a:sysClr val="windowText" lastClr="000000"/>
      </a:dk1>
      <a:lt1>
        <a:sysClr val="window" lastClr="FFFFFF"/>
      </a:lt1>
      <a:dk2>
        <a:srgbClr val="4A2318"/>
      </a:dk2>
      <a:lt2>
        <a:srgbClr val="EDECEB"/>
      </a:lt2>
      <a:accent1>
        <a:srgbClr val="F3C82E"/>
      </a:accent1>
      <a:accent2>
        <a:srgbClr val="A26176"/>
      </a:accent2>
      <a:accent3>
        <a:srgbClr val="74A94E"/>
      </a:accent3>
      <a:accent4>
        <a:srgbClr val="188E8D"/>
      </a:accent4>
      <a:accent5>
        <a:srgbClr val="EE913A"/>
      </a:accent5>
      <a:accent6>
        <a:srgbClr val="DF5D4A"/>
      </a:accent6>
      <a:hlink>
        <a:srgbClr val="188E8D"/>
      </a:hlink>
      <a:folHlink>
        <a:srgbClr val="A26176"/>
      </a:folHlink>
    </a:clrScheme>
    <a:fontScheme name="Уголки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Уголки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D7AA1D6E-F3E9-4763-A3BC-84DF2E02F60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389</TotalTime>
  <Words>451</Words>
  <Application>Microsoft Office PowerPoint</Application>
  <PresentationFormat>Широкоэкранный</PresentationFormat>
  <Paragraphs>58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Calibri</vt:lpstr>
      <vt:lpstr>Franklin Gothic Book</vt:lpstr>
      <vt:lpstr>Helvetica Neue</vt:lpstr>
      <vt:lpstr>Lato</vt:lpstr>
      <vt:lpstr>Segoe UI</vt:lpstr>
      <vt:lpstr>Times New Roman</vt:lpstr>
      <vt:lpstr>Wingdings</vt:lpstr>
      <vt:lpstr>Уголки</vt:lpstr>
      <vt:lpstr>Використання онлайн дошок для навчання учнів початкової школи</vt:lpstr>
      <vt:lpstr>Віртуальні дошки:</vt:lpstr>
      <vt:lpstr>Віртуальні дошки:</vt:lpstr>
      <vt:lpstr> Активні учасники</vt:lpstr>
      <vt:lpstr>Віртуальні дошки:</vt:lpstr>
      <vt:lpstr> Активні учасники</vt:lpstr>
      <vt:lpstr> Активні учасники</vt:lpstr>
      <vt:lpstr>       </vt:lpstr>
      <vt:lpstr>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Використання онлайн дошок для навчання учнів початкової школи</dc:title>
  <dc:creator>Тетяна Гуркова</dc:creator>
  <cp:lastModifiedBy>Тетяна Гуркова</cp:lastModifiedBy>
  <cp:revision>24</cp:revision>
  <dcterms:created xsi:type="dcterms:W3CDTF">2024-02-27T12:59:51Z</dcterms:created>
  <dcterms:modified xsi:type="dcterms:W3CDTF">2024-03-03T18:30:07Z</dcterms:modified>
</cp:coreProperties>
</file>