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I+zIMORJOP1IisbCttRd21JuE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4D49362-91BE-42FB-8E66-94B5ACC6C881}">
  <a:tblStyle styleId="{B4D49362-91BE-42FB-8E66-94B5ACC6C8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15" autoAdjust="0"/>
  </p:normalViewPr>
  <p:slideViewPr>
    <p:cSldViewPr snapToGrid="0">
      <p:cViewPr>
        <p:scale>
          <a:sx n="90" d="100"/>
          <a:sy n="90" d="100"/>
        </p:scale>
        <p:origin x="-370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9292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0dbf4468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0dbf4468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40dbf4468d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0dbf446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0dbf446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40dbf4468d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0dbf4468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40dbf4468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40dbf4468d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0e9a06e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40e9a06e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40e9a06ea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0dbf4468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0dbf4468d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40dbf4468d_0_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 dirty="0">
                <a:solidFill>
                  <a:schemeClr val="hlink"/>
                </a:solidFill>
                <a:hlinkClick r:id="rId3"/>
              </a:rPr>
              <a:t>https://osvita.ua/legislation/Ser_osv/92929/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0dbf4468d_0_201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40dbf4468d_0_20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340dbf4468d_0_20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40dbf4468d_0_20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40dbf4468d_0_20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0dbf4468d_0_20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40dbf4468d_0_20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g340dbf4468d_0_207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0" name="Google Shape;100;g340dbf4468d_0_20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340dbf4468d_0_20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340dbf4468d_0_20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0dbf4468d_0_21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40dbf4468d_0_21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40dbf4468d_0_21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0dbf4468d_0_2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40dbf4468d_0_2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340dbf4468d_0_21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40dbf4468d_0_21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340dbf4468d_0_21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0dbf4468d_0_224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40dbf4468d_0_22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340dbf4468d_0_22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340dbf4468d_0_22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40dbf4468d_0_22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0dbf4468d_0_2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340dbf4468d_0_2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340dbf4468d_0_2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g340dbf4468d_0_230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340dbf4468d_0_23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g340dbf4468d_0_23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40dbf4468d_0_23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40dbf4468d_0_23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0dbf4468d_0_2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340dbf4468d_0_23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40dbf4468d_0_23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340dbf4468d_0_23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0dbf4468d_0_2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340dbf4468d_0_244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340dbf4468d_0_244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340dbf4468d_0_24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340dbf4468d_0_24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340dbf4468d_0_24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0dbf4468d_0_25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40dbf4468d_0_25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340dbf4468d_0_25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g340dbf4468d_0_25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40dbf4468d_0_25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40dbf4468d_0_25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0dbf4468d_0_2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340dbf4468d_0_258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340dbf4468d_0_25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340dbf4468d_0_25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340dbf4468d_0_25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0dbf4468d_0_264"/>
          <p:cNvSpPr txBox="1">
            <a:spLocks noGrp="1"/>
          </p:cNvSpPr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40dbf4468d_0_264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340dbf4468d_0_26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40dbf4468d_0_26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40dbf4468d_0_26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0dbf4468d_0_19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340dbf4468d_0_19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340dbf4468d_0_19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340dbf4468d_0_19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340dbf4468d_0_19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legislation/Ser_osv/92929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title"/>
          </p:nvPr>
        </p:nvSpPr>
        <p:spPr>
          <a:xfrm>
            <a:off x="103239" y="365125"/>
            <a:ext cx="11960941" cy="251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b="1" i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Супервізі</a:t>
            </a: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</a:t>
            </a:r>
            <a:r>
              <a:rPr lang="ru-RU" b="1" i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- 2025</a:t>
            </a:r>
            <a:r>
              <a:rPr lang="ru-RU" sz="3600" b="1" i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600" b="1" i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002060"/>
              </a:solidFill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085" y="1620530"/>
            <a:ext cx="8861247" cy="3699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/>
          <p:nvPr/>
        </p:nvSpPr>
        <p:spPr>
          <a:xfrm>
            <a:off x="795528" y="5758950"/>
            <a:ext cx="103510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993631"/>
                </a:solidFill>
                <a:latin typeface="Calibri"/>
                <a:ea typeface="Calibri"/>
                <a:cs typeface="Calibri"/>
                <a:sym typeface="Calibri"/>
              </a:rPr>
              <a:t>КЗ «ЗОІППО» ЗОР, ЗЗСО                 квітень-червень 2025</a:t>
            </a:r>
            <a:endParaRPr sz="3200" b="1" i="0" u="none" strike="noStrike" cap="none">
              <a:solidFill>
                <a:srgbClr val="9936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" descr="ЛОГОТИП ВЕЛИКИЙ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"/>
            <a:ext cx="1765972" cy="167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Форми проведення </a:t>
            </a: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супервізії</a:t>
            </a: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Індивідуальна (1 супервізант)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Групова (2-10 супервізантів)</a:t>
            </a:r>
            <a:endParaRPr/>
          </a:p>
        </p:txBody>
      </p:sp>
      <p:pic>
        <p:nvPicPr>
          <p:cNvPr id="250" name="Google Shape;250;p6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673352" cy="15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 descr="Презентація &quot;Сучасний педагог. Яким він має бути?&quot; Дискусія"/>
          <p:cNvPicPr preferRelativeResize="0"/>
          <p:nvPr/>
        </p:nvPicPr>
        <p:blipFill rotWithShape="1">
          <a:blip r:embed="rId4">
            <a:alphaModFix/>
          </a:blip>
          <a:srcRect l="40492" t="30263" r="36397" b="38102"/>
          <a:stretch/>
        </p:blipFill>
        <p:spPr>
          <a:xfrm>
            <a:off x="1463040" y="2487167"/>
            <a:ext cx="3291840" cy="337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 descr="сучасний вчитель - презентація з педагогіки"/>
          <p:cNvPicPr preferRelativeResize="0"/>
          <p:nvPr/>
        </p:nvPicPr>
        <p:blipFill rotWithShape="1">
          <a:blip r:embed="rId5">
            <a:alphaModFix/>
          </a:blip>
          <a:srcRect l="65577" b="59343"/>
          <a:stretch/>
        </p:blipFill>
        <p:spPr>
          <a:xfrm>
            <a:off x="6541477" y="2570442"/>
            <a:ext cx="3630169" cy="32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6"/>
          <p:cNvSpPr txBox="1"/>
          <p:nvPr/>
        </p:nvSpPr>
        <p:spPr>
          <a:xfrm>
            <a:off x="2368600" y="5965100"/>
            <a:ext cx="19107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годин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8083800" y="5866700"/>
            <a:ext cx="410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години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title"/>
          </p:nvPr>
        </p:nvSpPr>
        <p:spPr>
          <a:xfrm>
            <a:off x="1182525" y="379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sz="39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ФОРМАТ ПРОВЕДЕННЯ </a:t>
            </a:r>
            <a:r>
              <a:rPr lang="ru-RU" sz="39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СУПЕРВІЗІЇ</a:t>
            </a:r>
            <a:endParaRPr sz="39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7"/>
          <p:cNvGraphicFramePr/>
          <p:nvPr/>
        </p:nvGraphicFramePr>
        <p:xfrm>
          <a:off x="678195" y="1705452"/>
          <a:ext cx="11202075" cy="4763300"/>
        </p:xfrm>
        <a:graphic>
          <a:graphicData uri="http://schemas.openxmlformats.org/drawingml/2006/table">
            <a:tbl>
              <a:tblPr firstRow="1" bandRow="1">
                <a:noFill/>
                <a:tableStyleId>{B4D49362-91BE-42FB-8E66-94B5ACC6C881}</a:tableStyleId>
              </a:tblPr>
              <a:tblGrid>
                <a:gridCol w="3734025"/>
                <a:gridCol w="3734025"/>
                <a:gridCol w="3734025"/>
              </a:tblGrid>
              <a:tr h="47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очна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дистанційна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очно-дистанційна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42927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здійснюється за наявності необхідних умов для безпосереднього професійного спілкування супервізора та супервізантів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/>
                        <a:t>синхронно (з використанням мобільних пристроїв, інтерактивних відеоконференцій</a:t>
                      </a:r>
                      <a:endParaRPr sz="230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/>
                        <a:t> асинхронно (з використанням платформ для обміну повідомленнями, електронної пошти або в інший спосіб за домовленістю сторін) </a:t>
                      </a:r>
                      <a:endParaRPr sz="2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/>
                        <a:t>одночасне використання як дистанційної, так і очної форми навчання </a:t>
                      </a:r>
                      <a:endParaRPr sz="24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61" name="Google Shape;261;p7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ПРОЦЕДУРА ОРГАНІЗАЦІЇ І ЗДІЙСНЕННЯ СУПЕРВІЗІЇ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i="1"/>
              <a:t>Супервізія відбувається за ініціативою: 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самого педагога,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адміністрації закладу освіти,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 органу батьківського самоврядування,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органу управління освітою</a:t>
            </a:r>
            <a:endParaRPr/>
          </a:p>
        </p:txBody>
      </p:sp>
      <p:sp>
        <p:nvSpPr>
          <p:cNvPr id="268" name="Google Shape;268;p8"/>
          <p:cNvSpPr txBox="1">
            <a:spLocks noGrp="1"/>
          </p:cNvSpPr>
          <p:nvPr>
            <p:ph type="body" idx="2"/>
          </p:nvPr>
        </p:nvSpPr>
        <p:spPr>
          <a:xfrm>
            <a:off x="7010400" y="194137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i="1" u="sng"/>
              <a:t>Супервізія здійснюється виключно за згодою сторін</a:t>
            </a:r>
            <a:endParaRPr i="1" u="sng"/>
          </a:p>
        </p:txBody>
      </p:sp>
      <p:sp>
        <p:nvSpPr>
          <p:cNvPr id="269" name="Google Shape;269;p8"/>
          <p:cNvSpPr/>
          <p:nvPr/>
        </p:nvSpPr>
        <p:spPr>
          <a:xfrm>
            <a:off x="6680550" y="4305329"/>
            <a:ext cx="53358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ДОГОВІР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 проведення супервізії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(тристоронній)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8"/>
          <p:cNvCxnSpPr/>
          <p:nvPr/>
        </p:nvCxnSpPr>
        <p:spPr>
          <a:xfrm>
            <a:off x="4922550" y="3928269"/>
            <a:ext cx="2346900" cy="99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1" name="Google Shape;271;p8"/>
          <p:cNvCxnSpPr/>
          <p:nvPr/>
        </p:nvCxnSpPr>
        <p:spPr>
          <a:xfrm>
            <a:off x="6974956" y="2695432"/>
            <a:ext cx="475500" cy="189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72" name="Google Shape;272;p8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838200" y="44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Графік проведення супервізії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9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521208" y="1508760"/>
            <a:ext cx="1139342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ru-RU" sz="2400" b="0" i="1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Підготовчий</a:t>
            </a:r>
            <a:r>
              <a:rPr lang="ru-RU" sz="24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умов для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супервізії/-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супервізантом самооцінювання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професійної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діяльності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(анкета самооцінювання),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напрямів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професійного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розвитку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педагогічних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проблем;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формування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плану та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графіку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циклу супервізії;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вибір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форм та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методів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супервізії.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ru-RU" sz="2400" b="0" i="1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Основний</a:t>
            </a:r>
            <a:r>
              <a:rPr lang="ru-RU" sz="24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супервізійної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/-их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сесії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/-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й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реалізація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плану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супервізії за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узгодженим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графіком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коригування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плану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циклу супервізії та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графіка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(за потреби).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⮚"/>
            </a:pPr>
            <a:r>
              <a:rPr lang="ru-RU" sz="2400" b="0" i="1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Заключний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узагальнення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верифікація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результатів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анкетування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супервізанта для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зворотного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зв’язку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подальшого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планування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заходів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надання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професійної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підтримки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допомоги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(за потреби);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складання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супервізором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документації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результатами циклу супервізії;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звіт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супервізії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>
            <a:spLocks noGrp="1"/>
          </p:cNvSpPr>
          <p:nvPr>
            <p:ph type="title"/>
          </p:nvPr>
        </p:nvSpPr>
        <p:spPr>
          <a:xfrm>
            <a:off x="1399032" y="365125"/>
            <a:ext cx="9954768" cy="10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ДОКУМЕНТАЛЬНЕ ЗАБЕЗПЕЧЕННЯ СУПЕРВІЗІЇ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5082250" y="1628700"/>
            <a:ext cx="6993000" cy="5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відомості про сторони, </a:t>
            </a:r>
            <a:endParaRPr/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предмет договору,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права та обов’язки сторін,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кількість годин супервізійного циклу,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розмір і порядок оплати послуг,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вимоги до акту здачі-приймання наданих послуг,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 дії договору,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відповідальність сторін,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перелік документів, у яких відображаються результати супервізії (звіт супервізора, акт здачі-приймання послуг, свідоцтво про проходження супервізії),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умови конфіденційності, 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реквізити та підписи сторін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555683" y="2273396"/>
            <a:ext cx="4411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Цивільноправовий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договір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0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/>
          <p:nvPr/>
        </p:nvSpPr>
        <p:spPr>
          <a:xfrm>
            <a:off x="555683" y="3819096"/>
            <a:ext cx="4411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ЗОІППО - ЗЗСО - Супервізор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 txBox="1">
            <a:spLocks noGrp="1"/>
          </p:cNvSpPr>
          <p:nvPr>
            <p:ph type="title"/>
          </p:nvPr>
        </p:nvSpPr>
        <p:spPr>
          <a:xfrm>
            <a:off x="1399032" y="365125"/>
            <a:ext cx="9954768" cy="10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ДОКУМЕНТАЛЬНЕ ЗАБЕЗПЕЧЕННЯ СУПЕРВІЗІЇ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366774" y="2163850"/>
            <a:ext cx="618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 та графік проведення супервізії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366774" y="3852250"/>
            <a:ext cx="600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Звіт про проведення супервізії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6873558" y="1910600"/>
            <a:ext cx="5114400" cy="3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обов’язково погоджується із супервізантом та адміністрацією закладу</a:t>
            </a:r>
            <a:endParaRPr/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перелік видів діяльності, </a:t>
            </a:r>
            <a:endParaRPr/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 досягнутих результатів супервізії щодо розв'язання професійних проблем, опанування ним нових знань, умінь та навичок, </a:t>
            </a:r>
            <a:endParaRPr/>
          </a:p>
          <a:p>
            <a:pPr marL="0" marR="0" lvl="0" indent="-1460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інформація про документ, який видано супервізанту за результатами проведення супервізії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1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"/>
          <p:cNvSpPr txBox="1">
            <a:spLocks noGrp="1"/>
          </p:cNvSpPr>
          <p:nvPr>
            <p:ph type="title"/>
          </p:nvPr>
        </p:nvSpPr>
        <p:spPr>
          <a:xfrm>
            <a:off x="1481328" y="365125"/>
            <a:ext cx="9872472" cy="10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ru-RU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ДОКУМЕНТАЛЬНЕ ЗАБЕЗПЕЧЕННЯ СУПЕРВІЗІЇ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1292925" y="2117200"/>
            <a:ext cx="103539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 здачі-приймання послуг із супервізії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Анкета супервізанта за підсумками супервізії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Свідоцтво про проходження супервізії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(видає ЗОІППО)</a:t>
            </a:r>
            <a:endParaRPr/>
          </a:p>
        </p:txBody>
      </p:sp>
      <p:pic>
        <p:nvPicPr>
          <p:cNvPr id="305" name="Google Shape;305;p12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643039" y="431005"/>
            <a:ext cx="4205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ЦИКЛ СУПЕРВІЗІЙНОЇ СЕСІЇ</a:t>
            </a:r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body" idx="1"/>
          </p:nvPr>
        </p:nvSpPr>
        <p:spPr>
          <a:xfrm>
            <a:off x="5192332" y="12160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/>
              <a:t>Планування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/>
              <a:t>Спостереження і вивчення робочої документації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/>
              <a:t>Осмислення (бесіда за підсумками спостереження та вивчення документації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/>
              <a:t>Практичні поради та їх застосування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ru-RU"/>
              <a:t>Рефлексивний аналіз</a:t>
            </a:r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1044617" y="2519126"/>
            <a:ext cx="3401968" cy="3284029"/>
            <a:chOff x="519991" y="687"/>
            <a:chExt cx="3401968" cy="3284029"/>
          </a:xfrm>
        </p:grpSpPr>
        <p:sp>
          <p:nvSpPr>
            <p:cNvPr id="313" name="Google Shape;313;p13"/>
            <p:cNvSpPr/>
            <p:nvPr/>
          </p:nvSpPr>
          <p:spPr>
            <a:xfrm>
              <a:off x="1724835" y="687"/>
              <a:ext cx="992281" cy="992281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 txBox="1"/>
            <p:nvPr/>
          </p:nvSpPr>
          <p:spPr>
            <a:xfrm>
              <a:off x="1724835" y="687"/>
              <a:ext cx="992281" cy="992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 rot="2160000">
              <a:off x="2685665" y="762684"/>
              <a:ext cx="263402" cy="33489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6D6D6"/>
                </a:gs>
                <a:gs pos="50000">
                  <a:srgbClr val="CFCFCF"/>
                </a:gs>
                <a:gs pos="100000">
                  <a:srgbClr val="B6B6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 txBox="1"/>
            <p:nvPr/>
          </p:nvSpPr>
          <p:spPr>
            <a:xfrm rot="4320000">
              <a:off x="2685665" y="762684"/>
              <a:ext cx="263402" cy="33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2929678" y="876057"/>
              <a:ext cx="992281" cy="992281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 txBox="1"/>
            <p:nvPr/>
          </p:nvSpPr>
          <p:spPr>
            <a:xfrm>
              <a:off x="2929678" y="876057"/>
              <a:ext cx="992281" cy="992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3"/>
            <p:cNvSpPr/>
            <p:nvPr/>
          </p:nvSpPr>
          <p:spPr>
            <a:xfrm rot="6480000">
              <a:off x="3066316" y="1905849"/>
              <a:ext cx="263402" cy="33489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6D6D6"/>
                </a:gs>
                <a:gs pos="50000">
                  <a:srgbClr val="CFCFCF"/>
                </a:gs>
                <a:gs pos="100000">
                  <a:srgbClr val="B6B6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 txBox="1"/>
            <p:nvPr/>
          </p:nvSpPr>
          <p:spPr>
            <a:xfrm rot="-8640000">
              <a:off x="3066316" y="1905849"/>
              <a:ext cx="263402" cy="33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2469469" y="2292435"/>
              <a:ext cx="992281" cy="992281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 txBox="1"/>
            <p:nvPr/>
          </p:nvSpPr>
          <p:spPr>
            <a:xfrm>
              <a:off x="2469469" y="2292435"/>
              <a:ext cx="992281" cy="992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 rot="10800000">
              <a:off x="2096729" y="2621128"/>
              <a:ext cx="263402" cy="33489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6D6D6"/>
                </a:gs>
                <a:gs pos="50000">
                  <a:srgbClr val="CFCFCF"/>
                </a:gs>
                <a:gs pos="100000">
                  <a:srgbClr val="B6B6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2096729" y="2621128"/>
              <a:ext cx="263402" cy="33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980201" y="2292435"/>
              <a:ext cx="992281" cy="992281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980201" y="2292435"/>
              <a:ext cx="992281" cy="992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 rot="-6480000">
              <a:off x="1116839" y="1920029"/>
              <a:ext cx="263402" cy="33489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6D6D6"/>
                </a:gs>
                <a:gs pos="50000">
                  <a:srgbClr val="CFCFCF"/>
                </a:gs>
                <a:gs pos="100000">
                  <a:srgbClr val="B6B6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 txBox="1"/>
            <p:nvPr/>
          </p:nvSpPr>
          <p:spPr>
            <a:xfrm rot="8640000">
              <a:off x="1116839" y="1920029"/>
              <a:ext cx="263402" cy="33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519991" y="876057"/>
              <a:ext cx="992281" cy="992281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 txBox="1"/>
            <p:nvPr/>
          </p:nvSpPr>
          <p:spPr>
            <a:xfrm>
              <a:off x="519991" y="876057"/>
              <a:ext cx="992281" cy="992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 rot="-2160000">
              <a:off x="1480821" y="771447"/>
              <a:ext cx="263402" cy="334895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6D6D6"/>
                </a:gs>
                <a:gs pos="50000">
                  <a:srgbClr val="CFCFCF"/>
                </a:gs>
                <a:gs pos="100000">
                  <a:srgbClr val="B6B6B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 txBox="1"/>
            <p:nvPr/>
          </p:nvSpPr>
          <p:spPr>
            <a:xfrm rot="-4320000">
              <a:off x="1480821" y="771447"/>
              <a:ext cx="263402" cy="33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3" name="Google Shape;333;p13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150" y="40675"/>
            <a:ext cx="1799844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827436" y="1093455"/>
            <a:ext cx="39321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АЛГОРИТМ ПРОВЕДЕННЯ СУПЕРВІЗІЇ</a:t>
            </a:r>
            <a:endParaRPr/>
          </a:p>
        </p:txBody>
      </p:sp>
      <p:sp>
        <p:nvSpPr>
          <p:cNvPr id="339" name="Google Shape;339;p14"/>
          <p:cNvSpPr txBox="1">
            <a:spLocks noGrp="1"/>
          </p:cNvSpPr>
          <p:nvPr>
            <p:ph type="body" idx="1"/>
          </p:nvPr>
        </p:nvSpPr>
        <p:spPr>
          <a:xfrm>
            <a:off x="5183200" y="987425"/>
            <a:ext cx="64068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/>
              <a:t>Підготовка до спостереження уроку </a:t>
            </a:r>
            <a:endParaRPr sz="40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/>
              <a:t>Спостереження уроку </a:t>
            </a:r>
            <a:endParaRPr sz="40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/>
              <a:t>Аналіз уроку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/>
              <a:t> Підготовка до бесіди </a:t>
            </a:r>
            <a:endParaRPr sz="40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/>
              <a:t>Бесіда 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ru-RU" sz="4000"/>
              <a:t>Рефлексія</a:t>
            </a:r>
            <a:endParaRPr sz="4000"/>
          </a:p>
        </p:txBody>
      </p:sp>
      <p:pic>
        <p:nvPicPr>
          <p:cNvPr id="340" name="Google Shape;340;p14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150" y="57400"/>
            <a:ext cx="1799844" cy="170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4"/>
          <p:cNvPicPr preferRelativeResize="0"/>
          <p:nvPr/>
        </p:nvPicPr>
        <p:blipFill rotWithShape="1">
          <a:blip r:embed="rId4">
            <a:alphaModFix/>
          </a:blip>
          <a:srcRect l="66675" t="27867" r="7674" b="45333"/>
          <a:stretch/>
        </p:blipFill>
        <p:spPr>
          <a:xfrm>
            <a:off x="667512" y="2513444"/>
            <a:ext cx="4251960" cy="24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288550" y="1457875"/>
            <a:ext cx="4677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ru-RU" sz="5400" b="1">
                <a:solidFill>
                  <a:srgbClr val="C00000"/>
                </a:solidFill>
              </a:rPr>
              <a:t>Успіхів нам</a:t>
            </a:r>
            <a:br>
              <a:rPr lang="ru-RU" sz="5400" b="1">
                <a:solidFill>
                  <a:srgbClr val="C00000"/>
                </a:solidFill>
              </a:rPr>
            </a:br>
            <a:r>
              <a:rPr lang="ru-RU" sz="5400" b="1">
                <a:solidFill>
                  <a:srgbClr val="C00000"/>
                </a:solidFill>
              </a:rPr>
              <a:t>у досягненні мети</a:t>
            </a:r>
            <a:endParaRPr/>
          </a:p>
        </p:txBody>
      </p:sp>
      <p:sp>
        <p:nvSpPr>
          <p:cNvPr id="348" name="Google Shape;348;p15"/>
          <p:cNvSpPr/>
          <p:nvPr/>
        </p:nvSpPr>
        <p:spPr>
          <a:xfrm>
            <a:off x="890338" y="440926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15" descr="группа людей, стоящих на вершине горы с солнцем позади них."/>
          <p:cNvPicPr preferRelativeResize="0"/>
          <p:nvPr/>
        </p:nvPicPr>
        <p:blipFill rotWithShape="1">
          <a:blip r:embed="rId3">
            <a:alphaModFix/>
          </a:blip>
          <a:srcRect l="14142" r="103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50" name="Google Shape;350;p15" descr="ЛОГОТИП ВЕЛИКИЙ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99843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0dbf4468d_0_3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Мета зустріч</a:t>
            </a:r>
            <a:r>
              <a:rPr lang="ru-RU" b="1">
                <a:solidFill>
                  <a:srgbClr val="0B5394"/>
                </a:solidFill>
              </a:rPr>
              <a:t>і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73" name="Google Shape;173;g340dbf4468d_0_3"/>
          <p:cNvSpPr txBox="1">
            <a:spLocks noGrp="1"/>
          </p:cNvSpPr>
          <p:nvPr>
            <p:ph type="body" idx="1"/>
          </p:nvPr>
        </p:nvSpPr>
        <p:spPr>
          <a:xfrm>
            <a:off x="1117600" y="1839975"/>
            <a:ext cx="9644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Обговорити процедуру проведення супервізії в березні-червні 20205 року</a:t>
            </a:r>
            <a:endParaRPr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Стисло представити мету та етапи проведення супервізії</a:t>
            </a:r>
            <a:endParaRPr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Питання - відповіді</a:t>
            </a:r>
            <a:endParaRPr/>
          </a:p>
        </p:txBody>
      </p:sp>
      <p:pic>
        <p:nvPicPr>
          <p:cNvPr id="174" name="Google Shape;174;g340dbf4468d_0_3" descr="https://encrypted-tbn0.gstatic.com/images?q=tbn:ANd9GcTyhsOaI2lmn9wvKNkeHcKK9rxJyiY5Fah7FRoZfV9UDa7cOSmIRm5KQpC3EMwGsh5KQKI&amp;usqp=CA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4123" y="4644211"/>
            <a:ext cx="2434208" cy="199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0dbf4468d_0_10"/>
          <p:cNvSpPr txBox="1">
            <a:spLocks noGrp="1"/>
          </p:cNvSpPr>
          <p:nvPr>
            <p:ph type="title"/>
          </p:nvPr>
        </p:nvSpPr>
        <p:spPr>
          <a:xfrm>
            <a:off x="522828" y="404825"/>
            <a:ext cx="6408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0B5394"/>
                </a:solidFill>
              </a:rPr>
              <a:t>Запускаємо супервізії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81" name="Google Shape;181;g340dbf4468d_0_10"/>
          <p:cNvSpPr txBox="1">
            <a:spLocks noGrp="1"/>
          </p:cNvSpPr>
          <p:nvPr>
            <p:ph type="body" idx="4294967295"/>
          </p:nvPr>
        </p:nvSpPr>
        <p:spPr>
          <a:xfrm>
            <a:off x="834200" y="1840850"/>
            <a:ext cx="59967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ru-RU"/>
              <a:t>Розсилка листів - до 25 березня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ru-RU"/>
              <a:t>Прийняття рішення в ЗО про супервізію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ru-RU"/>
              <a:t>Відбір супервізорів замовниками</a:t>
            </a: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endParaRPr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ru-RU"/>
              <a:t>Збір замовлень онлайн - до 15 квітня</a:t>
            </a:r>
            <a:endParaRPr/>
          </a:p>
        </p:txBody>
      </p:sp>
      <p:pic>
        <p:nvPicPr>
          <p:cNvPr id="182" name="Google Shape;182;g340dbf4468d_0_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30568" t="15040" r="31987" b="5713"/>
          <a:stretch/>
        </p:blipFill>
        <p:spPr>
          <a:xfrm>
            <a:off x="7452825" y="404825"/>
            <a:ext cx="4374600" cy="52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0dbf4468d_0_16"/>
          <p:cNvSpPr txBox="1">
            <a:spLocks noGrp="1"/>
          </p:cNvSpPr>
          <p:nvPr>
            <p:ph type="title"/>
          </p:nvPr>
        </p:nvSpPr>
        <p:spPr>
          <a:xfrm>
            <a:off x="1060225" y="365125"/>
            <a:ext cx="5469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 b="1">
                <a:solidFill>
                  <a:srgbClr val="0B5394"/>
                </a:solidFill>
              </a:rPr>
              <a:t>Подальші дії</a:t>
            </a:r>
            <a:endParaRPr sz="4600" b="1">
              <a:solidFill>
                <a:srgbClr val="0B5394"/>
              </a:solidFill>
            </a:endParaRPr>
          </a:p>
        </p:txBody>
      </p:sp>
      <p:sp>
        <p:nvSpPr>
          <p:cNvPr id="189" name="Google Shape;189;g340dbf4468d_0_16"/>
          <p:cNvSpPr txBox="1">
            <a:spLocks noGrp="1"/>
          </p:cNvSpPr>
          <p:nvPr>
            <p:ph type="body" idx="1"/>
          </p:nvPr>
        </p:nvSpPr>
        <p:spPr>
          <a:xfrm>
            <a:off x="580900" y="1690825"/>
            <a:ext cx="6207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4805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30"/>
              <a:buChar char="❖"/>
            </a:pPr>
            <a:r>
              <a:rPr lang="ru-RU" sz="2680"/>
              <a:t>Складання графіку супервізій </a:t>
            </a:r>
            <a:endParaRPr sz="2680"/>
          </a:p>
          <a:p>
            <a:pPr marL="457200" lvl="0" indent="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680"/>
          </a:p>
          <a:p>
            <a:pPr marL="457200" lvl="0" indent="-344805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30"/>
              <a:buChar char="❖"/>
            </a:pPr>
            <a:r>
              <a:rPr lang="ru-RU" sz="2680"/>
              <a:t>Укладання трьохсторонніх договорів </a:t>
            </a:r>
            <a:endParaRPr sz="2680"/>
          </a:p>
          <a:p>
            <a:pPr marL="457200" lvl="0" indent="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ru-RU" sz="2680"/>
              <a:t>(ЗОІППО - заклад освіти - супервізор)</a:t>
            </a:r>
            <a:endParaRPr sz="2680"/>
          </a:p>
          <a:p>
            <a:pPr marL="457200" lvl="0" indent="-344805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30"/>
              <a:buChar char="❖"/>
            </a:pPr>
            <a:r>
              <a:rPr lang="ru-RU" sz="2680"/>
              <a:t>Проведення супервізії за планом</a:t>
            </a:r>
            <a:endParaRPr sz="2680"/>
          </a:p>
          <a:p>
            <a:pPr marL="457200" lvl="0" indent="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680"/>
          </a:p>
          <a:p>
            <a:pPr marL="457200" lvl="0" indent="-344805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30"/>
              <a:buChar char="❖"/>
            </a:pPr>
            <a:r>
              <a:rPr lang="ru-RU" sz="2680"/>
              <a:t>Надання звітних документів в ЗОІППО (протягом тижня)</a:t>
            </a:r>
            <a:endParaRPr sz="2680"/>
          </a:p>
          <a:p>
            <a:pPr marL="457200" lvl="0" indent="0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680"/>
          </a:p>
          <a:p>
            <a:pPr marL="457200" lvl="0" indent="-344805" algn="just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30"/>
              <a:buChar char="❖"/>
            </a:pPr>
            <a:r>
              <a:rPr lang="ru-RU" sz="2680"/>
              <a:t>Видача сертифікату супервізіанту ЗОІППО (протягом 10 днів)</a:t>
            </a:r>
            <a:endParaRPr sz="2680"/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680"/>
          </a:p>
        </p:txBody>
      </p:sp>
      <p:sp>
        <p:nvSpPr>
          <p:cNvPr id="190" name="Google Shape;190;g340dbf4468d_0_16"/>
          <p:cNvSpPr/>
          <p:nvPr/>
        </p:nvSpPr>
        <p:spPr>
          <a:xfrm>
            <a:off x="7089150" y="594425"/>
            <a:ext cx="4749000" cy="5463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І. ПРЕДМЕТ ЦИВІЛЬНО-ПРАВОВОГО ДОГОВОРУ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ІІ. СТРОК ДІЇ ЦИВІЛЬНО-ПРАВОВОГО ДОГОВОРУ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ІІІ. ПРАВА І ОБОВ’ЯЗКИ </a:t>
            </a:r>
            <a:r>
              <a:rPr lang="ru-RU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ВИКОНАВЦЯ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(супервізор)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ІV. ПРАВА І ОБОВ’ЯЗКИ </a:t>
            </a:r>
            <a:r>
              <a:rPr lang="ru-RU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ЗАМОВНИКА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(ЗЗСО)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ПРАВА І ОБОВ’ЯЗКИ </a:t>
            </a:r>
            <a:r>
              <a:rPr lang="ru-RU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ОТРИМУВАЧА (супервізант)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VІ. РОЗМІР І ПОРЯДОК ОПЛАТИ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VІІ. ВІДПОВІДАЛЬНІСТЬ СТОРІН ЦИВІЛЬНО-ПРАВОВОГО ДОГОВОРУ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VІІІ. ФОРС-МАЖОРНІ ОБСТАВИНИ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ІХ. ДОСТРОКОВЕ РОЗІРВАННЯ ДОГОВОРУ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Х. УМОВИ КОНФІДЕНЦІЙНОСТІ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ХІ. ІНШІ УМОВИ ЦИВІЛЬНО-ПРАВОВОГО ДОГОВОРУ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ХІІ. ПЕРЕЛІК ДОКУМЕНТІВ, У ЯКИХ ВІДОБРАЖАЮТЬСЯ РЕЗУЛЬТАТИ СУПЕРВІЗІЇ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0e9a06ea1_0_0"/>
          <p:cNvSpPr txBox="1">
            <a:spLocks noGrp="1"/>
          </p:cNvSpPr>
          <p:nvPr>
            <p:ph type="title"/>
          </p:nvPr>
        </p:nvSpPr>
        <p:spPr>
          <a:xfrm>
            <a:off x="365167" y="274650"/>
            <a:ext cx="112173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0B5394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Регіональний координатор супервізії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97" name="Google Shape;197;g340e9a06ea1_0_0"/>
          <p:cNvSpPr txBox="1">
            <a:spLocks noGrp="1"/>
          </p:cNvSpPr>
          <p:nvPr>
            <p:ph type="body" idx="1"/>
          </p:nvPr>
        </p:nvSpPr>
        <p:spPr>
          <a:xfrm>
            <a:off x="6336373" y="1095675"/>
            <a:ext cx="5246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500"/>
              <a:t>Гуркова Тетяна Павлівна</a:t>
            </a:r>
            <a:endParaRPr sz="3500"/>
          </a:p>
        </p:txBody>
      </p:sp>
      <p:sp>
        <p:nvSpPr>
          <p:cNvPr id="198" name="Google Shape;198;g340e9a06ea1_0_0"/>
          <p:cNvSpPr txBox="1">
            <a:spLocks noGrp="1"/>
          </p:cNvSpPr>
          <p:nvPr>
            <p:ph type="body" idx="3"/>
          </p:nvPr>
        </p:nvSpPr>
        <p:spPr>
          <a:xfrm>
            <a:off x="467750" y="1181775"/>
            <a:ext cx="482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500"/>
              <a:t>Портфоліо супервізора</a:t>
            </a:r>
            <a:endParaRPr sz="3500"/>
          </a:p>
        </p:txBody>
      </p:sp>
      <p:sp>
        <p:nvSpPr>
          <p:cNvPr id="199" name="Google Shape;199;g340e9a06ea1_0_0"/>
          <p:cNvSpPr txBox="1">
            <a:spLocks noGrp="1"/>
          </p:cNvSpPr>
          <p:nvPr>
            <p:ph type="body" idx="4"/>
          </p:nvPr>
        </p:nvSpPr>
        <p:spPr>
          <a:xfrm>
            <a:off x="589825" y="2264475"/>
            <a:ext cx="5021400" cy="409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доцент ЗОІППО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регіональний тренер НУШ початкової школи (2018)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супервізор початкової школи (2021)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тренер Lego (2022)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ru-RU"/>
              <a:t>супервізор базової середньої школи (2024)</a:t>
            </a:r>
            <a:endParaRPr/>
          </a:p>
        </p:txBody>
      </p:sp>
      <p:pic>
        <p:nvPicPr>
          <p:cNvPr id="200" name="Google Shape;200;g340e9a06ea1_0_0"/>
          <p:cNvPicPr preferRelativeResize="0"/>
          <p:nvPr/>
        </p:nvPicPr>
        <p:blipFill rotWithShape="1">
          <a:blip r:embed="rId3">
            <a:alphaModFix/>
          </a:blip>
          <a:srcRect l="47155" t="6287" r="31999" b="50556"/>
          <a:stretch/>
        </p:blipFill>
        <p:spPr>
          <a:xfrm>
            <a:off x="6969849" y="2005575"/>
            <a:ext cx="3275700" cy="43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0dbf4468d_0_188"/>
          <p:cNvSpPr txBox="1">
            <a:spLocks noGrp="1"/>
          </p:cNvSpPr>
          <p:nvPr>
            <p:ph type="title"/>
          </p:nvPr>
        </p:nvSpPr>
        <p:spPr>
          <a:xfrm>
            <a:off x="1235659" y="5138625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>
                <a:solidFill>
                  <a:srgbClr val="0B5394"/>
                </a:solidFill>
              </a:rPr>
              <a:t>Мета та  етапи проведення супервізії</a:t>
            </a:r>
            <a:endParaRPr i="1">
              <a:solidFill>
                <a:srgbClr val="0B5394"/>
              </a:solidFill>
            </a:endParaRPr>
          </a:p>
        </p:txBody>
      </p:sp>
      <p:pic>
        <p:nvPicPr>
          <p:cNvPr id="207" name="Google Shape;207;g340dbf4468d_0_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550" y="596400"/>
            <a:ext cx="6794249" cy="40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"/>
          <p:cNvGrpSpPr/>
          <p:nvPr/>
        </p:nvGrpSpPr>
        <p:grpSpPr>
          <a:xfrm>
            <a:off x="642254" y="-1492275"/>
            <a:ext cx="11153504" cy="10212484"/>
            <a:chOff x="0" y="-2156303"/>
            <a:chExt cx="11153504" cy="10212484"/>
          </a:xfrm>
        </p:grpSpPr>
        <p:sp>
          <p:nvSpPr>
            <p:cNvPr id="213" name="Google Shape;213;p2"/>
            <p:cNvSpPr/>
            <p:nvPr/>
          </p:nvSpPr>
          <p:spPr>
            <a:xfrm rot="5400000">
              <a:off x="6477338" y="-2156303"/>
              <a:ext cx="2214088" cy="713824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E8CA">
                <a:alpha val="89803"/>
              </a:srgbClr>
            </a:solidFill>
            <a:ln w="9525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 txBox="1"/>
            <p:nvPr/>
          </p:nvSpPr>
          <p:spPr>
            <a:xfrm rot="10800000">
              <a:off x="6477338" y="-2156303"/>
              <a:ext cx="2214088" cy="7138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76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0" y="494"/>
              <a:ext cx="4015261" cy="276761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0" y="494"/>
              <a:ext cx="4015261" cy="2767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Мета супервізії</a:t>
              </a:r>
              <a:endPara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 rot="5400000">
              <a:off x="5992918" y="924909"/>
              <a:ext cx="3168117" cy="71312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1EFD8">
                <a:alpha val="89803"/>
              </a:srgbClr>
            </a:solidFill>
            <a:ln w="9525" cap="flat" cmpd="sng">
              <a:solidFill>
                <a:srgbClr val="D0DCE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 txBox="1"/>
            <p:nvPr/>
          </p:nvSpPr>
          <p:spPr>
            <a:xfrm rot="10800000">
              <a:off x="5992918" y="924909"/>
              <a:ext cx="3168117" cy="7131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0" y="3106739"/>
              <a:ext cx="4011340" cy="2767611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 txBox="1"/>
            <p:nvPr/>
          </p:nvSpPr>
          <p:spPr>
            <a:xfrm>
              <a:off x="0" y="3106739"/>
              <a:ext cx="4011340" cy="2767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Основні завдання </a:t>
              </a:r>
              <a:endParaRPr/>
            </a:p>
          </p:txBody>
        </p:sp>
      </p:grpSp>
      <p:pic>
        <p:nvPicPr>
          <p:cNvPr id="221" name="Google Shape;221;p2" descr="ЛОГОТИП ВЕЛИКИЙ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673352" cy="1585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"/>
          <p:cNvSpPr txBox="1"/>
          <p:nvPr/>
        </p:nvSpPr>
        <p:spPr>
          <a:xfrm>
            <a:off x="5038344" y="1152144"/>
            <a:ext cx="61996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комплексу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заходів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професійної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підтримки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допомоги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педагогічним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працівникам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закладів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освіти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згідно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вимогами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професійних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освітніх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стандартів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"/>
          <p:cNvSpPr txBox="1"/>
          <p:nvPr/>
        </p:nvSpPr>
        <p:spPr>
          <a:xfrm>
            <a:off x="4864608" y="3730752"/>
            <a:ext cx="658368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допомога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визначенні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професійних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можливостей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потреб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труднощів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педагогічних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працівників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ресурсів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мотивації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професійного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розвитку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здійснення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аналізу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професійної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діяльності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педагогічних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працівників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професійне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консультування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допомога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педагогічним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працівникам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результатами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аналізу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професійної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діяльності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допомога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запобіганні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попередженні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та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подоланні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професійних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труднощів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0" marR="0" lvl="0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сприяння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дотриманні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професійних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стандартів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педагогічними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працівниками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 l="7800" t="13467" r="17649" b="10267"/>
          <a:stretch/>
        </p:blipFill>
        <p:spPr>
          <a:xfrm>
            <a:off x="805424" y="419213"/>
            <a:ext cx="10771632" cy="619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 descr="ЛОГОТИП ВЕЛИКИЙ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73352" cy="158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1C4587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Учасники супервізії</a:t>
            </a:r>
            <a:endParaRPr b="1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389001" y="5242600"/>
            <a:ext cx="239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2F1444"/>
                </a:solidFill>
                <a:latin typeface="Calibri"/>
                <a:ea typeface="Calibri"/>
                <a:cs typeface="Calibri"/>
                <a:sym typeface="Calibri"/>
              </a:rPr>
              <a:t>КЗ ЗОІППО ЗОР</a:t>
            </a:r>
            <a:endParaRPr sz="2400" b="1" i="0" u="none" strike="noStrike" cap="none">
              <a:solidFill>
                <a:srgbClr val="2F1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3050999" y="5057950"/>
            <a:ext cx="3045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F1444"/>
                </a:solidFill>
                <a:latin typeface="Calibri"/>
                <a:ea typeface="Calibri"/>
                <a:cs typeface="Calibri"/>
                <a:sym typeface="Calibri"/>
              </a:rPr>
              <a:t>Заклад загальної середньої освіти</a:t>
            </a:r>
            <a:endParaRPr sz="2400" b="1" i="0" u="none" strike="noStrike" cap="none">
              <a:solidFill>
                <a:srgbClr val="2F1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8671276" y="4986066"/>
            <a:ext cx="3185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2F1444"/>
                </a:solidFill>
                <a:latin typeface="Calibri"/>
                <a:ea typeface="Calibri"/>
                <a:cs typeface="Calibri"/>
                <a:sym typeface="Calibri"/>
              </a:rPr>
              <a:t>Вчитель </a:t>
            </a:r>
            <a:r>
              <a:rPr lang="ru-RU" sz="2400" b="1">
                <a:solidFill>
                  <a:srgbClr val="2F1444"/>
                </a:solidFill>
                <a:latin typeface="Calibri"/>
                <a:ea typeface="Calibri"/>
                <a:cs typeface="Calibri"/>
                <a:sym typeface="Calibri"/>
              </a:rPr>
              <a:t>базової середньої школи </a:t>
            </a:r>
            <a:endParaRPr sz="2400" b="1">
              <a:solidFill>
                <a:srgbClr val="2F1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F1444"/>
                </a:solidFill>
                <a:latin typeface="Calibri"/>
                <a:ea typeface="Calibri"/>
                <a:cs typeface="Calibri"/>
                <a:sym typeface="Calibri"/>
              </a:rPr>
              <a:t>5-9 класи</a:t>
            </a:r>
            <a:endParaRPr sz="2400" b="1" i="0" u="none" strike="noStrike" cap="none">
              <a:solidFill>
                <a:srgbClr val="2F1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5" descr="ЛОГОТИП ВЕЛИКИЙ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950" y="2315499"/>
            <a:ext cx="2318955" cy="219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" descr="Сучасні, креативні і прогресивні: Сновська школа № 1 впевнено рухається  вперед (Фото) – ЧЕline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0900" y="2649074"/>
            <a:ext cx="2683925" cy="17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 descr="Конкурс малюнків “Сучасний учитель очима дітей” - ВФМЛ №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9136" y="2519525"/>
            <a:ext cx="2534389" cy="17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"/>
          <p:cNvSpPr txBox="1"/>
          <p:nvPr/>
        </p:nvSpPr>
        <p:spPr>
          <a:xfrm>
            <a:off x="5879014" y="5138591"/>
            <a:ext cx="318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F1444"/>
                </a:solidFill>
                <a:latin typeface="Calibri"/>
                <a:ea typeface="Calibri"/>
                <a:cs typeface="Calibri"/>
                <a:sym typeface="Calibri"/>
              </a:rPr>
              <a:t>Супервізор</a:t>
            </a:r>
            <a:endParaRPr sz="2400" b="1" i="0" u="none" strike="noStrike" cap="none">
              <a:solidFill>
                <a:srgbClr val="2F1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4601" y="2591275"/>
            <a:ext cx="2674224" cy="17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750</Words>
  <Application>Microsoft Office PowerPoint</Application>
  <PresentationFormat>Произвольный</PresentationFormat>
  <Paragraphs>153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Тема Office</vt:lpstr>
      <vt:lpstr>Супервізія - 2025 </vt:lpstr>
      <vt:lpstr>Мета зустрічі</vt:lpstr>
      <vt:lpstr>Запускаємо супервізії</vt:lpstr>
      <vt:lpstr>Подальші дії</vt:lpstr>
      <vt:lpstr>Регіональний координатор супервізії</vt:lpstr>
      <vt:lpstr>Мета та  етапи проведення супервізії</vt:lpstr>
      <vt:lpstr>Слайд 7</vt:lpstr>
      <vt:lpstr>Слайд 8</vt:lpstr>
      <vt:lpstr>Учасники супервізії</vt:lpstr>
      <vt:lpstr>Форми проведення супервізії:</vt:lpstr>
      <vt:lpstr>ФОРМАТ ПРОВЕДЕННЯ СУПЕРВІЗІЇ</vt:lpstr>
      <vt:lpstr>ПРОЦЕДУРА ОРГАНІЗАЦІЇ І ЗДІЙСНЕННЯ СУПЕРВІЗІЇ</vt:lpstr>
      <vt:lpstr>Графік проведення супервізії</vt:lpstr>
      <vt:lpstr>ДОКУМЕНТАЛЬНЕ ЗАБЕЗПЕЧЕННЯ СУПЕРВІЗІЇ</vt:lpstr>
      <vt:lpstr>ДОКУМЕНТАЛЬНЕ ЗАБЕЗПЕЧЕННЯ СУПЕРВІЗІЇ</vt:lpstr>
      <vt:lpstr>ДОКУМЕНТАЛЬНЕ ЗАБЕЗПЕЧЕННЯ СУПЕРВІЗІЇ</vt:lpstr>
      <vt:lpstr>ЦИКЛ СУПЕРВІЗІЙНОЇ СЕСІЇ</vt:lpstr>
      <vt:lpstr>АЛГОРИТМ ПРОВЕДЕННЯ СУПЕРВІЗІЇ</vt:lpstr>
      <vt:lpstr>Успіхів нам у досягненні мети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Супервізія - 2025 </dc:title>
  <dc:creator>User</dc:creator>
  <cp:lastModifiedBy>Пользователь Windows</cp:lastModifiedBy>
  <cp:revision>12</cp:revision>
  <dcterms:created xsi:type="dcterms:W3CDTF">2024-11-22T12:55:23Z</dcterms:created>
  <dcterms:modified xsi:type="dcterms:W3CDTF">2025-03-17T09:37:02Z</dcterms:modified>
</cp:coreProperties>
</file>