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49"/>
  </p:notesMasterIdLst>
  <p:sldIdLst>
    <p:sldId id="281" r:id="rId2"/>
    <p:sldId id="256" r:id="rId3"/>
    <p:sldId id="280" r:id="rId4"/>
    <p:sldId id="282" r:id="rId5"/>
    <p:sldId id="285" r:id="rId6"/>
    <p:sldId id="277" r:id="rId7"/>
    <p:sldId id="301" r:id="rId8"/>
    <p:sldId id="297" r:id="rId9"/>
    <p:sldId id="288" r:id="rId10"/>
    <p:sldId id="298" r:id="rId11"/>
    <p:sldId id="300" r:id="rId12"/>
    <p:sldId id="257" r:id="rId13"/>
    <p:sldId id="258" r:id="rId14"/>
    <p:sldId id="302" r:id="rId15"/>
    <p:sldId id="299" r:id="rId16"/>
    <p:sldId id="290" r:id="rId17"/>
    <p:sldId id="289" r:id="rId18"/>
    <p:sldId id="286" r:id="rId19"/>
    <p:sldId id="291" r:id="rId20"/>
    <p:sldId id="263" r:id="rId21"/>
    <p:sldId id="292" r:id="rId22"/>
    <p:sldId id="260" r:id="rId23"/>
    <p:sldId id="262" r:id="rId24"/>
    <p:sldId id="264" r:id="rId25"/>
    <p:sldId id="261" r:id="rId26"/>
    <p:sldId id="293" r:id="rId27"/>
    <p:sldId id="259" r:id="rId28"/>
    <p:sldId id="268" r:id="rId29"/>
    <p:sldId id="267" r:id="rId30"/>
    <p:sldId id="272" r:id="rId31"/>
    <p:sldId id="296" r:id="rId32"/>
    <p:sldId id="271" r:id="rId33"/>
    <p:sldId id="278" r:id="rId34"/>
    <p:sldId id="287" r:id="rId35"/>
    <p:sldId id="294" r:id="rId36"/>
    <p:sldId id="269" r:id="rId37"/>
    <p:sldId id="295" r:id="rId38"/>
    <p:sldId id="273" r:id="rId39"/>
    <p:sldId id="266" r:id="rId40"/>
    <p:sldId id="279" r:id="rId41"/>
    <p:sldId id="265" r:id="rId42"/>
    <p:sldId id="275" r:id="rId43"/>
    <p:sldId id="276" r:id="rId44"/>
    <p:sldId id="283" r:id="rId45"/>
    <p:sldId id="284" r:id="rId46"/>
    <p:sldId id="303" r:id="rId47"/>
    <p:sldId id="274" r:id="rId4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49" d="100"/>
          <a:sy n="49" d="100"/>
        </p:scale>
        <p:origin x="-7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F9E90-1522-4425-955A-738C7D497FA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D908F8-40ED-4CCD-8DFD-1BAB339AC25B}">
      <dgm:prSet phldrT="[Текст]"/>
      <dgm:spPr/>
      <dgm:t>
        <a:bodyPr/>
        <a:lstStyle/>
        <a:p>
          <a:r>
            <a:rPr lang="uk-UA" dirty="0" smtClean="0"/>
            <a:t>Дистанційне навчання</a:t>
          </a:r>
          <a:endParaRPr lang="ru-RU" dirty="0"/>
        </a:p>
      </dgm:t>
    </dgm:pt>
    <dgm:pt modelId="{D76C8E77-56F4-46E3-8EEB-40533B435D6F}" type="parTrans" cxnId="{3FE8EE6C-4FAB-4424-8C49-7C0128E5FE5E}">
      <dgm:prSet/>
      <dgm:spPr/>
      <dgm:t>
        <a:bodyPr/>
        <a:lstStyle/>
        <a:p>
          <a:endParaRPr lang="ru-RU"/>
        </a:p>
      </dgm:t>
    </dgm:pt>
    <dgm:pt modelId="{1B563B60-17A4-4939-ABB2-E6C1B30FF267}" type="sibTrans" cxnId="{3FE8EE6C-4FAB-4424-8C49-7C0128E5FE5E}">
      <dgm:prSet/>
      <dgm:spPr/>
      <dgm:t>
        <a:bodyPr/>
        <a:lstStyle/>
        <a:p>
          <a:endParaRPr lang="ru-RU"/>
        </a:p>
      </dgm:t>
    </dgm:pt>
    <dgm:pt modelId="{5B82F94A-FABE-4AD9-A85F-45924CED9A2C}">
      <dgm:prSet phldrT="[Текст]"/>
      <dgm:spPr/>
      <dgm:t>
        <a:bodyPr/>
        <a:lstStyle/>
        <a:p>
          <a:r>
            <a:rPr lang="uk-UA" dirty="0" smtClean="0"/>
            <a:t>Дистанційна форма здобуття освіти</a:t>
          </a:r>
          <a:endParaRPr lang="ru-RU" dirty="0"/>
        </a:p>
      </dgm:t>
    </dgm:pt>
    <dgm:pt modelId="{F2D0A307-233F-466E-9AA8-0FE2A1C2E77B}" type="parTrans" cxnId="{77307603-575F-49C0-9550-1C640B90434C}">
      <dgm:prSet/>
      <dgm:spPr/>
      <dgm:t>
        <a:bodyPr/>
        <a:lstStyle/>
        <a:p>
          <a:endParaRPr lang="ru-RU"/>
        </a:p>
      </dgm:t>
    </dgm:pt>
    <dgm:pt modelId="{C5F9609B-E5E2-42E9-AF6C-950CC4A7A435}" type="sibTrans" cxnId="{77307603-575F-49C0-9550-1C640B90434C}">
      <dgm:prSet/>
      <dgm:spPr/>
      <dgm:t>
        <a:bodyPr/>
        <a:lstStyle/>
        <a:p>
          <a:endParaRPr lang="ru-RU"/>
        </a:p>
      </dgm:t>
    </dgm:pt>
    <dgm:pt modelId="{7131A4AA-0274-4C15-A348-F9CE2258BE4C}">
      <dgm:prSet phldrT="[Текст]"/>
      <dgm:spPr/>
      <dgm:t>
        <a:bodyPr/>
        <a:lstStyle/>
        <a:p>
          <a:r>
            <a:rPr lang="uk-UA" dirty="0" smtClean="0"/>
            <a:t>Використання технологій </a:t>
          </a:r>
          <a:endParaRPr lang="ru-RU" dirty="0"/>
        </a:p>
      </dgm:t>
    </dgm:pt>
    <dgm:pt modelId="{CA29AD10-4B25-4B08-8C6E-A93F697D1A0C}" type="parTrans" cxnId="{BA2238AD-1AB4-40B4-8B59-0F168F0EAD4F}">
      <dgm:prSet/>
      <dgm:spPr/>
      <dgm:t>
        <a:bodyPr/>
        <a:lstStyle/>
        <a:p>
          <a:endParaRPr lang="ru-RU"/>
        </a:p>
      </dgm:t>
    </dgm:pt>
    <dgm:pt modelId="{A0A4F9D4-37D2-46C7-A109-2A187F69BC58}" type="sibTrans" cxnId="{BA2238AD-1AB4-40B4-8B59-0F168F0EAD4F}">
      <dgm:prSet/>
      <dgm:spPr/>
      <dgm:t>
        <a:bodyPr/>
        <a:lstStyle/>
        <a:p>
          <a:endParaRPr lang="ru-RU"/>
        </a:p>
      </dgm:t>
    </dgm:pt>
    <dgm:pt modelId="{9813D1D9-6CD4-428B-9CAC-776258B2A138}" type="pres">
      <dgm:prSet presAssocID="{937F9E90-1522-4425-955A-738C7D497F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5D8A37-1E2D-46A6-AE4B-CA83B391E65F}" type="pres">
      <dgm:prSet presAssocID="{24D908F8-40ED-4CCD-8DFD-1BAB339AC25B}" presName="hierRoot1" presStyleCnt="0">
        <dgm:presLayoutVars>
          <dgm:hierBranch val="init"/>
        </dgm:presLayoutVars>
      </dgm:prSet>
      <dgm:spPr/>
    </dgm:pt>
    <dgm:pt modelId="{7053437C-87CB-4CE7-BB5C-AF8D839353F3}" type="pres">
      <dgm:prSet presAssocID="{24D908F8-40ED-4CCD-8DFD-1BAB339AC25B}" presName="rootComposite1" presStyleCnt="0"/>
      <dgm:spPr/>
    </dgm:pt>
    <dgm:pt modelId="{7E90AC31-540E-4729-9FF0-1D4329E46089}" type="pres">
      <dgm:prSet presAssocID="{24D908F8-40ED-4CCD-8DFD-1BAB339AC25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C4711-9C69-4662-9852-5A133F5FE5E2}" type="pres">
      <dgm:prSet presAssocID="{24D908F8-40ED-4CCD-8DFD-1BAB339AC25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F53A07B-CB44-49B3-B78C-C39496640D47}" type="pres">
      <dgm:prSet presAssocID="{24D908F8-40ED-4CCD-8DFD-1BAB339AC25B}" presName="hierChild2" presStyleCnt="0"/>
      <dgm:spPr/>
    </dgm:pt>
    <dgm:pt modelId="{0EADD4EA-0FAC-4CFB-8879-293F38DA234F}" type="pres">
      <dgm:prSet presAssocID="{F2D0A307-233F-466E-9AA8-0FE2A1C2E77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E08E06C-EF36-4D3D-977A-353294EBD55C}" type="pres">
      <dgm:prSet presAssocID="{5B82F94A-FABE-4AD9-A85F-45924CED9A2C}" presName="hierRoot2" presStyleCnt="0">
        <dgm:presLayoutVars>
          <dgm:hierBranch val="init"/>
        </dgm:presLayoutVars>
      </dgm:prSet>
      <dgm:spPr/>
    </dgm:pt>
    <dgm:pt modelId="{070BDFE9-A3B4-489F-A4AC-0079C9348512}" type="pres">
      <dgm:prSet presAssocID="{5B82F94A-FABE-4AD9-A85F-45924CED9A2C}" presName="rootComposite" presStyleCnt="0"/>
      <dgm:spPr/>
    </dgm:pt>
    <dgm:pt modelId="{CBF06F8F-1A47-4B80-9713-56C101C7DD6D}" type="pres">
      <dgm:prSet presAssocID="{5B82F94A-FABE-4AD9-A85F-45924CED9A2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9409B0-E34B-4B65-95C1-7AD3F35D2CF4}" type="pres">
      <dgm:prSet presAssocID="{5B82F94A-FABE-4AD9-A85F-45924CED9A2C}" presName="rootConnector" presStyleLbl="node2" presStyleIdx="0" presStyleCnt="2"/>
      <dgm:spPr/>
      <dgm:t>
        <a:bodyPr/>
        <a:lstStyle/>
        <a:p>
          <a:endParaRPr lang="ru-RU"/>
        </a:p>
      </dgm:t>
    </dgm:pt>
    <dgm:pt modelId="{E86730E6-2725-448C-9775-54F5A915B55F}" type="pres">
      <dgm:prSet presAssocID="{5B82F94A-FABE-4AD9-A85F-45924CED9A2C}" presName="hierChild4" presStyleCnt="0"/>
      <dgm:spPr/>
    </dgm:pt>
    <dgm:pt modelId="{1E5B01BF-F3FB-4CA6-9323-998CBAD2546E}" type="pres">
      <dgm:prSet presAssocID="{5B82F94A-FABE-4AD9-A85F-45924CED9A2C}" presName="hierChild5" presStyleCnt="0"/>
      <dgm:spPr/>
    </dgm:pt>
    <dgm:pt modelId="{63C32A6F-20D5-49E7-AA72-39F909A1FBFA}" type="pres">
      <dgm:prSet presAssocID="{CA29AD10-4B25-4B08-8C6E-A93F697D1A0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F3D28FA-D19F-48B8-9DF8-CE1B4BF1CFDF}" type="pres">
      <dgm:prSet presAssocID="{7131A4AA-0274-4C15-A348-F9CE2258BE4C}" presName="hierRoot2" presStyleCnt="0">
        <dgm:presLayoutVars>
          <dgm:hierBranch val="init"/>
        </dgm:presLayoutVars>
      </dgm:prSet>
      <dgm:spPr/>
    </dgm:pt>
    <dgm:pt modelId="{52DB447E-922E-4596-A081-77947BD65EC4}" type="pres">
      <dgm:prSet presAssocID="{7131A4AA-0274-4C15-A348-F9CE2258BE4C}" presName="rootComposite" presStyleCnt="0"/>
      <dgm:spPr/>
    </dgm:pt>
    <dgm:pt modelId="{B6291792-407E-4079-A7F3-2E5D499F87D0}" type="pres">
      <dgm:prSet presAssocID="{7131A4AA-0274-4C15-A348-F9CE2258BE4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8E57C5-F650-464B-87ED-1141DF452276}" type="pres">
      <dgm:prSet presAssocID="{7131A4AA-0274-4C15-A348-F9CE2258BE4C}" presName="rootConnector" presStyleLbl="node2" presStyleIdx="1" presStyleCnt="2"/>
      <dgm:spPr/>
      <dgm:t>
        <a:bodyPr/>
        <a:lstStyle/>
        <a:p>
          <a:endParaRPr lang="ru-RU"/>
        </a:p>
      </dgm:t>
    </dgm:pt>
    <dgm:pt modelId="{B2E1645B-A459-43C6-84CA-348C146B8186}" type="pres">
      <dgm:prSet presAssocID="{7131A4AA-0274-4C15-A348-F9CE2258BE4C}" presName="hierChild4" presStyleCnt="0"/>
      <dgm:spPr/>
    </dgm:pt>
    <dgm:pt modelId="{46E8B6E2-AA17-4476-9B0A-16B30EC47041}" type="pres">
      <dgm:prSet presAssocID="{7131A4AA-0274-4C15-A348-F9CE2258BE4C}" presName="hierChild5" presStyleCnt="0"/>
      <dgm:spPr/>
    </dgm:pt>
    <dgm:pt modelId="{D2E3F240-8C0F-4416-9325-F57822C28ADE}" type="pres">
      <dgm:prSet presAssocID="{24D908F8-40ED-4CCD-8DFD-1BAB339AC25B}" presName="hierChild3" presStyleCnt="0"/>
      <dgm:spPr/>
    </dgm:pt>
  </dgm:ptLst>
  <dgm:cxnLst>
    <dgm:cxn modelId="{3FE8EE6C-4FAB-4424-8C49-7C0128E5FE5E}" srcId="{937F9E90-1522-4425-955A-738C7D497FA0}" destId="{24D908F8-40ED-4CCD-8DFD-1BAB339AC25B}" srcOrd="0" destOrd="0" parTransId="{D76C8E77-56F4-46E3-8EEB-40533B435D6F}" sibTransId="{1B563B60-17A4-4939-ABB2-E6C1B30FF267}"/>
    <dgm:cxn modelId="{9B2E186C-5D63-4681-B846-50AE2462AEB5}" type="presOf" srcId="{5B82F94A-FABE-4AD9-A85F-45924CED9A2C}" destId="{CBF06F8F-1A47-4B80-9713-56C101C7DD6D}" srcOrd="0" destOrd="0" presId="urn:microsoft.com/office/officeart/2005/8/layout/orgChart1"/>
    <dgm:cxn modelId="{8C1FC297-34DD-40BA-8F85-A70848148DE9}" type="presOf" srcId="{7131A4AA-0274-4C15-A348-F9CE2258BE4C}" destId="{B6291792-407E-4079-A7F3-2E5D499F87D0}" srcOrd="0" destOrd="0" presId="urn:microsoft.com/office/officeart/2005/8/layout/orgChart1"/>
    <dgm:cxn modelId="{77307603-575F-49C0-9550-1C640B90434C}" srcId="{24D908F8-40ED-4CCD-8DFD-1BAB339AC25B}" destId="{5B82F94A-FABE-4AD9-A85F-45924CED9A2C}" srcOrd="0" destOrd="0" parTransId="{F2D0A307-233F-466E-9AA8-0FE2A1C2E77B}" sibTransId="{C5F9609B-E5E2-42E9-AF6C-950CC4A7A435}"/>
    <dgm:cxn modelId="{BA2238AD-1AB4-40B4-8B59-0F168F0EAD4F}" srcId="{24D908F8-40ED-4CCD-8DFD-1BAB339AC25B}" destId="{7131A4AA-0274-4C15-A348-F9CE2258BE4C}" srcOrd="1" destOrd="0" parTransId="{CA29AD10-4B25-4B08-8C6E-A93F697D1A0C}" sibTransId="{A0A4F9D4-37D2-46C7-A109-2A187F69BC58}"/>
    <dgm:cxn modelId="{0094F8CC-9061-45BF-8238-ED9B1F4ECD03}" type="presOf" srcId="{24D908F8-40ED-4CCD-8DFD-1BAB339AC25B}" destId="{45AC4711-9C69-4662-9852-5A133F5FE5E2}" srcOrd="1" destOrd="0" presId="urn:microsoft.com/office/officeart/2005/8/layout/orgChart1"/>
    <dgm:cxn modelId="{F297C3AB-D182-4AB4-89DC-F5C42A904FB3}" type="presOf" srcId="{CA29AD10-4B25-4B08-8C6E-A93F697D1A0C}" destId="{63C32A6F-20D5-49E7-AA72-39F909A1FBFA}" srcOrd="0" destOrd="0" presId="urn:microsoft.com/office/officeart/2005/8/layout/orgChart1"/>
    <dgm:cxn modelId="{92283580-60F5-4C28-860F-516215D0A8FD}" type="presOf" srcId="{5B82F94A-FABE-4AD9-A85F-45924CED9A2C}" destId="{AF9409B0-E34B-4B65-95C1-7AD3F35D2CF4}" srcOrd="1" destOrd="0" presId="urn:microsoft.com/office/officeart/2005/8/layout/orgChart1"/>
    <dgm:cxn modelId="{239F15D3-6B27-411D-939F-EB49C29D05AC}" type="presOf" srcId="{7131A4AA-0274-4C15-A348-F9CE2258BE4C}" destId="{548E57C5-F650-464B-87ED-1141DF452276}" srcOrd="1" destOrd="0" presId="urn:microsoft.com/office/officeart/2005/8/layout/orgChart1"/>
    <dgm:cxn modelId="{C58ABECB-65D1-4319-86B0-CA3302ADC2DF}" type="presOf" srcId="{F2D0A307-233F-466E-9AA8-0FE2A1C2E77B}" destId="{0EADD4EA-0FAC-4CFB-8879-293F38DA234F}" srcOrd="0" destOrd="0" presId="urn:microsoft.com/office/officeart/2005/8/layout/orgChart1"/>
    <dgm:cxn modelId="{09F045A6-8EA3-4CC0-B939-FB47E2CCB396}" type="presOf" srcId="{24D908F8-40ED-4CCD-8DFD-1BAB339AC25B}" destId="{7E90AC31-540E-4729-9FF0-1D4329E46089}" srcOrd="0" destOrd="0" presId="urn:microsoft.com/office/officeart/2005/8/layout/orgChart1"/>
    <dgm:cxn modelId="{59FFED13-C01E-481E-B970-6E71B6EB4357}" type="presOf" srcId="{937F9E90-1522-4425-955A-738C7D497FA0}" destId="{9813D1D9-6CD4-428B-9CAC-776258B2A138}" srcOrd="0" destOrd="0" presId="urn:microsoft.com/office/officeart/2005/8/layout/orgChart1"/>
    <dgm:cxn modelId="{638283AC-7C1D-4E40-ADB7-B267BBBB5097}" type="presParOf" srcId="{9813D1D9-6CD4-428B-9CAC-776258B2A138}" destId="{C75D8A37-1E2D-46A6-AE4B-CA83B391E65F}" srcOrd="0" destOrd="0" presId="urn:microsoft.com/office/officeart/2005/8/layout/orgChart1"/>
    <dgm:cxn modelId="{13D9533D-3C9A-4D0B-8F59-E7981CDCDB91}" type="presParOf" srcId="{C75D8A37-1E2D-46A6-AE4B-CA83B391E65F}" destId="{7053437C-87CB-4CE7-BB5C-AF8D839353F3}" srcOrd="0" destOrd="0" presId="urn:microsoft.com/office/officeart/2005/8/layout/orgChart1"/>
    <dgm:cxn modelId="{4A7F6515-8A3A-4391-BE9B-598DA09EB9FD}" type="presParOf" srcId="{7053437C-87CB-4CE7-BB5C-AF8D839353F3}" destId="{7E90AC31-540E-4729-9FF0-1D4329E46089}" srcOrd="0" destOrd="0" presId="urn:microsoft.com/office/officeart/2005/8/layout/orgChart1"/>
    <dgm:cxn modelId="{880865D6-1D6F-44D6-8744-93A818F09E78}" type="presParOf" srcId="{7053437C-87CB-4CE7-BB5C-AF8D839353F3}" destId="{45AC4711-9C69-4662-9852-5A133F5FE5E2}" srcOrd="1" destOrd="0" presId="urn:microsoft.com/office/officeart/2005/8/layout/orgChart1"/>
    <dgm:cxn modelId="{EC080586-C112-4BB0-A6E6-94D1641E76C0}" type="presParOf" srcId="{C75D8A37-1E2D-46A6-AE4B-CA83B391E65F}" destId="{AF53A07B-CB44-49B3-B78C-C39496640D47}" srcOrd="1" destOrd="0" presId="urn:microsoft.com/office/officeart/2005/8/layout/orgChart1"/>
    <dgm:cxn modelId="{07DD837A-8263-4E23-8B91-5AA3F89B579F}" type="presParOf" srcId="{AF53A07B-CB44-49B3-B78C-C39496640D47}" destId="{0EADD4EA-0FAC-4CFB-8879-293F38DA234F}" srcOrd="0" destOrd="0" presId="urn:microsoft.com/office/officeart/2005/8/layout/orgChart1"/>
    <dgm:cxn modelId="{39882C75-8344-4E69-812E-21DE87677C2E}" type="presParOf" srcId="{AF53A07B-CB44-49B3-B78C-C39496640D47}" destId="{9E08E06C-EF36-4D3D-977A-353294EBD55C}" srcOrd="1" destOrd="0" presId="urn:microsoft.com/office/officeart/2005/8/layout/orgChart1"/>
    <dgm:cxn modelId="{B8DA9911-D78F-4BCE-9E11-A86B204BF649}" type="presParOf" srcId="{9E08E06C-EF36-4D3D-977A-353294EBD55C}" destId="{070BDFE9-A3B4-489F-A4AC-0079C9348512}" srcOrd="0" destOrd="0" presId="urn:microsoft.com/office/officeart/2005/8/layout/orgChart1"/>
    <dgm:cxn modelId="{79B68A19-FA6D-4029-BEE3-28FA47AEAAF5}" type="presParOf" srcId="{070BDFE9-A3B4-489F-A4AC-0079C9348512}" destId="{CBF06F8F-1A47-4B80-9713-56C101C7DD6D}" srcOrd="0" destOrd="0" presId="urn:microsoft.com/office/officeart/2005/8/layout/orgChart1"/>
    <dgm:cxn modelId="{BA2A833E-9F53-4A85-BA0E-763DF8A6C0E7}" type="presParOf" srcId="{070BDFE9-A3B4-489F-A4AC-0079C9348512}" destId="{AF9409B0-E34B-4B65-95C1-7AD3F35D2CF4}" srcOrd="1" destOrd="0" presId="urn:microsoft.com/office/officeart/2005/8/layout/orgChart1"/>
    <dgm:cxn modelId="{FDFF9EE3-049D-420A-880A-262E79B22F71}" type="presParOf" srcId="{9E08E06C-EF36-4D3D-977A-353294EBD55C}" destId="{E86730E6-2725-448C-9775-54F5A915B55F}" srcOrd="1" destOrd="0" presId="urn:microsoft.com/office/officeart/2005/8/layout/orgChart1"/>
    <dgm:cxn modelId="{457D5F84-9F28-4512-9069-7A52AA54FCD7}" type="presParOf" srcId="{9E08E06C-EF36-4D3D-977A-353294EBD55C}" destId="{1E5B01BF-F3FB-4CA6-9323-998CBAD2546E}" srcOrd="2" destOrd="0" presId="urn:microsoft.com/office/officeart/2005/8/layout/orgChart1"/>
    <dgm:cxn modelId="{F7AA6E55-3948-4469-85C9-38B5E88B62CC}" type="presParOf" srcId="{AF53A07B-CB44-49B3-B78C-C39496640D47}" destId="{63C32A6F-20D5-49E7-AA72-39F909A1FBFA}" srcOrd="2" destOrd="0" presId="urn:microsoft.com/office/officeart/2005/8/layout/orgChart1"/>
    <dgm:cxn modelId="{764067F3-3BF6-49E6-8749-6EE914BBDAAC}" type="presParOf" srcId="{AF53A07B-CB44-49B3-B78C-C39496640D47}" destId="{0F3D28FA-D19F-48B8-9DF8-CE1B4BF1CFDF}" srcOrd="3" destOrd="0" presId="urn:microsoft.com/office/officeart/2005/8/layout/orgChart1"/>
    <dgm:cxn modelId="{0491855B-F55D-4707-A7EB-CD2DD7D172FB}" type="presParOf" srcId="{0F3D28FA-D19F-48B8-9DF8-CE1B4BF1CFDF}" destId="{52DB447E-922E-4596-A081-77947BD65EC4}" srcOrd="0" destOrd="0" presId="urn:microsoft.com/office/officeart/2005/8/layout/orgChart1"/>
    <dgm:cxn modelId="{0CE4A439-408E-4C53-8BEB-02290FF78D94}" type="presParOf" srcId="{52DB447E-922E-4596-A081-77947BD65EC4}" destId="{B6291792-407E-4079-A7F3-2E5D499F87D0}" srcOrd="0" destOrd="0" presId="urn:microsoft.com/office/officeart/2005/8/layout/orgChart1"/>
    <dgm:cxn modelId="{3AC63896-2824-41B2-BAE7-03F7D68EC981}" type="presParOf" srcId="{52DB447E-922E-4596-A081-77947BD65EC4}" destId="{548E57C5-F650-464B-87ED-1141DF452276}" srcOrd="1" destOrd="0" presId="urn:microsoft.com/office/officeart/2005/8/layout/orgChart1"/>
    <dgm:cxn modelId="{1297731B-1CDC-40DD-8C53-B36B57D6CA76}" type="presParOf" srcId="{0F3D28FA-D19F-48B8-9DF8-CE1B4BF1CFDF}" destId="{B2E1645B-A459-43C6-84CA-348C146B8186}" srcOrd="1" destOrd="0" presId="urn:microsoft.com/office/officeart/2005/8/layout/orgChart1"/>
    <dgm:cxn modelId="{D806D7FB-4BE1-456B-8866-011303E86434}" type="presParOf" srcId="{0F3D28FA-D19F-48B8-9DF8-CE1B4BF1CFDF}" destId="{46E8B6E2-AA17-4476-9B0A-16B30EC47041}" srcOrd="2" destOrd="0" presId="urn:microsoft.com/office/officeart/2005/8/layout/orgChart1"/>
    <dgm:cxn modelId="{CC698A3E-B01B-4DE8-AF29-75CB872BF7D8}" type="presParOf" srcId="{C75D8A37-1E2D-46A6-AE4B-CA83B391E65F}" destId="{D2E3F240-8C0F-4416-9325-F57822C28A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32A6F-20D5-49E7-AA72-39F909A1FBFA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DD4EA-0FAC-4CFB-8879-293F38DA234F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0AC31-540E-4729-9FF0-1D4329E46089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Дистанційне навчання</a:t>
          </a:r>
          <a:endParaRPr lang="ru-RU" sz="3100" kern="1200" dirty="0"/>
        </a:p>
      </dsp:txBody>
      <dsp:txXfrm>
        <a:off x="1669479" y="363990"/>
        <a:ext cx="2757041" cy="1378520"/>
      </dsp:txXfrm>
    </dsp:sp>
    <dsp:sp modelId="{CBF06F8F-1A47-4B80-9713-56C101C7DD6D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Дистанційна форма здобуття освіти</a:t>
          </a:r>
          <a:endParaRPr lang="ru-RU" sz="3100" kern="1200" dirty="0"/>
        </a:p>
      </dsp:txBody>
      <dsp:txXfrm>
        <a:off x="1469" y="2321489"/>
        <a:ext cx="2757041" cy="1378520"/>
      </dsp:txXfrm>
    </dsp:sp>
    <dsp:sp modelId="{B6291792-407E-4079-A7F3-2E5D499F87D0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Використання технологій </a:t>
          </a:r>
          <a:endParaRPr lang="ru-RU" sz="3100" kern="1200" dirty="0"/>
        </a:p>
      </dsp:txBody>
      <dsp:txXfrm>
        <a:off x="3337489" y="2321489"/>
        <a:ext cx="2757041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DC140-CC70-410F-956A-DC39FA517603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99AEF-373C-4ADC-9D6A-1498E619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legislation/Ser_osv/77298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хотілося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неможливо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постійно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інтерактив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часу.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подавати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створюючи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презентації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Сanva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демонструвати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коротенькі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відео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Пропишіть в </a:t>
            </a:r>
            <a:r>
              <a:rPr lang="uk-UA" dirty="0" err="1" smtClean="0"/>
              <a:t>чаті</a:t>
            </a:r>
            <a:r>
              <a:rPr lang="uk-UA" dirty="0" smtClean="0"/>
              <a:t> </a:t>
            </a:r>
            <a:r>
              <a:rPr lang="uk-UA" dirty="0" err="1" smtClean="0"/>
              <a:t>веб-ресурси</a:t>
            </a:r>
            <a:r>
              <a:rPr lang="uk-UA" dirty="0" smtClean="0"/>
              <a:t> для дистанційного навчання в синхронному режимі, в яких працюєте ви</a:t>
            </a:r>
            <a:r>
              <a:rPr lang="uk-UA" baseline="0" dirty="0" smtClean="0"/>
              <a:t> зі своїми учнями.</a:t>
            </a:r>
          </a:p>
          <a:p>
            <a:r>
              <a:rPr lang="uk-UA" baseline="0" dirty="0" smtClean="0"/>
              <a:t>Чому саме цей ресурс? (2 позитивні відгуки)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початкових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підійд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уть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різноманітні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дошк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Учитель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можливість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змінювати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кольори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дош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яскравими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привернути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дошку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педагог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завантажувати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власні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зображення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виводити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екран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Дошк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чудово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працю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залучення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дискусії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запитання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режимі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реального часу,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віртуальних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стікерах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фіксують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одночасно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відстежувати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 педагог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розуміє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момент активно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залучений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уроку,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друкує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повільно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швидко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висловлює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думку.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застосовувати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ментальних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карт,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мозкового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штурму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найскладніший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виклик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запроваджує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початковій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практиці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помічними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прийоми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 fontAlgn="base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Онлайн-кв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слухають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одного,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пропустити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Починає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вправу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обчислення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будь-кому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озвучує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заквачувати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наступним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запитанням-прикладом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однокласника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 fontAlgn="base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Рефлексія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прочитаною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книгою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прочитати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оповідання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невелику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книгу,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озвучує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дату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презентації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зазначений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обговорюють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прочитане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уроку кожному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мінівиступу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регламент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трьох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школярі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озвучують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сподобались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прочитати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книжку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 fontAlgn="base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Веселі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паузи-руханки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«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гнучкі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уроки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дня проводить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екрана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рухатися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обов’язково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дозвольте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самостійно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плейліст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динамічних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пауз-руханок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список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композицій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отримуєте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заздалегідь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потім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щодня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вмикаєте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уроках час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отримували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бонуси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виконували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відведені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урок наперед, то для таких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декілька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хвилин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менше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надсилали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йшли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відпочивати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https://moodle.org/course/view.php?id=17228#section-1</a:t>
            </a:r>
            <a:r>
              <a:rPr lang="uk-UA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допомогу вчителеві ціла низка різноманітних </a:t>
            </a:r>
            <a:r>
              <a:rPr lang="uk-UA" dirty="0" err="1" smtClean="0"/>
              <a:t>інсрументів</a:t>
            </a:r>
            <a:r>
              <a:rPr lang="uk-UA" dirty="0" smtClean="0"/>
              <a:t> для проведення цікавих сучасних уроків у дистанційному форматі. Бери і роби!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ятаючи</a:t>
            </a:r>
            <a:r>
              <a:rPr lang="uk-UA" dirty="0" smtClean="0"/>
              <a:t> при цьому,</a:t>
            </a:r>
            <a:r>
              <a:rPr lang="uk-UA" baseline="0" dirty="0" smtClean="0"/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ідповідно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положення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«не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відсотків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часу,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передбаченого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освітньою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програмою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закладу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організовується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синхронному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режимі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організовується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асинхронному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режимі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початком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 коротко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поспілкуватись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кожною родиною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дізнатися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можливість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формат.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зможуть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відвідувати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онлайн-уроки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треба буде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продумати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формат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них.</a:t>
            </a:r>
          </a:p>
          <a:p>
            <a:pPr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поспіль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ухиляється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онлайн-уроків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знаходить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виправдання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кількох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чарівну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фразу: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доведеться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зробити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«ало-ало»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кому, не підкажеш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?»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і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мітуючи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телефонну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слухавку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Цей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чарівний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метод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спрацьовує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одраз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правило: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ніколи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коментувати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факт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нездачі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робіт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невчасне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онлайн-зв’язку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усім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кінець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заняття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 прикладу,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кількох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залишити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черзі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хвилинну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розмову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вирішувати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тет-а-тет.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Леонардо 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Вінчі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влучно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підмітив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бажання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нічого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затримує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розумітимуть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тему,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взагалі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навіщо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прийшли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висновок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сумний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зможе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якісно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допомогу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прийдуть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захопливі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інструменти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Схема є і перевагою, і викликом як для вчителів, так і для дітей, а особливо батьків.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виділити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певні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виникають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способом доставки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кла-сифікуються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••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кейс-технології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навчально-методичні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комп-лектуються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спеціальний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набір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(кейс)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надси-лаються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самостійного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можливістю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консультації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••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ТV-технології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радіо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телевізійні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наданням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консультацій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на-приклад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уроки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київських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телеканалі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Київ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(https://qrgo.page.link/oAeJG));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••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мережеві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технології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базуються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використанні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Інтернет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онлайн-консультуванні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видах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взаємо-дії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Готуючи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уроку, запитайте себе: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почуте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побачене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пізнавальну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діяльність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актуалізуйте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раніше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школярами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впевненість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готові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нового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створіть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Google-формі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опитувальник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два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запитання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«Чим 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займалися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минулого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тижня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Розкажіть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…» (тут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вписуєте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яке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спиратися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подальшої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очного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роблять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замислюючись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пропускати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етап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одразу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пояснювати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тему.</a:t>
            </a:r>
          </a:p>
          <a:p>
            <a:pPr fontAlgn="base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Продумайте, як подати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інформацію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етап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 добре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переносити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асинхронне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Тобто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обов’язково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відбуватися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режимі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реального часу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синхронної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взаємодії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дітьми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самостійно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опрацьована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ваша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присутність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важливіша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етапах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Формат «Перевернутого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fontAlgn="base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Практика.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Навчіть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справлятись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помилками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етапі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правильно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справлятись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помилками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виконують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педагог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себе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діагностичну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корекційну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побачить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переконається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правильно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застосовує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інструменти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Підсилюйте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мотивацію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умови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мотивація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підтримується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потрібні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підтримка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похвала,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відчуття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досягнення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ситуація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максимальна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автономність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достатньо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мотивовані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онлайн-форматі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показав приклад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першої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Леонардо 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Вінчі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влучно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підмітив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бажання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нічого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затримує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розумітимуть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тему,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взагалі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навіщо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прийшли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висновок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сумний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зможе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якісно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допомогу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прийдуть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захопливі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інструменти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Формувальне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оцінювання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етапі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участь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важливішою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етапі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пояснення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поставити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позначку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журналі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вказуючи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Оцінювання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те,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учневі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шляху до мети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треба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зробити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досягти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результату.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коментар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«7»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«9» мало про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побачить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«9»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подумає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«Ну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добре!»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повернеться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теми,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зрозуміти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зробити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спробувати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кількісний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якісний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зворотний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зв’язок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Взагалі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відмовлятися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кількісного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намагайтеся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бути «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гелікоптерними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вчителями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перебирайте на себе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гелікоптера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намагайтеся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мінімальний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нафарширувати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масивом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вміннями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компетентностями,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вибір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впливу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Школяр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відчуває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навколо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стільки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всього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відбувається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Але…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ним.</a:t>
            </a:r>
          </a:p>
          <a:p>
            <a:pPr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Натомість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відчувати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внутрішню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потребу бути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уроці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Але як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вплинути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Спробуйте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з’ясувати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предмета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як про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власну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потребу.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Цікавинки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бути,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перевантажуйте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веселощами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адресуватися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запитам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ваших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відчуває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яскраве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креативне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пропонуєте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спрямоване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вирішення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потреб, то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сприйматиме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Надайте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вибір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вашим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учням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допомагайте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їм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встановити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цілі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треба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сформулювати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Міністерства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особисті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знати,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одержить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засвоївши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Надайте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учневі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вибір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диктувати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вивчаємо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межах кожного уроку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опцій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пропонувати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Принцип той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харчуванням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скажемо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хочеш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!»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найімовірніше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раціон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складатиметься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снеків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смаколиків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газованої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води. Але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вибір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межах смачного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корисного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 само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уроками.</a:t>
            </a:r>
          </a:p>
          <a:p>
            <a:pPr fontAlgn="base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Використовуйте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різні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канали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подання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інформації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Спостерігайте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засвоюють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добре «ловить»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розповідає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наживо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когось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виступ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зручніше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подивитися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презентацію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елементами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інтерактиву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Спробуйте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наступне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зробіть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плейліст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урок,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зберіть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п’ять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пояснень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однієї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теми.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нехай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плейліст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треба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знайти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інтернеті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п’ять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пояснюють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тему.</a:t>
            </a:r>
          </a:p>
          <a:p>
            <a:pPr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один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цікавий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варіант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знайдіть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інтернеті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запропонуйте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погане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пояснення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теми.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Попросіть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розповісти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поясненні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незрозуміло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бракує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набагато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перевірка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розуміння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тести.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давайте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написати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реферат: результат буде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скачаний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хвилину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просто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прочитаний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найкращому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Дайте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завантажити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інтернету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реферати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одну тему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порівняти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собою.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зовсім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презентацію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рефератом.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конкретного тексту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презентації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інфографіки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будь-якому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Тести —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корисний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інструмент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дистанційки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для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оцінювання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першої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української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тестами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намагалися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перевірити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 одного боку,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комп’ютерні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тести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зручно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Комп’ютер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перевіряє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педагог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стовпчик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результатами,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готових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перенесення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журнал.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знаємо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легко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списати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убезпечитися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повірте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креативні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тішитись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ілюзіями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убезпечать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списування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Набагато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тести як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інструмент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Тести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передусім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допомагати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учневі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завдяки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побачити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потрібно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зробити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Коли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розуміє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спокійніше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сприймає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будь-які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помилки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Дуже</a:t>
            </a:r>
            <a:r>
              <a:rPr lang="ru-RU" dirty="0" smtClean="0"/>
              <a:t> часто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поєднуються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най-більш</a:t>
            </a:r>
            <a:r>
              <a:rPr lang="ru-RU" dirty="0" smtClean="0"/>
              <a:t> </a:t>
            </a:r>
            <a:r>
              <a:rPr lang="ru-RU" dirty="0" err="1" smtClean="0"/>
              <a:t>поширеним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мережевих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i="1" dirty="0" err="1" smtClean="0"/>
              <a:t>Перевагами</a:t>
            </a:r>
            <a:r>
              <a:rPr lang="ru-RU" i="1" dirty="0" smtClean="0"/>
              <a:t> </a:t>
            </a:r>
            <a:r>
              <a:rPr lang="ru-RU" i="1" dirty="0" err="1" smtClean="0"/>
              <a:t>дистанційного</a:t>
            </a:r>
            <a:r>
              <a:rPr lang="ru-RU" i="1" dirty="0" smtClean="0"/>
              <a:t> </a:t>
            </a:r>
            <a:r>
              <a:rPr lang="ru-RU" i="1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гнучкість</a:t>
            </a:r>
            <a:r>
              <a:rPr lang="ru-RU" dirty="0" smtClean="0"/>
              <a:t>, </a:t>
            </a:r>
            <a:r>
              <a:rPr lang="ru-RU" dirty="0" err="1" smtClean="0"/>
              <a:t>асин-хронність</a:t>
            </a:r>
            <a:r>
              <a:rPr lang="ru-RU" dirty="0" smtClean="0"/>
              <a:t> у </a:t>
            </a:r>
            <a:r>
              <a:rPr lang="ru-RU" dirty="0" err="1" smtClean="0"/>
              <a:t>часі</a:t>
            </a:r>
            <a:r>
              <a:rPr lang="ru-RU" dirty="0" smtClean="0"/>
              <a:t>, </a:t>
            </a:r>
            <a:r>
              <a:rPr lang="ru-RU" dirty="0" err="1" smtClean="0"/>
              <a:t>інформаційна</a:t>
            </a:r>
            <a:r>
              <a:rPr lang="ru-RU" dirty="0" smtClean="0"/>
              <a:t> </a:t>
            </a:r>
            <a:r>
              <a:rPr lang="ru-RU" dirty="0" err="1" smtClean="0"/>
              <a:t>доступність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ресур-сів</a:t>
            </a:r>
            <a:r>
              <a:rPr lang="ru-RU" dirty="0" smtClean="0"/>
              <a:t>, </a:t>
            </a:r>
            <a:r>
              <a:rPr lang="ru-RU" dirty="0" err="1" smtClean="0"/>
              <a:t>масовість</a:t>
            </a:r>
            <a:r>
              <a:rPr lang="ru-RU" dirty="0" smtClean="0"/>
              <a:t>, </a:t>
            </a:r>
            <a:r>
              <a:rPr lang="ru-RU" dirty="0" err="1" smtClean="0"/>
              <a:t>інтерактивність</a:t>
            </a:r>
            <a:r>
              <a:rPr lang="ru-RU" dirty="0" smtClean="0"/>
              <a:t>, </a:t>
            </a:r>
            <a:r>
              <a:rPr lang="ru-RU" dirty="0" err="1" smtClean="0"/>
              <a:t>автоматизація</a:t>
            </a:r>
            <a:r>
              <a:rPr lang="ru-RU" dirty="0" smtClean="0"/>
              <a:t> тестового кон­ </a:t>
            </a:r>
            <a:r>
              <a:rPr lang="ru-RU" dirty="0" err="1" smtClean="0"/>
              <a:t>тролю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моніторингу</a:t>
            </a:r>
            <a:r>
              <a:rPr lang="ru-R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i="1" dirty="0" err="1" smtClean="0"/>
              <a:t>недоліків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: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недо-статність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безпосереднього</a:t>
            </a:r>
            <a:r>
              <a:rPr lang="ru-RU" dirty="0" smtClean="0"/>
              <a:t> контакту </a:t>
            </a:r>
            <a:r>
              <a:rPr lang="ru-RU" dirty="0" err="1" smtClean="0"/>
              <a:t>учня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учителем,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собою, </a:t>
            </a:r>
            <a:r>
              <a:rPr lang="ru-RU" dirty="0" err="1" smtClean="0"/>
              <a:t>додаткове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на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учня</a:t>
            </a:r>
            <a:r>
              <a:rPr lang="ru-RU" dirty="0" smtClean="0"/>
              <a:t> у </a:t>
            </a:r>
            <a:r>
              <a:rPr lang="ru-RU" dirty="0" err="1" smtClean="0"/>
              <a:t>зв’яз-ку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недостатньою</a:t>
            </a:r>
            <a:r>
              <a:rPr lang="ru-RU" dirty="0" smtClean="0"/>
              <a:t> </a:t>
            </a:r>
            <a:r>
              <a:rPr lang="ru-RU" dirty="0" err="1" smtClean="0"/>
              <a:t>мотивацією</a:t>
            </a:r>
            <a:r>
              <a:rPr lang="ru-RU" dirty="0" smtClean="0"/>
              <a:t> та </a:t>
            </a:r>
            <a:r>
              <a:rPr lang="ru-RU" dirty="0" err="1" smtClean="0"/>
              <a:t>навичками</a:t>
            </a:r>
            <a:r>
              <a:rPr lang="ru-RU" dirty="0" smtClean="0"/>
              <a:t> </a:t>
            </a:r>
            <a:r>
              <a:rPr lang="ru-RU" dirty="0" err="1" smtClean="0"/>
              <a:t>самостійної</a:t>
            </a:r>
            <a:r>
              <a:rPr lang="ru-RU" dirty="0" smtClean="0"/>
              <a:t> </a:t>
            </a:r>
            <a:r>
              <a:rPr lang="ru-RU" dirty="0" err="1" smtClean="0"/>
              <a:t>робо-ти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uk-UA" b="0" dirty="0" smtClean="0"/>
              <a:t>Дистанційна форма навчання  в ЗЗСО регламентується</a:t>
            </a:r>
            <a:r>
              <a:rPr lang="uk-UA" b="0" baseline="0" dirty="0" smtClean="0"/>
              <a:t> Положенням про дистанційну форму… А також певною кількістю Наказів МОЗ України.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200" b="0" dirty="0" smtClean="0">
                <a:solidFill>
                  <a:schemeClr val="tx1"/>
                </a:solidFill>
              </a:rPr>
              <a:t>2. </a:t>
            </a:r>
            <a:r>
              <a:rPr lang="ru-RU" sz="1200" b="0" dirty="0" err="1" smtClean="0">
                <a:solidFill>
                  <a:schemeClr val="tx1"/>
                </a:solidFill>
              </a:rPr>
              <a:t>Відповідно</a:t>
            </a:r>
            <a:r>
              <a:rPr lang="ru-RU" sz="1200" b="0" dirty="0" smtClean="0">
                <a:solidFill>
                  <a:schemeClr val="tx1"/>
                </a:solidFill>
              </a:rPr>
              <a:t> до п.8 </a:t>
            </a:r>
            <a:r>
              <a:rPr lang="ru-RU" sz="1200" b="0" dirty="0" err="1" smtClean="0">
                <a:solidFill>
                  <a:schemeClr val="tx1"/>
                </a:solidFill>
              </a:rPr>
              <a:t>розділу</a:t>
            </a:r>
            <a:r>
              <a:rPr lang="ru-RU" sz="1200" b="0" dirty="0" smtClean="0">
                <a:solidFill>
                  <a:schemeClr val="tx1"/>
                </a:solidFill>
              </a:rPr>
              <a:t> 5. При </a:t>
            </a:r>
            <a:r>
              <a:rPr lang="uk-UA" sz="1200" b="0" dirty="0" smtClean="0">
                <a:solidFill>
                  <a:schemeClr val="tx1"/>
                </a:solidFill>
              </a:rPr>
              <a:t>використанні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технічних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засобів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навчання</a:t>
            </a:r>
            <a:r>
              <a:rPr lang="ru-RU" sz="1200" b="0" dirty="0" smtClean="0">
                <a:solidFill>
                  <a:schemeClr val="tx1"/>
                </a:solidFill>
              </a:rPr>
              <a:t> (</a:t>
            </a:r>
            <a:r>
              <a:rPr lang="ru-RU" sz="1200" b="0" dirty="0" err="1" smtClean="0">
                <a:solidFill>
                  <a:schemeClr val="tx1"/>
                </a:solidFill>
              </a:rPr>
              <a:t>далі</a:t>
            </a:r>
            <a:r>
              <a:rPr lang="ru-RU" sz="1200" b="0" dirty="0" smtClean="0">
                <a:solidFill>
                  <a:schemeClr val="tx1"/>
                </a:solidFill>
              </a:rPr>
              <a:t> - ТЗН) </a:t>
            </a:r>
            <a:r>
              <a:rPr lang="ru-RU" sz="1200" b="0" dirty="0" err="1" smtClean="0">
                <a:solidFill>
                  <a:schemeClr val="tx1"/>
                </a:solidFill>
              </a:rPr>
              <a:t>під</a:t>
            </a:r>
            <a:r>
              <a:rPr lang="ru-RU" sz="1200" b="0" dirty="0" smtClean="0">
                <a:solidFill>
                  <a:schemeClr val="tx1"/>
                </a:solidFill>
              </a:rPr>
              <a:t> час </a:t>
            </a:r>
            <a:r>
              <a:rPr lang="ru-RU" sz="1200" b="0" dirty="0" err="1" smtClean="0">
                <a:solidFill>
                  <a:schemeClr val="tx1"/>
                </a:solidFill>
              </a:rPr>
              <a:t>проведення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навчального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заняття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потрібно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чергувати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види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навчальної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діяльності</a:t>
            </a:r>
            <a:r>
              <a:rPr lang="ru-RU" sz="1200" b="0" dirty="0" smtClean="0">
                <a:solidFill>
                  <a:schemeClr val="tx1"/>
                </a:solidFill>
              </a:rPr>
              <a:t>. </a:t>
            </a:r>
            <a:r>
              <a:rPr lang="en-US" sz="1200" b="0" dirty="0" err="1" smtClean="0">
                <a:solidFill>
                  <a:schemeClr val="tx1"/>
                </a:solidFill>
              </a:rPr>
              <a:t>Безперервна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тривалість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навчальної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діяльності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з</a:t>
            </a:r>
            <a:r>
              <a:rPr lang="ru-RU" sz="1200" b="0" dirty="0" smtClean="0">
                <a:solidFill>
                  <a:schemeClr val="tx1"/>
                </a:solidFill>
              </a:rPr>
              <a:t> ТЗН </a:t>
            </a:r>
            <a:r>
              <a:rPr lang="ru-RU" sz="1200" b="0" dirty="0" err="1" smtClean="0">
                <a:solidFill>
                  <a:schemeClr val="tx1"/>
                </a:solidFill>
              </a:rPr>
              <a:t>упродовж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навчального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заняття</a:t>
            </a:r>
            <a:r>
              <a:rPr lang="ru-RU" sz="1200" b="0" dirty="0" smtClean="0">
                <a:solidFill>
                  <a:schemeClr val="tx1"/>
                </a:solidFill>
              </a:rPr>
              <a:t> повинна бути: </a:t>
            </a:r>
          </a:p>
          <a:p>
            <a:pPr algn="just">
              <a:buNone/>
            </a:pPr>
            <a:r>
              <a:rPr lang="ru-RU" sz="1200" b="0" i="1" dirty="0" smtClean="0">
                <a:solidFill>
                  <a:srgbClr val="FF0000"/>
                </a:solidFill>
              </a:rPr>
              <a:t>для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учнів</a:t>
            </a:r>
            <a:r>
              <a:rPr lang="ru-RU" sz="1200" b="0" i="1" dirty="0" smtClean="0">
                <a:solidFill>
                  <a:srgbClr val="FF0000"/>
                </a:solidFill>
              </a:rPr>
              <a:t> 1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класів</a:t>
            </a:r>
            <a:r>
              <a:rPr lang="ru-RU" sz="1200" b="0" i="1" dirty="0" smtClean="0">
                <a:solidFill>
                  <a:srgbClr val="FF0000"/>
                </a:solidFill>
              </a:rPr>
              <a:t> - не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більше</a:t>
            </a:r>
            <a:r>
              <a:rPr lang="ru-RU" sz="1200" b="0" i="1" dirty="0" smtClean="0">
                <a:solidFill>
                  <a:srgbClr val="FF0000"/>
                </a:solidFill>
              </a:rPr>
              <a:t> 10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хвилин</a:t>
            </a:r>
            <a:r>
              <a:rPr lang="ru-RU" sz="1200" b="0" i="1" dirty="0" smtClean="0">
                <a:solidFill>
                  <a:srgbClr val="FF0000"/>
                </a:solidFill>
              </a:rPr>
              <a:t>;</a:t>
            </a:r>
          </a:p>
          <a:p>
            <a:pPr algn="just">
              <a:buNone/>
            </a:pPr>
            <a:r>
              <a:rPr lang="ru-RU" sz="1200" b="0" i="1" dirty="0" smtClean="0">
                <a:solidFill>
                  <a:srgbClr val="FF0000"/>
                </a:solidFill>
              </a:rPr>
              <a:t>для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учнів</a:t>
            </a:r>
            <a:r>
              <a:rPr lang="ru-RU" sz="1200" b="0" i="1" dirty="0" smtClean="0">
                <a:solidFill>
                  <a:srgbClr val="FF0000"/>
                </a:solidFill>
              </a:rPr>
              <a:t> 2 - 4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класів</a:t>
            </a:r>
            <a:r>
              <a:rPr lang="ru-RU" sz="1200" b="0" i="1" dirty="0" smtClean="0">
                <a:solidFill>
                  <a:srgbClr val="FF0000"/>
                </a:solidFill>
              </a:rPr>
              <a:t> - не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більше</a:t>
            </a:r>
            <a:r>
              <a:rPr lang="ru-RU" sz="1200" b="0" i="1" dirty="0" smtClean="0">
                <a:solidFill>
                  <a:srgbClr val="FF0000"/>
                </a:solidFill>
              </a:rPr>
              <a:t> 15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хвилин</a:t>
            </a:r>
            <a:r>
              <a:rPr lang="ru-RU" sz="1200" b="0" i="1" dirty="0" smtClean="0">
                <a:solidFill>
                  <a:srgbClr val="FF0000"/>
                </a:solidFill>
              </a:rPr>
              <a:t>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тривалість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занять,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визначена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Законом “Про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загальну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середню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зберігається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35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1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40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2-4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Обмежується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безперервної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комп’ютером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уникнення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ризиків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здоров’я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uk-UA" sz="1200" b="0" i="1" dirty="0" smtClean="0">
                <a:solidFill>
                  <a:srgbClr val="FF0000"/>
                </a:solidFill>
              </a:rPr>
              <a:t>3. І Новинка наказ № 1371. А саме, </a:t>
            </a:r>
            <a:endParaRPr lang="uk-UA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Така форма навчання передбачає доступ до </a:t>
            </a:r>
            <a:r>
              <a:rPr lang="uk-UA" dirty="0" err="1" smtClean="0"/>
              <a:t>інтернету</a:t>
            </a:r>
            <a:r>
              <a:rPr lang="uk-UA" dirty="0" smtClean="0"/>
              <a:t>, технічне забезпечення (комп’ютер, планшет, </a:t>
            </a:r>
            <a:r>
              <a:rPr lang="uk-UA" dirty="0" err="1" smtClean="0"/>
              <a:t>смартфон</a:t>
            </a:r>
            <a:r>
              <a:rPr lang="uk-UA" dirty="0" smtClean="0"/>
              <a:t> тощо) в усіх учасників освітнього процесу, а також те, що вчителі володіють технологіями дистанційного навчання.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Інформування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розміщення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новин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оголошень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пи-тань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(сайт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блоги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е-пошта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ПІБ, телефон,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елек-тронна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пошта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посилання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профілі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месенджерах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розклад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уроків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дистанційного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концепція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син-хронного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асинхронного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всьому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за-кладі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запровадження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групової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на-вчальних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дослідницьких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проєктів онлайн.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Передумови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ефективного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дистанційного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вимог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учасників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перелік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адресу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вебвузла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розміщено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сайт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дистан-ційного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комунікацій-них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забезпечення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перелік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інструментів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гіперпосиланнями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відео-ролики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інструкції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користування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ними).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Передача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завдань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перевірку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політика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оцінюван-ня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спосіб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виконаних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учнівських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графік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онлайн-консультацій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терміни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оці-нювання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робіт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потреби;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спосіб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оцінок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коментарів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оцінювання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невиконаних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запізнілих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можливі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засоби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подолання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технічних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труднощів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Учнівська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поведінка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присутність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очікувань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щодо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по-ведінки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онлайн-класі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відсутності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уроці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поважних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причин,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запізнення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Методичне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теоретичні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прак-тичні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рекомендації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щодо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розробки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педагогіч-но-психологічних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інформаційно-комунікаційних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критерії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засоби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контролю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якості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змістовне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дидактичне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мето-дичне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наповнення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вебресурсів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курсів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навчаль-ного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плану /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підготовки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Випрацюйте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«Кодекс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поведінки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для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дистанційних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уроків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Домовтеся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кожен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уроку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перевіряє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справність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зарядки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гаджета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Проговоріть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вмикати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вимикати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мікрофони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Повідомте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сигнал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опцію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Підняти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руку». Нагадайте,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того, як учитель дозволить –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потрібно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увімкнути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мікрофон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Проговоріть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загальному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Зазначте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уроку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закриті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будь-які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стосунку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Домовтеся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уроку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стояла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склянка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пляшечка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водою.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Проводьте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ранкове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коло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разів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тиждень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Погодьтеся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чудово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якби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навіть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екрани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гаджетів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почувалися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причетними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шкільної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спільноти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допомагають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чудові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ритуали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всього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 от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звичне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ранкове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коло.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появою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забув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шкода.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Бажано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ж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зустріч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дітьми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обов’язково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двічі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тиждень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пропонуємо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виходити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зв’язок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трохи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раніше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наприклад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о 09:15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10:00.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Кожен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ділиться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враженнями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вихідних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запропонувати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обговорення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молодшої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особлива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категорія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сприймає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потрібно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продумати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сценарій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онлайн-уроку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ігровими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елементами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обов’язковою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комунікацією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співпрацею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одним. Ваш урок мине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намарно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слухатимуть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вас.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Комбінуйте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невеликі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теоретичні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блоки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цікавими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ews/trivalist-navchalnogo-zanyattya-pid-chas-distancijnogo-formatu-lishayetsya-nezminnoyu-rozyasnennya-mon?Fbclid=iwar3f5t-lwb0gzaiuhuxnxwqsyehmgqwy2vijd0gjsf2-wsbacgr5ee4oiv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on.rada.gov.ua/laws/show/z1450-21#Text" TargetMode="External"/><Relationship Id="rId4" Type="http://schemas.openxmlformats.org/officeDocument/2006/relationships/hyperlink" Target="https://zakon.rada.gov.ua/laws/show/z1111-20#Tex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79;%20&#1076;&#1080;&#1089;&#1082;&#1091;%20&#1057;\Downloads\%5b&#1042;&#1077;&#1073;&#1110;&#1085;&#1072;&#1088;%5d%20&#1044;&#1080;&#1089;&#1090;&#1072;&#1085;&#1094;&#1110;&#1081;&#1085;&#1072;%20&#1086;&#1089;&#1074;&#1110;&#1090;&#1072;%20&#1091;%20&#1087;&#1086;&#1095;&#1072;&#1090;&#1082;&#1086;&#1074;&#1110;&#1081;%20&#1096;&#1082;&#1086;&#1083;&#1110;_%20&#1092;&#1086;&#1088;&#1084;&#1080;%20&#1110;%20&#1084;&#1077;&#1090;&#1086;&#1076;&#1080;%20&#1086;&#1088;&#1075;&#1072;&#1085;&#1110;&#1079;&#1072;&#1094;&#1110;&#1111;.mp4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osvitoria.media/experience/lajfhaky-z-dystantsijnogo-navchannya-najkrashhyj-dosvid-uchyteliv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LearningApps.org" TargetMode="External"/><Relationship Id="rId3" Type="http://schemas.openxmlformats.org/officeDocument/2006/relationships/hyperlink" Target="https://moodle.org/course/view.php?id=17228#section-1" TargetMode="External"/><Relationship Id="rId7" Type="http://schemas.openxmlformats.org/officeDocument/2006/relationships/hyperlink" Target="https://www.classdojo.com/uk-ua/signup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time.com/uk/" TargetMode="External"/><Relationship Id="rId5" Type="http://schemas.openxmlformats.org/officeDocument/2006/relationships/hyperlink" Target="https://support.zoom.us/hc/ru/articles/201362413" TargetMode="External"/><Relationship Id="rId4" Type="http://schemas.openxmlformats.org/officeDocument/2006/relationships/hyperlink" Target="https://classroom.google.&#1089;om/" TargetMode="External"/><Relationship Id="rId9" Type="http://schemas.openxmlformats.org/officeDocument/2006/relationships/hyperlink" Target="https://wordwall.net/uk/myactiviti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school/method/78950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shkola.in.ua/pidruchnyky/" TargetMode="External"/><Relationship Id="rId7" Type="http://schemas.openxmlformats.org/officeDocument/2006/relationships/hyperlink" Target="https://mon.gov.ua/ua/tag/vseukrayinska-shkola-onlajn" TargetMode="Externa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fe.pravda.com.ua/society/2020/09/19/242390/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nus.org.ua/articles/50-ukrayinomovnyh-yutub-kanaliv-dlya-navchannya-ta-samorozvytku/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nus.org.ua/articles/yak-vchytelyu-zrobyty-osvitnye-video-v-klasi-chy-vdoma/" TargetMode="External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ntimeter.com/app/presentation/ale6c1i7c4qd6m59xt3axvyw5gkbs671/wjb8zmxvkix9" TargetMode="External"/><Relationship Id="rId4" Type="http://schemas.openxmlformats.org/officeDocument/2006/relationships/hyperlink" Target="https://www.menti.com/aln7dd7c4b5u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b?usp=web_ww_intro" TargetMode="External"/><Relationship Id="rId7" Type="http://schemas.openxmlformats.org/officeDocument/2006/relationships/hyperlink" Target="https://www.plickers.com/" TargetMode="External"/><Relationship Id="rId2" Type="http://schemas.openxmlformats.org/officeDocument/2006/relationships/hyperlink" Target="https://osvita.ua/school/method/7720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tkahoot.com/" TargetMode="External"/><Relationship Id="rId5" Type="http://schemas.openxmlformats.org/officeDocument/2006/relationships/hyperlink" Target="http://www.proprofs.com/" TargetMode="External"/><Relationship Id="rId4" Type="http://schemas.openxmlformats.org/officeDocument/2006/relationships/hyperlink" Target="http://quizlet.com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urokok.com.ua+1+%D0%BA%D0%BB%D0%B0%D1%81&amp;oq=uro&amp;aqs=chrome.0.35i39j69i57j0j0i395l3j69i60l2.8730j1j7&amp;sourceid=chrome&amp;ie=UTF-8" TargetMode="External"/><Relationship Id="rId3" Type="http://schemas.openxmlformats.org/officeDocument/2006/relationships/hyperlink" Target="https://nus.org.ua/articles/yak-rozrobyty-dystantsijnyj-urok-dlya-1-2-klasiv-instruktsiya-vid-vchytelky/" TargetMode="External"/><Relationship Id="rId7" Type="http://schemas.openxmlformats.org/officeDocument/2006/relationships/hyperlink" Target="https://nus.org.ua/articles/30-instrumentv-dlya-dystantsijnogo-navchannya-dobirka-nush/" TargetMode="External"/><Relationship Id="rId2" Type="http://schemas.openxmlformats.org/officeDocument/2006/relationships/hyperlink" Target="https://nus.org.ua/articles/yak-tehnichno-organizuvaty-dystantsijne-navchannya-pokrokova-instruktsi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s.org.ua/articles/yak-organizuvaty-dystantsijne-navchannya-dlya-ditej-z-oop-dosvid-vchyteliv/" TargetMode="External"/><Relationship Id="rId5" Type="http://schemas.openxmlformats.org/officeDocument/2006/relationships/hyperlink" Target="https://nus.org.ua/articles/chotyry-servisy-yaki-dopomozhut-organizuvaty-dystantsijne-navchannya/" TargetMode="External"/><Relationship Id="rId4" Type="http://schemas.openxmlformats.org/officeDocument/2006/relationships/hyperlink" Target="https://nus.org.ua/articles/dystantsijne-navchannya-v-3-4-klasi-instruktsiyi-pryklady-urokiv-ta-komunikatsiyi-z-batkamy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nus.org.ua/articles/yak-rozrobyty-dystantsijnyj-urok-dlya-1-2-klasiv-instruktsiya-vid-vchytelky/" TargetMode="External"/><Relationship Id="rId3" Type="http://schemas.openxmlformats.org/officeDocument/2006/relationships/hyperlink" Target="https://prometheus.org.ua/" TargetMode="External"/><Relationship Id="rId7" Type="http://schemas.openxmlformats.org/officeDocument/2006/relationships/hyperlink" Target="https://nus.org.ua/articles/yak-vykorystovuvaty-youtube-u-dystantsijnijnomu-navchanni/" TargetMode="External"/><Relationship Id="rId2" Type="http://schemas.openxmlformats.org/officeDocument/2006/relationships/hyperlink" Target="https://www.youtube.com/c/MONUKRA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s.org.ua/articles/yak-pratsyuvaty-v-google-klas-pokrokova-instruktsiya/" TargetMode="External"/><Relationship Id="rId5" Type="http://schemas.openxmlformats.org/officeDocument/2006/relationships/hyperlink" Target="https://nus.org.ua/articles/praktyky-ta-pidhody-do-dystantsijnogo-navchannya-rekomendatsiyi-dlya-vchyteliv/" TargetMode="External"/><Relationship Id="rId10" Type="http://schemas.openxmlformats.org/officeDocument/2006/relationships/hyperlink" Target="https://nus.org.ua/articles/navchannya-vdoma-praktychni-porady-dlya-vchyteliv-vid-psyhologyni-svitlany-rojz/" TargetMode="External"/><Relationship Id="rId4" Type="http://schemas.openxmlformats.org/officeDocument/2006/relationships/hyperlink" Target="https://www.ed-era.com/" TargetMode="External"/><Relationship Id="rId9" Type="http://schemas.openxmlformats.org/officeDocument/2006/relationships/hyperlink" Target="https://nus.org.ua/articles/dystantsine-navchannya-yak-zatsikavyty-uchniv-porady-vid-uchytelky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-era.com/courses/course-v1:MON-DECIDE+1+2020/about" TargetMode="External"/><Relationship Id="rId2" Type="http://schemas.openxmlformats.org/officeDocument/2006/relationships/hyperlink" Target="https://courses.ed-era.com/courses/course-v1:mon-decide+1+2020/abo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stok.dp.ua/ukr/infa1/glossary/content/" TargetMode="External"/><Relationship Id="rId2" Type="http://schemas.openxmlformats.org/officeDocument/2006/relationships/hyperlink" Target="https://uk.wikipedia.org/wiki/%D0%94%D0%B8%D1%81%D1%82%D0%B0%D0%BD%D1%86%D1%96%D0%B9%D0%BD%D0%B5_%D0%BD%D0%B0%D0%B2%D1%87%D0%B0%D0%BD%D0%BD%D1%8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14-02 </a:t>
            </a:r>
            <a:r>
              <a:rPr lang="ru-RU" dirty="0" smtClean="0"/>
              <a:t>– 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</a:t>
            </a:r>
            <a:r>
              <a:rPr lang="uk-UA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</a:t>
            </a:r>
            <a:r>
              <a:rPr lang="ru-RU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дата?</a:t>
            </a:r>
            <a:endParaRPr lang="ru-RU" sz="4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93096"/>
            <a:ext cx="3247628" cy="21611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84168" y="11247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B050"/>
                </a:solidFill>
              </a:rPr>
              <a:t>1</a:t>
            </a:r>
            <a:endParaRPr lang="ru-RU" sz="2800" b="1" i="1" dirty="0" smtClean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11967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B050"/>
                </a:solidFill>
              </a:rPr>
              <a:t>2</a:t>
            </a:r>
            <a:endParaRPr lang="ru-RU" sz="2800" b="1" i="1" dirty="0" smtClean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B050"/>
                </a:solidFill>
              </a:rPr>
              <a:t>3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494116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підмічає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905" y="1700808"/>
            <a:ext cx="321464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27413"/>
            <a:ext cx="2232248" cy="24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81128"/>
            <a:ext cx="2808312" cy="190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Сьогодення: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i="1" dirty="0" err="1" smtClean="0"/>
              <a:t>Переваги</a:t>
            </a:r>
            <a:r>
              <a:rPr lang="ru-RU" i="1" dirty="0" smtClean="0"/>
              <a:t> </a:t>
            </a:r>
            <a:r>
              <a:rPr lang="ru-RU" i="1" dirty="0" err="1" smtClean="0"/>
              <a:t>дистанційного</a:t>
            </a:r>
            <a:r>
              <a:rPr lang="ru-RU" i="1" dirty="0" smtClean="0"/>
              <a:t> </a:t>
            </a:r>
            <a:r>
              <a:rPr lang="ru-RU" i="1" dirty="0" err="1" smtClean="0"/>
              <a:t>навчання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          </a:t>
            </a:r>
            <a:r>
              <a:rPr lang="ru-RU" i="1" dirty="0" err="1" smtClean="0"/>
              <a:t>Недоліки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5730339" cy="38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Кроки взаємодії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961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 база: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«Положення про дистанційну форму здобуття повної загальної  середньої освіти» (наказ МОН України № 1115 від 08.09.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2020р.)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дистанційного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формату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лишається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незмінною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Роз’яснення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Режим доступу: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mon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Gov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Ua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ua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news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trivalist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navchalnogo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zanyattya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pid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chas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distancijnogo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formatu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lishayetsya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nezminnoyu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rozyasnennya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mon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?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Fbclid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=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iwar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3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f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5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t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lwb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0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gzaiuhuxnxwqsyehmgqwy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2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vijd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0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gjsf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2-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wsbacgr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5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ee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4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oiv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8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п. 8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розділу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Санітарного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регламенту для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ЗЗСО (Наказ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2205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25.09.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). Режим доступу: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https://zakon.rada.gov.ua/laws/show/z1111-20#Text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Наказ МОЗ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20.09.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№ 1984 Режим доступу: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https://zakon.rada.gov.ua/laws/show/z1450-21#Text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5. ! 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Наказ МОЗ України від 01 серпня 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2022 року 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№ 1371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Про затвердження Змін до деяких наказів Міністерства охорони здоров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я України»</a:t>
            </a: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spcBef>
                <a:spcPts val="0"/>
              </a:spcBef>
              <a:buAutoNum type="arabicPeriod"/>
            </a:pPr>
            <a:endParaRPr lang="uk-UA" i="1" dirty="0" smtClean="0"/>
          </a:p>
          <a:p>
            <a:pPr indent="342900">
              <a:spcBef>
                <a:spcPts val="0"/>
              </a:spcBef>
              <a:buAutoNum type="arabicPeriod"/>
            </a:pPr>
            <a:endParaRPr lang="uk-UA" i="1" dirty="0" smtClean="0"/>
          </a:p>
          <a:p>
            <a:pPr indent="342900">
              <a:spcBef>
                <a:spcPts val="0"/>
              </a:spcBef>
              <a:buNone/>
            </a:pPr>
            <a:endParaRPr lang="uk-UA" b="1" i="1" dirty="0" smtClean="0"/>
          </a:p>
          <a:p>
            <a:pPr indent="342900">
              <a:spcBef>
                <a:spcPts val="0"/>
              </a:spcBef>
              <a:buNone/>
            </a:pPr>
            <a:endParaRPr lang="uk-UA" b="1" i="1" dirty="0" smtClean="0"/>
          </a:p>
          <a:p>
            <a:pPr indent="342900" algn="just">
              <a:spcBef>
                <a:spcPts val="0"/>
              </a:spcBef>
              <a:buNone/>
            </a:pPr>
            <a:endParaRPr lang="uk-UA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236296" y="558924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умовах воєнного часу: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178" b="78314"/>
          <a:stretch>
            <a:fillRect/>
          </a:stretch>
        </p:blipFill>
        <p:spPr bwMode="auto">
          <a:xfrm>
            <a:off x="0" y="1340768"/>
            <a:ext cx="82145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921" t="43058" r="3513" b="38036"/>
          <a:stretch>
            <a:fillRect/>
          </a:stretch>
        </p:blipFill>
        <p:spPr bwMode="auto">
          <a:xfrm>
            <a:off x="179512" y="2924944"/>
            <a:ext cx="88569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Дистанційне навчання буде ефективним, якщо буде посильним для всіх учасників освітнього процесу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 ефективності </a:t>
            </a:r>
            <a:r>
              <a:rPr lang="uk-UA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61" y="1628800"/>
            <a:ext cx="9161861" cy="50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1340768"/>
            <a:ext cx="1602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Інформування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772816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Методи</a:t>
            </a:r>
            <a:r>
              <a:rPr lang="ru-RU" i="1" dirty="0" smtClean="0"/>
              <a:t> </a:t>
            </a:r>
            <a:r>
              <a:rPr lang="ru-RU" i="1" dirty="0" err="1" smtClean="0"/>
              <a:t>дистанційного</a:t>
            </a:r>
            <a:r>
              <a:rPr lang="ru-RU" i="1" dirty="0" smtClean="0"/>
              <a:t> </a:t>
            </a:r>
            <a:r>
              <a:rPr lang="ru-RU" i="1" dirty="0" err="1" smtClean="0"/>
              <a:t>навчання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/>
              <a:t>Передумови</a:t>
            </a:r>
            <a:r>
              <a:rPr lang="ru-RU" i="1" dirty="0" smtClean="0"/>
              <a:t> для </a:t>
            </a:r>
            <a:r>
              <a:rPr lang="ru-RU" i="1" dirty="0" err="1" smtClean="0"/>
              <a:t>ефективного</a:t>
            </a:r>
            <a:r>
              <a:rPr lang="ru-RU" i="1" dirty="0" smtClean="0"/>
              <a:t> </a:t>
            </a:r>
            <a:r>
              <a:rPr lang="ru-RU" i="1" dirty="0" err="1" smtClean="0"/>
              <a:t>дистанційного</a:t>
            </a:r>
            <a:r>
              <a:rPr lang="ru-RU" i="1" dirty="0" smtClean="0"/>
              <a:t> </a:t>
            </a:r>
            <a:r>
              <a:rPr lang="ru-RU" i="1" dirty="0" err="1" smtClean="0"/>
              <a:t>навчання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Передача </a:t>
            </a:r>
            <a:r>
              <a:rPr lang="ru-RU" i="1" dirty="0" err="1" smtClean="0"/>
              <a:t>завдань</a:t>
            </a:r>
            <a:r>
              <a:rPr lang="ru-RU" i="1" dirty="0" smtClean="0"/>
              <a:t> на </a:t>
            </a:r>
            <a:r>
              <a:rPr lang="ru-RU" i="1" dirty="0" err="1" smtClean="0"/>
              <a:t>перевірку</a:t>
            </a:r>
            <a:r>
              <a:rPr lang="ru-RU" i="1" dirty="0" smtClean="0"/>
              <a:t> та </a:t>
            </a:r>
            <a:r>
              <a:rPr lang="ru-RU" i="1" dirty="0" err="1" smtClean="0"/>
              <a:t>політика</a:t>
            </a:r>
            <a:r>
              <a:rPr lang="ru-RU" i="1" dirty="0" smtClean="0"/>
              <a:t> </a:t>
            </a:r>
            <a:r>
              <a:rPr lang="ru-RU" i="1" dirty="0" err="1" smtClean="0"/>
              <a:t>оцінюван-ня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4293096"/>
            <a:ext cx="3566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Учнівська</a:t>
            </a:r>
            <a:r>
              <a:rPr lang="ru-RU" i="1" dirty="0" smtClean="0"/>
              <a:t> </a:t>
            </a:r>
            <a:r>
              <a:rPr lang="ru-RU" i="1" dirty="0" err="1" smtClean="0"/>
              <a:t>поведінка</a:t>
            </a:r>
            <a:r>
              <a:rPr lang="ru-RU" i="1" dirty="0" smtClean="0"/>
              <a:t>, </a:t>
            </a:r>
            <a:r>
              <a:rPr lang="ru-RU" i="1" dirty="0" err="1" smtClean="0"/>
              <a:t>присутність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5301208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Методичне</a:t>
            </a:r>
            <a:r>
              <a:rPr lang="ru-RU" i="1" dirty="0" smtClean="0"/>
              <a:t> </a:t>
            </a:r>
            <a:r>
              <a:rPr lang="ru-RU" i="1" dirty="0" err="1" smtClean="0"/>
              <a:t>забезпечення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8864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План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запровадження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дистанційних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технологій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в ЗЗСО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освітньої діяльності в дистанційному форматі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4362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Крок.1  </a:t>
            </a:r>
            <a:r>
              <a:rPr lang="uk-UA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“Кодекс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поведінки”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Справність та рівень зарядки гаджетів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20486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Вмикання та вимикання мікрофонів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6450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“Піднята</a:t>
            </a:r>
            <a:r>
              <a:rPr lang="uk-UA" sz="2800" dirty="0" smtClean="0"/>
              <a:t> </a:t>
            </a:r>
            <a:r>
              <a:rPr lang="uk-UA" sz="2800" dirty="0" err="1" smtClean="0"/>
              <a:t>рука”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42210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Чат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86916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Зайві ресурси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56612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Вода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Настанови </a:t>
            </a:r>
            <a:r>
              <a:rPr lang="uk-U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поради щодо організації дистанційного навчання в початковій 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</a:t>
            </a:r>
            <a:b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92896"/>
            <a:ext cx="371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Крок.2  </a:t>
            </a:r>
            <a:r>
              <a:rPr lang="uk-UA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“Ранкове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коло”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429000"/>
            <a:ext cx="507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Крок.3  Уроки з елементами гри</a:t>
            </a:r>
            <a:endParaRPr lang="ru-RU" sz="2800" dirty="0"/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>
            <a:off x="5148064" y="3933056"/>
            <a:ext cx="1008112" cy="93610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16216" y="472514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Теоретичний блок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472514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Цікаві завдання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7332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URL</a:t>
            </a:r>
            <a:r>
              <a:rPr lang="uk-UA" dirty="0" smtClean="0"/>
              <a:t>: </a:t>
            </a:r>
            <a:r>
              <a:rPr lang="en-US" dirty="0" smtClean="0">
                <a:hlinkClick r:id="rId4"/>
              </a:rPr>
              <a:t>https://osvitoria.media/experience/lajfhaky-z-dystantsijnogo-navchannya-najkrashhyj-dosvid-uchyteliv/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" name="[Вебінар] Дистанційна освіта у початковій школі_ форми і методи організації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64088" y="2060848"/>
            <a:ext cx="2072747" cy="116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</a:t>
            </a: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>Особливості синхронного/асинхронного навчання в початковій школі </a:t>
            </a:r>
            <a:br>
              <a:rPr lang="uk-UA" sz="2800" b="1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uk-UA" b="1" i="1" dirty="0" smtClean="0"/>
          </a:p>
          <a:p>
            <a:pPr algn="ctr"/>
            <a:r>
              <a:rPr lang="uk-UA" b="1" i="1" dirty="0" smtClean="0"/>
              <a:t>Зміст навчання:</a:t>
            </a:r>
          </a:p>
          <a:p>
            <a:pPr algn="ctr">
              <a:buNone/>
            </a:pPr>
            <a:endParaRPr lang="ru-RU" dirty="0" smtClean="0"/>
          </a:p>
          <a:p>
            <a:pPr algn="just"/>
            <a:r>
              <a:rPr lang="uk-UA" dirty="0" smtClean="0"/>
              <a:t>Взаємодія вчителів та учнів у синхронному та асинхронному режимі. </a:t>
            </a:r>
          </a:p>
          <a:p>
            <a:pPr algn="just"/>
            <a:r>
              <a:rPr lang="uk-UA" dirty="0" smtClean="0"/>
              <a:t>Особливості синхронного навчання. </a:t>
            </a:r>
          </a:p>
          <a:p>
            <a:pPr algn="just"/>
            <a:r>
              <a:rPr lang="uk-UA" dirty="0" smtClean="0"/>
              <a:t>Контент для синхронної взаємодії учасників освітнього процесу. </a:t>
            </a:r>
          </a:p>
          <a:p>
            <a:pPr algn="just"/>
            <a:r>
              <a:rPr lang="uk-UA" dirty="0" smtClean="0"/>
              <a:t>Особливості асинхронного навчання. </a:t>
            </a:r>
          </a:p>
          <a:p>
            <a:pPr algn="just"/>
            <a:r>
              <a:rPr lang="uk-UA" dirty="0" smtClean="0"/>
              <a:t>Контент для асинхронної взаємодії учасників освітнього процесу.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 вчителів та учнів у синхронному та асинхронному режимі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Power</a:t>
            </a:r>
            <a:r>
              <a:rPr lang="ru-RU" dirty="0" smtClean="0"/>
              <a:t> </a:t>
            </a:r>
            <a:r>
              <a:rPr lang="ru-RU" dirty="0" err="1" smtClean="0"/>
              <a:t>Point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err="1" smtClean="0"/>
              <a:t>Key</a:t>
            </a:r>
            <a:r>
              <a:rPr lang="ru-RU" dirty="0" smtClean="0"/>
              <a:t> </a:t>
            </a:r>
            <a:r>
              <a:rPr lang="ru-RU" dirty="0" err="1" smtClean="0"/>
              <a:t>Note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err="1" smtClean="0"/>
              <a:t>Сanva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1872208" cy="158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348880"/>
            <a:ext cx="1728192" cy="16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44824"/>
            <a:ext cx="2016224" cy="18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1"/>
            <a:ext cx="2592288" cy="16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96752"/>
            <a:ext cx="1944216" cy="126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1772816"/>
            <a:ext cx="4099992" cy="201622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        </a:t>
            </a:r>
            <a:r>
              <a:rPr lang="uk-UA" sz="2800" b="1" i="1" dirty="0" smtClean="0"/>
              <a:t>«Синхронний та асинхронний режим навчання в початкових класах: переваги та недоліки»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373216"/>
            <a:ext cx="3560440" cy="985664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Тетяна ГУРКОВА, 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</a:rPr>
              <a:t>доцент кафедри початкової освіти, кандидат педагогічних наук </a:t>
            </a:r>
          </a:p>
          <a:p>
            <a:pPr algn="r"/>
            <a:r>
              <a:rPr lang="uk-UA" dirty="0" err="1" smtClean="0">
                <a:solidFill>
                  <a:schemeClr val="tx1"/>
                </a:solidFill>
              </a:rPr>
              <a:t>КЗ</a:t>
            </a:r>
            <a:r>
              <a:rPr lang="uk-UA" dirty="0" smtClean="0">
                <a:solidFill>
                  <a:schemeClr val="tx1"/>
                </a:solidFill>
              </a:rPr>
              <a:t> “ЗОІППО” </a:t>
            </a:r>
            <a:r>
              <a:rPr lang="uk-UA" dirty="0" err="1" smtClean="0">
                <a:solidFill>
                  <a:schemeClr val="tx1"/>
                </a:solidFill>
              </a:rPr>
              <a:t>ЗОР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Переход на дистанционное обучение. Рекомендации!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r="10706"/>
          <a:stretch/>
        </p:blipFill>
        <p:spPr bwMode="auto">
          <a:xfrm>
            <a:off x="251520" y="2636912"/>
            <a:ext cx="43924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синхронного навчання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Синхронне = </a:t>
            </a:r>
            <a:r>
              <a:rPr lang="uk-UA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офлайн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співпраця в режимі реального часу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перевага - можна залучати учасників у визначений час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відео-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чи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аудіозв’язок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спілкування в чаті</a:t>
            </a:r>
          </a:p>
          <a:p>
            <a:pPr algn="ctr"/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Важливо! </a:t>
            </a:r>
          </a:p>
          <a:p>
            <a:pPr algn="just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Під час дистанційного навчання в синхронному режимі учасники нерухомо сидять біля екрана. Не забуваймо про чергування розумової активності з фізичною, гімнастику для очей.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Змішане навчання | Освіта Торець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 для синхронної взаємодії учасників освітнього процесу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 smtClean="0"/>
              <a:t>Використовуйте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візуалізації</a:t>
            </a:r>
            <a:endParaRPr lang="ru-RU" sz="2800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Утримуйте увагу дітей крізь екран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2171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04864"/>
            <a:ext cx="2023864" cy="110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https://osvitanova.com.ua/ckeditor_assets/pictures/12044/content_Miro2.jpg"/>
          <p:cNvPicPr>
            <a:picLocks noChangeAspect="1" noChangeArrowheads="1"/>
          </p:cNvPicPr>
          <p:nvPr/>
        </p:nvPicPr>
        <p:blipFill>
          <a:blip r:embed="rId5" cstate="print"/>
          <a:srcRect l="49963" t="1121" r="26575" b="68201"/>
          <a:stretch>
            <a:fillRect/>
          </a:stretch>
        </p:blipFill>
        <p:spPr bwMode="auto">
          <a:xfrm>
            <a:off x="6732240" y="2204864"/>
            <a:ext cx="1296144" cy="10081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100392" y="1988840"/>
            <a:ext cx="63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Miro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356992"/>
            <a:ext cx="260252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99592" y="54452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Онлайн-квач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5445224"/>
            <a:ext cx="354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Рефлексія</a:t>
            </a:r>
            <a:r>
              <a:rPr lang="ru-RU" b="1" dirty="0" smtClean="0"/>
              <a:t> за </a:t>
            </a:r>
            <a:r>
              <a:rPr lang="ru-RU" b="1" dirty="0" err="1" smtClean="0"/>
              <a:t>прочитаною</a:t>
            </a:r>
            <a:r>
              <a:rPr lang="ru-RU" b="1" dirty="0" smtClean="0"/>
              <a:t> книгою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6093296"/>
            <a:ext cx="413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Веселі</a:t>
            </a:r>
            <a:r>
              <a:rPr lang="ru-RU" b="1" dirty="0" smtClean="0"/>
              <a:t> </a:t>
            </a:r>
            <a:r>
              <a:rPr lang="ru-RU" b="1" dirty="0" err="1" smtClean="0"/>
              <a:t>паузи-руханки</a:t>
            </a:r>
            <a:r>
              <a:rPr lang="ru-RU" b="1" dirty="0" smtClean="0"/>
              <a:t> та «</a:t>
            </a:r>
            <a:r>
              <a:rPr lang="ru-RU" b="1" dirty="0" err="1" smtClean="0"/>
              <a:t>гнучкі</a:t>
            </a:r>
            <a:r>
              <a:rPr lang="ru-RU" b="1" dirty="0" smtClean="0"/>
              <a:t>» уроки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Веб-ресурси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uk-UA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дистанційки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uk-UA" b="1" dirty="0" smtClean="0"/>
              <a:t>Платформа </a:t>
            </a:r>
            <a:r>
              <a:rPr lang="en-US" b="1" dirty="0" err="1" smtClean="0"/>
              <a:t>Moodle</a:t>
            </a:r>
            <a:r>
              <a:rPr lang="ru-RU" b="1" dirty="0" smtClean="0"/>
              <a:t>  </a:t>
            </a:r>
            <a:r>
              <a:rPr lang="ru-RU" u="sng" dirty="0" smtClean="0"/>
              <a:t>(</a:t>
            </a:r>
            <a:r>
              <a:rPr lang="en-US" i="1" u="sng" dirty="0" smtClean="0">
                <a:hlinkClick r:id="rId3"/>
              </a:rPr>
              <a:t>https</a:t>
            </a:r>
            <a:r>
              <a:rPr lang="ru-RU" i="1" u="sng" dirty="0" smtClean="0">
                <a:hlinkClick r:id="rId3"/>
              </a:rPr>
              <a:t>://</a:t>
            </a:r>
            <a:r>
              <a:rPr lang="en-US" i="1" u="sng" dirty="0" err="1" smtClean="0">
                <a:hlinkClick r:id="rId3"/>
              </a:rPr>
              <a:t>moodle</a:t>
            </a:r>
            <a:r>
              <a:rPr lang="ru-RU" i="1" u="sng" dirty="0" smtClean="0">
                <a:hlinkClick r:id="rId3"/>
              </a:rPr>
              <a:t>.</a:t>
            </a:r>
            <a:r>
              <a:rPr lang="en-US" i="1" u="sng" dirty="0" smtClean="0">
                <a:hlinkClick r:id="rId3"/>
              </a:rPr>
              <a:t>org</a:t>
            </a:r>
            <a:r>
              <a:rPr lang="ru-RU" u="sng" dirty="0" smtClean="0">
                <a:hlinkClick r:id="rId3"/>
              </a:rPr>
              <a:t>/) </a:t>
            </a:r>
            <a:endParaRPr lang="ru-RU" dirty="0" smtClean="0"/>
          </a:p>
          <a:p>
            <a:pPr lvl="0"/>
            <a:r>
              <a:rPr lang="uk-UA" b="1" dirty="0" smtClean="0"/>
              <a:t>Платформа </a:t>
            </a:r>
            <a:r>
              <a:rPr lang="en-US" b="1" dirty="0" smtClean="0"/>
              <a:t>Google Classroom </a:t>
            </a:r>
            <a:r>
              <a:rPr lang="en-US" i="1" dirty="0" smtClean="0"/>
              <a:t>(</a:t>
            </a:r>
            <a:r>
              <a:rPr lang="en-US" i="1" u="sng" dirty="0" smtClean="0">
                <a:hlinkClick r:id="rId4"/>
              </a:rPr>
              <a:t>https://classroom.google.</a:t>
            </a:r>
            <a:r>
              <a:rPr lang="uk-UA" i="1" u="sng" dirty="0" smtClean="0">
                <a:hlinkClick r:id="rId4"/>
              </a:rPr>
              <a:t>с</a:t>
            </a:r>
            <a:r>
              <a:rPr lang="en-US" i="1" u="sng" dirty="0" err="1" smtClean="0">
                <a:hlinkClick r:id="rId4"/>
              </a:rPr>
              <a:t>om</a:t>
            </a:r>
            <a:r>
              <a:rPr lang="uk-UA" i="1" u="sng" dirty="0" smtClean="0"/>
              <a:t>)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en-US" b="1" dirty="0" smtClean="0"/>
              <a:t>Zoom</a:t>
            </a:r>
            <a:r>
              <a:rPr lang="en-US" dirty="0" smtClean="0"/>
              <a:t> (</a:t>
            </a:r>
            <a:r>
              <a:rPr lang="en-US" i="1" dirty="0" smtClean="0">
                <a:hlinkClick r:id="rId5"/>
              </a:rPr>
              <a:t>https://support.zoom.us/hc/ru/articles/201362413</a:t>
            </a:r>
            <a:r>
              <a:rPr lang="uk-UA" i="1" dirty="0" smtClean="0"/>
              <a:t> ) </a:t>
            </a:r>
            <a:endParaRPr lang="ru-RU" dirty="0" smtClean="0"/>
          </a:p>
          <a:p>
            <a:pPr lvl="0"/>
            <a:r>
              <a:rPr lang="en-US" b="1" dirty="0" err="1" smtClean="0"/>
              <a:t>Classtime</a:t>
            </a:r>
            <a:r>
              <a:rPr lang="en-US" dirty="0" smtClean="0"/>
              <a:t> (</a:t>
            </a:r>
            <a:r>
              <a:rPr lang="en-US" i="1" u="sng" dirty="0" smtClean="0">
                <a:hlinkClick r:id="rId6"/>
              </a:rPr>
              <a:t>https://www.classtime.com/uk/</a:t>
            </a:r>
            <a:r>
              <a:rPr lang="uk-UA" i="1" u="sng" dirty="0" smtClean="0"/>
              <a:t>)</a:t>
            </a:r>
            <a:endParaRPr lang="ru-RU" dirty="0" smtClean="0"/>
          </a:p>
          <a:p>
            <a:pPr lvl="0"/>
            <a:r>
              <a:rPr lang="en-US" b="1" dirty="0" err="1" smtClean="0"/>
              <a:t>ClassDojo</a:t>
            </a:r>
            <a:r>
              <a:rPr lang="en-US" dirty="0" smtClean="0"/>
              <a:t> </a:t>
            </a:r>
            <a:r>
              <a:rPr lang="en-US" i="1" u="sng" dirty="0" smtClean="0"/>
              <a:t>(</a:t>
            </a:r>
            <a:r>
              <a:rPr lang="en-US" i="1" u="sng" dirty="0" smtClean="0">
                <a:hlinkClick r:id="rId7"/>
              </a:rPr>
              <a:t>https://www.classdojo.com/uk-ua/signup/</a:t>
            </a:r>
            <a:r>
              <a:rPr lang="uk-UA" i="1" u="sng" dirty="0" smtClean="0"/>
              <a:t> </a:t>
            </a:r>
            <a:r>
              <a:rPr lang="en-US" i="1" u="sng" dirty="0" smtClean="0"/>
              <a:t>)</a:t>
            </a:r>
            <a:endParaRPr lang="uk-UA" i="1" u="sng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en-US" b="1" dirty="0" smtClean="0"/>
              <a:t>LearningApps.org</a:t>
            </a:r>
            <a:r>
              <a:rPr lang="en-US" dirty="0" smtClean="0"/>
              <a:t> </a:t>
            </a:r>
            <a:r>
              <a:rPr lang="en-US" i="1" u="sng" dirty="0" smtClean="0"/>
              <a:t>(</a:t>
            </a:r>
            <a:r>
              <a:rPr lang="en-US" i="1" u="sng" dirty="0" smtClean="0">
                <a:hlinkClick r:id="rId8" action="ppaction://hlinkfile"/>
              </a:rPr>
              <a:t>LearningApps.org</a:t>
            </a:r>
            <a:r>
              <a:rPr lang="uk-UA" i="1" u="sng" dirty="0" smtClean="0"/>
              <a:t>)</a:t>
            </a:r>
            <a:endParaRPr lang="ru-RU" dirty="0" smtClean="0"/>
          </a:p>
          <a:p>
            <a:r>
              <a:rPr lang="en-US" b="1" dirty="0" err="1" smtClean="0"/>
              <a:t>WordWall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9"/>
              </a:rPr>
              <a:t>https://wordwall.net/uk/myactivities</a:t>
            </a:r>
            <a:r>
              <a:rPr lang="en-US" b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То ж в </a:t>
            </a:r>
            <a:r>
              <a:rPr lang="ru-RU" b="1" dirty="0" err="1" smtClean="0"/>
              <a:t>якого</a:t>
            </a:r>
            <a:r>
              <a:rPr lang="ru-RU" b="1" dirty="0" smtClean="0"/>
              <a:t> режиму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переваг</a:t>
            </a:r>
            <a:r>
              <a:rPr lang="ru-RU" b="1" dirty="0" smtClean="0"/>
              <a:t>?</a:t>
            </a:r>
            <a:endParaRPr lang="ru-RU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Асинхронному</a:t>
            </a:r>
          </a:p>
          <a:p>
            <a:pPr lvl="2" algn="ctr">
              <a:buNone/>
            </a:pPr>
            <a:endParaRPr lang="uk-UA" dirty="0" smtClean="0"/>
          </a:p>
          <a:p>
            <a:pPr lvl="2">
              <a:buNone/>
            </a:pPr>
            <a:endParaRPr lang="uk-UA" dirty="0" smtClean="0"/>
          </a:p>
          <a:p>
            <a:pPr lvl="2">
              <a:buNone/>
            </a:pPr>
            <a:r>
              <a:rPr lang="uk-UA" sz="3600" dirty="0" smtClean="0"/>
              <a:t> </a:t>
            </a:r>
          </a:p>
          <a:p>
            <a:pPr lvl="2">
              <a:buNone/>
            </a:pPr>
            <a:r>
              <a:rPr lang="uk-UA" sz="3600" dirty="0" smtClean="0"/>
              <a:t>        Синхронному</a:t>
            </a:r>
            <a:endParaRPr lang="ru-RU" sz="3600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123728" y="2780928"/>
            <a:ext cx="1872208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5868144" y="4149080"/>
            <a:ext cx="1800200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C:\Users\user\OneDrive\Робочий стіл\Без названия.jpg"/>
          <p:cNvPicPr>
            <a:picLocks noChangeAspect="1" noChangeArrowheads="1"/>
          </p:cNvPicPr>
          <p:nvPr/>
        </p:nvPicPr>
        <p:blipFill>
          <a:blip r:embed="rId2" cstate="print"/>
          <a:srcRect b="5970"/>
          <a:stretch>
            <a:fillRect/>
          </a:stretch>
        </p:blipFill>
        <p:spPr bwMode="auto">
          <a:xfrm>
            <a:off x="179512" y="3068960"/>
            <a:ext cx="1800200" cy="1800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021288"/>
            <a:ext cx="7959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3"/>
              </a:rPr>
              <a:t>Сайт </a:t>
            </a:r>
            <a:r>
              <a:rPr lang="uk-UA" dirty="0" err="1" smtClean="0">
                <a:hlinkClick r:id="rId3"/>
              </a:rPr>
              <a:t>“Сучасна</a:t>
            </a:r>
            <a:r>
              <a:rPr lang="uk-UA" dirty="0" smtClean="0">
                <a:hlinkClick r:id="rId3"/>
              </a:rPr>
              <a:t> освіта”_Режим доступу:  </a:t>
            </a:r>
            <a:r>
              <a:rPr lang="en-US" dirty="0" smtClean="0">
                <a:hlinkClick r:id="rId3"/>
              </a:rPr>
              <a:t>https://osvita.ua/school/method/78950/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асинхронного навчання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Асинхронне = самоосвіта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AF9D9"/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охоплює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різноманітні засоби інформації, аудіо- та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відеоуроки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перевага - здобувачі освіти працюють у власному темпі та 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зручний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для себе час, забезпечується диференціація  </a:t>
            </a:r>
          </a:p>
          <a:p>
            <a:pPr lvl="0" algn="ctr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Важливо! 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Педагоги мають зазначити терміни виконання завдань, надати орієнтовний розклад занять.</a:t>
            </a:r>
          </a:p>
        </p:txBody>
      </p:sp>
      <p:pic>
        <p:nvPicPr>
          <p:cNvPr id="5" name="Рисунок 4" descr="Змішане навчання | Освіта Торець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7363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форми комунікації: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09939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0" algn="just"/>
            <a:r>
              <a:rPr lang="ru-RU" sz="3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Відеоконференція</a:t>
            </a: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Форум</a:t>
            </a:r>
          </a:p>
          <a:p>
            <a:pPr algn="ctr"/>
            <a:r>
              <a:rPr lang="uk-UA" sz="3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Блог</a:t>
            </a:r>
            <a:endParaRPr lang="uk-UA" sz="3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Чат</a:t>
            </a:r>
          </a:p>
          <a:p>
            <a:pPr algn="r"/>
            <a:r>
              <a:rPr lang="uk-UA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Електронна пошта</a:t>
            </a:r>
          </a:p>
          <a:p>
            <a:pPr algn="r">
              <a:buNone/>
            </a:pPr>
            <a:endParaRPr lang="uk-UA" sz="3000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миттєвими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повідомленнями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мобільні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застосунки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uk-UA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тощо</a:t>
            </a:r>
            <a:endParaRPr lang="ru-RU" sz="30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Онлайн-сервіси для вчителів | Ukr.school.Мережа сайтів ЗОШ, позашкільних  НЗ, гімназій, ліцеї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342634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 для асинхронної взаємодії учасників освітнього процесу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hlinkClick r:id="rId3"/>
              </a:rPr>
              <a:t>Підручники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err="1" smtClean="0">
                <a:hlinkClick r:id="rId4"/>
              </a:rPr>
              <a:t>Відео-запис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від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свого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вчителя</a:t>
            </a:r>
            <a:r>
              <a:rPr lang="ru-RU" dirty="0" smtClean="0">
                <a:hlinkClick r:id="rId4"/>
              </a:rPr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>
                <a:hlinkClick r:id="rId5"/>
              </a:rPr>
              <a:t>Роликів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з</a:t>
            </a:r>
            <a:r>
              <a:rPr lang="ru-RU" dirty="0" smtClean="0">
                <a:hlinkClick r:id="rId5"/>
              </a:rPr>
              <a:t> </a:t>
            </a:r>
            <a:r>
              <a:rPr lang="en-US" dirty="0" smtClean="0">
                <a:hlinkClick r:id="rId5"/>
              </a:rPr>
              <a:t>YouTube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</a:p>
          <a:p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>
                <a:hlinkClick r:id="rId6"/>
              </a:rPr>
              <a:t>Освітні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канали</a:t>
            </a:r>
            <a:r>
              <a:rPr lang="ru-RU" dirty="0" smtClean="0">
                <a:hlinkClick r:id="rId6"/>
              </a:rPr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 </a:t>
            </a:r>
            <a:r>
              <a:rPr lang="ru-RU" dirty="0" err="1" smtClean="0">
                <a:hlinkClick r:id="rId7"/>
              </a:rPr>
              <a:t>Всеукраїнської</a:t>
            </a:r>
            <a:r>
              <a:rPr lang="ru-RU" dirty="0" smtClean="0">
                <a:hlinkClick r:id="rId7"/>
              </a:rPr>
              <a:t> </a:t>
            </a:r>
            <a:r>
              <a:rPr lang="ru-RU" dirty="0" err="1" smtClean="0">
                <a:hlinkClick r:id="rId7"/>
              </a:rPr>
              <a:t>школи</a:t>
            </a:r>
            <a:r>
              <a:rPr lang="ru-RU" dirty="0" smtClean="0">
                <a:hlinkClick r:id="rId7"/>
              </a:rPr>
              <a:t> онлайн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340768"/>
            <a:ext cx="2664296" cy="9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2060848"/>
            <a:ext cx="2007493" cy="112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996952"/>
            <a:ext cx="1656184" cy="101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4221088"/>
            <a:ext cx="3581386" cy="8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5733256"/>
            <a:ext cx="2336814" cy="8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 вибору засобів організації дистанційного навчання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Універсальність</a:t>
            </a: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Зрозумілість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Доступність</a:t>
            </a: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endParaRPr lang="ru-RU" sz="3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Інформаційна безпека. </a:t>
            </a: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Дистанційне навчання дітей з особливими освітніми потребами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342900" algn="just">
              <a:spcBef>
                <a:spcPts val="0"/>
              </a:spcBef>
              <a:buNone/>
            </a:pPr>
            <a:r>
              <a:rPr lang="uk-UA" b="1" i="1" dirty="0" smtClean="0"/>
              <a:t>«Положення про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дистанційну</a:t>
            </a:r>
            <a:r>
              <a:rPr lang="ru-RU" b="1" i="1" dirty="0" smtClean="0"/>
              <a:t> форму </a:t>
            </a:r>
            <a:r>
              <a:rPr lang="ru-RU" b="1" i="1" dirty="0" err="1" smtClean="0"/>
              <a:t>здобуття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повної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загальної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середньої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освіти</a:t>
            </a:r>
            <a:r>
              <a:rPr lang="uk-UA" b="1" i="1" dirty="0" smtClean="0"/>
              <a:t>»:</a:t>
            </a:r>
          </a:p>
          <a:p>
            <a:pPr indent="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/>
              <a:t>залучення допоміжних технологій дистанційного навчання</a:t>
            </a:r>
          </a:p>
          <a:p>
            <a:pPr indent="342900" algn="just">
              <a:spcBef>
                <a:spcPts val="0"/>
              </a:spcBef>
              <a:buNone/>
            </a:pPr>
            <a:r>
              <a:rPr lang="uk-UA" dirty="0" smtClean="0"/>
              <a:t> </a:t>
            </a:r>
          </a:p>
          <a:p>
            <a:pPr indent="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i="1" dirty="0" smtClean="0"/>
              <a:t>участь асистента вчителя та/або асистента учня</a:t>
            </a:r>
          </a:p>
          <a:p>
            <a:pPr indent="342900" algn="just">
              <a:spcBef>
                <a:spcPts val="0"/>
              </a:spcBef>
              <a:buFont typeface="Wingdings" pitchFamily="2" charset="2"/>
              <a:buChar char="Ø"/>
            </a:pPr>
            <a:endParaRPr lang="uk-UA" b="1" i="1" dirty="0" smtClean="0"/>
          </a:p>
          <a:p>
            <a:pPr indent="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/>
              <a:t>оцінка з позиції прогресивного розвитку, поступу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успішної реалізації дистанційного навчання надзвичайно важливими є: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uk-UA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uk-UA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чітке планування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3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урахування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uk-UA" sz="33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моніторинг</a:t>
            </a:r>
          </a:p>
          <a:p>
            <a:pPr lvl="0" algn="r"/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33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спокій, упевненість і позитивні емоції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OneDrive\Робочий стіл\Без назва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566160" cy="356616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r="49089"/>
          <a:stretch>
            <a:fillRect/>
          </a:stretch>
        </p:blipFill>
        <p:spPr bwMode="auto">
          <a:xfrm>
            <a:off x="467544" y="1556792"/>
            <a:ext cx="3024336" cy="33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URL</a:t>
            </a:r>
            <a:r>
              <a:rPr lang="uk-UA" dirty="0" smtClean="0"/>
              <a:t>: 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https://www.menti.com/aln7dd7c4b5u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892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URL</a:t>
            </a:r>
            <a:r>
              <a:rPr lang="uk-UA" dirty="0" smtClean="0">
                <a:hlinkClick r:id="rId5"/>
              </a:rPr>
              <a:t>: </a:t>
            </a:r>
            <a:r>
              <a:rPr lang="en-US" dirty="0" smtClean="0">
                <a:hlinkClick r:id="rId5"/>
              </a:rPr>
              <a:t>https://www.mentimeter.com/app/presentation/ale6c1i7c4qd6m59xt3axvyw5gkbs671/wjb8zmxvkix9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оцінювання та контролю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OneDrive\Робочий сті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286000" cy="1280160"/>
          </a:xfrm>
          <a:prstGeom prst="rect">
            <a:avLst/>
          </a:prstGeom>
          <a:noFill/>
        </p:spPr>
      </p:pic>
      <p:pic>
        <p:nvPicPr>
          <p:cNvPr id="1027" name="Picture 3" descr="C:\Users\user\OneDrive\Робочий сті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2924945"/>
            <a:ext cx="2272384" cy="1512168"/>
          </a:xfrm>
          <a:prstGeom prst="rect">
            <a:avLst/>
          </a:prstGeom>
          <a:noFill/>
        </p:spPr>
      </p:pic>
      <p:pic>
        <p:nvPicPr>
          <p:cNvPr id="1028" name="Picture 4" descr="C:\Users\user\OneDrive\Робочий стіл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2403758" cy="1440160"/>
          </a:xfrm>
          <a:prstGeom prst="rect">
            <a:avLst/>
          </a:prstGeom>
          <a:noFill/>
        </p:spPr>
      </p:pic>
      <p:pic>
        <p:nvPicPr>
          <p:cNvPr id="1029" name="Picture 5" descr="C:\Users\user\OneDrive\Робочий стіл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12776"/>
            <a:ext cx="2207967" cy="1296144"/>
          </a:xfrm>
          <a:prstGeom prst="rect">
            <a:avLst/>
          </a:prstGeom>
          <a:noFill/>
        </p:spPr>
      </p:pic>
      <p:pic>
        <p:nvPicPr>
          <p:cNvPr id="1030" name="Picture 6" descr="C:\Users\user\OneDrive\Робочий стіл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212976"/>
            <a:ext cx="2304256" cy="1562874"/>
          </a:xfrm>
          <a:prstGeom prst="rect">
            <a:avLst/>
          </a:prstGeom>
          <a:noFill/>
        </p:spPr>
      </p:pic>
      <p:pic>
        <p:nvPicPr>
          <p:cNvPr id="1031" name="Picture 7" descr="C:\Users\user\OneDrive\Робочий стіл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1" y="5044978"/>
            <a:ext cx="2232248" cy="1672031"/>
          </a:xfrm>
          <a:prstGeom prst="rect">
            <a:avLst/>
          </a:prstGeom>
          <a:noFill/>
        </p:spPr>
      </p:pic>
      <p:pic>
        <p:nvPicPr>
          <p:cNvPr id="1032" name="Picture 8" descr="C:\Users\user\OneDrive\Робочий стіл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708920"/>
            <a:ext cx="2619375" cy="1743075"/>
          </a:xfrm>
          <a:prstGeom prst="rect">
            <a:avLst/>
          </a:prstGeom>
          <a:noFill/>
        </p:spPr>
      </p:pic>
      <p:sp>
        <p:nvSpPr>
          <p:cNvPr id="11" name="Выгнутая влево стрелка 10"/>
          <p:cNvSpPr/>
          <p:nvPr/>
        </p:nvSpPr>
        <p:spPr>
          <a:xfrm>
            <a:off x="179512" y="2492896"/>
            <a:ext cx="288032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79512" y="4293096"/>
            <a:ext cx="316160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8388424" y="2060848"/>
            <a:ext cx="504056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8118943">
            <a:off x="4723231" y="4535749"/>
            <a:ext cx="707781" cy="15378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8540824" y="4877544"/>
            <a:ext cx="504056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Підтримуйте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контакт </a:t>
            </a:r>
            <a:r>
              <a:rPr lang="ru-RU" sz="3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батьками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24744"/>
            <a:ext cx="38379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32129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Спільна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мова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хитрунами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та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онлайн-прогульниками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3672408" cy="246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до проведення </a:t>
            </a:r>
            <a:r>
              <a:rPr lang="uk-UA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дистанційних занять</a:t>
            </a:r>
            <a:r>
              <a:rPr lang="uk-UA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   1.</a:t>
            </a:r>
            <a:r>
              <a:rPr lang="uk-UA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Визначте тему заняття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2.</a:t>
            </a:r>
            <a:r>
              <a:rPr lang="uk-UA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Спрогнозуйте очікувані результати (конкретні, зрозумілі для дітей, досяжні, вимірювальні, сформульовані в термінах діяльності дітей).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3.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Мотивуйте дітей до діяльності  (проблемне запитання, цікавий факт, педагогічний артефакт тощо).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  4.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 Продумайте методику подачі нового матеріалу.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 5.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 Доберіть приклади завдань з теми на кожен рівень засвоєння навчального матеріалу (репродуктивний, продуктивний, творчий).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   6.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Спроєктуйте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домашнє завдання.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7.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Знайдіть в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матеріали для організації самостійної роботи учнів: відео, інтерактивні завдання, тренажери або створіть контент самостійно.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академічну доброчесність!</a:t>
            </a:r>
            <a:r>
              <a:rPr lang="ru-RU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допоможуть: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24744"/>
            <a:ext cx="3384376" cy="23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3914015" cy="23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645024"/>
            <a:ext cx="4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tk"/>
                <a:ea typeface="Times New Roman" pitchFamily="18" charset="0"/>
                <a:cs typeface="Arial" pitchFamily="34" charset="0"/>
              </a:rPr>
              <a:t>Фрази-мотиватори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tk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tk"/>
                <a:ea typeface="Times New Roman" pitchFamily="18" charset="0"/>
                <a:cs typeface="Arial" pitchFamily="34" charset="0"/>
              </a:rPr>
              <a:t>щодень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tk"/>
                <a:ea typeface="Times New Roman" pitchFamily="18" charset="0"/>
                <a:cs typeface="Arial" pitchFamily="34" charset="0"/>
              </a:rPr>
              <a:t> для ваших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tk"/>
                <a:ea typeface="Times New Roman" pitchFamily="18" charset="0"/>
                <a:cs typeface="Arial" pitchFamily="34" charset="0"/>
              </a:rPr>
              <a:t>учнів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Users\user\OneDrive\Робочий стіл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52736"/>
            <a:ext cx="3667385" cy="216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4048" y="321297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stk"/>
                <a:ea typeface="Times New Roman" pitchFamily="18" charset="0"/>
                <a:cs typeface="Arial" pitchFamily="34" charset="0"/>
              </a:rPr>
              <a:t>Освітнє середовище учня</a:t>
            </a:r>
            <a:endParaRPr lang="ru-RU" sz="2000" b="1" i="1" dirty="0" smtClean="0">
              <a:solidFill>
                <a:srgbClr val="002060"/>
              </a:solidFill>
              <a:latin typeface="stk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750" y="4653136"/>
            <a:ext cx="3614416" cy="20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</a:t>
            </a: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>Недоліки та переваги синхронного та асинхронного навчання в початковій школі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b="1" i="1" dirty="0" smtClean="0"/>
          </a:p>
          <a:p>
            <a:pPr algn="ctr"/>
            <a:r>
              <a:rPr lang="uk-UA" b="1" i="1" dirty="0" smtClean="0"/>
              <a:t>Зміст навчання:</a:t>
            </a:r>
          </a:p>
          <a:p>
            <a:pPr algn="ctr"/>
            <a:endParaRPr lang="ru-RU" dirty="0" smtClean="0"/>
          </a:p>
          <a:p>
            <a:pPr algn="just"/>
            <a:r>
              <a:rPr lang="uk-UA" dirty="0" smtClean="0"/>
              <a:t>Які переваги та недоліки асинхронного та синхронного навчання? </a:t>
            </a:r>
          </a:p>
          <a:p>
            <a:pPr algn="just"/>
            <a:r>
              <a:rPr lang="uk-UA" dirty="0" smtClean="0"/>
              <a:t>Практичні поради щодо організації освітнього процесу в обох режимах.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 переваги та недоліки асинхронного та синхронного навчання?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Вчитель</a:t>
            </a:r>
            <a:r>
              <a:rPr lang="ru-RU" b="1" dirty="0" smtClean="0">
                <a:solidFill>
                  <a:srgbClr val="7030A0"/>
                </a:solidFill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</a:rPr>
              <a:t>Учень</a:t>
            </a:r>
            <a:r>
              <a:rPr lang="ru-RU" b="1" dirty="0" smtClean="0">
                <a:solidFill>
                  <a:srgbClr val="7030A0"/>
                </a:solidFill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</a:rPr>
              <a:t>Підручник</a:t>
            </a:r>
            <a:r>
              <a:rPr lang="ru-RU" b="1" dirty="0" smtClean="0">
                <a:solidFill>
                  <a:srgbClr val="7030A0"/>
                </a:solidFill>
              </a:rPr>
              <a:t> – Батьки»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переходить у </a:t>
            </a:r>
            <a:r>
              <a:rPr lang="ru-RU" dirty="0" err="1" smtClean="0"/>
              <a:t>нову</a:t>
            </a:r>
            <a:r>
              <a:rPr lang="ru-RU" dirty="0" smtClean="0"/>
              <a:t> схему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 err="1" smtClean="0">
                <a:solidFill>
                  <a:srgbClr val="00B050"/>
                </a:solidFill>
              </a:rPr>
              <a:t>Вчитель</a:t>
            </a:r>
            <a:r>
              <a:rPr lang="ru-RU" b="1" dirty="0" smtClean="0">
                <a:solidFill>
                  <a:srgbClr val="00B050"/>
                </a:solidFill>
              </a:rPr>
              <a:t> – </a:t>
            </a:r>
            <a:r>
              <a:rPr lang="ru-RU" b="1" dirty="0" err="1" smtClean="0">
                <a:solidFill>
                  <a:srgbClr val="00B050"/>
                </a:solidFill>
              </a:rPr>
              <a:t>Учень</a:t>
            </a:r>
            <a:r>
              <a:rPr lang="ru-RU" b="1" dirty="0" smtClean="0">
                <a:solidFill>
                  <a:srgbClr val="00B050"/>
                </a:solidFill>
              </a:rPr>
              <a:t> – </a:t>
            </a:r>
            <a:r>
              <a:rPr lang="ru-RU" b="1" dirty="0" err="1" smtClean="0">
                <a:solidFill>
                  <a:srgbClr val="00B050"/>
                </a:solidFill>
              </a:rPr>
              <a:t>Засоби</a:t>
            </a:r>
            <a:r>
              <a:rPr lang="ru-RU" b="1" dirty="0" smtClean="0">
                <a:solidFill>
                  <a:srgbClr val="00B050"/>
                </a:solidFill>
              </a:rPr>
              <a:t> ІКТ – Батьки»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проблем: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3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49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матеріальне та технічне оснащення для навчання за дистанційними технологіями;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endParaRPr lang="uk-UA" alt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різний рівень цифрової та інформаційної компетентності здобувачів освіти;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endParaRPr lang="uk-UA" alt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неможливість проведення уроків у  режимі реального часу для учнів початкової ланки без допомоги батьків;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endParaRPr lang="uk-UA" alt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проблеми учнів </a:t>
            </a:r>
            <a:r>
              <a:rPr lang="uk-UA" altLang="uk-UA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самоорганізувати</a:t>
            </a: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освітній процес;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endParaRPr lang="uk-UA" alt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відсутність живого спілкування та мовної практики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uk-UA" altLang="uk-UA" sz="2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 поради щодо організації освітнього процесу в обох режимах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Як </a:t>
            </a:r>
            <a:r>
              <a:rPr lang="ru-RU" b="1" dirty="0" err="1" smtClean="0"/>
              <a:t>спроєктувати</a:t>
            </a:r>
            <a:r>
              <a:rPr lang="ru-RU" b="1" dirty="0" smtClean="0"/>
              <a:t> </a:t>
            </a:r>
            <a:r>
              <a:rPr lang="ru-RU" b="1" dirty="0" err="1" smtClean="0"/>
              <a:t>дистанційний</a:t>
            </a:r>
            <a:r>
              <a:rPr lang="ru-RU" b="1" dirty="0" smtClean="0"/>
              <a:t> урок </a:t>
            </a:r>
            <a:r>
              <a:rPr lang="ru-RU" b="1" dirty="0" err="1" smtClean="0"/>
              <a:t>мрії</a:t>
            </a:r>
            <a:endParaRPr lang="ru-RU" dirty="0" smtClean="0"/>
          </a:p>
          <a:p>
            <a:pPr fontAlgn="base"/>
            <a:r>
              <a:rPr lang="ru-RU" sz="2200" dirty="0" smtClean="0"/>
              <a:t>Продумайте, як подати </a:t>
            </a:r>
            <a:r>
              <a:rPr lang="ru-RU" sz="2200" dirty="0" err="1" smtClean="0"/>
              <a:t>інформацію</a:t>
            </a:r>
            <a:endParaRPr lang="ru-RU" sz="2200" dirty="0" smtClean="0"/>
          </a:p>
          <a:p>
            <a:pPr fontAlgn="base"/>
            <a:r>
              <a:rPr lang="ru-RU" sz="2200" dirty="0" err="1" smtClean="0"/>
              <a:t>Навчіть</a:t>
            </a:r>
            <a:r>
              <a:rPr lang="ru-RU" sz="2200" dirty="0" smtClean="0"/>
              <a:t> </a:t>
            </a:r>
            <a:r>
              <a:rPr lang="ru-RU" sz="2200" dirty="0" err="1" smtClean="0"/>
              <a:t>дітей</a:t>
            </a:r>
            <a:r>
              <a:rPr lang="ru-RU" sz="2200" dirty="0" smtClean="0"/>
              <a:t> </a:t>
            </a:r>
            <a:r>
              <a:rPr lang="ru-RU" sz="2200" dirty="0" err="1" smtClean="0"/>
              <a:t>справлятись</a:t>
            </a:r>
            <a:r>
              <a:rPr lang="ru-RU" sz="2200" dirty="0" smtClean="0"/>
              <a:t>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помилками</a:t>
            </a:r>
            <a:endParaRPr lang="ru-RU" sz="2200" dirty="0" smtClean="0"/>
          </a:p>
          <a:p>
            <a:pPr fontAlgn="base"/>
            <a:r>
              <a:rPr lang="ru-RU" sz="2200" dirty="0" err="1" smtClean="0"/>
              <a:t>Підсилюйте</a:t>
            </a:r>
            <a:r>
              <a:rPr lang="ru-RU" sz="2200" dirty="0" smtClean="0"/>
              <a:t> </a:t>
            </a:r>
            <a:r>
              <a:rPr lang="ru-RU" sz="2200" dirty="0" err="1" smtClean="0"/>
              <a:t>мотивацію</a:t>
            </a:r>
            <a:endParaRPr lang="ru-RU" sz="2200" dirty="0" smtClean="0"/>
          </a:p>
          <a:p>
            <a:pPr fontAlgn="base"/>
            <a:r>
              <a:rPr lang="ru-RU" sz="2200" dirty="0" smtClean="0"/>
              <a:t>Практикуйте </a:t>
            </a:r>
            <a:r>
              <a:rPr lang="ru-RU" sz="2200" dirty="0" err="1" smtClean="0"/>
              <a:t>формувальне</a:t>
            </a:r>
            <a:r>
              <a:rPr lang="ru-RU" sz="2200" dirty="0" smtClean="0"/>
              <a:t> </a:t>
            </a:r>
            <a:r>
              <a:rPr lang="ru-RU" sz="2200" dirty="0" err="1" smtClean="0"/>
              <a:t>оцінювання</a:t>
            </a:r>
            <a:endParaRPr lang="ru-RU" sz="2200" dirty="0" smtClean="0"/>
          </a:p>
          <a:p>
            <a:pPr fontAlgn="base"/>
            <a:r>
              <a:rPr lang="ru-RU" sz="2200" dirty="0" smtClean="0"/>
              <a:t>Не </a:t>
            </a:r>
            <a:r>
              <a:rPr lang="ru-RU" sz="2200" dirty="0" err="1" smtClean="0"/>
              <a:t>намагайтеся</a:t>
            </a:r>
            <a:r>
              <a:rPr lang="ru-RU" sz="2200" dirty="0" smtClean="0"/>
              <a:t> бути «</a:t>
            </a:r>
            <a:r>
              <a:rPr lang="ru-RU" sz="2200" dirty="0" err="1" smtClean="0"/>
              <a:t>гелікоптерними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вчителями</a:t>
            </a:r>
            <a:r>
              <a:rPr lang="ru-RU" sz="2200" dirty="0" smtClean="0"/>
              <a:t>»</a:t>
            </a:r>
          </a:p>
          <a:p>
            <a:pPr fontAlgn="base"/>
            <a:r>
              <a:rPr lang="ru-RU" sz="2200" dirty="0" err="1" smtClean="0"/>
              <a:t>Надайте</a:t>
            </a:r>
            <a:r>
              <a:rPr lang="ru-RU" sz="2200" dirty="0" smtClean="0"/>
              <a:t> </a:t>
            </a:r>
            <a:r>
              <a:rPr lang="ru-RU" sz="2200" dirty="0" err="1" smtClean="0"/>
              <a:t>вибір</a:t>
            </a:r>
            <a:r>
              <a:rPr lang="ru-RU" sz="2200" dirty="0" smtClean="0"/>
              <a:t> вашим </a:t>
            </a:r>
            <a:r>
              <a:rPr lang="ru-RU" sz="2200" dirty="0" err="1" smtClean="0"/>
              <a:t>учням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допомагайте</a:t>
            </a:r>
            <a:r>
              <a:rPr lang="ru-RU" sz="2200" dirty="0" smtClean="0"/>
              <a:t> </a:t>
            </a:r>
            <a:r>
              <a:rPr lang="ru-RU" sz="2200" dirty="0" err="1" smtClean="0"/>
              <a:t>їм</a:t>
            </a:r>
            <a:r>
              <a:rPr lang="ru-RU" sz="2200" dirty="0" smtClean="0"/>
              <a:t> </a:t>
            </a:r>
            <a:r>
              <a:rPr lang="ru-RU" sz="2200" dirty="0" err="1" smtClean="0"/>
              <a:t>встановити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цілі</a:t>
            </a:r>
            <a:endParaRPr lang="ru-RU" sz="2200" dirty="0" smtClean="0"/>
          </a:p>
          <a:p>
            <a:pPr fontAlgn="base"/>
            <a:r>
              <a:rPr lang="ru-RU" sz="2200" dirty="0" err="1" smtClean="0"/>
              <a:t>Використовуйте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різні</a:t>
            </a:r>
            <a:r>
              <a:rPr lang="ru-RU" sz="2200" dirty="0" smtClean="0"/>
              <a:t> </a:t>
            </a:r>
            <a:r>
              <a:rPr lang="ru-RU" sz="2200" dirty="0" err="1" smtClean="0"/>
              <a:t>канали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подання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інформації</a:t>
            </a:r>
            <a:endParaRPr lang="ru-RU" sz="2200" dirty="0" smtClean="0"/>
          </a:p>
          <a:p>
            <a:pPr fontAlgn="base"/>
            <a:r>
              <a:rPr lang="ru-RU" sz="2200" dirty="0" err="1" smtClean="0"/>
              <a:t>Складайте</a:t>
            </a:r>
            <a:r>
              <a:rPr lang="ru-RU" sz="2200" dirty="0" smtClean="0"/>
              <a:t> тести — </a:t>
            </a:r>
            <a:r>
              <a:rPr lang="ru-RU" sz="2200" dirty="0" err="1" smtClean="0"/>
              <a:t>корисний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інструмент</a:t>
            </a:r>
            <a:r>
              <a:rPr lang="ru-RU" sz="2200" dirty="0" smtClean="0"/>
              <a:t> «</a:t>
            </a:r>
            <a:r>
              <a:rPr lang="ru-RU" sz="2200" dirty="0" err="1" smtClean="0"/>
              <a:t>дистанційки</a:t>
            </a:r>
            <a:r>
              <a:rPr lang="ru-RU" sz="2200" dirty="0" smtClean="0"/>
              <a:t>», </a:t>
            </a:r>
            <a:r>
              <a:rPr lang="ru-RU" sz="2200" b="1" u="sng" dirty="0" err="1" smtClean="0"/>
              <a:t>але</a:t>
            </a:r>
            <a:r>
              <a:rPr lang="ru-RU" sz="2200" i="1" dirty="0" smtClean="0"/>
              <a:t> не для </a:t>
            </a:r>
            <a:r>
              <a:rPr lang="ru-RU" sz="2200" i="1" dirty="0" err="1" smtClean="0"/>
              <a:t>оцінювання</a:t>
            </a:r>
            <a:endParaRPr lang="ru-RU" sz="22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порад: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заохочуйте і хваліть дітей, коли бачите, що робота виконана самостійно, хоч і не ідеально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давайте робочі завдання, де рівень складності наростає від елементарного до дуже складного (якщо дитина виконала завдання лише до половини, дякувати за зроблену роботу і пояснити складніший матеріал додатково, при цьому домогтися результату на 100%)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добирайте індивідуальні завдання кожному, хоча б раз на кілька тижнів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пропонуйте завдання з готовими відповідями  з проханням спробувати спочатку виконати завдання самостійно, не підглядаючи, а якщо щось незрозуміло — звернутися за роз’ясненнями до педагога, а потім здійснити самоперевірку, самоаналіз, самоконтроль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готуйте завдання, які передбачають власні міркування та висловлення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припущень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гіпотез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готових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відповідей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пояснюйте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помиляться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страшно.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той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помиляється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залучайте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ділитися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думками, вступайте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суперечки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відстоюйте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думку,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прислухайтеся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думки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 зробила це так: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b="1" i="1" dirty="0" smtClean="0">
                <a:solidFill>
                  <a:srgbClr val="C00000"/>
                </a:solidFill>
              </a:rPr>
              <a:t>Не кидалася б у крайнощі, не панікувала, була б собою</a:t>
            </a:r>
          </a:p>
          <a:p>
            <a:pPr algn="just"/>
            <a:r>
              <a:rPr lang="uk-UA" b="1" i="1" dirty="0" smtClean="0">
                <a:solidFill>
                  <a:srgbClr val="FFC000"/>
                </a:solidFill>
              </a:rPr>
              <a:t>Попередньо робила б відео власних занять, аналізувала, робила б висновки: вдалося/не вдалося</a:t>
            </a:r>
          </a:p>
          <a:p>
            <a:pPr algn="just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Використовувала б </a:t>
            </a:r>
            <a:r>
              <a:rPr lang="uk-UA" b="1" i="1" dirty="0" err="1" smtClean="0">
                <a:solidFill>
                  <a:schemeClr val="accent3">
                    <a:lumMod val="50000"/>
                  </a:schemeClr>
                </a:solidFill>
              </a:rPr>
              <a:t>стретегії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, техніки, технології, форми, методи, прийоми, з якими діти ВЖЕ працювали, які відповідають темі, меті, очікуваним результатам навчання</a:t>
            </a:r>
          </a:p>
          <a:p>
            <a:pPr algn="just"/>
            <a:r>
              <a:rPr lang="uk-UA" b="1" i="1" dirty="0" smtClean="0">
                <a:solidFill>
                  <a:srgbClr val="00B050"/>
                </a:solidFill>
              </a:rPr>
              <a:t>Не перетворювала б заняття на калейдоскоп</a:t>
            </a:r>
          </a:p>
          <a:p>
            <a:pPr algn="just"/>
            <a:r>
              <a:rPr lang="uk-UA" b="1" i="1" dirty="0" smtClean="0">
                <a:solidFill>
                  <a:srgbClr val="0070C0"/>
                </a:solidFill>
              </a:rPr>
              <a:t>Продумала б мотиваційну складову, оцінні судження саме до цього заняття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Дібрала б фізичні вправи-паузи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</a:rPr>
              <a:t>Продумала б психологічну підтримку</a:t>
            </a:r>
          </a:p>
          <a:p>
            <a:pPr algn="just"/>
            <a:r>
              <a:rPr lang="uk-UA" b="1" i="1" dirty="0" smtClean="0">
                <a:solidFill>
                  <a:srgbClr val="C00000"/>
                </a:solidFill>
              </a:rPr>
              <a:t>Розпочала б зі створення ментальної карти уроку</a:t>
            </a:r>
          </a:p>
          <a:p>
            <a:r>
              <a:rPr lang="uk-UA" b="1" dirty="0" smtClean="0"/>
              <a:t>Упроваджувала змішану форму навчання </a:t>
            </a:r>
            <a:r>
              <a:rPr lang="uk-UA" b="1" dirty="0" err="1" smtClean="0"/>
              <a:t>“Перевернутий</a:t>
            </a:r>
            <a:r>
              <a:rPr lang="uk-UA" b="1" dirty="0" smtClean="0"/>
              <a:t> </a:t>
            </a:r>
            <a:r>
              <a:rPr lang="uk-UA" b="1" dirty="0" err="1" smtClean="0"/>
              <a:t>клас”</a:t>
            </a:r>
            <a:endParaRPr lang="uk-UA" b="1" dirty="0" smtClean="0"/>
          </a:p>
          <a:p>
            <a:r>
              <a:rPr lang="uk-UA" b="1" dirty="0" smtClean="0">
                <a:solidFill>
                  <a:srgbClr val="7030A0"/>
                </a:solidFill>
              </a:rPr>
              <a:t>Створювала б ролики-пояснення протягом 2-6 </a:t>
            </a:r>
            <a:r>
              <a:rPr lang="uk-UA" b="1" dirty="0" err="1" smtClean="0">
                <a:solidFill>
                  <a:srgbClr val="7030A0"/>
                </a:solidFill>
              </a:rPr>
              <a:t>хв</a:t>
            </a:r>
            <a:r>
              <a:rPr lang="uk-UA" b="1" dirty="0" smtClean="0">
                <a:solidFill>
                  <a:srgbClr val="7030A0"/>
                </a:solidFill>
              </a:rPr>
              <a:t> для домашнього ознайомлення, а під час зустрічей з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smtClean="0">
                <a:solidFill>
                  <a:srgbClr val="7030A0"/>
                </a:solidFill>
              </a:rPr>
              <a:t>ясувала б що зрозуміли/ не зрозуміли/тренуємось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66" y="5445224"/>
            <a:ext cx="1556713" cy="13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семінару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uk-UA" dirty="0" smtClean="0"/>
              <a:t>1. Організація дистанційного навчання в початковій школі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uk-UA" dirty="0" smtClean="0"/>
              <a:t>2. Особливості </a:t>
            </a:r>
            <a:r>
              <a:rPr lang="ru-RU" dirty="0" smtClean="0"/>
              <a:t>синхронного/</a:t>
            </a:r>
            <a:r>
              <a:rPr lang="uk-UA" dirty="0" smtClean="0"/>
              <a:t>асинхронного навчання в початковій школі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uk-UA" dirty="0" smtClean="0"/>
              <a:t>3. Недоліки та переваги синхронного та асинхронного навчання в початковій школі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3934780" y="3187316"/>
            <a:ext cx="8229600" cy="360040"/>
          </a:xfrm>
        </p:spPr>
        <p:txBody>
          <a:bodyPr vert="vert270"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 </a:t>
            </a:r>
            <a:b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так: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82880"/>
          <a:ext cx="8496945" cy="679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84349"/>
                <a:gridCol w="1714429"/>
                <a:gridCol w="1699389"/>
                <a:gridCol w="1699389"/>
              </a:tblGrid>
              <a:tr h="876027">
                <a:tc>
                  <a:txBody>
                    <a:bodyPr/>
                    <a:lstStyle/>
                    <a:p>
                      <a:r>
                        <a:rPr lang="uk-UA" dirty="0" smtClean="0"/>
                        <a:t>Організація і консультування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Нові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smtClean="0"/>
                        <a:t>знання/введення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Практика і </a:t>
                      </a:r>
                      <a:r>
                        <a:rPr lang="uk-UA" dirty="0" smtClean="0"/>
                        <a:t>закріплення/варіанти рішень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Контроль(</a:t>
                      </a:r>
                      <a:r>
                        <a:rPr lang="uk-UA" dirty="0" err="1" smtClean="0"/>
                        <a:t>само-взаємо-</a:t>
                      </a:r>
                      <a:r>
                        <a:rPr lang="uk-UA" dirty="0" smtClean="0"/>
                        <a:t>) </a:t>
                      </a:r>
                      <a:r>
                        <a:rPr lang="uk-UA" dirty="0" smtClean="0"/>
                        <a:t>і перевірка знань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Рефлексія</a:t>
                      </a:r>
                      <a:endParaRPr lang="ru-RU" dirty="0"/>
                    </a:p>
                  </a:txBody>
                  <a:tcPr/>
                </a:tc>
              </a:tr>
              <a:tr h="1927260">
                <a:tc>
                  <a:txBody>
                    <a:bodyPr/>
                    <a:lstStyle/>
                    <a:p>
                      <a:r>
                        <a:rPr lang="uk-UA" dirty="0" smtClean="0"/>
                        <a:t>Ранкове коло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K_15.00-16.00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Виконання вправ (індивідуально): Первинне закріплення </a:t>
                      </a:r>
                      <a:r>
                        <a:rPr lang="en-US" dirty="0" err="1" smtClean="0"/>
                        <a:t>WordWall</a:t>
                      </a:r>
                      <a:r>
                        <a:rPr lang="uk-UA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Індивідуальні завдання:</a:t>
                      </a:r>
                      <a:r>
                        <a:rPr lang="uk-UA" baseline="0" dirty="0" smtClean="0"/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WhiteBoard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LearningApps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LiveWorkSheets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проєкти..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Індивідуально,</a:t>
                      </a:r>
                      <a:r>
                        <a:rPr lang="uk-UA" baseline="0" dirty="0" smtClean="0"/>
                        <a:t> в парі, в групі(3-4 класи)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Індивідуально,</a:t>
                      </a:r>
                      <a:r>
                        <a:rPr lang="uk-UA" baseline="0" dirty="0" smtClean="0"/>
                        <a:t> в парі, в групі(3-4 класи)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664452">
                <a:tc>
                  <a:txBody>
                    <a:bodyPr/>
                    <a:lstStyle/>
                    <a:p>
                      <a:r>
                        <a:rPr lang="uk-UA" dirty="0" smtClean="0"/>
                        <a:t>Рубрика: відповіді на</a:t>
                      </a:r>
                      <a:r>
                        <a:rPr lang="uk-UA" baseline="0" dirty="0" smtClean="0"/>
                        <a:t> запити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Покрокові</a:t>
                      </a:r>
                      <a:r>
                        <a:rPr lang="uk-UA" baseline="0" dirty="0" smtClean="0"/>
                        <a:t> і</a:t>
                      </a:r>
                      <a:r>
                        <a:rPr lang="uk-UA" dirty="0" smtClean="0"/>
                        <a:t>нструкції, схеми, чек-листи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Шаблони, інструкції, готові </a:t>
                      </a:r>
                      <a:r>
                        <a:rPr lang="uk-UA" dirty="0" err="1" smtClean="0"/>
                        <a:t>розв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язками</a:t>
                      </a:r>
                      <a:r>
                        <a:rPr lang="uk-UA" dirty="0" smtClean="0"/>
                        <a:t> (самоаналіз</a:t>
                      </a:r>
                      <a:r>
                        <a:rPr lang="uk-UA" dirty="0" smtClean="0"/>
                        <a:t>)…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Опитувальники</a:t>
                      </a:r>
                      <a:endParaRPr lang="ru-RU" dirty="0"/>
                    </a:p>
                  </a:txBody>
                  <a:tcPr/>
                </a:tc>
              </a:tr>
              <a:tr h="19272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Padlet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Jambord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Viber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Відеопояснення</a:t>
                      </a:r>
                      <a:r>
                        <a:rPr lang="uk-UA" baseline="0" dirty="0" smtClean="0"/>
                        <a:t> (2-6 </a:t>
                      </a:r>
                      <a:r>
                        <a:rPr lang="uk-UA" baseline="0" dirty="0" err="1" smtClean="0"/>
                        <a:t>хв</a:t>
                      </a:r>
                      <a:r>
                        <a:rPr lang="uk-UA" baseline="0" dirty="0" smtClean="0"/>
                        <a:t>)// пояснення на уроці (важка тема)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Інструментами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миттєвої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взаємодії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Kahoot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MentiMeter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Classtime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Google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Форми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Quizlet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Proprofs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Kahoot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!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Plickers</a:t>
                      </a:r>
                      <a:r>
                        <a:rPr lang="uk-UA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тощо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1.MentiMeter,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Miro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Онлайнові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дошки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Padlet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LinoIt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Flinga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Корисні посилання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976664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uk-UA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smtClean="0"/>
              <a:t>Як </a:t>
            </a:r>
            <a:r>
              <a:rPr lang="en-US" sz="3600" dirty="0" err="1" smtClean="0"/>
              <a:t>технічно</a:t>
            </a:r>
            <a:r>
              <a:rPr lang="en-US" sz="3600" dirty="0" smtClean="0"/>
              <a:t> </a:t>
            </a:r>
            <a:r>
              <a:rPr lang="en-US" sz="3600" dirty="0" err="1" smtClean="0"/>
              <a:t>організувати</a:t>
            </a:r>
            <a:r>
              <a:rPr lang="en-US" sz="3600" dirty="0" smtClean="0"/>
              <a:t> </a:t>
            </a:r>
            <a:r>
              <a:rPr lang="en-US" sz="3600" dirty="0" err="1" smtClean="0"/>
              <a:t>дистанційне</a:t>
            </a:r>
            <a:r>
              <a:rPr lang="en-US" sz="3600" dirty="0" smtClean="0"/>
              <a:t> </a:t>
            </a:r>
            <a:r>
              <a:rPr lang="en-US" sz="3600" dirty="0" err="1" smtClean="0"/>
              <a:t>навчання</a:t>
            </a:r>
            <a:r>
              <a:rPr lang="en-US" sz="3600" dirty="0" smtClean="0"/>
              <a:t> — </a:t>
            </a:r>
            <a:r>
              <a:rPr lang="en-US" sz="3600" dirty="0" err="1" smtClean="0"/>
              <a:t>покрокова</a:t>
            </a:r>
            <a:r>
              <a:rPr lang="en-US" sz="3600" dirty="0" smtClean="0"/>
              <a:t> </a:t>
            </a:r>
            <a:r>
              <a:rPr lang="en-US" sz="3600" dirty="0" err="1" smtClean="0"/>
              <a:t>інструкці</a:t>
            </a:r>
            <a:r>
              <a:rPr lang="ru-RU" sz="3600" dirty="0" smtClean="0"/>
              <a:t>я </a:t>
            </a:r>
            <a:r>
              <a:rPr lang="en-US" sz="3600" dirty="0" smtClean="0">
                <a:hlinkClick r:id="rId2"/>
              </a:rPr>
              <a:t>https://nus.org.ua/articles/yak-tehnichno-organizuvaty-dystantsijne-navchannya-pokrokova-instruktsiya/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600" dirty="0" smtClean="0"/>
              <a:t>Як розробити дистанційний урок для учнів 1-2 класів. Інструкція від вчительки </a:t>
            </a:r>
            <a:r>
              <a:rPr lang="en-US" sz="3600" dirty="0" smtClean="0">
                <a:hlinkClick r:id="rId3"/>
              </a:rPr>
              <a:t>https://nus.org.ua/articles/yak-rozrobyty-dystantsijnyj-urok-dlya-1-2-klasiv-instruktsiya-vid-vchytelky/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600" dirty="0" smtClean="0"/>
              <a:t>Дистанційне навчання в 3-4 класах: інструкції, приклади уроків та </a:t>
            </a:r>
            <a:r>
              <a:rPr lang="uk-UA" sz="3600" dirty="0" err="1" smtClean="0"/>
              <a:t>комунікац</a:t>
            </a:r>
            <a:r>
              <a:rPr lang="ru-RU" sz="3600" dirty="0" err="1" smtClean="0"/>
              <a:t>ії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батьками </a:t>
            </a:r>
            <a:r>
              <a:rPr lang="en-US" sz="3600" dirty="0" smtClean="0"/>
              <a:t> </a:t>
            </a:r>
            <a:r>
              <a:rPr lang="en-US" sz="3600" dirty="0" smtClean="0">
                <a:hlinkClick r:id="rId4"/>
              </a:rPr>
              <a:t>https://nus.org.ua/articles/dystantsijne-navchannya-v-3-4-klasi-instruktsiyi-pryklady-urokiv-ta-komunikatsiyi-z-batkamy/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err="1" smtClean="0"/>
              <a:t>Чотири</a:t>
            </a:r>
            <a:r>
              <a:rPr lang="ru-RU" sz="3600" dirty="0" smtClean="0"/>
              <a:t> </a:t>
            </a:r>
            <a:r>
              <a:rPr lang="ru-RU" sz="3600" dirty="0" err="1" smtClean="0"/>
              <a:t>сервіси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допоможуть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організувати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дистанційне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навчання</a:t>
            </a:r>
            <a:r>
              <a:rPr lang="ru-RU" sz="3600" dirty="0" smtClean="0"/>
              <a:t> </a:t>
            </a:r>
            <a:r>
              <a:rPr lang="en-US" sz="3600" dirty="0" smtClean="0">
                <a:hlinkClick r:id="rId5"/>
              </a:rPr>
              <a:t>https://nus.org.ua/articles/chotyry-servisy-yaki-dopomozhut-organizuvaty-dystantsijne-navchannya/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smtClean="0"/>
              <a:t>Як </a:t>
            </a:r>
            <a:r>
              <a:rPr lang="ru-RU" sz="3600" dirty="0" err="1" smtClean="0"/>
              <a:t>організувати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дистанційне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навчання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дітей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ООП </a:t>
            </a:r>
            <a:r>
              <a:rPr lang="en-US" sz="3600" dirty="0" smtClean="0">
                <a:hlinkClick r:id="rId6"/>
              </a:rPr>
              <a:t>https://nus.org.ua/articles/yak-organizuvaty-dystantsijne-navchannya-dlya-ditej-z-oop-dosvid-vchyteliv/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smtClean="0"/>
              <a:t>35 </a:t>
            </a:r>
            <a:r>
              <a:rPr lang="ru-RU" sz="3600" dirty="0" err="1" smtClean="0"/>
              <a:t>інструментів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дистанційного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навчання</a:t>
            </a:r>
            <a:r>
              <a:rPr lang="ru-RU" sz="3600" dirty="0" smtClean="0"/>
              <a:t> — </a:t>
            </a:r>
            <a:r>
              <a:rPr lang="ru-RU" sz="3600" dirty="0" err="1" smtClean="0"/>
              <a:t>добірка</a:t>
            </a:r>
            <a:r>
              <a:rPr lang="en-US" sz="3600" dirty="0" smtClean="0"/>
              <a:t> </a:t>
            </a:r>
            <a:r>
              <a:rPr lang="ru-RU" sz="3600" dirty="0" smtClean="0"/>
              <a:t>НУШ </a:t>
            </a:r>
            <a:r>
              <a:rPr lang="en-US" sz="3600" dirty="0" smtClean="0">
                <a:hlinkClick r:id="rId7"/>
              </a:rPr>
              <a:t>https://nus.org.ua/articles/30-instrumentv-dlya-dystantsijnogo-navchannya-dobirka-nush/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600" dirty="0" smtClean="0"/>
              <a:t>Матеріали для початкової школи </a:t>
            </a:r>
            <a:r>
              <a:rPr lang="en-US" sz="3600" dirty="0" smtClean="0">
                <a:hlinkClick r:id="rId8"/>
              </a:rPr>
              <a:t>https://www.google.com/search?q=urokok.com.ua+1+%D0%BA%D0%BB%D0%B0%D1%81&amp;oq=uro&amp;aqs=chrome.0.35i39j69i57j0j0i395l3j69i60l2.8730j1j7&amp;sourceid=chrome&amp;ie=UTF-8</a:t>
            </a:r>
            <a:endParaRPr lang="en-US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600" dirty="0" smtClean="0"/>
              <a:t>В </a:t>
            </a:r>
            <a:r>
              <a:rPr lang="uk-UA" sz="2600" dirty="0" err="1" smtClean="0"/>
              <a:t>інтернеті</a:t>
            </a:r>
            <a:r>
              <a:rPr lang="uk-UA" sz="2600" dirty="0" smtClean="0"/>
              <a:t> доступні досить багато відеороликів, які розкривають теми шкільної програми, зокрема канал Міністерства освіти України </a:t>
            </a:r>
            <a:r>
              <a:rPr lang="en-US" sz="2600" u="sng" dirty="0" smtClean="0">
                <a:hlinkClick r:id="rId2"/>
              </a:rPr>
              <a:t>https</a:t>
            </a:r>
            <a:r>
              <a:rPr lang="uk-UA" sz="2600" u="sng" dirty="0" smtClean="0">
                <a:hlinkClick r:id="rId2"/>
              </a:rPr>
              <a:t>://</a:t>
            </a:r>
            <a:r>
              <a:rPr lang="en-US" sz="2600" u="sng" dirty="0" smtClean="0">
                <a:hlinkClick r:id="rId2"/>
              </a:rPr>
              <a:t>www</a:t>
            </a:r>
            <a:r>
              <a:rPr lang="uk-UA" sz="2600" u="sng" dirty="0" smtClean="0">
                <a:hlinkClick r:id="rId2"/>
              </a:rPr>
              <a:t>.</a:t>
            </a:r>
            <a:r>
              <a:rPr lang="en-US" sz="2600" u="sng" dirty="0" err="1" smtClean="0">
                <a:hlinkClick r:id="rId2"/>
              </a:rPr>
              <a:t>youtube</a:t>
            </a:r>
            <a:r>
              <a:rPr lang="uk-UA" sz="2600" u="sng" dirty="0" smtClean="0">
                <a:hlinkClick r:id="rId2"/>
              </a:rPr>
              <a:t>.</a:t>
            </a:r>
            <a:r>
              <a:rPr lang="en-US" sz="2600" u="sng" dirty="0" smtClean="0">
                <a:hlinkClick r:id="rId2"/>
              </a:rPr>
              <a:t>com</a:t>
            </a:r>
            <a:r>
              <a:rPr lang="uk-UA" sz="2600" u="sng" dirty="0" smtClean="0">
                <a:hlinkClick r:id="rId2"/>
              </a:rPr>
              <a:t>/</a:t>
            </a:r>
            <a:r>
              <a:rPr lang="en-US" sz="2600" u="sng" dirty="0" smtClean="0">
                <a:hlinkClick r:id="rId2"/>
              </a:rPr>
              <a:t>c</a:t>
            </a:r>
            <a:r>
              <a:rPr lang="uk-UA" sz="2600" u="sng" dirty="0" smtClean="0">
                <a:hlinkClick r:id="rId2"/>
              </a:rPr>
              <a:t>/</a:t>
            </a:r>
            <a:r>
              <a:rPr lang="en-US" sz="2600" u="sng" dirty="0" smtClean="0">
                <a:hlinkClick r:id="rId2"/>
              </a:rPr>
              <a:t>MONUKRAINE</a:t>
            </a:r>
            <a:r>
              <a:rPr lang="uk-UA" sz="2600" dirty="0" smtClean="0"/>
              <a:t>,</a:t>
            </a:r>
            <a:endParaRPr lang="ru-RU" sz="2600" dirty="0" smtClean="0"/>
          </a:p>
          <a:p>
            <a:pPr algn="just">
              <a:buFont typeface="Wingdings" pitchFamily="2" charset="2"/>
              <a:buChar char="Ø"/>
            </a:pPr>
            <a:r>
              <a:rPr lang="uk-UA" sz="2600" dirty="0" smtClean="0"/>
              <a:t>курси платформ: </a:t>
            </a:r>
            <a:r>
              <a:rPr lang="en-US" sz="2600" dirty="0" smtClean="0"/>
              <a:t>Prometheus </a:t>
            </a:r>
            <a:r>
              <a:rPr lang="en-US" sz="2600" u="sng" dirty="0" smtClean="0">
                <a:hlinkClick r:id="rId3"/>
              </a:rPr>
              <a:t>https</a:t>
            </a:r>
            <a:r>
              <a:rPr lang="uk-UA" sz="2600" u="sng" dirty="0" smtClean="0">
                <a:hlinkClick r:id="rId3"/>
              </a:rPr>
              <a:t>://</a:t>
            </a:r>
            <a:r>
              <a:rPr lang="en-US" sz="2600" u="sng" dirty="0" err="1" smtClean="0">
                <a:hlinkClick r:id="rId3"/>
              </a:rPr>
              <a:t>prometheus</a:t>
            </a:r>
            <a:r>
              <a:rPr lang="uk-UA" sz="2600" u="sng" dirty="0" smtClean="0">
                <a:hlinkClick r:id="rId3"/>
              </a:rPr>
              <a:t>.</a:t>
            </a:r>
            <a:r>
              <a:rPr lang="en-US" sz="2600" u="sng" dirty="0" smtClean="0">
                <a:hlinkClick r:id="rId3"/>
              </a:rPr>
              <a:t>org</a:t>
            </a:r>
            <a:r>
              <a:rPr lang="uk-UA" sz="2600" u="sng" dirty="0" smtClean="0">
                <a:hlinkClick r:id="rId3"/>
              </a:rPr>
              <a:t>.</a:t>
            </a:r>
            <a:r>
              <a:rPr lang="en-US" sz="2600" u="sng" dirty="0" err="1" smtClean="0">
                <a:hlinkClick r:id="rId3"/>
              </a:rPr>
              <a:t>ua</a:t>
            </a:r>
            <a:r>
              <a:rPr lang="uk-UA" sz="2600" u="sng" dirty="0" smtClean="0">
                <a:hlinkClick r:id="rId3"/>
              </a:rPr>
              <a:t>/</a:t>
            </a:r>
            <a:r>
              <a:rPr lang="uk-UA" sz="2600" dirty="0" smtClean="0"/>
              <a:t>  </a:t>
            </a:r>
            <a:endParaRPr lang="ru-RU" sz="26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600" dirty="0" err="1" smtClean="0"/>
              <a:t>EdEra</a:t>
            </a:r>
            <a:r>
              <a:rPr lang="en-US" sz="2600" dirty="0" smtClean="0"/>
              <a:t> </a:t>
            </a:r>
            <a:r>
              <a:rPr lang="en-US" sz="2600" u="sng" dirty="0" smtClean="0">
                <a:hlinkClick r:id="rId4"/>
              </a:rPr>
              <a:t>https</a:t>
            </a:r>
            <a:r>
              <a:rPr lang="uk-UA" sz="2600" u="sng" dirty="0" smtClean="0">
                <a:hlinkClick r:id="rId4"/>
              </a:rPr>
              <a:t>://</a:t>
            </a:r>
            <a:r>
              <a:rPr lang="en-US" sz="2600" u="sng" dirty="0" smtClean="0">
                <a:hlinkClick r:id="rId4"/>
              </a:rPr>
              <a:t>www</a:t>
            </a:r>
            <a:r>
              <a:rPr lang="uk-UA" sz="2600" u="sng" dirty="0" smtClean="0">
                <a:hlinkClick r:id="rId4"/>
              </a:rPr>
              <a:t>.</a:t>
            </a:r>
            <a:r>
              <a:rPr lang="en-US" sz="2600" u="sng" dirty="0" err="1" smtClean="0">
                <a:hlinkClick r:id="rId4"/>
              </a:rPr>
              <a:t>ed</a:t>
            </a:r>
            <a:r>
              <a:rPr lang="uk-UA" sz="2600" u="sng" dirty="0" smtClean="0">
                <a:hlinkClick r:id="rId4"/>
              </a:rPr>
              <a:t>-</a:t>
            </a:r>
            <a:r>
              <a:rPr lang="en-US" sz="2600" u="sng" dirty="0" smtClean="0">
                <a:hlinkClick r:id="rId4"/>
              </a:rPr>
              <a:t>era</a:t>
            </a:r>
            <a:r>
              <a:rPr lang="uk-UA" sz="2600" u="sng" dirty="0" smtClean="0">
                <a:hlinkClick r:id="rId4"/>
              </a:rPr>
              <a:t>.</a:t>
            </a:r>
            <a:r>
              <a:rPr lang="en-US" sz="2600" u="sng" dirty="0" smtClean="0">
                <a:hlinkClick r:id="rId4"/>
              </a:rPr>
              <a:t>com</a:t>
            </a:r>
            <a:r>
              <a:rPr lang="uk-UA" sz="2600" u="sng" dirty="0" smtClean="0">
                <a:hlinkClick r:id="rId4"/>
              </a:rPr>
              <a:t>/</a:t>
            </a:r>
            <a:r>
              <a:rPr lang="en-US" sz="2600" dirty="0" smtClean="0"/>
              <a:t> </a:t>
            </a:r>
            <a:r>
              <a:rPr lang="uk-UA" sz="2600" dirty="0" smtClean="0"/>
              <a:t/>
            </a:r>
            <a:br>
              <a:rPr lang="uk-UA" sz="2600" dirty="0" smtClean="0"/>
            </a:br>
            <a:r>
              <a:rPr lang="uk-UA" sz="2600" dirty="0" smtClean="0"/>
              <a:t>Практики та підходи до дистанційного навчання — рекомендації для вчителів </a:t>
            </a:r>
            <a:r>
              <a:rPr lang="en-US" sz="2600" u="sng" dirty="0" smtClean="0">
                <a:hlinkClick r:id="rId5"/>
              </a:rPr>
              <a:t>https</a:t>
            </a:r>
            <a:r>
              <a:rPr lang="uk-UA" sz="2600" u="sng" dirty="0" smtClean="0">
                <a:hlinkClick r:id="rId5"/>
              </a:rPr>
              <a:t>://</a:t>
            </a:r>
            <a:r>
              <a:rPr lang="en-US" sz="2600" u="sng" dirty="0" err="1" smtClean="0">
                <a:hlinkClick r:id="rId5"/>
              </a:rPr>
              <a:t>nus</a:t>
            </a:r>
            <a:r>
              <a:rPr lang="uk-UA" sz="2600" u="sng" dirty="0" smtClean="0">
                <a:hlinkClick r:id="rId5"/>
              </a:rPr>
              <a:t>.</a:t>
            </a:r>
            <a:r>
              <a:rPr lang="en-US" sz="2600" u="sng" dirty="0" smtClean="0">
                <a:hlinkClick r:id="rId5"/>
              </a:rPr>
              <a:t>org</a:t>
            </a:r>
            <a:r>
              <a:rPr lang="uk-UA" sz="2600" u="sng" dirty="0" smtClean="0">
                <a:hlinkClick r:id="rId5"/>
              </a:rPr>
              <a:t>.</a:t>
            </a:r>
            <a:r>
              <a:rPr lang="en-US" sz="2600" u="sng" dirty="0" err="1" smtClean="0">
                <a:hlinkClick r:id="rId5"/>
              </a:rPr>
              <a:t>ua</a:t>
            </a:r>
            <a:r>
              <a:rPr lang="uk-UA" sz="2600" u="sng" dirty="0" smtClean="0">
                <a:hlinkClick r:id="rId5"/>
              </a:rPr>
              <a:t>/</a:t>
            </a:r>
            <a:r>
              <a:rPr lang="en-US" sz="2600" u="sng" dirty="0" smtClean="0">
                <a:hlinkClick r:id="rId5"/>
              </a:rPr>
              <a:t>articles</a:t>
            </a:r>
            <a:r>
              <a:rPr lang="uk-UA" sz="2600" u="sng" dirty="0" smtClean="0">
                <a:hlinkClick r:id="rId5"/>
              </a:rPr>
              <a:t>/</a:t>
            </a:r>
            <a:r>
              <a:rPr lang="en-US" sz="2600" u="sng" dirty="0" err="1" smtClean="0">
                <a:hlinkClick r:id="rId5"/>
              </a:rPr>
              <a:t>praktyky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ta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pidhody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smtClean="0">
                <a:hlinkClick r:id="rId5"/>
              </a:rPr>
              <a:t>do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dystantsijnogo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navchannya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rekomendatsiyi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dlya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vchyteliv</a:t>
            </a:r>
            <a:r>
              <a:rPr lang="uk-UA" sz="2600" u="sng" dirty="0" smtClean="0">
                <a:hlinkClick r:id="rId5"/>
              </a:rPr>
              <a:t>/</a:t>
            </a:r>
            <a:r>
              <a:rPr lang="en-US" sz="2600" dirty="0" smtClean="0"/>
              <a:t>  </a:t>
            </a:r>
            <a:endParaRPr lang="uk-UA" sz="2600" dirty="0" smtClean="0"/>
          </a:p>
          <a:p>
            <a:pPr algn="just">
              <a:buFont typeface="Wingdings" pitchFamily="2" charset="2"/>
              <a:buChar char="Ø"/>
            </a:pPr>
            <a:r>
              <a:rPr lang="uk-UA" sz="2600" dirty="0" smtClean="0"/>
              <a:t>Як працювати в </a:t>
            </a:r>
            <a:r>
              <a:rPr lang="en-US" sz="2600" dirty="0" smtClean="0"/>
              <a:t>Google</a:t>
            </a:r>
            <a:r>
              <a:rPr lang="uk-UA" sz="2600" dirty="0" err="1" smtClean="0"/>
              <a:t>-класі</a:t>
            </a:r>
            <a:r>
              <a:rPr lang="uk-UA" sz="2600" dirty="0" smtClean="0"/>
              <a:t>: покрокова інструкція </a:t>
            </a:r>
            <a:r>
              <a:rPr lang="en-US" sz="2600" u="sng" dirty="0" smtClean="0">
                <a:hlinkClick r:id="rId6"/>
              </a:rPr>
              <a:t>https</a:t>
            </a:r>
            <a:r>
              <a:rPr lang="uk-UA" sz="2600" u="sng" dirty="0" smtClean="0">
                <a:hlinkClick r:id="rId6"/>
              </a:rPr>
              <a:t>://</a:t>
            </a:r>
            <a:r>
              <a:rPr lang="en-US" sz="2600" u="sng" dirty="0" err="1" smtClean="0">
                <a:hlinkClick r:id="rId6"/>
              </a:rPr>
              <a:t>nus</a:t>
            </a:r>
            <a:r>
              <a:rPr lang="uk-UA" sz="2600" u="sng" dirty="0" smtClean="0">
                <a:hlinkClick r:id="rId6"/>
              </a:rPr>
              <a:t>.</a:t>
            </a:r>
            <a:r>
              <a:rPr lang="en-US" sz="2600" u="sng" dirty="0" smtClean="0">
                <a:hlinkClick r:id="rId6"/>
              </a:rPr>
              <a:t>org</a:t>
            </a:r>
            <a:r>
              <a:rPr lang="uk-UA" sz="2600" u="sng" dirty="0" smtClean="0">
                <a:hlinkClick r:id="rId6"/>
              </a:rPr>
              <a:t>.</a:t>
            </a:r>
            <a:r>
              <a:rPr lang="en-US" sz="2600" u="sng" dirty="0" err="1" smtClean="0">
                <a:hlinkClick r:id="rId6"/>
              </a:rPr>
              <a:t>ua</a:t>
            </a:r>
            <a:r>
              <a:rPr lang="uk-UA" sz="2600" u="sng" dirty="0" smtClean="0">
                <a:hlinkClick r:id="rId6"/>
              </a:rPr>
              <a:t>/</a:t>
            </a:r>
            <a:r>
              <a:rPr lang="en-US" sz="2600" u="sng" dirty="0" smtClean="0">
                <a:hlinkClick r:id="rId6"/>
              </a:rPr>
              <a:t>articles</a:t>
            </a:r>
            <a:r>
              <a:rPr lang="uk-UA" sz="2600" u="sng" dirty="0" smtClean="0">
                <a:hlinkClick r:id="rId6"/>
              </a:rPr>
              <a:t>/</a:t>
            </a:r>
            <a:r>
              <a:rPr lang="en-US" sz="2600" u="sng" dirty="0" smtClean="0">
                <a:hlinkClick r:id="rId6"/>
              </a:rPr>
              <a:t>yak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err="1" smtClean="0">
                <a:hlinkClick r:id="rId6"/>
              </a:rPr>
              <a:t>pratsyuvaty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smtClean="0">
                <a:hlinkClick r:id="rId6"/>
              </a:rPr>
              <a:t>v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err="1" smtClean="0">
                <a:hlinkClick r:id="rId6"/>
              </a:rPr>
              <a:t>google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err="1" smtClean="0">
                <a:hlinkClick r:id="rId6"/>
              </a:rPr>
              <a:t>klas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err="1" smtClean="0">
                <a:hlinkClick r:id="rId6"/>
              </a:rPr>
              <a:t>pokrokova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err="1" smtClean="0">
                <a:hlinkClick r:id="rId6"/>
              </a:rPr>
              <a:t>instruktsiya</a:t>
            </a:r>
            <a:r>
              <a:rPr lang="uk-UA" sz="2600" u="sng" dirty="0" smtClean="0">
                <a:hlinkClick r:id="rId6"/>
              </a:rPr>
              <a:t>/</a:t>
            </a:r>
            <a:endParaRPr lang="uk-UA" sz="2600" u="sng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/>
              <a:t> </a:t>
            </a:r>
            <a:r>
              <a:rPr lang="uk-UA" sz="2600" dirty="0" smtClean="0"/>
              <a:t>Як використовувати </a:t>
            </a:r>
            <a:r>
              <a:rPr lang="en-US" sz="2600" dirty="0" smtClean="0"/>
              <a:t>YouTube </a:t>
            </a:r>
            <a:r>
              <a:rPr lang="uk-UA" sz="2600" dirty="0" smtClean="0"/>
              <a:t>у дистанційному навчанні </a:t>
            </a:r>
            <a:r>
              <a:rPr lang="en-US" sz="2600" u="sng" dirty="0" smtClean="0">
                <a:hlinkClick r:id="rId7"/>
              </a:rPr>
              <a:t>https</a:t>
            </a:r>
            <a:r>
              <a:rPr lang="uk-UA" sz="2600" u="sng" dirty="0" smtClean="0">
                <a:hlinkClick r:id="rId7"/>
              </a:rPr>
              <a:t>://</a:t>
            </a:r>
            <a:r>
              <a:rPr lang="en-US" sz="2600" u="sng" dirty="0" err="1" smtClean="0">
                <a:hlinkClick r:id="rId7"/>
              </a:rPr>
              <a:t>nus</a:t>
            </a:r>
            <a:r>
              <a:rPr lang="uk-UA" sz="2600" u="sng" dirty="0" smtClean="0">
                <a:hlinkClick r:id="rId7"/>
              </a:rPr>
              <a:t>.</a:t>
            </a:r>
            <a:r>
              <a:rPr lang="en-US" sz="2600" u="sng" dirty="0" smtClean="0">
                <a:hlinkClick r:id="rId7"/>
              </a:rPr>
              <a:t>org</a:t>
            </a:r>
            <a:r>
              <a:rPr lang="uk-UA" sz="2600" u="sng" dirty="0" smtClean="0">
                <a:hlinkClick r:id="rId7"/>
              </a:rPr>
              <a:t>.</a:t>
            </a:r>
            <a:r>
              <a:rPr lang="en-US" sz="2600" u="sng" dirty="0" err="1" smtClean="0">
                <a:hlinkClick r:id="rId7"/>
              </a:rPr>
              <a:t>ua</a:t>
            </a:r>
            <a:r>
              <a:rPr lang="uk-UA" sz="2600" u="sng" dirty="0" smtClean="0">
                <a:hlinkClick r:id="rId7"/>
              </a:rPr>
              <a:t>/</a:t>
            </a:r>
            <a:r>
              <a:rPr lang="en-US" sz="2600" u="sng" dirty="0" smtClean="0">
                <a:hlinkClick r:id="rId7"/>
              </a:rPr>
              <a:t>articles</a:t>
            </a:r>
            <a:r>
              <a:rPr lang="uk-UA" sz="2600" u="sng" dirty="0" smtClean="0">
                <a:hlinkClick r:id="rId7"/>
              </a:rPr>
              <a:t>/</a:t>
            </a:r>
            <a:r>
              <a:rPr lang="en-US" sz="2600" u="sng" dirty="0" smtClean="0">
                <a:hlinkClick r:id="rId7"/>
              </a:rPr>
              <a:t>yak</a:t>
            </a:r>
            <a:r>
              <a:rPr lang="uk-UA" sz="2600" u="sng" dirty="0" smtClean="0">
                <a:hlinkClick r:id="rId7"/>
              </a:rPr>
              <a:t>-</a:t>
            </a:r>
            <a:r>
              <a:rPr lang="en-US" sz="2600" u="sng" dirty="0" err="1" smtClean="0">
                <a:hlinkClick r:id="rId7"/>
              </a:rPr>
              <a:t>vykorystovuvaty</a:t>
            </a:r>
            <a:r>
              <a:rPr lang="uk-UA" sz="2600" u="sng" dirty="0" smtClean="0">
                <a:hlinkClick r:id="rId7"/>
              </a:rPr>
              <a:t>-</a:t>
            </a:r>
            <a:r>
              <a:rPr lang="en-US" sz="2600" u="sng" dirty="0" err="1" smtClean="0">
                <a:hlinkClick r:id="rId7"/>
              </a:rPr>
              <a:t>youtube</a:t>
            </a:r>
            <a:r>
              <a:rPr lang="uk-UA" sz="2600" u="sng" dirty="0" smtClean="0">
                <a:hlinkClick r:id="rId7"/>
              </a:rPr>
              <a:t>-</a:t>
            </a:r>
            <a:r>
              <a:rPr lang="en-US" sz="2600" u="sng" dirty="0" smtClean="0">
                <a:hlinkClick r:id="rId7"/>
              </a:rPr>
              <a:t>u</a:t>
            </a:r>
            <a:r>
              <a:rPr lang="uk-UA" sz="2600" u="sng" dirty="0" smtClean="0">
                <a:hlinkClick r:id="rId7"/>
              </a:rPr>
              <a:t>-</a:t>
            </a:r>
            <a:r>
              <a:rPr lang="en-US" sz="2600" u="sng" dirty="0" err="1" smtClean="0">
                <a:hlinkClick r:id="rId7"/>
              </a:rPr>
              <a:t>dystantsijnijnomu</a:t>
            </a:r>
            <a:r>
              <a:rPr lang="uk-UA" sz="2600" u="sng" dirty="0" smtClean="0">
                <a:hlinkClick r:id="rId7"/>
              </a:rPr>
              <a:t>-</a:t>
            </a:r>
            <a:r>
              <a:rPr lang="en-US" sz="2600" u="sng" dirty="0" err="1" smtClean="0">
                <a:hlinkClick r:id="rId7"/>
              </a:rPr>
              <a:t>navchanni</a:t>
            </a:r>
            <a:r>
              <a:rPr lang="uk-UA" sz="2600" u="sng" dirty="0" smtClean="0">
                <a:hlinkClick r:id="rId7"/>
              </a:rPr>
              <a:t>/</a:t>
            </a:r>
            <a:r>
              <a:rPr lang="en-US" sz="2600" dirty="0" smtClean="0"/>
              <a:t> </a:t>
            </a:r>
            <a:endParaRPr lang="ru-RU" sz="2600" dirty="0" smtClean="0"/>
          </a:p>
          <a:p>
            <a:pPr lvl="0" algn="just">
              <a:buFont typeface="Wingdings" pitchFamily="2" charset="2"/>
              <a:buChar char="Ø"/>
            </a:pPr>
            <a:r>
              <a:rPr lang="uk-UA" sz="2600" dirty="0" smtClean="0"/>
              <a:t>Як розробити дистанційний урок для учнів 1-2 класів. Інструкція від вчительки </a:t>
            </a:r>
            <a:r>
              <a:rPr lang="en-US" sz="2600" u="sng" dirty="0" smtClean="0">
                <a:hlinkClick r:id="rId8"/>
              </a:rPr>
              <a:t>https</a:t>
            </a:r>
            <a:r>
              <a:rPr lang="ru-RU" sz="2600" u="sng" dirty="0" smtClean="0">
                <a:hlinkClick r:id="rId8"/>
              </a:rPr>
              <a:t>://</a:t>
            </a:r>
            <a:r>
              <a:rPr lang="en-US" sz="2600" u="sng" dirty="0" err="1" smtClean="0">
                <a:hlinkClick r:id="rId8"/>
              </a:rPr>
              <a:t>nus</a:t>
            </a:r>
            <a:r>
              <a:rPr lang="ru-RU" sz="2600" u="sng" dirty="0" smtClean="0">
                <a:hlinkClick r:id="rId8"/>
              </a:rPr>
              <a:t>.</a:t>
            </a:r>
            <a:r>
              <a:rPr lang="en-US" sz="2600" u="sng" dirty="0" smtClean="0">
                <a:hlinkClick r:id="rId8"/>
              </a:rPr>
              <a:t>org</a:t>
            </a:r>
            <a:r>
              <a:rPr lang="ru-RU" sz="2600" u="sng" dirty="0" smtClean="0">
                <a:hlinkClick r:id="rId8"/>
              </a:rPr>
              <a:t>.</a:t>
            </a:r>
            <a:r>
              <a:rPr lang="en-US" sz="2600" u="sng" dirty="0" err="1" smtClean="0">
                <a:hlinkClick r:id="rId8"/>
              </a:rPr>
              <a:t>ua</a:t>
            </a:r>
            <a:r>
              <a:rPr lang="ru-RU" sz="2600" u="sng" dirty="0" smtClean="0">
                <a:hlinkClick r:id="rId8"/>
              </a:rPr>
              <a:t>/</a:t>
            </a:r>
            <a:r>
              <a:rPr lang="en-US" sz="2600" u="sng" dirty="0" smtClean="0">
                <a:hlinkClick r:id="rId8"/>
              </a:rPr>
              <a:t>articles</a:t>
            </a:r>
            <a:r>
              <a:rPr lang="ru-RU" sz="2600" u="sng" dirty="0" smtClean="0">
                <a:hlinkClick r:id="rId8"/>
              </a:rPr>
              <a:t>/</a:t>
            </a:r>
            <a:r>
              <a:rPr lang="en-US" sz="2600" u="sng" dirty="0" smtClean="0">
                <a:hlinkClick r:id="rId8"/>
              </a:rPr>
              <a:t>yak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rozrobyty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dystantsijnyj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urok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dlya</a:t>
            </a:r>
            <a:r>
              <a:rPr lang="ru-RU" sz="2600" u="sng" dirty="0" smtClean="0">
                <a:hlinkClick r:id="rId8"/>
              </a:rPr>
              <a:t>-1-2-</a:t>
            </a:r>
            <a:r>
              <a:rPr lang="en-US" sz="2600" u="sng" dirty="0" err="1" smtClean="0">
                <a:hlinkClick r:id="rId8"/>
              </a:rPr>
              <a:t>klasiv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instruktsiya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vid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vchytelky</a:t>
            </a:r>
            <a:r>
              <a:rPr lang="ru-RU" sz="2600" u="sng" dirty="0" smtClean="0">
                <a:hlinkClick r:id="rId8"/>
              </a:rPr>
              <a:t>/</a:t>
            </a:r>
            <a:r>
              <a:rPr lang="uk-UA" sz="2600" dirty="0" smtClean="0"/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uk-UA" sz="2600" dirty="0" smtClean="0"/>
              <a:t>Дистанційне</a:t>
            </a:r>
            <a:r>
              <a:rPr lang="ru-RU" sz="2600" dirty="0" smtClean="0"/>
              <a:t> </a:t>
            </a:r>
            <a:r>
              <a:rPr lang="ru-RU" sz="2600" dirty="0" err="1" smtClean="0"/>
              <a:t>навчання</a:t>
            </a:r>
            <a:r>
              <a:rPr lang="ru-RU" sz="2600" dirty="0" smtClean="0"/>
              <a:t>: як </a:t>
            </a:r>
            <a:r>
              <a:rPr lang="ru-RU" sz="2600" dirty="0" err="1" smtClean="0"/>
              <a:t>зацікавити</a:t>
            </a:r>
            <a:r>
              <a:rPr lang="ru-RU" sz="2600" dirty="0" smtClean="0"/>
              <a:t> </a:t>
            </a:r>
            <a:r>
              <a:rPr lang="ru-RU" sz="2600" dirty="0" err="1" smtClean="0"/>
              <a:t>учнів</a:t>
            </a:r>
            <a:r>
              <a:rPr lang="ru-RU" sz="2600" dirty="0" smtClean="0"/>
              <a:t> — </a:t>
            </a:r>
            <a:r>
              <a:rPr lang="ru-RU" sz="2600" dirty="0" err="1" smtClean="0"/>
              <a:t>поради</a:t>
            </a:r>
            <a:r>
              <a:rPr lang="en-US" sz="2600" dirty="0" smtClean="0"/>
              <a:t>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</a:t>
            </a:r>
            <a:r>
              <a:rPr lang="ru-RU" sz="2600" dirty="0" err="1" smtClean="0"/>
              <a:t>учительки</a:t>
            </a:r>
            <a:r>
              <a:rPr lang="en-US" sz="2600" dirty="0" smtClean="0"/>
              <a:t> </a:t>
            </a:r>
            <a:r>
              <a:rPr lang="en-US" sz="2600" dirty="0" smtClean="0">
                <a:hlinkClick r:id="rId9"/>
              </a:rPr>
              <a:t>https://nus.org.ua/articles/dystantsine-navchannya-yak-zatsikavyty-uchniv-porady-vid-uchytelky/</a:t>
            </a:r>
            <a:endParaRPr lang="uk-UA" sz="2600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600" dirty="0" err="1" smtClean="0"/>
              <a:t>Навчання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вдома</a:t>
            </a:r>
            <a:r>
              <a:rPr lang="ru-RU" sz="2600" dirty="0" smtClean="0"/>
              <a:t>: </a:t>
            </a:r>
            <a:r>
              <a:rPr lang="ru-RU" sz="2600" dirty="0" err="1" smtClean="0"/>
              <a:t>практичні</a:t>
            </a:r>
            <a:r>
              <a:rPr lang="ru-RU" sz="2600" dirty="0" smtClean="0"/>
              <a:t> </a:t>
            </a:r>
            <a:r>
              <a:rPr lang="ru-RU" sz="2600" dirty="0" err="1" smtClean="0"/>
              <a:t>поради</a:t>
            </a:r>
            <a:r>
              <a:rPr lang="ru-RU" sz="2600" dirty="0" smtClean="0"/>
              <a:t> для </a:t>
            </a:r>
            <a:r>
              <a:rPr lang="ru-RU" sz="2600" dirty="0" err="1" smtClean="0"/>
              <a:t>вчителів</a:t>
            </a:r>
            <a:r>
              <a:rPr lang="ru-RU" sz="2600" dirty="0" smtClean="0"/>
              <a:t> </a:t>
            </a:r>
            <a:r>
              <a:rPr lang="ru-RU" sz="2600" dirty="0" err="1" smtClean="0"/>
              <a:t>від</a:t>
            </a:r>
            <a:r>
              <a:rPr lang="en-US" sz="2600" dirty="0" smtClean="0"/>
              <a:t> </a:t>
            </a:r>
            <a:r>
              <a:rPr lang="ru-RU" sz="2600" dirty="0" err="1" smtClean="0"/>
              <a:t>психологині</a:t>
            </a:r>
            <a:r>
              <a:rPr lang="ru-RU" sz="2600" dirty="0" smtClean="0"/>
              <a:t> </a:t>
            </a:r>
            <a:r>
              <a:rPr lang="ru-RU" sz="2600" dirty="0" err="1" smtClean="0"/>
              <a:t>Світлани</a:t>
            </a:r>
            <a:r>
              <a:rPr lang="ru-RU" sz="2600" dirty="0" smtClean="0"/>
              <a:t> </a:t>
            </a:r>
            <a:r>
              <a:rPr lang="ru-RU" sz="2600" dirty="0" err="1" smtClean="0"/>
              <a:t>Ройз</a:t>
            </a:r>
            <a:r>
              <a:rPr lang="en-US" sz="2600" dirty="0" smtClean="0"/>
              <a:t> </a:t>
            </a:r>
            <a:r>
              <a:rPr lang="en-US" sz="2600" dirty="0" smtClean="0">
                <a:hlinkClick r:id="rId10"/>
              </a:rPr>
              <a:t>https://nus.org.ua/articles/navchannya-vdoma-praktychni-porady-dlya-vchyteliv-vid-psyhologyni-svitlany-rojz/</a:t>
            </a:r>
            <a:endParaRPr lang="uk-UA" sz="2600" dirty="0" smtClean="0"/>
          </a:p>
          <a:p>
            <a:pPr lvl="0"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0871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«Про </a:t>
            </a:r>
            <a:r>
              <a:rPr lang="ru-RU" sz="2000" dirty="0" err="1" smtClean="0"/>
              <a:t>дистанційний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змішаний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»</a:t>
            </a:r>
            <a:r>
              <a:rPr lang="uk-UA" sz="2000" dirty="0" smtClean="0"/>
              <a:t> Режим доступу:</a:t>
            </a:r>
            <a:r>
              <a:rPr lang="uk-UA" sz="2000" u="sng" dirty="0" smtClean="0">
                <a:hlinkClick r:id="rId2"/>
              </a:rPr>
              <a:t> </a:t>
            </a:r>
            <a:r>
              <a:rPr lang="en-US" sz="2000" u="sng" dirty="0" smtClean="0">
                <a:hlinkClick r:id="rId3"/>
              </a:rPr>
              <a:t>https</a:t>
            </a:r>
            <a:r>
              <a:rPr lang="ru-RU" sz="2000" u="sng" dirty="0" smtClean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courses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err="1" smtClean="0">
                <a:hlinkClick r:id="rId3"/>
              </a:rPr>
              <a:t>ed</a:t>
            </a:r>
            <a:r>
              <a:rPr lang="ru-RU" sz="2000" u="sng" dirty="0" smtClean="0">
                <a:hlinkClick r:id="rId3"/>
              </a:rPr>
              <a:t>-</a:t>
            </a:r>
            <a:r>
              <a:rPr lang="en-US" sz="2000" u="sng" dirty="0" smtClean="0">
                <a:hlinkClick r:id="rId3"/>
              </a:rPr>
              <a:t>era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smtClean="0">
                <a:hlinkClick r:id="rId3"/>
              </a:rPr>
              <a:t>com</a:t>
            </a:r>
            <a:r>
              <a:rPr lang="ru-RU" sz="2000" u="sng" dirty="0" smtClean="0">
                <a:hlinkClick r:id="rId3"/>
              </a:rPr>
              <a:t>/</a:t>
            </a:r>
            <a:r>
              <a:rPr lang="en-US" sz="2000" u="sng" dirty="0" smtClean="0">
                <a:hlinkClick r:id="rId3"/>
              </a:rPr>
              <a:t>courses</a:t>
            </a:r>
            <a:r>
              <a:rPr lang="ru-RU" sz="2000" u="sng" dirty="0" smtClean="0">
                <a:hlinkClick r:id="rId3"/>
              </a:rPr>
              <a:t>/</a:t>
            </a:r>
            <a:r>
              <a:rPr lang="en-US" sz="2000" u="sng" dirty="0" smtClean="0">
                <a:hlinkClick r:id="rId3"/>
              </a:rPr>
              <a:t>course</a:t>
            </a:r>
            <a:r>
              <a:rPr lang="ru-RU" sz="2000" u="sng" dirty="0" smtClean="0">
                <a:hlinkClick r:id="rId3"/>
              </a:rPr>
              <a:t>-</a:t>
            </a:r>
            <a:r>
              <a:rPr lang="en-US" sz="2000" u="sng" dirty="0" smtClean="0">
                <a:hlinkClick r:id="rId3"/>
              </a:rPr>
              <a:t>v</a:t>
            </a:r>
            <a:r>
              <a:rPr lang="ru-RU" sz="2000" u="sng" dirty="0" smtClean="0">
                <a:hlinkClick r:id="rId3"/>
              </a:rPr>
              <a:t>1:</a:t>
            </a:r>
            <a:r>
              <a:rPr lang="en-US" sz="2000" u="sng" dirty="0" smtClean="0">
                <a:hlinkClick r:id="rId3"/>
              </a:rPr>
              <a:t>MON</a:t>
            </a:r>
            <a:r>
              <a:rPr lang="ru-RU" sz="2000" u="sng" dirty="0" smtClean="0">
                <a:hlinkClick r:id="rId3"/>
              </a:rPr>
              <a:t>-</a:t>
            </a:r>
            <a:r>
              <a:rPr lang="en-US" sz="2000" u="sng" dirty="0" smtClean="0">
                <a:hlinkClick r:id="rId3"/>
              </a:rPr>
              <a:t>DECIDE</a:t>
            </a:r>
            <a:r>
              <a:rPr lang="ru-RU" sz="2000" u="sng" dirty="0" smtClean="0">
                <a:hlinkClick r:id="rId3"/>
              </a:rPr>
              <a:t>+1+2020/</a:t>
            </a:r>
            <a:r>
              <a:rPr lang="en-US" sz="2000" u="sng" dirty="0" smtClean="0">
                <a:hlinkClick r:id="rId3"/>
              </a:rPr>
              <a:t>about</a:t>
            </a: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pPr algn="just">
              <a:buNone/>
            </a:pPr>
            <a:r>
              <a:rPr lang="uk-UA" sz="2000" i="1" u="sng" dirty="0" smtClean="0">
                <a:solidFill>
                  <a:schemeClr val="accent4">
                    <a:lumMod val="50000"/>
                  </a:schemeClr>
                </a:solidFill>
              </a:rPr>
              <a:t>Використано практичний досвід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Оксани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Хомич,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000" i="1" dirty="0" err="1" smtClean="0">
                <a:solidFill>
                  <a:schemeClr val="accent4">
                    <a:lumMod val="50000"/>
                  </a:schemeClr>
                </a:solidFill>
              </a:rPr>
              <a:t>учительки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4">
                    <a:lumMod val="50000"/>
                  </a:schemeClr>
                </a:solidFill>
              </a:rPr>
              <a:t>початкових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4">
                    <a:lumMod val="50000"/>
                  </a:schemeClr>
                </a:solidFill>
              </a:rPr>
              <a:t>класів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4">
                    <a:lumMod val="50000"/>
                  </a:schemeClr>
                </a:solidFill>
              </a:rPr>
              <a:t>Новопечерської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4">
                    <a:lumMod val="50000"/>
                  </a:schemeClr>
                </a:solidFill>
              </a:rPr>
              <a:t>школи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Один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клас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— одна платформа»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власний</a:t>
            </a:r>
            <a:endParaRPr lang="ru-RU" sz="2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uk-UA" sz="2000" u="sng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user\OneDrive\Робочий стіл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24744"/>
            <a:ext cx="4517671" cy="3401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літератури: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573325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lvl="0" algn="just"/>
            <a:r>
              <a:rPr lang="uk-UA" dirty="0" smtClean="0"/>
              <a:t>Дистанційне навчання в умовах карантину: досвід та перспективи. Аналітико-методичні матеріали / </a:t>
            </a:r>
            <a:r>
              <a:rPr lang="uk-UA" dirty="0" err="1" smtClean="0"/>
              <a:t>кол</a:t>
            </a:r>
            <a:r>
              <a:rPr lang="uk-UA" dirty="0" smtClean="0"/>
              <a:t>. автор. ; за </a:t>
            </a:r>
            <a:r>
              <a:rPr lang="uk-UA" dirty="0" err="1" smtClean="0"/>
              <a:t>заг</a:t>
            </a:r>
            <a:r>
              <a:rPr lang="uk-UA" dirty="0" smtClean="0"/>
              <a:t>. ред. О.М.</a:t>
            </a:r>
            <a:r>
              <a:rPr lang="uk-UA" dirty="0" err="1" smtClean="0"/>
              <a:t>Топузова</a:t>
            </a:r>
            <a:r>
              <a:rPr lang="uk-UA" dirty="0" smtClean="0"/>
              <a:t> ; </a:t>
            </a:r>
            <a:r>
              <a:rPr lang="uk-UA" dirty="0" err="1" smtClean="0"/>
              <a:t>укл</a:t>
            </a:r>
            <a:r>
              <a:rPr lang="uk-UA" dirty="0" smtClean="0"/>
              <a:t>. М.В.Головко. Київ : Педагогічна думка, 2021. - 192 с.</a:t>
            </a:r>
            <a:endParaRPr lang="ru-RU" dirty="0" smtClean="0"/>
          </a:p>
          <a:p>
            <a:pPr lvl="0" algn="just"/>
            <a:r>
              <a:rPr lang="uk-UA" dirty="0" smtClean="0"/>
              <a:t>Дистанційне та змішане навчання в школі. Путівник</a:t>
            </a:r>
            <a:r>
              <a:rPr lang="uk-UA" b="1" dirty="0" smtClean="0"/>
              <a:t> </a:t>
            </a:r>
            <a:r>
              <a:rPr lang="uk-UA" dirty="0" smtClean="0"/>
              <a:t>/ </a:t>
            </a:r>
            <a:r>
              <a:rPr lang="uk-UA" dirty="0" err="1" smtClean="0"/>
              <a:t>Упоряд</a:t>
            </a:r>
            <a:r>
              <a:rPr lang="uk-UA" dirty="0" smtClean="0"/>
              <a:t>. </a:t>
            </a:r>
            <a:r>
              <a:rPr lang="uk-UA" dirty="0" err="1" smtClean="0"/>
              <a:t>Воротникова</a:t>
            </a:r>
            <a:r>
              <a:rPr lang="uk-UA" dirty="0" smtClean="0"/>
              <a:t> І.П. К.: Київ. ун-т ім. Б. Грінченка. 2020. 48 с.</a:t>
            </a:r>
            <a:endParaRPr lang="ru-RU" dirty="0" smtClean="0"/>
          </a:p>
          <a:p>
            <a:pPr lvl="0" algn="just"/>
            <a:r>
              <a:rPr lang="uk-UA" dirty="0" smtClean="0"/>
              <a:t>Нова українська школа: організація дистанційного і змішаного навчання у початковій школі: </a:t>
            </a:r>
            <a:r>
              <a:rPr lang="uk-UA" dirty="0" err="1" smtClean="0"/>
              <a:t>навч.-метод.посіб</a:t>
            </a:r>
            <a:r>
              <a:rPr lang="uk-UA" dirty="0" smtClean="0"/>
              <a:t>./[О.О.</a:t>
            </a:r>
            <a:r>
              <a:rPr lang="uk-UA" dirty="0" err="1" smtClean="0"/>
              <a:t>Блізнякова</a:t>
            </a:r>
            <a:r>
              <a:rPr lang="uk-UA" dirty="0" smtClean="0"/>
              <a:t>, О.В. Вовк та ін.]</a:t>
            </a:r>
            <a:r>
              <a:rPr lang="uk-UA" dirty="0" err="1" smtClean="0"/>
              <a:t>-Харків</a:t>
            </a:r>
            <a:r>
              <a:rPr lang="uk-UA" dirty="0" smtClean="0"/>
              <a:t>: Вид-во «Ранок», 2021. 208с.</a:t>
            </a:r>
            <a:endParaRPr lang="ru-RU" dirty="0" smtClean="0"/>
          </a:p>
          <a:p>
            <a:pPr lvl="0" algn="just"/>
            <a:r>
              <a:rPr lang="uk-UA" dirty="0" smtClean="0"/>
              <a:t>Методика дистанційного навчання: збірник статей</a:t>
            </a:r>
            <a:r>
              <a:rPr lang="uk-UA" b="1" dirty="0" smtClean="0"/>
              <a:t> </a:t>
            </a:r>
            <a:r>
              <a:rPr lang="uk-UA" dirty="0" smtClean="0"/>
              <a:t>/За редакцією В. А. </a:t>
            </a:r>
            <a:r>
              <a:rPr lang="uk-UA" dirty="0" err="1" smtClean="0"/>
              <a:t>Ребрини</a:t>
            </a:r>
            <a:r>
              <a:rPr lang="uk-UA" dirty="0" smtClean="0"/>
              <a:t>. Хмельницький: ХОІППО. 2020. 81 с</a:t>
            </a:r>
            <a:endParaRPr lang="ru-RU" dirty="0" smtClean="0"/>
          </a:p>
          <a:p>
            <a:pPr lvl="0" algn="just"/>
            <a:r>
              <a:rPr lang="uk-UA" dirty="0" smtClean="0"/>
              <a:t>Методичні рекомендації щодо організації освітнього процесу в закладах загальної середньої освіти в умовах дистанційного навчання</a:t>
            </a:r>
            <a:r>
              <a:rPr lang="uk-UA" b="1" dirty="0" smtClean="0"/>
              <a:t> </a:t>
            </a:r>
            <a:r>
              <a:rPr lang="uk-UA" dirty="0" smtClean="0"/>
              <a:t>/ авторський колектив; за ред. Є. М. </a:t>
            </a:r>
            <a:r>
              <a:rPr lang="uk-UA" dirty="0" err="1" smtClean="0"/>
              <a:t>Бачинської</a:t>
            </a:r>
            <a:r>
              <a:rPr lang="uk-UA" dirty="0" smtClean="0"/>
              <a:t>, О. В. </a:t>
            </a:r>
            <a:r>
              <a:rPr lang="uk-UA" dirty="0" err="1" smtClean="0"/>
              <a:t>Матушевської</a:t>
            </a:r>
            <a:r>
              <a:rPr lang="uk-UA" dirty="0" smtClean="0"/>
              <a:t>. Біла Церква : КНЗ КОР «Київський обласний інститут післядипломної освіти педагогічних кадрів». 2020. 109 с. </a:t>
            </a:r>
            <a:endParaRPr lang="ru-RU" dirty="0" smtClean="0"/>
          </a:p>
          <a:p>
            <a:pPr lvl="0" algn="just"/>
            <a:r>
              <a:rPr lang="uk-UA" dirty="0" smtClean="0"/>
              <a:t>Організація дистанційного навчання у школі: методичні рекомендації/ МОН України, 2020 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ТЕЗАУРУС СЕМІНАРУ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5600" b="1" dirty="0" smtClean="0">
                <a:latin typeface="Times New Roman" pitchFamily="18" charset="0"/>
                <a:cs typeface="Times New Roman" pitchFamily="18" charset="0"/>
              </a:rPr>
              <a:t>Асинхронний режим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– взаємодія між суб’єктами дистанційного навчання, під час якої учасники взаємодіють між собою із затримкою в часі, застосовуючи водночас електронну пошту, форум, соціальні мережі тощо. (Словник термінів і понять сучасної освіти / уклад. : Л. М. Михайлова, О. В.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Пагава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О. В. Проніна. За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. ред. Л. М. Михайлової.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2020. 194 с.)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5600" b="1" dirty="0" err="1" smtClean="0">
                <a:latin typeface="Times New Roman" pitchFamily="18" charset="0"/>
                <a:cs typeface="Times New Roman" pitchFamily="18" charset="0"/>
              </a:rPr>
              <a:t>Вебсайт</a:t>
            </a:r>
            <a:r>
              <a:rPr lang="uk-UA" sz="5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сукупність даних, електронної (цифрової) інформації, інших об’єктів авторського права й (або) суміжних прав тощо, пов’язаних між собою і структурованих у межах адреси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вебсайту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та (або) облікового запису власника цього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вебсайту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доступ до яких здійснюється через адресу в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що може складатись із доменного імені, записів про каталоги або виклики й (або) числової адреси за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інтернет-протоколом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. (Словник термінів і понять сучасної освіти / уклад. : Л. М. Михайлова, О. В.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Пагава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О. В. Проніна. За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. ред. Л. М. Михайлової.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2020. 194 с.)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5600" b="1" dirty="0" err="1" smtClean="0">
                <a:latin typeface="Times New Roman" pitchFamily="18" charset="0"/>
                <a:cs typeface="Times New Roman" pitchFamily="18" charset="0"/>
              </a:rPr>
              <a:t>Вебресурси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– систематизоване зібрання інформації та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навчальнометодичних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засобів, необхідних для засвоєння навчальних дисциплін (освітніх програм), яке доступне через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(локальну мережу) за допомогою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веббраузера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та/або інших доступних користувачеві програмних засобів. (Словник термінів і понять сучасної освіти / уклад. : Л. М. Михайлова, О. В.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Пагава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О. В. Проніна. За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. ред. Л. М. Михайлової.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2020. 194 с.)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5600" b="1" dirty="0" err="1" smtClean="0">
                <a:latin typeface="Times New Roman" pitchFamily="18" charset="0"/>
                <a:cs typeface="Times New Roman" pitchFamily="18" charset="0"/>
              </a:rPr>
              <a:t>Вебсередовище</a:t>
            </a:r>
            <a:r>
              <a:rPr lang="uk-UA" sz="5600" b="1" dirty="0" smtClean="0">
                <a:latin typeface="Times New Roman" pitchFamily="18" charset="0"/>
                <a:cs typeface="Times New Roman" pitchFamily="18" charset="0"/>
              </a:rPr>
              <a:t> дистанційного навчання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– системно організована сукупність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вебресурсів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навчальних дисциплін (освітніх програм), програмного забезпечення управління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вебресурсами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засобів взаємодії суб’єктів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очнодистанційного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навчання та управління очно-дистанційним навчанням. (Словник термінів і понять сучасної освіти / уклад. : Л. М. Михайлова, О. В.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Пагава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О. В. Проніна. За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. ред. Л. М. Михайлової.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2020. 194 с.)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5600" b="1" dirty="0" smtClean="0">
                <a:latin typeface="Times New Roman" pitchFamily="18" charset="0"/>
                <a:cs typeface="Times New Roman" pitchFamily="18" charset="0"/>
              </a:rPr>
              <a:t>Дистанційне навчання – 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сукупність інформаційних технологій та методик викладання, які передбачають здобуття освіти без фізичної присутності здобувачів у навчальному закладі. (</a:t>
            </a:r>
            <a:r>
              <a:rPr lang="uk-UA" sz="5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Вікіпедія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5600" b="1" dirty="0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 (від англ.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sz="5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зміст). Під «Контентом» у широкому сенсі розуміють власне наповнення сайту  </a:t>
            </a:r>
            <a:r>
              <a:rPr lang="uk-UA" sz="5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це інформаційні матеріали та розміщені на сайті файли для завантаження.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https://www.vostok.dp.ua/ukr/infa1/glossary/content/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5600" b="1" dirty="0" smtClean="0">
                <a:latin typeface="Times New Roman" pitchFamily="18" charset="0"/>
                <a:cs typeface="Times New Roman" pitchFamily="18" charset="0"/>
              </a:rPr>
              <a:t>Синхронний режим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– взаємодія між суб’єктами очно-дистанційного навчання, під час якої всі учасники одночасно перебувають у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вебсередовищі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очно-дистанційного навчання (чат,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аудіо-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відеоконференції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соціальні мережі). (Словник термінів і понять сучасної освіти / уклад. : Л. М. Михайлова, О. В.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Пагава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О. В. Проніна. За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. ред. Л. М. Михайлової.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, 2020. 194 с.)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запитували – ми відповідаємо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9" y="2021400"/>
            <a:ext cx="4194596" cy="356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endParaRPr lang="uk-UA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батьків — створити умови, щоб дитина могла навчатися вдома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r">
              <a:buNone/>
            </a:pPr>
            <a:endParaRPr lang="ru-RU" dirty="0" smtClean="0"/>
          </a:p>
          <a:p>
            <a:pPr algn="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вчителів — навчати і давати зворотній зв'язок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1592"/>
            <a:ext cx="2880320" cy="241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</a:t>
            </a: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>Організація дистанційного навчання в початковій школі </a:t>
            </a:r>
            <a:br>
              <a:rPr lang="uk-UA" sz="2800" b="1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b="1" i="1" dirty="0" smtClean="0"/>
          </a:p>
          <a:p>
            <a:pPr algn="ctr">
              <a:buNone/>
            </a:pPr>
            <a:r>
              <a:rPr lang="uk-UA" b="1" i="1" dirty="0" smtClean="0"/>
              <a:t>Зміст навчання:</a:t>
            </a:r>
          </a:p>
          <a:p>
            <a:pPr algn="ctr"/>
            <a:endParaRPr lang="ru-RU" dirty="0" smtClean="0"/>
          </a:p>
          <a:p>
            <a:pPr algn="just"/>
            <a:r>
              <a:rPr lang="uk-UA" dirty="0" smtClean="0"/>
              <a:t>Що таке дистанційне навчання? </a:t>
            </a:r>
          </a:p>
          <a:p>
            <a:pPr algn="just"/>
            <a:r>
              <a:rPr lang="uk-UA" dirty="0" smtClean="0"/>
              <a:t>Організація освітньої діяльності в дистанційному форматі. </a:t>
            </a:r>
          </a:p>
          <a:p>
            <a:pPr algn="just"/>
            <a:r>
              <a:rPr lang="uk-UA" dirty="0" smtClean="0"/>
              <a:t>Настанови та поради щодо організації дистанційного навчання в початковій школі.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Виклики: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5796136" y="332656"/>
            <a:ext cx="3096344" cy="3096344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звикли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ходити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251520" y="332656"/>
            <a:ext cx="3096344" cy="3096344"/>
          </a:xfrm>
          <a:prstGeom prst="wedgeEllipseCallout">
            <a:avLst>
              <a:gd name="adj1" fmla="val -24217"/>
              <a:gd name="adj2" fmla="val 6957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батьки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перекладають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відповідаль-ність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школу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979712" y="2924944"/>
            <a:ext cx="4752528" cy="3096344"/>
          </a:xfrm>
          <a:prstGeom prst="wedgeEllipseCallout">
            <a:avLst>
              <a:gd name="adj1" fmla="val -23639"/>
              <a:gd name="adj2" fmla="val 7049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 lvl="0"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напрацювала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роками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переробляти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формат, а 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опановувати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8844628" cy="450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Вимоги: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Підходи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тлумачення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терміна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дистанційне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4139952" y="5085184"/>
            <a:ext cx="151216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Кейс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48264" y="5085184"/>
            <a:ext cx="151216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TV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80112" y="5661248"/>
            <a:ext cx="1728192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Мережеві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четверенная стрелка 7"/>
          <p:cNvSpPr/>
          <p:nvPr/>
        </p:nvSpPr>
        <p:spPr>
          <a:xfrm>
            <a:off x="5940152" y="5157192"/>
            <a:ext cx="720080" cy="43204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таке дистанційне навчання? 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Google Shape;92;p2"/>
          <p:cNvSpPr txBox="1">
            <a:spLocks/>
          </p:cNvSpPr>
          <p:nvPr/>
        </p:nvSpPr>
        <p:spPr>
          <a:xfrm>
            <a:off x="323528" y="1268760"/>
            <a:ext cx="6872278" cy="2428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tabLst/>
              <a:defRPr/>
            </a:pPr>
            <a:endParaRPr lang="ru-RU" sz="2400" b="1" i="1" dirty="0" smtClean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Дистанційне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навчання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 –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це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сукупність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технологій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що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забезпечують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доставку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здобувачам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освіти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основного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обсягу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навчального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матеріалу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інтерактивна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взаємодія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здобувачів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освіти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вчителів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процесі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навчання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надання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здобувачам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освіти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можливості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самостійної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роботи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з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навчальними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матеріалами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Google Shape;93;p2" descr="http://www.dut.edu.ua/uploads/p_1032_52355321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076056" y="4077072"/>
            <a:ext cx="3649608" cy="23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4171</Words>
  <Application>Microsoft Office PowerPoint</Application>
  <PresentationFormat>Экран (4:3)</PresentationFormat>
  <Paragraphs>440</Paragraphs>
  <Slides>47</Slides>
  <Notes>20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14-02 – про що розповідає нам ця дата?</vt:lpstr>
      <vt:lpstr>        «Синхронний та асинхронний режим навчання в початкових класах: переваги та недоліки»  </vt:lpstr>
      <vt:lpstr>Асоціація</vt:lpstr>
      <vt:lpstr> План семінару </vt:lpstr>
      <vt:lpstr> Тема 1.  Організація дистанційного навчання в початковій школі  </vt:lpstr>
      <vt:lpstr>                       Виклики:</vt:lpstr>
      <vt:lpstr>Слайд 7</vt:lpstr>
      <vt:lpstr>Підходи до тлумачення терміна «дистанційне навчання» </vt:lpstr>
      <vt:lpstr> Що таке дистанційне навчання?  </vt:lpstr>
      <vt:lpstr>Сьогодення:</vt:lpstr>
      <vt:lpstr>Кроки взаємодії</vt:lpstr>
      <vt:lpstr>Нормативно-правова база:</vt:lpstr>
      <vt:lpstr>В умовах воєнного часу:</vt:lpstr>
      <vt:lpstr>Умови ефективності ДН</vt:lpstr>
      <vt:lpstr>Слайд 15</vt:lpstr>
      <vt:lpstr>Організація освітньої діяльності в дистанційному форматі</vt:lpstr>
      <vt:lpstr>   Настанови та поради щодо організації дистанційного навчання в початковій школі  </vt:lpstr>
      <vt:lpstr> Тема 2.  Особливості синхронного/асинхронного навчання в початковій школі  </vt:lpstr>
      <vt:lpstr>Взаємодія вчителів та учнів у синхронному та асинхронному режимі</vt:lpstr>
      <vt:lpstr> Особливості синхронного навчання  Синхронне = офлайн</vt:lpstr>
      <vt:lpstr>Контент для синхронної взаємодії учасників освітнього процесу</vt:lpstr>
      <vt:lpstr>Веб-ресурси для дистанційки:</vt:lpstr>
      <vt:lpstr>Слайд 23</vt:lpstr>
      <vt:lpstr> Особливості асинхронного навчання  Асинхронне = самоосвіта</vt:lpstr>
      <vt:lpstr>Основні форми комунікації: </vt:lpstr>
      <vt:lpstr>Контент для асинхронної взаємодії учасників освітнього процесу</vt:lpstr>
      <vt:lpstr>Критерії вибору засобів організації дистанційного навчання</vt:lpstr>
      <vt:lpstr>Дистанційне навчання дітей з особливими освітніми потребами</vt:lpstr>
      <vt:lpstr>Для успішної реалізації дистанційного навчання надзвичайно важливими є:</vt:lpstr>
      <vt:lpstr>Особливості оцінювання та контролю</vt:lpstr>
      <vt:lpstr>Підтримуйте постійний контакт із батьками </vt:lpstr>
      <vt:lpstr>Підготовка до проведення  дистанційних занять  </vt:lpstr>
      <vt:lpstr>Вам допоможуть: </vt:lpstr>
      <vt:lpstr> Тема 3.  Недоліки та переваги синхронного та асинхронного навчання в початковій школі </vt:lpstr>
      <vt:lpstr> Які переваги та недоліки асинхронного та синхронного навчання?  </vt:lpstr>
      <vt:lpstr>Скринька проблем:</vt:lpstr>
      <vt:lpstr>Практичні поради щодо організації освітнього процесу в обох режимах</vt:lpstr>
      <vt:lpstr>Скринька порад:</vt:lpstr>
      <vt:lpstr>Я б зробила це так:</vt:lpstr>
      <vt:lpstr>Можливо    так:</vt:lpstr>
      <vt:lpstr>Корисні посилання:</vt:lpstr>
      <vt:lpstr>Слайд 42</vt:lpstr>
      <vt:lpstr>Слайд 43</vt:lpstr>
      <vt:lpstr> Список літератури: </vt:lpstr>
      <vt:lpstr> ТЕЗАУРУС СЕМІНАРУ </vt:lpstr>
      <vt:lpstr>Ви запитували – ми відповідаємо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Особливості навчального заняття в початковій школі у форматі дистанційної       освіти</dc:title>
  <dc:creator>user</dc:creator>
  <cp:lastModifiedBy>Пользователь Windows</cp:lastModifiedBy>
  <cp:revision>97</cp:revision>
  <dcterms:created xsi:type="dcterms:W3CDTF">2022-09-23T07:05:20Z</dcterms:created>
  <dcterms:modified xsi:type="dcterms:W3CDTF">2023-02-11T09:19:51Z</dcterms:modified>
</cp:coreProperties>
</file>