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28" roundtripDataSignature="AMtx7miemlsxrHtbgifRz1fv5ub2LbV5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7926739-5DAD-4C9E-886F-25A1E3F541D2}">
  <a:tblStyle styleId="{37926739-5DAD-4C9E-886F-25A1E3F541D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customschemas.google.com/relationships/presentationmetadata" Target="meta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uk-U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uk-UA"/>
              <a:t>Після узгодження запиту установою, де працює супервізор, інформація передається замовнику послуги для укладання цивільно-правового Договору.  Договір є тристороннім: його укладають юридична особа ЗАМОВНИК – орган місцевого самоврядування, або орган управління освітою, або заклад освіти, та</a:t>
            </a:r>
            <a:endParaRPr/>
          </a:p>
          <a:p>
            <a:pPr indent="0" lvl="0" marL="0" rtl="0" algn="l">
              <a:spcBef>
                <a:spcPts val="0"/>
              </a:spcBef>
              <a:spcAft>
                <a:spcPts val="0"/>
              </a:spcAft>
              <a:buNone/>
            </a:pPr>
            <a:r>
              <a:rPr lang="uk-UA"/>
              <a:t>фізичні особи: ОТРИМУВАЧ послуг – супервізант та ВИКОНАВЕЦЬ – супервізор.</a:t>
            </a:r>
            <a:endParaRPr/>
          </a:p>
          <a:p>
            <a:pPr indent="0" lvl="0" marL="0" rtl="0" algn="l">
              <a:spcBef>
                <a:spcPts val="0"/>
              </a:spcBef>
              <a:spcAft>
                <a:spcPts val="0"/>
              </a:spcAft>
              <a:buNone/>
            </a:pPr>
            <a:r>
              <a:t/>
            </a:r>
            <a:endParaRPr/>
          </a:p>
        </p:txBody>
      </p:sp>
      <p:sp>
        <p:nvSpPr>
          <p:cNvPr id="163" name="Google Shape;163;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uk-UA"/>
              <a:t>Супервізант надсилає автоматичну форму самоаналізу супервізанту для виявлення сильних та слабких своїх сторін з метою подальшого планування власної діяльності. </a:t>
            </a:r>
            <a:r>
              <a:rPr lang="uk-UA"/>
              <a:t>https://docs.google.com/spreadsheets/d/1iF-g-5HspwzbJQzpEiajmLbNHscZJTBI/edit?usp=sharing&amp;ouid=115954997323878547488&amp;rtpof=true&amp;sd=true</a:t>
            </a:r>
            <a:endParaRPr/>
          </a:p>
        </p:txBody>
      </p:sp>
      <p:sp>
        <p:nvSpPr>
          <p:cNvPr id="172" name="Google Shape;172;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uk-UA"/>
              <a:t>Під час проведення супервізійної сесії, на другому етапі циклу, супервізор та супервізант у процесі сумісної роботи можуть коригувати план-графік проведення супервізії в залежності від потреб супервізанта, його проміжних результатів, уточнювати види діяльності та терміни</a:t>
            </a:r>
            <a:endParaRPr/>
          </a:p>
          <a:p>
            <a:pPr indent="0" lvl="0" marL="0" rtl="0" algn="l">
              <a:spcBef>
                <a:spcPts val="0"/>
              </a:spcBef>
              <a:spcAft>
                <a:spcPts val="0"/>
              </a:spcAft>
              <a:buNone/>
            </a:pPr>
            <a:r>
              <a:t/>
            </a:r>
            <a:endParaRPr/>
          </a:p>
        </p:txBody>
      </p:sp>
      <p:sp>
        <p:nvSpPr>
          <p:cNvPr id="196" name="Google Shape;196;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uk-UA"/>
              <a:t>Під час проведення супервізійної сесії супервізант заповнює щоденник рефлексії. </a:t>
            </a:r>
            <a:endParaRPr/>
          </a:p>
        </p:txBody>
      </p:sp>
      <p:sp>
        <p:nvSpPr>
          <p:cNvPr id="205" name="Google Shape;205;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uk-UA"/>
              <a:t>На третьому етапі заповнюются документи верифікації результатів супервізії </a:t>
            </a:r>
            <a:endParaRPr/>
          </a:p>
        </p:txBody>
      </p:sp>
      <p:sp>
        <p:nvSpPr>
          <p:cNvPr id="214" name="Google Shape;214;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uk-UA"/>
              <a:t>Мета звіту – показати, які саме види діяльності були здійснені відповідно до плану-графіку, які навички удосконалені супервізантом. Звіт складається супервізором, але інформація, зазначена у ньому, обов’язково узгоджується із супервізантом та адміністрацією закладу, в якому він працює. Важливо! Конфіденційна інформація до звіту не включається! Результати проведення супервізії не можуть бути підставою до будь-яких дисциплінарних стягнень для супервізанта. Звіт про проведення супервізії містить: перелік видів діяльності, здійснених відповідно до плану-графіку, опис досягнутих результатів навчання як загальний висновок про удосконалення компетентностей супервізанта, опанування ним нових знань, умінь та навичок, інформація про документ, який видано супервізанту за результатами проведення супервізії. Звіт надається замовнику послуг та супервізанту для підведення підсумків виконаної роботи.</a:t>
            </a:r>
            <a:endParaRPr/>
          </a:p>
        </p:txBody>
      </p:sp>
      <p:sp>
        <p:nvSpPr>
          <p:cNvPr id="223" name="Google Shape;223;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uk-UA"/>
              <a:t>Акт констатує, що за визначеною в договорі кількістю академічних годин послуги виконані якісно і у повному обсязі, і ЗАМОВНИК та ОТРИМУВАЧ не мають претензій до ВИКОНАВЦЯ. Цей акт здачі-приймання виконаних робіт є підставою для виплати супервізору винагороди у сумі, передбаченій цивільно-правовим договором. </a:t>
            </a:r>
            <a:endParaRPr/>
          </a:p>
        </p:txBody>
      </p:sp>
      <p:sp>
        <p:nvSpPr>
          <p:cNvPr id="234" name="Google Shape;234;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uk-UA"/>
              <a:t>Анкетування супервізанта за підсумками супервізії для отримання зворотного зв’язку проводиться по завершенні всіх етапів супервізії. Результати анкетування передаються ЗАМОВНИКУ, який на її підставі може зробити висновок щодо відповідності проведеної процедури супервізії чинному Порядку надання професійної підтримки та допомоги педагогічним працівникам (здійснення супервізії), а також щодо якості проведення етапів супервізії та їх результативності. Анкета має включати запитання щодо комфортності процесу, повного дотримання циклу супервізійної сесії, опанування нових практик, ефективності супервізії для покращення якості викладання. </a:t>
            </a:r>
            <a:endParaRPr/>
          </a:p>
        </p:txBody>
      </p:sp>
      <p:sp>
        <p:nvSpPr>
          <p:cNvPr id="244" name="Google Shape;244;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40d910059e_0_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40d910059e_0_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g340d910059e_0_1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uk-UA"/>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uk-UA"/>
              <a:t>Свідоцтво видає супервізанту КЗ ЗОІППО ЗОР</a:t>
            </a:r>
            <a:endParaRPr/>
          </a:p>
        </p:txBody>
      </p:sp>
      <p:sp>
        <p:nvSpPr>
          <p:cNvPr id="254" name="Google Shape;254;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40d910059e_0_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40d910059e_0_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g340d910059e_0_2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uk-UA"/>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40d910059e_0_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40d910059e_0_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g340d910059e_0_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uk-UA"/>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40d910059e_0_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40d910059e_0_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g340d910059e_0_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uk-UA"/>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40d910059e_0_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40d910059e_0_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g340d910059e_0_3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uk-UA"/>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uk-UA"/>
              <a:t>Порядок надання професійної підтримки педагогічним працівникам (здійснення супервізії) має три етапи проходження. </a:t>
            </a:r>
            <a:endParaRPr/>
          </a:p>
        </p:txBody>
      </p:sp>
      <p:sp>
        <p:nvSpPr>
          <p:cNvPr id="138" name="Google Shape;138;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uk-UA"/>
              <a:t>Запит на проведення супервізії до закладу чи установи освіти, де працює супервізор, надає ЗЗСО, в якому працює супервізант. Запит складається у довільній формі.  Ми ж виконуємо цей крок для зручності й  ефективності організації й проведення заходу за допомогою заповнення гугл-форми. Розсилка та збір запитів відбуватиметься у період з 20-27 березня.  </a:t>
            </a:r>
            <a:endParaRPr/>
          </a:p>
          <a:p>
            <a:pPr indent="0" lvl="0" marL="0" rtl="0" algn="l">
              <a:spcBef>
                <a:spcPts val="0"/>
              </a:spcBef>
              <a:spcAft>
                <a:spcPts val="0"/>
              </a:spcAft>
              <a:buNone/>
            </a:pPr>
            <a:r>
              <a:rPr lang="uk-UA"/>
              <a:t>Відповіді: https://docs.google.com/forms/d/1YhRKCRs2Dw_-Dji-j8alsYJXMApkIL5U3lE4tJZFvu8/edit#settings </a:t>
            </a:r>
            <a:endParaRPr/>
          </a:p>
        </p:txBody>
      </p:sp>
      <p:sp>
        <p:nvSpPr>
          <p:cNvPr id="153" name="Google Shape;153;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15" name="Shape 15"/>
        <p:cNvGrpSpPr/>
        <p:nvPr/>
      </p:nvGrpSpPr>
      <p:grpSpPr>
        <a:xfrm>
          <a:off x="0" y="0"/>
          <a:ext cx="0" cy="0"/>
          <a:chOff x="0" y="0"/>
          <a:chExt cx="0" cy="0"/>
        </a:xfrm>
      </p:grpSpPr>
      <p:sp>
        <p:nvSpPr>
          <p:cNvPr id="16" name="Google Shape;16;p1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72" name="Shape 72"/>
        <p:cNvGrpSpPr/>
        <p:nvPr/>
      </p:nvGrpSpPr>
      <p:grpSpPr>
        <a:xfrm>
          <a:off x="0" y="0"/>
          <a:ext cx="0" cy="0"/>
          <a:chOff x="0" y="0"/>
          <a:chExt cx="0" cy="0"/>
        </a:xfrm>
      </p:grpSpPr>
      <p:sp>
        <p:nvSpPr>
          <p:cNvPr id="73" name="Google Shape;73;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7"/>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78" name="Shape 78"/>
        <p:cNvGrpSpPr/>
        <p:nvPr/>
      </p:nvGrpSpPr>
      <p:grpSpPr>
        <a:xfrm>
          <a:off x="0" y="0"/>
          <a:ext cx="0" cy="0"/>
          <a:chOff x="0" y="0"/>
          <a:chExt cx="0" cy="0"/>
        </a:xfrm>
      </p:grpSpPr>
      <p:sp>
        <p:nvSpPr>
          <p:cNvPr id="79" name="Google Shape;79;p28"/>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8"/>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21" name="Shape 21"/>
        <p:cNvGrpSpPr/>
        <p:nvPr/>
      </p:nvGrpSpPr>
      <p:grpSpPr>
        <a:xfrm>
          <a:off x="0" y="0"/>
          <a:ext cx="0" cy="0"/>
          <a:chOff x="0" y="0"/>
          <a:chExt cx="0" cy="0"/>
        </a:xfrm>
      </p:grpSpPr>
      <p:sp>
        <p:nvSpPr>
          <p:cNvPr id="22" name="Google Shape;22;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4" name="Google Shape;24;p1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5" name="Google Shape;25;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28" name="Shape 28"/>
        <p:cNvGrpSpPr/>
        <p:nvPr/>
      </p:nvGrpSpPr>
      <p:grpSpPr>
        <a:xfrm>
          <a:off x="0" y="0"/>
          <a:ext cx="0" cy="0"/>
          <a:chOff x="0" y="0"/>
          <a:chExt cx="0" cy="0"/>
        </a:xfrm>
      </p:grpSpPr>
      <p:sp>
        <p:nvSpPr>
          <p:cNvPr id="29" name="Google Shape;29;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32" name="Shape 32"/>
        <p:cNvGrpSpPr/>
        <p:nvPr/>
      </p:nvGrpSpPr>
      <p:grpSpPr>
        <a:xfrm>
          <a:off x="0" y="0"/>
          <a:ext cx="0" cy="0"/>
          <a:chOff x="0" y="0"/>
          <a:chExt cx="0" cy="0"/>
        </a:xfrm>
      </p:grpSpPr>
      <p:sp>
        <p:nvSpPr>
          <p:cNvPr id="33" name="Google Shape;33;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5" name="Google Shape;35;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38" name="Shape 38"/>
        <p:cNvGrpSpPr/>
        <p:nvPr/>
      </p:nvGrpSpPr>
      <p:grpSpPr>
        <a:xfrm>
          <a:off x="0" y="0"/>
          <a:ext cx="0" cy="0"/>
          <a:chOff x="0" y="0"/>
          <a:chExt cx="0" cy="0"/>
        </a:xfrm>
      </p:grpSpPr>
      <p:sp>
        <p:nvSpPr>
          <p:cNvPr id="39" name="Google Shape;39;p2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1" name="Google Shape;41;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44" name="Shape 44"/>
        <p:cNvGrpSpPr/>
        <p:nvPr/>
      </p:nvGrpSpPr>
      <p:grpSpPr>
        <a:xfrm>
          <a:off x="0" y="0"/>
          <a:ext cx="0" cy="0"/>
          <a:chOff x="0" y="0"/>
          <a:chExt cx="0" cy="0"/>
        </a:xfrm>
      </p:grpSpPr>
      <p:sp>
        <p:nvSpPr>
          <p:cNvPr id="45" name="Google Shape;45;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2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2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2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53" name="Shape 53"/>
        <p:cNvGrpSpPr/>
        <p:nvPr/>
      </p:nvGrpSpPr>
      <p:grpSpPr>
        <a:xfrm>
          <a:off x="0" y="0"/>
          <a:ext cx="0" cy="0"/>
          <a:chOff x="0" y="0"/>
          <a:chExt cx="0" cy="0"/>
        </a:xfrm>
      </p:grpSpPr>
      <p:sp>
        <p:nvSpPr>
          <p:cNvPr id="54" name="Google Shape;54;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58" name="Shape 58"/>
        <p:cNvGrpSpPr/>
        <p:nvPr/>
      </p:nvGrpSpPr>
      <p:grpSpPr>
        <a:xfrm>
          <a:off x="0" y="0"/>
          <a:ext cx="0" cy="0"/>
          <a:chOff x="0" y="0"/>
          <a:chExt cx="0" cy="0"/>
        </a:xfrm>
      </p:grpSpPr>
      <p:sp>
        <p:nvSpPr>
          <p:cNvPr id="59" name="Google Shape;59;p2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2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65" name="Shape 65"/>
        <p:cNvGrpSpPr/>
        <p:nvPr/>
      </p:nvGrpSpPr>
      <p:grpSpPr>
        <a:xfrm>
          <a:off x="0" y="0"/>
          <a:ext cx="0" cy="0"/>
          <a:chOff x="0" y="0"/>
          <a:chExt cx="0" cy="0"/>
        </a:xfrm>
      </p:grpSpPr>
      <p:sp>
        <p:nvSpPr>
          <p:cNvPr id="66" name="Google Shape;66;p2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6"/>
          <p:cNvSpPr/>
          <p:nvPr>
            <p:ph idx="2" type="pic"/>
          </p:nvPr>
        </p:nvSpPr>
        <p:spPr>
          <a:xfrm>
            <a:off x="1792288" y="612775"/>
            <a:ext cx="5486400" cy="4114800"/>
          </a:xfrm>
          <a:prstGeom prst="rect">
            <a:avLst/>
          </a:prstGeom>
          <a:noFill/>
          <a:ln>
            <a:noFill/>
          </a:ln>
        </p:spPr>
      </p:sp>
      <p:sp>
        <p:nvSpPr>
          <p:cNvPr id="68" name="Google Shape;68;p2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gif"/><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docs.google.com/spreadsheets/d/1iF-g-5HspwzbJQzpEiajmLbNHscZJTBI/edit?usp=sharing&amp;ouid=115954997323878547488&amp;rtpof=true&amp;sd=true" TargetMode="External"/><Relationship Id="rId4" Type="http://schemas.openxmlformats.org/officeDocument/2006/relationships/image" Target="../media/image8.png"/><Relationship Id="rId5" Type="http://schemas.openxmlformats.org/officeDocument/2006/relationships/image" Target="../media/image10.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gif"/><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gif"/><Relationship Id="rId4" Type="http://schemas.openxmlformats.org/officeDocument/2006/relationships/image" Target="../media/image3.png"/><Relationship Id="rId5"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gif"/><Relationship Id="rId4" Type="http://schemas.openxmlformats.org/officeDocument/2006/relationships/image" Target="../media/image4.jpg"/><Relationship Id="rId5"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gif"/><Relationship Id="rId4" Type="http://schemas.openxmlformats.org/officeDocument/2006/relationships/image" Target="../media/image4.jpg"/><Relationship Id="rId5"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gif"/><Relationship Id="rId4" Type="http://schemas.openxmlformats.org/officeDocument/2006/relationships/image" Target="../media/image3.png"/><Relationship Id="rId5"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gif"/><Relationship Id="rId4" Type="http://schemas.openxmlformats.org/officeDocument/2006/relationships/image" Target="../media/image4.jpg"/><Relationship Id="rId5"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gif"/><Relationship Id="rId4" Type="http://schemas.openxmlformats.org/officeDocument/2006/relationships/image" Target="../media/image4.jpg"/><Relationship Id="rId5"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gif"/><Relationship Id="rId4" Type="http://schemas.openxmlformats.org/officeDocument/2006/relationships/image" Target="../media/image4.jpg"/><Relationship Id="rId5"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gif"/><Relationship Id="rId4" Type="http://schemas.openxmlformats.org/officeDocument/2006/relationships/image" Target="../media/image4.jpg"/><Relationship Id="rId5" Type="http://schemas.openxmlformats.org/officeDocument/2006/relationships/image" Target="../media/image17.png"/><Relationship Id="rId6"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0.gif"/><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s://docs.google.com/document/d/1Wt5yJSE794EouEAND9pOpwaduz-8Z5nH/edit?usp=sharing&amp;ouid=115954997323878547488&amp;rtpof=true&amp;sd=true"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gi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gif"/><Relationship Id="rId4" Type="http://schemas.openxmlformats.org/officeDocument/2006/relationships/image" Target="../media/image3.png"/><Relationship Id="rId5"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gif"/><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990160" y="1303667"/>
            <a:ext cx="7772400" cy="1470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0B050"/>
              </a:buClr>
              <a:buSzPts val="6000"/>
              <a:buFont typeface="Calibri"/>
              <a:buNone/>
            </a:pPr>
            <a:r>
              <a:rPr b="1" i="1" lang="uk-UA" sz="6400">
                <a:solidFill>
                  <a:srgbClr val="00B050"/>
                </a:solidFill>
              </a:rPr>
              <a:t>Супервізія - 2025</a:t>
            </a:r>
            <a:endParaRPr b="1" i="1" sz="6400">
              <a:solidFill>
                <a:srgbClr val="00B050"/>
              </a:solidFill>
            </a:endParaRPr>
          </a:p>
        </p:txBody>
      </p:sp>
      <p:sp>
        <p:nvSpPr>
          <p:cNvPr id="89" name="Google Shape;89;p1"/>
          <p:cNvSpPr txBox="1"/>
          <p:nvPr>
            <p:ph idx="1" type="subTitle"/>
          </p:nvPr>
        </p:nvSpPr>
        <p:spPr>
          <a:xfrm>
            <a:off x="1467500" y="2923425"/>
            <a:ext cx="6400800" cy="8715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3200"/>
              <a:buNone/>
            </a:pPr>
            <a:r>
              <a:rPr b="1" lang="uk-UA">
                <a:solidFill>
                  <a:schemeClr val="dk1"/>
                </a:solidFill>
              </a:rPr>
              <a:t>Покрокові</a:t>
            </a:r>
            <a:r>
              <a:rPr b="1" lang="uk-UA"/>
              <a:t> </a:t>
            </a:r>
            <a:r>
              <a:rPr b="1" lang="uk-UA">
                <a:solidFill>
                  <a:schemeClr val="dk1"/>
                </a:solidFill>
              </a:rPr>
              <a:t>дії супервізії</a:t>
            </a:r>
            <a:endParaRPr b="1">
              <a:solidFill>
                <a:schemeClr val="dk1"/>
              </a:solidFill>
            </a:endParaRPr>
          </a:p>
        </p:txBody>
      </p:sp>
      <p:pic>
        <p:nvPicPr>
          <p:cNvPr descr="ЛОГОТИП ВЕЛИКИЙ.gif" id="90" name="Google Shape;90;p1"/>
          <p:cNvPicPr preferRelativeResize="0"/>
          <p:nvPr/>
        </p:nvPicPr>
        <p:blipFill rotWithShape="1">
          <a:blip r:embed="rId3">
            <a:alphaModFix/>
          </a:blip>
          <a:srcRect b="0" l="0" r="0" t="0"/>
          <a:stretch/>
        </p:blipFill>
        <p:spPr>
          <a:xfrm>
            <a:off x="179512" y="116632"/>
            <a:ext cx="1252756" cy="1187052"/>
          </a:xfrm>
          <a:prstGeom prst="rect">
            <a:avLst/>
          </a:prstGeom>
          <a:noFill/>
          <a:ln>
            <a:noFill/>
          </a:ln>
        </p:spPr>
      </p:pic>
      <p:sp>
        <p:nvSpPr>
          <p:cNvPr descr="Що таке супервізії? — МГО «Міжнародний центр розвитку і лідерства»" id="91" name="Google Shape;91;p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https://i0.wp.com/ildc.org.ua/wp-content/uploads/2024/08/1.png?w=1080&amp;ssl=1" id="92" name="Google Shape;92;p1"/>
          <p:cNvPicPr preferRelativeResize="0"/>
          <p:nvPr/>
        </p:nvPicPr>
        <p:blipFill rotWithShape="1">
          <a:blip r:embed="rId4">
            <a:alphaModFix/>
          </a:blip>
          <a:srcRect b="0" l="0" r="0" t="0"/>
          <a:stretch/>
        </p:blipFill>
        <p:spPr>
          <a:xfrm>
            <a:off x="6516216" y="4441155"/>
            <a:ext cx="2416845" cy="2416845"/>
          </a:xfrm>
          <a:prstGeom prst="rect">
            <a:avLst/>
          </a:prstGeom>
          <a:noFill/>
          <a:ln>
            <a:noFill/>
          </a:ln>
        </p:spPr>
      </p:pic>
      <p:sp>
        <p:nvSpPr>
          <p:cNvPr id="93" name="Google Shape;93;p1"/>
          <p:cNvSpPr txBox="1"/>
          <p:nvPr>
            <p:ph idx="1" type="subTitle"/>
          </p:nvPr>
        </p:nvSpPr>
        <p:spPr>
          <a:xfrm>
            <a:off x="252625" y="5213825"/>
            <a:ext cx="6400800" cy="8715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3200"/>
              <a:buNone/>
            </a:pPr>
            <a:r>
              <a:rPr lang="uk-UA">
                <a:solidFill>
                  <a:srgbClr val="0B5394"/>
                </a:solidFill>
              </a:rPr>
              <a:t>18.03.2025 нарада супервізорів</a:t>
            </a:r>
            <a:endParaRPr>
              <a:solidFill>
                <a:srgbClr val="0B539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5"/>
          <p:cNvSpPr txBox="1"/>
          <p:nvPr>
            <p:ph type="title"/>
          </p:nvPr>
        </p:nvSpPr>
        <p:spPr>
          <a:xfrm>
            <a:off x="1187624" y="116632"/>
            <a:ext cx="7499176"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uk-UA">
                <a:solidFill>
                  <a:srgbClr val="00B050"/>
                </a:solidFill>
              </a:rPr>
              <a:t>Цивільно-правовий договір</a:t>
            </a:r>
            <a:endParaRPr b="1">
              <a:solidFill>
                <a:srgbClr val="00B050"/>
              </a:solidFill>
            </a:endParaRPr>
          </a:p>
        </p:txBody>
      </p:sp>
      <p:pic>
        <p:nvPicPr>
          <p:cNvPr descr="ЛОГОТИП ВЕЛИКИЙ.gif" id="166" name="Google Shape;166;p5"/>
          <p:cNvPicPr preferRelativeResize="0"/>
          <p:nvPr/>
        </p:nvPicPr>
        <p:blipFill rotWithShape="1">
          <a:blip r:embed="rId3">
            <a:alphaModFix/>
          </a:blip>
          <a:srcRect b="0" l="0" r="0" t="0"/>
          <a:stretch/>
        </p:blipFill>
        <p:spPr>
          <a:xfrm>
            <a:off x="179512" y="116632"/>
            <a:ext cx="1252756" cy="1187052"/>
          </a:xfrm>
          <a:prstGeom prst="rect">
            <a:avLst/>
          </a:prstGeom>
          <a:noFill/>
          <a:ln>
            <a:noFill/>
          </a:ln>
        </p:spPr>
      </p:pic>
      <p:pic>
        <p:nvPicPr>
          <p:cNvPr descr="https://encrypted-tbn0.gstatic.com/images?q=tbn:ANd9GcTyhsOaI2lmn9wvKNkeHcKK9rxJyiY5Fah7FRoZfV9UDa7cOSmIRm5KQpC3EMwGsh5KQKI&amp;usqp=CAU" id="167" name="Google Shape;167;p5"/>
          <p:cNvPicPr preferRelativeResize="0"/>
          <p:nvPr/>
        </p:nvPicPr>
        <p:blipFill rotWithShape="1">
          <a:blip r:embed="rId4">
            <a:alphaModFix/>
          </a:blip>
          <a:srcRect b="0" l="0" r="0" t="0"/>
          <a:stretch/>
        </p:blipFill>
        <p:spPr>
          <a:xfrm>
            <a:off x="6450374" y="3591436"/>
            <a:ext cx="2693626" cy="2204864"/>
          </a:xfrm>
          <a:prstGeom prst="rect">
            <a:avLst/>
          </a:prstGeom>
          <a:noFill/>
          <a:ln>
            <a:noFill/>
          </a:ln>
        </p:spPr>
      </p:pic>
      <p:sp>
        <p:nvSpPr>
          <p:cNvPr id="168" name="Google Shape;168;p5"/>
          <p:cNvSpPr/>
          <p:nvPr/>
        </p:nvSpPr>
        <p:spPr>
          <a:xfrm>
            <a:off x="843275" y="1303675"/>
            <a:ext cx="6312900" cy="5463300"/>
          </a:xfrm>
          <a:prstGeom prst="rect">
            <a:avLst/>
          </a:prstGeom>
          <a:noFill/>
          <a:ln cap="flat" cmpd="sng" w="1905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uk-UA" sz="1800">
                <a:solidFill>
                  <a:srgbClr val="000000"/>
                </a:solidFill>
                <a:latin typeface="Calibri"/>
                <a:ea typeface="Calibri"/>
                <a:cs typeface="Calibri"/>
                <a:sym typeface="Calibri"/>
              </a:rPr>
              <a:t>І. ПРЕДМЕТ ЦИВІЛЬНО-ПРАВОВОГО ДОГОВОРУ</a:t>
            </a:r>
            <a:endParaRPr sz="1600"/>
          </a:p>
          <a:p>
            <a:pPr indent="0" lvl="0" marL="0" marR="0" rtl="0" algn="l">
              <a:lnSpc>
                <a:spcPct val="150000"/>
              </a:lnSpc>
              <a:spcBef>
                <a:spcPts val="0"/>
              </a:spcBef>
              <a:spcAft>
                <a:spcPts val="0"/>
              </a:spcAft>
              <a:buNone/>
            </a:pPr>
            <a:r>
              <a:rPr lang="uk-UA" sz="1800">
                <a:solidFill>
                  <a:srgbClr val="000000"/>
                </a:solidFill>
                <a:latin typeface="Calibri"/>
                <a:ea typeface="Calibri"/>
                <a:cs typeface="Calibri"/>
                <a:sym typeface="Calibri"/>
              </a:rPr>
              <a:t>ІІ. СТРОК ДІЇ ЦИВІЛЬНО-ПРАВОВОГО ДОГОВОРУ</a:t>
            </a:r>
            <a:endParaRPr sz="1800">
              <a:solidFill>
                <a:srgbClr val="000000"/>
              </a:solidFill>
              <a:latin typeface="Calibri"/>
              <a:ea typeface="Calibri"/>
              <a:cs typeface="Calibri"/>
              <a:sym typeface="Calibri"/>
            </a:endParaRPr>
          </a:p>
          <a:p>
            <a:pPr indent="0" lvl="0" marL="0" rtl="0" algn="l">
              <a:lnSpc>
                <a:spcPct val="150000"/>
              </a:lnSpc>
              <a:spcBef>
                <a:spcPts val="0"/>
              </a:spcBef>
              <a:spcAft>
                <a:spcPts val="0"/>
              </a:spcAft>
              <a:buNone/>
            </a:pPr>
            <a:r>
              <a:rPr lang="uk-UA" sz="1800">
                <a:solidFill>
                  <a:srgbClr val="000000"/>
                </a:solidFill>
                <a:latin typeface="Calibri"/>
                <a:ea typeface="Calibri"/>
                <a:cs typeface="Calibri"/>
                <a:sym typeface="Calibri"/>
              </a:rPr>
              <a:t>ІІІ. ПРАВА І ОБОВ’ЯЗКИ </a:t>
            </a:r>
            <a:r>
              <a:rPr b="1" lang="uk-UA" sz="1800">
                <a:solidFill>
                  <a:srgbClr val="00B050"/>
                </a:solidFill>
                <a:latin typeface="Calibri"/>
                <a:ea typeface="Calibri"/>
                <a:cs typeface="Calibri"/>
                <a:sym typeface="Calibri"/>
              </a:rPr>
              <a:t>ВИКОНАВЦЯ</a:t>
            </a:r>
            <a:r>
              <a:rPr lang="uk-UA" sz="1800">
                <a:solidFill>
                  <a:srgbClr val="000000"/>
                </a:solidFill>
                <a:latin typeface="Calibri"/>
                <a:ea typeface="Calibri"/>
                <a:cs typeface="Calibri"/>
                <a:sym typeface="Calibri"/>
              </a:rPr>
              <a:t> </a:t>
            </a:r>
            <a:r>
              <a:rPr b="1" lang="uk-UA" sz="1800">
                <a:solidFill>
                  <a:srgbClr val="00B050"/>
                </a:solidFill>
                <a:latin typeface="Calibri"/>
                <a:ea typeface="Calibri"/>
                <a:cs typeface="Calibri"/>
                <a:sym typeface="Calibri"/>
              </a:rPr>
              <a:t>(супервізор)</a:t>
            </a:r>
            <a:endParaRPr b="1" sz="1800">
              <a:solidFill>
                <a:srgbClr val="00B050"/>
              </a:solidFill>
              <a:latin typeface="Calibri"/>
              <a:ea typeface="Calibri"/>
              <a:cs typeface="Calibri"/>
              <a:sym typeface="Calibri"/>
            </a:endParaRPr>
          </a:p>
          <a:p>
            <a:pPr indent="0" lvl="0" marL="0" rtl="0" algn="l">
              <a:lnSpc>
                <a:spcPct val="150000"/>
              </a:lnSpc>
              <a:spcBef>
                <a:spcPts val="0"/>
              </a:spcBef>
              <a:spcAft>
                <a:spcPts val="0"/>
              </a:spcAft>
              <a:buNone/>
            </a:pPr>
            <a:r>
              <a:rPr lang="uk-UA" sz="1800">
                <a:solidFill>
                  <a:srgbClr val="000000"/>
                </a:solidFill>
                <a:latin typeface="Calibri"/>
                <a:ea typeface="Calibri"/>
                <a:cs typeface="Calibri"/>
                <a:sym typeface="Calibri"/>
              </a:rPr>
              <a:t>ІV. ПРАВА І ОБОВ’ЯЗКИ </a:t>
            </a:r>
            <a:r>
              <a:rPr b="1" lang="uk-UA" sz="1800">
                <a:solidFill>
                  <a:srgbClr val="00B050"/>
                </a:solidFill>
                <a:latin typeface="Calibri"/>
                <a:ea typeface="Calibri"/>
                <a:cs typeface="Calibri"/>
                <a:sym typeface="Calibri"/>
              </a:rPr>
              <a:t>ЗАМОВНИКА</a:t>
            </a:r>
            <a:r>
              <a:rPr lang="uk-UA" sz="1800">
                <a:solidFill>
                  <a:srgbClr val="000000"/>
                </a:solidFill>
                <a:latin typeface="Calibri"/>
                <a:ea typeface="Calibri"/>
                <a:cs typeface="Calibri"/>
                <a:sym typeface="Calibri"/>
              </a:rPr>
              <a:t> </a:t>
            </a:r>
            <a:r>
              <a:rPr b="1" lang="uk-UA" sz="1800">
                <a:solidFill>
                  <a:srgbClr val="00B050"/>
                </a:solidFill>
                <a:latin typeface="Calibri"/>
                <a:ea typeface="Calibri"/>
                <a:cs typeface="Calibri"/>
                <a:sym typeface="Calibri"/>
              </a:rPr>
              <a:t>(ЗЗСО)</a:t>
            </a:r>
            <a:endParaRPr b="1" sz="1800">
              <a:solidFill>
                <a:srgbClr val="00B050"/>
              </a:solidFill>
              <a:latin typeface="Calibri"/>
              <a:ea typeface="Calibri"/>
              <a:cs typeface="Calibri"/>
              <a:sym typeface="Calibri"/>
            </a:endParaRPr>
          </a:p>
          <a:p>
            <a:pPr indent="0" lvl="0" marL="0" rtl="0" algn="l">
              <a:lnSpc>
                <a:spcPct val="150000"/>
              </a:lnSpc>
              <a:spcBef>
                <a:spcPts val="0"/>
              </a:spcBef>
              <a:spcAft>
                <a:spcPts val="0"/>
              </a:spcAft>
              <a:buNone/>
            </a:pPr>
            <a:r>
              <a:rPr lang="uk-UA" sz="2000">
                <a:solidFill>
                  <a:srgbClr val="000000"/>
                </a:solidFill>
                <a:latin typeface="Calibri"/>
                <a:ea typeface="Calibri"/>
                <a:cs typeface="Calibri"/>
                <a:sym typeface="Calibri"/>
              </a:rPr>
              <a:t>V</a:t>
            </a:r>
            <a:r>
              <a:rPr lang="uk-UA" sz="1800">
                <a:solidFill>
                  <a:srgbClr val="000000"/>
                </a:solidFill>
                <a:latin typeface="Calibri"/>
                <a:ea typeface="Calibri"/>
                <a:cs typeface="Calibri"/>
                <a:sym typeface="Calibri"/>
              </a:rPr>
              <a:t>. ПРАВА І ОБОВ’ЯЗКИ </a:t>
            </a:r>
            <a:r>
              <a:rPr b="1" lang="uk-UA" sz="1800">
                <a:solidFill>
                  <a:srgbClr val="00B050"/>
                </a:solidFill>
                <a:latin typeface="Calibri"/>
                <a:ea typeface="Calibri"/>
                <a:cs typeface="Calibri"/>
                <a:sym typeface="Calibri"/>
              </a:rPr>
              <a:t>ОТРИМУВАЧА (супервізант)</a:t>
            </a:r>
            <a:endParaRPr b="1" sz="1800">
              <a:solidFill>
                <a:srgbClr val="00B050"/>
              </a:solidFill>
              <a:latin typeface="Calibri"/>
              <a:ea typeface="Calibri"/>
              <a:cs typeface="Calibri"/>
              <a:sym typeface="Calibri"/>
            </a:endParaRPr>
          </a:p>
          <a:p>
            <a:pPr indent="0" lvl="0" marL="0" rtl="0" algn="l">
              <a:lnSpc>
                <a:spcPct val="150000"/>
              </a:lnSpc>
              <a:spcBef>
                <a:spcPts val="0"/>
              </a:spcBef>
              <a:spcAft>
                <a:spcPts val="0"/>
              </a:spcAft>
              <a:buNone/>
            </a:pPr>
            <a:r>
              <a:rPr lang="uk-UA" sz="1800">
                <a:solidFill>
                  <a:srgbClr val="000000"/>
                </a:solidFill>
                <a:latin typeface="Calibri"/>
                <a:ea typeface="Calibri"/>
                <a:cs typeface="Calibri"/>
                <a:sym typeface="Calibri"/>
              </a:rPr>
              <a:t>VІ. РОЗМІР І ПОРЯДОК ОПЛАТИ </a:t>
            </a:r>
            <a:endParaRPr sz="1800">
              <a:solidFill>
                <a:srgbClr val="000000"/>
              </a:solidFill>
              <a:latin typeface="Calibri"/>
              <a:ea typeface="Calibri"/>
              <a:cs typeface="Calibri"/>
              <a:sym typeface="Calibri"/>
            </a:endParaRPr>
          </a:p>
          <a:p>
            <a:pPr indent="0" lvl="0" marL="0" rtl="0" algn="l">
              <a:lnSpc>
                <a:spcPct val="150000"/>
              </a:lnSpc>
              <a:spcBef>
                <a:spcPts val="0"/>
              </a:spcBef>
              <a:spcAft>
                <a:spcPts val="0"/>
              </a:spcAft>
              <a:buNone/>
            </a:pPr>
            <a:r>
              <a:rPr lang="uk-UA" sz="1800">
                <a:solidFill>
                  <a:srgbClr val="000000"/>
                </a:solidFill>
                <a:latin typeface="Calibri"/>
                <a:ea typeface="Calibri"/>
                <a:cs typeface="Calibri"/>
                <a:sym typeface="Calibri"/>
              </a:rPr>
              <a:t>VІІ. ВІДПОВІДАЛЬНІСТЬ СТОРІН </a:t>
            </a:r>
            <a:endParaRPr sz="1800">
              <a:solidFill>
                <a:srgbClr val="000000"/>
              </a:solidFill>
              <a:latin typeface="Calibri"/>
              <a:ea typeface="Calibri"/>
              <a:cs typeface="Calibri"/>
              <a:sym typeface="Calibri"/>
            </a:endParaRPr>
          </a:p>
          <a:p>
            <a:pPr indent="0" lvl="0" marL="0" rtl="0" algn="l">
              <a:lnSpc>
                <a:spcPct val="150000"/>
              </a:lnSpc>
              <a:spcBef>
                <a:spcPts val="0"/>
              </a:spcBef>
              <a:spcAft>
                <a:spcPts val="0"/>
              </a:spcAft>
              <a:buNone/>
            </a:pPr>
            <a:r>
              <a:rPr lang="uk-UA" sz="1800">
                <a:solidFill>
                  <a:srgbClr val="000000"/>
                </a:solidFill>
                <a:latin typeface="Calibri"/>
                <a:ea typeface="Calibri"/>
                <a:cs typeface="Calibri"/>
                <a:sym typeface="Calibri"/>
              </a:rPr>
              <a:t>VІІІ. ФОРС-МАЖОРНІ ОБСТАВИНИ</a:t>
            </a:r>
            <a:endParaRPr sz="1600">
              <a:solidFill>
                <a:srgbClr val="000000"/>
              </a:solidFill>
            </a:endParaRPr>
          </a:p>
          <a:p>
            <a:pPr indent="0" lvl="0" marL="0" rtl="0" algn="l">
              <a:lnSpc>
                <a:spcPct val="150000"/>
              </a:lnSpc>
              <a:spcBef>
                <a:spcPts val="0"/>
              </a:spcBef>
              <a:spcAft>
                <a:spcPts val="0"/>
              </a:spcAft>
              <a:buNone/>
            </a:pPr>
            <a:r>
              <a:rPr lang="uk-UA" sz="1800">
                <a:solidFill>
                  <a:srgbClr val="000000"/>
                </a:solidFill>
                <a:latin typeface="Calibri"/>
                <a:ea typeface="Calibri"/>
                <a:cs typeface="Calibri"/>
                <a:sym typeface="Calibri"/>
              </a:rPr>
              <a:t>ІХ. ДОСТРОКОВЕ РОЗІРВАННЯ ДОГОВОРУ</a:t>
            </a:r>
            <a:endParaRPr sz="1600">
              <a:solidFill>
                <a:srgbClr val="000000"/>
              </a:solidFill>
            </a:endParaRPr>
          </a:p>
          <a:p>
            <a:pPr indent="0" lvl="0" marL="0" rtl="0" algn="l">
              <a:lnSpc>
                <a:spcPct val="150000"/>
              </a:lnSpc>
              <a:spcBef>
                <a:spcPts val="0"/>
              </a:spcBef>
              <a:spcAft>
                <a:spcPts val="0"/>
              </a:spcAft>
              <a:buNone/>
            </a:pPr>
            <a:r>
              <a:rPr lang="uk-UA" sz="1800">
                <a:solidFill>
                  <a:srgbClr val="000000"/>
                </a:solidFill>
                <a:latin typeface="Calibri"/>
                <a:ea typeface="Calibri"/>
                <a:cs typeface="Calibri"/>
                <a:sym typeface="Calibri"/>
              </a:rPr>
              <a:t>Х. УМОВИ КОНФІДЕНЦІЙНОСТІ</a:t>
            </a:r>
            <a:endParaRPr sz="1600">
              <a:solidFill>
                <a:srgbClr val="000000"/>
              </a:solidFill>
            </a:endParaRPr>
          </a:p>
          <a:p>
            <a:pPr indent="0" lvl="0" marL="0" rtl="0" algn="l">
              <a:lnSpc>
                <a:spcPct val="150000"/>
              </a:lnSpc>
              <a:spcBef>
                <a:spcPts val="0"/>
              </a:spcBef>
              <a:spcAft>
                <a:spcPts val="0"/>
              </a:spcAft>
              <a:buNone/>
            </a:pPr>
            <a:r>
              <a:rPr lang="uk-UA" sz="1800">
                <a:solidFill>
                  <a:srgbClr val="000000"/>
                </a:solidFill>
                <a:latin typeface="Calibri"/>
                <a:ea typeface="Calibri"/>
                <a:cs typeface="Calibri"/>
                <a:sym typeface="Calibri"/>
              </a:rPr>
              <a:t>ХІ. ІНШІ УМОВИ ЦИВІЛЬНО-ПРАВОВОГО ДОГОВОРУ </a:t>
            </a:r>
            <a:endParaRPr sz="1600">
              <a:solidFill>
                <a:srgbClr val="000000"/>
              </a:solidFill>
            </a:endParaRPr>
          </a:p>
          <a:p>
            <a:pPr indent="0" lvl="0" marL="0" rtl="0" algn="l">
              <a:lnSpc>
                <a:spcPct val="150000"/>
              </a:lnSpc>
              <a:spcBef>
                <a:spcPts val="0"/>
              </a:spcBef>
              <a:spcAft>
                <a:spcPts val="0"/>
              </a:spcAft>
              <a:buNone/>
            </a:pPr>
            <a:r>
              <a:rPr lang="uk-UA" sz="1800">
                <a:solidFill>
                  <a:srgbClr val="000000"/>
                </a:solidFill>
                <a:latin typeface="Calibri"/>
                <a:ea typeface="Calibri"/>
                <a:cs typeface="Calibri"/>
                <a:sym typeface="Calibri"/>
              </a:rPr>
              <a:t>ХІІ. ПЕРЕЛІК ДОКУМЕНТІВ, У ЯКИХ ВІДОБРАЖАЮТЬСЯ РЕЗУЛЬТАТИ СУПЕРВІЗІЇ</a:t>
            </a:r>
            <a:endParaRPr sz="1800">
              <a:solidFill>
                <a:srgbClr val="000000"/>
              </a:solidFill>
              <a:latin typeface="Calibri"/>
              <a:ea typeface="Calibri"/>
              <a:cs typeface="Calibri"/>
              <a:sym typeface="Calibri"/>
            </a:endParaRPr>
          </a:p>
          <a:p>
            <a:pPr indent="0" lvl="0" marL="0" rtl="0" algn="l">
              <a:spcBef>
                <a:spcPts val="0"/>
              </a:spcBef>
              <a:spcAft>
                <a:spcPts val="0"/>
              </a:spcAft>
              <a:buNone/>
            </a:pPr>
            <a:r>
              <a:t/>
            </a:r>
            <a:endParaRPr b="1" sz="1800">
              <a:solidFill>
                <a:srgbClr val="00B050"/>
              </a:solidFill>
              <a:latin typeface="Calibri"/>
              <a:ea typeface="Calibri"/>
              <a:cs typeface="Calibri"/>
              <a:sym typeface="Calibri"/>
            </a:endParaRPr>
          </a:p>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7"/>
          <p:cNvSpPr txBox="1"/>
          <p:nvPr>
            <p:ph type="title"/>
          </p:nvPr>
        </p:nvSpPr>
        <p:spPr>
          <a:xfrm>
            <a:off x="790750" y="269013"/>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uk-UA">
                <a:solidFill>
                  <a:srgbClr val="00B050"/>
                </a:solidFill>
                <a:extLst>
                  <a:ext uri="http://customooxmlschemas.google.com/">
                    <go:slidesCustomData xmlns:go="http://customooxmlschemas.google.com/" textRoundtripDataId="2"/>
                  </a:ext>
                </a:extLst>
              </a:rPr>
              <a:t>Самодіагностика вчителя</a:t>
            </a:r>
            <a:endParaRPr b="1">
              <a:solidFill>
                <a:srgbClr val="00B050"/>
              </a:solidFill>
            </a:endParaRPr>
          </a:p>
        </p:txBody>
      </p:sp>
      <p:sp>
        <p:nvSpPr>
          <p:cNvPr id="175" name="Google Shape;175;p7"/>
          <p:cNvSpPr txBox="1"/>
          <p:nvPr>
            <p:ph idx="2" type="body"/>
          </p:nvPr>
        </p:nvSpPr>
        <p:spPr>
          <a:xfrm>
            <a:off x="1584675" y="4680277"/>
            <a:ext cx="6103800" cy="1058700"/>
          </a:xfrm>
          <a:prstGeom prst="rect">
            <a:avLst/>
          </a:prstGeom>
          <a:noFill/>
          <a:ln>
            <a:noFill/>
          </a:ln>
        </p:spPr>
        <p:txBody>
          <a:bodyPr anchorCtr="0" anchor="t" bIns="45700" lIns="91425" spcFirstLastPara="1" rIns="91425" wrap="square" tIns="45700">
            <a:normAutofit/>
          </a:bodyPr>
          <a:lstStyle/>
          <a:p>
            <a:pPr indent="-342900" lvl="0" marL="342900" rtl="0" algn="ctr">
              <a:spcBef>
                <a:spcPts val="0"/>
              </a:spcBef>
              <a:spcAft>
                <a:spcPts val="0"/>
              </a:spcAft>
              <a:buClr>
                <a:schemeClr val="dk1"/>
              </a:buClr>
              <a:buSzPts val="2800"/>
              <a:buNone/>
            </a:pPr>
            <a:r>
              <a:rPr lang="uk-UA"/>
              <a:t>Перший крок до співпраці:    </a:t>
            </a:r>
            <a:endParaRPr/>
          </a:p>
          <a:p>
            <a:pPr indent="-342900" lvl="0" marL="342900" rtl="0" algn="ctr">
              <a:spcBef>
                <a:spcPts val="0"/>
              </a:spcBef>
              <a:spcAft>
                <a:spcPts val="0"/>
              </a:spcAft>
              <a:buClr>
                <a:schemeClr val="dk1"/>
              </a:buClr>
              <a:buSzPts val="2800"/>
              <a:buNone/>
            </a:pPr>
            <a:r>
              <a:rPr lang="uk-UA" u="sng">
                <a:solidFill>
                  <a:schemeClr val="hlink"/>
                </a:solidFill>
                <a:hlinkClick r:id="rId3"/>
              </a:rPr>
              <a:t> супервізант - супервізор</a:t>
            </a:r>
            <a:endParaRPr/>
          </a:p>
        </p:txBody>
      </p:sp>
      <p:pic>
        <p:nvPicPr>
          <p:cNvPr id="176" name="Google Shape;176;p7"/>
          <p:cNvPicPr preferRelativeResize="0"/>
          <p:nvPr>
            <p:ph idx="1" type="body"/>
          </p:nvPr>
        </p:nvPicPr>
        <p:blipFill rotWithShape="1">
          <a:blip r:embed="rId4">
            <a:alphaModFix/>
          </a:blip>
          <a:srcRect b="8886" l="19869" r="19508" t="30887"/>
          <a:stretch/>
        </p:blipFill>
        <p:spPr>
          <a:xfrm>
            <a:off x="2225850" y="1303950"/>
            <a:ext cx="5154300" cy="2880300"/>
          </a:xfrm>
          <a:prstGeom prst="rect">
            <a:avLst/>
          </a:prstGeom>
          <a:noFill/>
          <a:ln>
            <a:noFill/>
          </a:ln>
        </p:spPr>
      </p:pic>
      <p:pic>
        <p:nvPicPr>
          <p:cNvPr descr="ЛОГОТИП ВЕЛИКИЙ.gif" id="177" name="Google Shape;177;p7"/>
          <p:cNvPicPr preferRelativeResize="0"/>
          <p:nvPr/>
        </p:nvPicPr>
        <p:blipFill rotWithShape="1">
          <a:blip r:embed="rId5">
            <a:alphaModFix/>
          </a:blip>
          <a:srcRect b="0" l="0" r="0" t="0"/>
          <a:stretch/>
        </p:blipFill>
        <p:spPr>
          <a:xfrm>
            <a:off x="331912" y="269032"/>
            <a:ext cx="1252756" cy="118705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0" st="0"/>
                                            </p:txEl>
                                          </p:spTgt>
                                        </p:tgtEl>
                                        <p:attrNameLst>
                                          <p:attrName>style.visibility</p:attrName>
                                        </p:attrNameLst>
                                      </p:cBhvr>
                                      <p:to>
                                        <p:strVal val="visible"/>
                                      </p:to>
                                    </p:set>
                                    <p:animEffect filter="fade" transition="in">
                                      <p:cBhvr>
                                        <p:cTn dur="500"/>
                                        <p:tgtEl>
                                          <p:spTgt spid="1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1" st="1"/>
                                            </p:txEl>
                                          </p:spTgt>
                                        </p:tgtEl>
                                        <p:attrNameLst>
                                          <p:attrName>style.visibility</p:attrName>
                                        </p:attrNameLst>
                                      </p:cBhvr>
                                      <p:to>
                                        <p:strVal val="visible"/>
                                      </p:to>
                                    </p:set>
                                    <p:animEffect filter="fade" transition="in">
                                      <p:cBhvr>
                                        <p:cTn dur="500"/>
                                        <p:tgtEl>
                                          <p:spTgt spid="175">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6"/>
          <p:cNvSpPr txBox="1"/>
          <p:nvPr>
            <p:ph type="title"/>
          </p:nvPr>
        </p:nvSpPr>
        <p:spPr>
          <a:xfrm>
            <a:off x="1347525" y="72203"/>
            <a:ext cx="6966300" cy="5595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uk-UA">
                <a:solidFill>
                  <a:srgbClr val="00B050"/>
                </a:solidFill>
              </a:rPr>
              <a:t>План проведення супервізії</a:t>
            </a:r>
            <a:endParaRPr b="1">
              <a:solidFill>
                <a:srgbClr val="00B050"/>
              </a:solidFill>
            </a:endParaRPr>
          </a:p>
        </p:txBody>
      </p:sp>
      <p:pic>
        <p:nvPicPr>
          <p:cNvPr descr="ЛОГОТИП ВЕЛИКИЙ.gif" id="183" name="Google Shape;183;p6"/>
          <p:cNvPicPr preferRelativeResize="0"/>
          <p:nvPr/>
        </p:nvPicPr>
        <p:blipFill rotWithShape="1">
          <a:blip r:embed="rId3">
            <a:alphaModFix/>
          </a:blip>
          <a:srcRect b="0" l="0" r="0" t="0"/>
          <a:stretch/>
        </p:blipFill>
        <p:spPr>
          <a:xfrm>
            <a:off x="-73138" y="-63843"/>
            <a:ext cx="1252755" cy="1187051"/>
          </a:xfrm>
          <a:prstGeom prst="rect">
            <a:avLst/>
          </a:prstGeom>
          <a:noFill/>
          <a:ln>
            <a:noFill/>
          </a:ln>
        </p:spPr>
      </p:pic>
      <p:pic>
        <p:nvPicPr>
          <p:cNvPr id="184" name="Google Shape;184;p6"/>
          <p:cNvPicPr preferRelativeResize="0"/>
          <p:nvPr>
            <p:ph idx="2" type="body"/>
          </p:nvPr>
        </p:nvPicPr>
        <p:blipFill rotWithShape="1">
          <a:blip r:embed="rId4">
            <a:alphaModFix/>
          </a:blip>
          <a:srcRect b="21566" l="38052" r="18264" t="34057"/>
          <a:stretch/>
        </p:blipFill>
        <p:spPr>
          <a:xfrm>
            <a:off x="179850" y="1183350"/>
            <a:ext cx="8784300" cy="5019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8"/>
          <p:cNvSpPr txBox="1"/>
          <p:nvPr>
            <p:ph type="ctrTitle"/>
          </p:nvPr>
        </p:nvSpPr>
        <p:spPr>
          <a:xfrm>
            <a:off x="917676" y="1690193"/>
            <a:ext cx="7772400" cy="1470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uk-UA">
                <a:solidFill>
                  <a:srgbClr val="00B050"/>
                </a:solidFill>
                <a:extLst>
                  <a:ext uri="http://customooxmlschemas.google.com/">
                    <go:slidesCustomData xmlns:go="http://customooxmlschemas.google.com/" textRoundtripDataId="3"/>
                  </a:ext>
                </a:extLst>
              </a:rPr>
              <a:t>ІІ етап</a:t>
            </a:r>
            <a:endParaRPr b="1">
              <a:solidFill>
                <a:srgbClr val="00B050"/>
              </a:solidFill>
            </a:endParaRPr>
          </a:p>
          <a:p>
            <a:pPr indent="0" lvl="0" marL="0" rtl="0" algn="ctr">
              <a:spcBef>
                <a:spcPts val="0"/>
              </a:spcBef>
              <a:spcAft>
                <a:spcPts val="0"/>
              </a:spcAft>
              <a:buClr>
                <a:schemeClr val="dk1"/>
              </a:buClr>
              <a:buSzPct val="100000"/>
              <a:buFont typeface="Calibri"/>
              <a:buNone/>
            </a:pPr>
            <a:r>
              <a:rPr b="1" lang="uk-UA">
                <a:solidFill>
                  <a:srgbClr val="00B050"/>
                </a:solidFill>
              </a:rPr>
              <a:t>(основний: супровід+корекція))</a:t>
            </a:r>
            <a:endParaRPr b="1">
              <a:solidFill>
                <a:srgbClr val="00B050"/>
              </a:solidFill>
            </a:endParaRPr>
          </a:p>
        </p:txBody>
      </p:sp>
      <p:pic>
        <p:nvPicPr>
          <p:cNvPr descr="ЛОГОТИП ВЕЛИКИЙ.gif" id="190" name="Google Shape;190;p8"/>
          <p:cNvPicPr preferRelativeResize="0"/>
          <p:nvPr/>
        </p:nvPicPr>
        <p:blipFill rotWithShape="1">
          <a:blip r:embed="rId3">
            <a:alphaModFix/>
          </a:blip>
          <a:srcRect b="0" l="0" r="0" t="0"/>
          <a:stretch/>
        </p:blipFill>
        <p:spPr>
          <a:xfrm>
            <a:off x="179512" y="116632"/>
            <a:ext cx="1252756" cy="1187052"/>
          </a:xfrm>
          <a:prstGeom prst="rect">
            <a:avLst/>
          </a:prstGeom>
          <a:noFill/>
          <a:ln>
            <a:noFill/>
          </a:ln>
        </p:spPr>
      </p:pic>
      <p:pic>
        <p:nvPicPr>
          <p:cNvPr descr="https://i0.wp.com/ildc.org.ua/wp-content/uploads/2024/08/1.png?w=1080&amp;ssl=1" id="191" name="Google Shape;191;p8"/>
          <p:cNvPicPr preferRelativeResize="0"/>
          <p:nvPr/>
        </p:nvPicPr>
        <p:blipFill rotWithShape="1">
          <a:blip r:embed="rId4">
            <a:alphaModFix/>
          </a:blip>
          <a:srcRect b="0" l="0" r="0" t="0"/>
          <a:stretch/>
        </p:blipFill>
        <p:spPr>
          <a:xfrm>
            <a:off x="6228184" y="3933056"/>
            <a:ext cx="2704877" cy="2704877"/>
          </a:xfrm>
          <a:prstGeom prst="rect">
            <a:avLst/>
          </a:prstGeom>
          <a:noFill/>
          <a:ln>
            <a:noFill/>
          </a:ln>
        </p:spPr>
      </p:pic>
      <p:pic>
        <p:nvPicPr>
          <p:cNvPr descr="https://ua.izzi.digital/DOS/313771/datastore/21/publication/313771/pictures/2022/08/21/4012497ceb9fa3999f4a223a942775cb_pixabay_para_09_image17.jpg" id="192" name="Google Shape;192;p8"/>
          <p:cNvPicPr preferRelativeResize="0"/>
          <p:nvPr/>
        </p:nvPicPr>
        <p:blipFill rotWithShape="1">
          <a:blip r:embed="rId5">
            <a:alphaModFix/>
          </a:blip>
          <a:srcRect b="0" l="0" r="0" t="0"/>
          <a:stretch/>
        </p:blipFill>
        <p:spPr>
          <a:xfrm>
            <a:off x="251520" y="3284984"/>
            <a:ext cx="3257193" cy="187204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9"/>
          <p:cNvSpPr txBox="1"/>
          <p:nvPr>
            <p:ph idx="2" type="body"/>
          </p:nvPr>
        </p:nvSpPr>
        <p:spPr>
          <a:xfrm>
            <a:off x="4641625" y="376975"/>
            <a:ext cx="4038600" cy="830400"/>
          </a:xfrm>
          <a:prstGeom prst="rect">
            <a:avLst/>
          </a:prstGeom>
          <a:noFill/>
          <a:ln>
            <a:noFill/>
          </a:ln>
        </p:spPr>
        <p:txBody>
          <a:bodyPr anchorCtr="0" anchor="t" bIns="45700" lIns="91425" spcFirstLastPara="1" rIns="91425" wrap="square" tIns="45700">
            <a:normAutofit lnSpcReduction="20000"/>
          </a:bodyPr>
          <a:lstStyle/>
          <a:p>
            <a:pPr indent="0" lvl="0" marL="342900" rtl="0" algn="l">
              <a:spcBef>
                <a:spcPts val="0"/>
              </a:spcBef>
              <a:spcAft>
                <a:spcPts val="0"/>
              </a:spcAft>
              <a:buNone/>
            </a:pPr>
            <a:r>
              <a:rPr lang="uk-UA">
                <a:solidFill>
                  <a:srgbClr val="FF0000"/>
                </a:solidFill>
              </a:rPr>
              <a:t>Коригування плану супервізії (за потреби)</a:t>
            </a:r>
            <a:endParaRPr>
              <a:solidFill>
                <a:srgbClr val="FF0000"/>
              </a:solidFill>
            </a:endParaRPr>
          </a:p>
        </p:txBody>
      </p:sp>
      <p:pic>
        <p:nvPicPr>
          <p:cNvPr descr="ЛОГОТИП ВЕЛИКИЙ.gif" id="199" name="Google Shape;199;p9"/>
          <p:cNvPicPr preferRelativeResize="0"/>
          <p:nvPr/>
        </p:nvPicPr>
        <p:blipFill rotWithShape="1">
          <a:blip r:embed="rId3">
            <a:alphaModFix/>
          </a:blip>
          <a:srcRect b="0" l="0" r="0" t="0"/>
          <a:stretch/>
        </p:blipFill>
        <p:spPr>
          <a:xfrm>
            <a:off x="179512" y="116632"/>
            <a:ext cx="1252756" cy="1187052"/>
          </a:xfrm>
          <a:prstGeom prst="rect">
            <a:avLst/>
          </a:prstGeom>
          <a:noFill/>
          <a:ln>
            <a:noFill/>
          </a:ln>
        </p:spPr>
      </p:pic>
      <p:pic>
        <p:nvPicPr>
          <p:cNvPr descr="https://encrypted-tbn0.gstatic.com/images?q=tbn:ANd9GcTyhsOaI2lmn9wvKNkeHcKK9rxJyiY5Fah7FRoZfV9UDa7cOSmIRm5KQpC3EMwGsh5KQKI&amp;usqp=CAU" id="200" name="Google Shape;200;p9"/>
          <p:cNvPicPr preferRelativeResize="0"/>
          <p:nvPr/>
        </p:nvPicPr>
        <p:blipFill rotWithShape="1">
          <a:blip r:embed="rId4">
            <a:alphaModFix/>
          </a:blip>
          <a:srcRect b="9755" l="10094" r="7599" t="8314"/>
          <a:stretch/>
        </p:blipFill>
        <p:spPr>
          <a:xfrm>
            <a:off x="7199784" y="5273824"/>
            <a:ext cx="1944216" cy="1584176"/>
          </a:xfrm>
          <a:prstGeom prst="rect">
            <a:avLst/>
          </a:prstGeom>
          <a:noFill/>
          <a:ln>
            <a:noFill/>
          </a:ln>
        </p:spPr>
      </p:pic>
      <p:pic>
        <p:nvPicPr>
          <p:cNvPr id="201" name="Google Shape;201;p9"/>
          <p:cNvPicPr preferRelativeResize="0"/>
          <p:nvPr/>
        </p:nvPicPr>
        <p:blipFill rotWithShape="1">
          <a:blip r:embed="rId5">
            <a:alphaModFix/>
          </a:blip>
          <a:srcRect b="7424" l="24761" r="24559" t="19067"/>
          <a:stretch/>
        </p:blipFill>
        <p:spPr>
          <a:xfrm>
            <a:off x="825975" y="1303675"/>
            <a:ext cx="6680198" cy="54496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0" st="0"/>
                                            </p:txEl>
                                          </p:spTgt>
                                        </p:tgtEl>
                                        <p:attrNameLst>
                                          <p:attrName>style.visibility</p:attrName>
                                        </p:attrNameLst>
                                      </p:cBhvr>
                                      <p:to>
                                        <p:strVal val="visible"/>
                                      </p:to>
                                    </p:set>
                                    <p:animEffect filter="fade" transition="in">
                                      <p:cBhvr>
                                        <p:cTn dur="500"/>
                                        <p:tgtEl>
                                          <p:spTgt spid="19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uk-UA">
                <a:solidFill>
                  <a:srgbClr val="00B050"/>
                </a:solidFill>
              </a:rPr>
              <a:t>Щоденник рефлексії</a:t>
            </a:r>
            <a:br>
              <a:rPr b="1" lang="uk-UA">
                <a:solidFill>
                  <a:srgbClr val="00B050"/>
                </a:solidFill>
              </a:rPr>
            </a:br>
            <a:r>
              <a:rPr b="1" lang="uk-UA">
                <a:solidFill>
                  <a:srgbClr val="00B050"/>
                </a:solidFill>
              </a:rPr>
              <a:t> супервізанта</a:t>
            </a:r>
            <a:endParaRPr b="1">
              <a:solidFill>
                <a:srgbClr val="00B050"/>
              </a:solidFill>
            </a:endParaRPr>
          </a:p>
        </p:txBody>
      </p:sp>
      <p:pic>
        <p:nvPicPr>
          <p:cNvPr descr="ЛОГОТИП ВЕЛИКИЙ.gif" id="208" name="Google Shape;208;p10"/>
          <p:cNvPicPr preferRelativeResize="0"/>
          <p:nvPr/>
        </p:nvPicPr>
        <p:blipFill rotWithShape="1">
          <a:blip r:embed="rId3">
            <a:alphaModFix/>
          </a:blip>
          <a:srcRect b="0" l="0" r="0" t="0"/>
          <a:stretch/>
        </p:blipFill>
        <p:spPr>
          <a:xfrm>
            <a:off x="179512" y="116632"/>
            <a:ext cx="1252756" cy="1187052"/>
          </a:xfrm>
          <a:prstGeom prst="rect">
            <a:avLst/>
          </a:prstGeom>
          <a:noFill/>
          <a:ln>
            <a:noFill/>
          </a:ln>
        </p:spPr>
      </p:pic>
      <p:pic>
        <p:nvPicPr>
          <p:cNvPr descr="https://encrypted-tbn0.gstatic.com/images?q=tbn:ANd9GcTyhsOaI2lmn9wvKNkeHcKK9rxJyiY5Fah7FRoZfV9UDa7cOSmIRm5KQpC3EMwGsh5KQKI&amp;usqp=CAU" id="209" name="Google Shape;209;p10"/>
          <p:cNvPicPr preferRelativeResize="0"/>
          <p:nvPr/>
        </p:nvPicPr>
        <p:blipFill rotWithShape="1">
          <a:blip r:embed="rId4">
            <a:alphaModFix/>
          </a:blip>
          <a:srcRect b="9755" l="10094" r="7599" t="8314"/>
          <a:stretch/>
        </p:blipFill>
        <p:spPr>
          <a:xfrm>
            <a:off x="7199784" y="5273824"/>
            <a:ext cx="1944216" cy="1584176"/>
          </a:xfrm>
          <a:prstGeom prst="rect">
            <a:avLst/>
          </a:prstGeom>
          <a:noFill/>
          <a:ln>
            <a:noFill/>
          </a:ln>
        </p:spPr>
      </p:pic>
      <p:pic>
        <p:nvPicPr>
          <p:cNvPr id="210" name="Google Shape;210;p10"/>
          <p:cNvPicPr preferRelativeResize="0"/>
          <p:nvPr/>
        </p:nvPicPr>
        <p:blipFill rotWithShape="1">
          <a:blip r:embed="rId5">
            <a:alphaModFix/>
          </a:blip>
          <a:srcRect b="30051" l="20372" r="18203" t="23750"/>
          <a:stretch/>
        </p:blipFill>
        <p:spPr>
          <a:xfrm>
            <a:off x="259550" y="1747450"/>
            <a:ext cx="8581598" cy="36306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1"/>
          <p:cNvSpPr txBox="1"/>
          <p:nvPr>
            <p:ph type="ctrTitle"/>
          </p:nvPr>
        </p:nvSpPr>
        <p:spPr>
          <a:xfrm>
            <a:off x="899592" y="1124744"/>
            <a:ext cx="7772400" cy="1470025"/>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uk-UA">
                <a:solidFill>
                  <a:srgbClr val="00B050"/>
                </a:solidFill>
              </a:rPr>
              <a:t>ІІІ етап</a:t>
            </a:r>
            <a:br>
              <a:rPr b="1" lang="uk-UA">
                <a:solidFill>
                  <a:srgbClr val="00B050"/>
                </a:solidFill>
              </a:rPr>
            </a:br>
            <a:r>
              <a:rPr b="1" lang="uk-UA">
                <a:solidFill>
                  <a:srgbClr val="00B050"/>
                </a:solidFill>
              </a:rPr>
              <a:t> (заключний: документи верифікації результатів супервізії) </a:t>
            </a:r>
            <a:endParaRPr b="1">
              <a:solidFill>
                <a:srgbClr val="00B050"/>
              </a:solidFill>
            </a:endParaRPr>
          </a:p>
        </p:txBody>
      </p:sp>
      <p:pic>
        <p:nvPicPr>
          <p:cNvPr descr="ЛОГОТИП ВЕЛИКИЙ.gif" id="217" name="Google Shape;217;p11"/>
          <p:cNvPicPr preferRelativeResize="0"/>
          <p:nvPr/>
        </p:nvPicPr>
        <p:blipFill rotWithShape="1">
          <a:blip r:embed="rId3">
            <a:alphaModFix/>
          </a:blip>
          <a:srcRect b="0" l="0" r="0" t="0"/>
          <a:stretch/>
        </p:blipFill>
        <p:spPr>
          <a:xfrm>
            <a:off x="179512" y="116632"/>
            <a:ext cx="1252756" cy="1187052"/>
          </a:xfrm>
          <a:prstGeom prst="rect">
            <a:avLst/>
          </a:prstGeom>
          <a:noFill/>
          <a:ln>
            <a:noFill/>
          </a:ln>
        </p:spPr>
      </p:pic>
      <p:pic>
        <p:nvPicPr>
          <p:cNvPr descr="https://i0.wp.com/ildc.org.ua/wp-content/uploads/2024/08/1.png?w=1080&amp;ssl=1" id="218" name="Google Shape;218;p11"/>
          <p:cNvPicPr preferRelativeResize="0"/>
          <p:nvPr/>
        </p:nvPicPr>
        <p:blipFill rotWithShape="1">
          <a:blip r:embed="rId4">
            <a:alphaModFix/>
          </a:blip>
          <a:srcRect b="0" l="0" r="0" t="0"/>
          <a:stretch/>
        </p:blipFill>
        <p:spPr>
          <a:xfrm>
            <a:off x="6228184" y="3933056"/>
            <a:ext cx="2704877" cy="2704877"/>
          </a:xfrm>
          <a:prstGeom prst="rect">
            <a:avLst/>
          </a:prstGeom>
          <a:noFill/>
          <a:ln>
            <a:noFill/>
          </a:ln>
        </p:spPr>
      </p:pic>
      <p:pic>
        <p:nvPicPr>
          <p:cNvPr descr="https://ua.izzi.digital/DOS/313771/datastore/21/publication/313771/pictures/2022/08/21/4012497ceb9fa3999f4a223a942775cb_pixabay_para_09_image17.jpg" id="219" name="Google Shape;219;p11"/>
          <p:cNvPicPr preferRelativeResize="0"/>
          <p:nvPr/>
        </p:nvPicPr>
        <p:blipFill rotWithShape="1">
          <a:blip r:embed="rId5">
            <a:alphaModFix/>
          </a:blip>
          <a:srcRect b="0" l="0" r="0" t="0"/>
          <a:stretch/>
        </p:blipFill>
        <p:spPr>
          <a:xfrm>
            <a:off x="539552" y="3573016"/>
            <a:ext cx="3257193" cy="187204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2"/>
          <p:cNvSpPr txBox="1"/>
          <p:nvPr>
            <p:ph type="title"/>
          </p:nvPr>
        </p:nvSpPr>
        <p:spPr>
          <a:xfrm>
            <a:off x="457200" y="274638"/>
            <a:ext cx="8229600" cy="778098"/>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uk-UA">
                <a:solidFill>
                  <a:srgbClr val="00B050"/>
                </a:solidFill>
              </a:rPr>
              <a:t>Звіт про проведення </a:t>
            </a:r>
            <a:br>
              <a:rPr b="1" lang="uk-UA">
                <a:solidFill>
                  <a:srgbClr val="00B050"/>
                </a:solidFill>
              </a:rPr>
            </a:br>
            <a:r>
              <a:rPr b="1" lang="uk-UA">
                <a:solidFill>
                  <a:srgbClr val="00B050"/>
                </a:solidFill>
              </a:rPr>
              <a:t>супервізії</a:t>
            </a:r>
            <a:endParaRPr b="1">
              <a:solidFill>
                <a:srgbClr val="00B050"/>
              </a:solidFill>
            </a:endParaRPr>
          </a:p>
        </p:txBody>
      </p:sp>
      <p:sp>
        <p:nvSpPr>
          <p:cNvPr id="226" name="Google Shape;226;p12"/>
          <p:cNvSpPr txBox="1"/>
          <p:nvPr>
            <p:ph idx="2" type="body"/>
          </p:nvPr>
        </p:nvSpPr>
        <p:spPr>
          <a:xfrm>
            <a:off x="4572000" y="1340775"/>
            <a:ext cx="4114800" cy="4526100"/>
          </a:xfrm>
          <a:prstGeom prst="rect">
            <a:avLst/>
          </a:prstGeom>
          <a:noFill/>
          <a:ln>
            <a:noFill/>
          </a:ln>
        </p:spPr>
        <p:txBody>
          <a:bodyPr anchorCtr="0" anchor="t" bIns="45700" lIns="91425" spcFirstLastPara="1" rIns="91425" wrap="square" tIns="45700">
            <a:normAutofit fontScale="92500" lnSpcReduction="10000"/>
          </a:bodyPr>
          <a:lstStyle/>
          <a:p>
            <a:pPr indent="-356235" lvl="0" marL="342900" rtl="0" algn="just">
              <a:spcBef>
                <a:spcPts val="0"/>
              </a:spcBef>
              <a:spcAft>
                <a:spcPts val="0"/>
              </a:spcAft>
              <a:buClr>
                <a:schemeClr val="dk1"/>
              </a:buClr>
              <a:buSzPct val="100000"/>
              <a:buChar char="•"/>
            </a:pPr>
            <a:r>
              <a:rPr lang="uk-UA"/>
              <a:t>перелік видів діяльності, </a:t>
            </a:r>
            <a:r>
              <a:rPr lang="uk-UA"/>
              <a:t>здійснюваних</a:t>
            </a:r>
            <a:r>
              <a:rPr lang="uk-UA"/>
              <a:t> відповідно до плану-графіку;</a:t>
            </a:r>
            <a:endParaRPr/>
          </a:p>
          <a:p>
            <a:pPr indent="-356235" lvl="0" marL="342900" rtl="0" algn="just">
              <a:spcBef>
                <a:spcPts val="476"/>
              </a:spcBef>
              <a:spcAft>
                <a:spcPts val="0"/>
              </a:spcAft>
              <a:buClr>
                <a:schemeClr val="dk1"/>
              </a:buClr>
              <a:buSzPct val="100000"/>
              <a:buChar char="•"/>
            </a:pPr>
            <a:r>
              <a:rPr lang="uk-UA"/>
              <a:t>опис досягнутих результатів навчання як загальний висновок про удосконалення компетентностей супервізанта, опанування ним нових знань, умінь та навичок</a:t>
            </a:r>
            <a:endParaRPr/>
          </a:p>
          <a:p>
            <a:pPr indent="0" lvl="0" marL="342900" rtl="0" algn="just">
              <a:spcBef>
                <a:spcPts val="476"/>
              </a:spcBef>
              <a:spcAft>
                <a:spcPts val="0"/>
              </a:spcAft>
              <a:buNone/>
            </a:pPr>
            <a:r>
              <a:t/>
            </a:r>
            <a:endParaRPr/>
          </a:p>
        </p:txBody>
      </p:sp>
      <p:pic>
        <p:nvPicPr>
          <p:cNvPr descr="ЛОГОТИП ВЕЛИКИЙ.gif" id="227" name="Google Shape;227;p12"/>
          <p:cNvPicPr preferRelativeResize="0"/>
          <p:nvPr/>
        </p:nvPicPr>
        <p:blipFill rotWithShape="1">
          <a:blip r:embed="rId3">
            <a:alphaModFix/>
          </a:blip>
          <a:srcRect b="0" l="0" r="0" t="0"/>
          <a:stretch/>
        </p:blipFill>
        <p:spPr>
          <a:xfrm>
            <a:off x="179512" y="116632"/>
            <a:ext cx="1252756" cy="1187052"/>
          </a:xfrm>
          <a:prstGeom prst="rect">
            <a:avLst/>
          </a:prstGeom>
          <a:noFill/>
          <a:ln>
            <a:noFill/>
          </a:ln>
        </p:spPr>
      </p:pic>
      <p:pic>
        <p:nvPicPr>
          <p:cNvPr descr="https://encrypted-tbn0.gstatic.com/images?q=tbn:ANd9GcTyhsOaI2lmn9wvKNkeHcKK9rxJyiY5Fah7FRoZfV9UDa7cOSmIRm5KQpC3EMwGsh5KQKI&amp;usqp=CAU" id="228" name="Google Shape;228;p12"/>
          <p:cNvPicPr preferRelativeResize="0"/>
          <p:nvPr/>
        </p:nvPicPr>
        <p:blipFill rotWithShape="1">
          <a:blip r:embed="rId4">
            <a:alphaModFix/>
          </a:blip>
          <a:srcRect b="0" l="0" r="0" t="0"/>
          <a:stretch/>
        </p:blipFill>
        <p:spPr>
          <a:xfrm>
            <a:off x="7418047" y="5445224"/>
            <a:ext cx="1725952" cy="1412776"/>
          </a:xfrm>
          <a:prstGeom prst="rect">
            <a:avLst/>
          </a:prstGeom>
          <a:noFill/>
          <a:ln>
            <a:noFill/>
          </a:ln>
        </p:spPr>
      </p:pic>
      <p:pic>
        <p:nvPicPr>
          <p:cNvPr id="229" name="Google Shape;229;p12"/>
          <p:cNvPicPr preferRelativeResize="0"/>
          <p:nvPr/>
        </p:nvPicPr>
        <p:blipFill rotWithShape="1">
          <a:blip r:embed="rId5">
            <a:alphaModFix/>
          </a:blip>
          <a:srcRect b="37167" l="24507" r="24018" t="20242"/>
          <a:stretch/>
        </p:blipFill>
        <p:spPr>
          <a:xfrm>
            <a:off x="179500" y="1704325"/>
            <a:ext cx="4392499" cy="2044405"/>
          </a:xfrm>
          <a:prstGeom prst="rect">
            <a:avLst/>
          </a:prstGeom>
          <a:noFill/>
          <a:ln>
            <a:noFill/>
          </a:ln>
        </p:spPr>
      </p:pic>
      <p:pic>
        <p:nvPicPr>
          <p:cNvPr id="230" name="Google Shape;230;p12"/>
          <p:cNvPicPr preferRelativeResize="0"/>
          <p:nvPr/>
        </p:nvPicPr>
        <p:blipFill rotWithShape="1">
          <a:blip r:embed="rId5">
            <a:alphaModFix/>
          </a:blip>
          <a:srcRect b="6793" l="24507" r="24018" t="74589"/>
          <a:stretch/>
        </p:blipFill>
        <p:spPr>
          <a:xfrm>
            <a:off x="375800" y="4279825"/>
            <a:ext cx="3824251" cy="778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0" st="0"/>
                                            </p:txEl>
                                          </p:spTgt>
                                        </p:tgtEl>
                                        <p:attrNameLst>
                                          <p:attrName>style.visibility</p:attrName>
                                        </p:attrNameLst>
                                      </p:cBhvr>
                                      <p:to>
                                        <p:strVal val="visible"/>
                                      </p:to>
                                    </p:set>
                                    <p:animEffect filter="fade" transition="in">
                                      <p:cBhvr>
                                        <p:cTn dur="500"/>
                                        <p:tgtEl>
                                          <p:spTgt spid="2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1" st="1"/>
                                            </p:txEl>
                                          </p:spTgt>
                                        </p:tgtEl>
                                        <p:attrNameLst>
                                          <p:attrName>style.visibility</p:attrName>
                                        </p:attrNameLst>
                                      </p:cBhvr>
                                      <p:to>
                                        <p:strVal val="visible"/>
                                      </p:to>
                                    </p:set>
                                    <p:animEffect filter="fade" transition="in">
                                      <p:cBhvr>
                                        <p:cTn dur="500"/>
                                        <p:tgtEl>
                                          <p:spTgt spid="22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2" st="2"/>
                                            </p:txEl>
                                          </p:spTgt>
                                        </p:tgtEl>
                                        <p:attrNameLst>
                                          <p:attrName>style.visibility</p:attrName>
                                        </p:attrNameLst>
                                      </p:cBhvr>
                                      <p:to>
                                        <p:strVal val="visible"/>
                                      </p:to>
                                    </p:set>
                                    <p:animEffect filter="fade" transition="in">
                                      <p:cBhvr>
                                        <p:cTn dur="500"/>
                                        <p:tgtEl>
                                          <p:spTgt spid="22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3"/>
          <p:cNvSpPr txBox="1"/>
          <p:nvPr>
            <p:ph type="title"/>
          </p:nvPr>
        </p:nvSpPr>
        <p:spPr>
          <a:xfrm>
            <a:off x="457200" y="274638"/>
            <a:ext cx="8229600" cy="778098"/>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uk-UA">
                <a:solidFill>
                  <a:srgbClr val="00B050"/>
                </a:solidFill>
              </a:rPr>
              <a:t>Акт </a:t>
            </a:r>
            <a:br>
              <a:rPr b="1" lang="uk-UA">
                <a:solidFill>
                  <a:srgbClr val="00B050"/>
                </a:solidFill>
              </a:rPr>
            </a:br>
            <a:r>
              <a:rPr b="1" lang="uk-UA">
                <a:solidFill>
                  <a:srgbClr val="00B050"/>
                </a:solidFill>
              </a:rPr>
              <a:t>здачі-приймання послуг</a:t>
            </a:r>
            <a:endParaRPr b="1">
              <a:solidFill>
                <a:srgbClr val="00B050"/>
              </a:solidFill>
            </a:endParaRPr>
          </a:p>
        </p:txBody>
      </p:sp>
      <p:sp>
        <p:nvSpPr>
          <p:cNvPr id="237" name="Google Shape;237;p13"/>
          <p:cNvSpPr txBox="1"/>
          <p:nvPr>
            <p:ph idx="2" type="body"/>
          </p:nvPr>
        </p:nvSpPr>
        <p:spPr>
          <a:xfrm>
            <a:off x="4283968" y="1340768"/>
            <a:ext cx="4402832" cy="4525963"/>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just">
              <a:spcBef>
                <a:spcPts val="0"/>
              </a:spcBef>
              <a:spcAft>
                <a:spcPts val="0"/>
              </a:spcAft>
              <a:buClr>
                <a:schemeClr val="dk1"/>
              </a:buClr>
              <a:buSzPct val="100000"/>
              <a:buChar char="•"/>
            </a:pPr>
            <a:r>
              <a:rPr lang="uk-UA"/>
              <a:t>констатація факту:  кількість академічних годин та послуги -  виконання якісно і у повному обсязі;</a:t>
            </a:r>
            <a:endParaRPr/>
          </a:p>
          <a:p>
            <a:pPr indent="-342900" lvl="0" marL="342900" rtl="0" algn="just">
              <a:spcBef>
                <a:spcPts val="518"/>
              </a:spcBef>
              <a:spcAft>
                <a:spcPts val="0"/>
              </a:spcAft>
              <a:buClr>
                <a:schemeClr val="dk1"/>
              </a:buClr>
              <a:buSzPct val="100000"/>
              <a:buChar char="•"/>
            </a:pPr>
            <a:r>
              <a:rPr lang="uk-UA"/>
              <a:t>ЗАМОВНИК та ОТРИМУВАЧ не мають претензій до ВИКОНАВЦЯ; </a:t>
            </a:r>
            <a:endParaRPr/>
          </a:p>
          <a:p>
            <a:pPr indent="-342900" lvl="0" marL="342900" rtl="0" algn="just">
              <a:spcBef>
                <a:spcPts val="518"/>
              </a:spcBef>
              <a:spcAft>
                <a:spcPts val="0"/>
              </a:spcAft>
              <a:buClr>
                <a:schemeClr val="dk1"/>
              </a:buClr>
              <a:buSzPct val="100000"/>
              <a:buChar char="•"/>
            </a:pPr>
            <a:r>
              <a:rPr lang="uk-UA"/>
              <a:t>підстава для оплати роботи супервізору у сумі, передбаченій цивільно-правовим договором</a:t>
            </a:r>
            <a:endParaRPr/>
          </a:p>
        </p:txBody>
      </p:sp>
      <p:pic>
        <p:nvPicPr>
          <p:cNvPr descr="ЛОГОТИП ВЕЛИКИЙ.gif" id="238" name="Google Shape;238;p13"/>
          <p:cNvPicPr preferRelativeResize="0"/>
          <p:nvPr/>
        </p:nvPicPr>
        <p:blipFill rotWithShape="1">
          <a:blip r:embed="rId3">
            <a:alphaModFix/>
          </a:blip>
          <a:srcRect b="0" l="0" r="0" t="0"/>
          <a:stretch/>
        </p:blipFill>
        <p:spPr>
          <a:xfrm>
            <a:off x="179512" y="116632"/>
            <a:ext cx="1252756" cy="1187052"/>
          </a:xfrm>
          <a:prstGeom prst="rect">
            <a:avLst/>
          </a:prstGeom>
          <a:noFill/>
          <a:ln>
            <a:noFill/>
          </a:ln>
        </p:spPr>
      </p:pic>
      <p:pic>
        <p:nvPicPr>
          <p:cNvPr descr="https://encrypted-tbn0.gstatic.com/images?q=tbn:ANd9GcTyhsOaI2lmn9wvKNkeHcKK9rxJyiY5Fah7FRoZfV9UDa7cOSmIRm5KQpC3EMwGsh5KQKI&amp;usqp=CAU" id="239" name="Google Shape;239;p13"/>
          <p:cNvPicPr preferRelativeResize="0"/>
          <p:nvPr/>
        </p:nvPicPr>
        <p:blipFill rotWithShape="1">
          <a:blip r:embed="rId4">
            <a:alphaModFix/>
          </a:blip>
          <a:srcRect b="0" l="0" r="0" t="0"/>
          <a:stretch/>
        </p:blipFill>
        <p:spPr>
          <a:xfrm>
            <a:off x="7330078" y="5373216"/>
            <a:ext cx="1813922" cy="1484784"/>
          </a:xfrm>
          <a:prstGeom prst="rect">
            <a:avLst/>
          </a:prstGeom>
          <a:noFill/>
          <a:ln>
            <a:noFill/>
          </a:ln>
        </p:spPr>
      </p:pic>
      <p:pic>
        <p:nvPicPr>
          <p:cNvPr id="240" name="Google Shape;240;p13"/>
          <p:cNvPicPr preferRelativeResize="0"/>
          <p:nvPr>
            <p:ph idx="1" type="body"/>
          </p:nvPr>
        </p:nvPicPr>
        <p:blipFill rotWithShape="1">
          <a:blip r:embed="rId5">
            <a:alphaModFix/>
          </a:blip>
          <a:srcRect b="12056" l="38784" r="38424" t="32817"/>
          <a:stretch/>
        </p:blipFill>
        <p:spPr>
          <a:xfrm>
            <a:off x="323528" y="1412776"/>
            <a:ext cx="3888432" cy="52903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xEl>
                                              <p:pRg end="0" st="0"/>
                                            </p:txEl>
                                          </p:spTgt>
                                        </p:tgtEl>
                                        <p:attrNameLst>
                                          <p:attrName>style.visibility</p:attrName>
                                        </p:attrNameLst>
                                      </p:cBhvr>
                                      <p:to>
                                        <p:strVal val="visible"/>
                                      </p:to>
                                    </p:set>
                                    <p:animEffect filter="fade" transition="in">
                                      <p:cBhvr>
                                        <p:cTn dur="500"/>
                                        <p:tgtEl>
                                          <p:spTgt spid="23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xEl>
                                              <p:pRg end="1" st="1"/>
                                            </p:txEl>
                                          </p:spTgt>
                                        </p:tgtEl>
                                        <p:attrNameLst>
                                          <p:attrName>style.visibility</p:attrName>
                                        </p:attrNameLst>
                                      </p:cBhvr>
                                      <p:to>
                                        <p:strVal val="visible"/>
                                      </p:to>
                                    </p:set>
                                    <p:animEffect filter="fade" transition="in">
                                      <p:cBhvr>
                                        <p:cTn dur="500"/>
                                        <p:tgtEl>
                                          <p:spTgt spid="23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xEl>
                                              <p:pRg end="2" st="2"/>
                                            </p:txEl>
                                          </p:spTgt>
                                        </p:tgtEl>
                                        <p:attrNameLst>
                                          <p:attrName>style.visibility</p:attrName>
                                        </p:attrNameLst>
                                      </p:cBhvr>
                                      <p:to>
                                        <p:strVal val="visible"/>
                                      </p:to>
                                    </p:set>
                                    <p:animEffect filter="fade" transition="in">
                                      <p:cBhvr>
                                        <p:cTn dur="500"/>
                                        <p:tgtEl>
                                          <p:spTgt spid="23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uk-UA">
                <a:solidFill>
                  <a:srgbClr val="00B050"/>
                </a:solidFill>
              </a:rPr>
              <a:t>Анкета за підсумками </a:t>
            </a:r>
            <a:br>
              <a:rPr b="1" lang="uk-UA">
                <a:solidFill>
                  <a:srgbClr val="00B050"/>
                </a:solidFill>
              </a:rPr>
            </a:br>
            <a:r>
              <a:rPr b="1" lang="uk-UA">
                <a:solidFill>
                  <a:srgbClr val="00B050"/>
                </a:solidFill>
              </a:rPr>
              <a:t>проведення супервізії</a:t>
            </a:r>
            <a:endParaRPr b="1">
              <a:solidFill>
                <a:srgbClr val="00B050"/>
              </a:solidFill>
            </a:endParaRPr>
          </a:p>
        </p:txBody>
      </p:sp>
      <p:sp>
        <p:nvSpPr>
          <p:cNvPr id="247" name="Google Shape;247;p14"/>
          <p:cNvSpPr txBox="1"/>
          <p:nvPr>
            <p:ph idx="2" type="body"/>
          </p:nvPr>
        </p:nvSpPr>
        <p:spPr>
          <a:xfrm>
            <a:off x="4355976" y="1600200"/>
            <a:ext cx="4536504"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800"/>
              <a:buNone/>
            </a:pPr>
            <a:r>
              <a:rPr lang="uk-UA"/>
              <a:t>І. Ефективність супервізії</a:t>
            </a:r>
            <a:endParaRPr/>
          </a:p>
          <a:p>
            <a:pPr indent="-342900" lvl="0" marL="342900" rtl="0" algn="l">
              <a:spcBef>
                <a:spcPts val="560"/>
              </a:spcBef>
              <a:spcAft>
                <a:spcPts val="0"/>
              </a:spcAft>
              <a:buClr>
                <a:schemeClr val="dk1"/>
              </a:buClr>
              <a:buSzPts val="2800"/>
              <a:buNone/>
            </a:pPr>
            <a:r>
              <a:t/>
            </a:r>
            <a:endParaRPr/>
          </a:p>
          <a:p>
            <a:pPr indent="-342900" lvl="0" marL="342900" rtl="0" algn="l">
              <a:spcBef>
                <a:spcPts val="560"/>
              </a:spcBef>
              <a:spcAft>
                <a:spcPts val="0"/>
              </a:spcAft>
              <a:buClr>
                <a:schemeClr val="dk1"/>
              </a:buClr>
              <a:buSzPts val="2800"/>
              <a:buNone/>
            </a:pPr>
            <a:r>
              <a:rPr lang="uk-UA"/>
              <a:t>ІІ. Співпраця з супервізором</a:t>
            </a:r>
            <a:endParaRPr/>
          </a:p>
          <a:p>
            <a:pPr indent="-342900" lvl="0" marL="342900" rtl="0" algn="l">
              <a:spcBef>
                <a:spcPts val="560"/>
              </a:spcBef>
              <a:spcAft>
                <a:spcPts val="0"/>
              </a:spcAft>
              <a:buClr>
                <a:schemeClr val="dk1"/>
              </a:buClr>
              <a:buSzPts val="2800"/>
              <a:buNone/>
            </a:pPr>
            <a:r>
              <a:t/>
            </a:r>
            <a:endParaRPr/>
          </a:p>
          <a:p>
            <a:pPr indent="-342900" lvl="0" marL="342900" rtl="0" algn="l">
              <a:spcBef>
                <a:spcPts val="560"/>
              </a:spcBef>
              <a:spcAft>
                <a:spcPts val="0"/>
              </a:spcAft>
              <a:buClr>
                <a:schemeClr val="dk1"/>
              </a:buClr>
              <a:buSzPts val="2800"/>
              <a:buNone/>
            </a:pPr>
            <a:r>
              <a:rPr lang="uk-UA"/>
              <a:t>ІІІ. Загальні враження</a:t>
            </a:r>
            <a:endParaRPr/>
          </a:p>
        </p:txBody>
      </p:sp>
      <p:pic>
        <p:nvPicPr>
          <p:cNvPr descr="ЛОГОТИП ВЕЛИКИЙ.gif" id="248" name="Google Shape;248;p14"/>
          <p:cNvPicPr preferRelativeResize="0"/>
          <p:nvPr/>
        </p:nvPicPr>
        <p:blipFill rotWithShape="1">
          <a:blip r:embed="rId3">
            <a:alphaModFix/>
          </a:blip>
          <a:srcRect b="0" l="0" r="0" t="0"/>
          <a:stretch/>
        </p:blipFill>
        <p:spPr>
          <a:xfrm>
            <a:off x="179512" y="116632"/>
            <a:ext cx="1252756" cy="1187052"/>
          </a:xfrm>
          <a:prstGeom prst="rect">
            <a:avLst/>
          </a:prstGeom>
          <a:noFill/>
          <a:ln>
            <a:noFill/>
          </a:ln>
        </p:spPr>
      </p:pic>
      <p:pic>
        <p:nvPicPr>
          <p:cNvPr descr="https://encrypted-tbn0.gstatic.com/images?q=tbn:ANd9GcTyhsOaI2lmn9wvKNkeHcKK9rxJyiY5Fah7FRoZfV9UDa7cOSmIRm5KQpC3EMwGsh5KQKI&amp;usqp=CAU" id="249" name="Google Shape;249;p14"/>
          <p:cNvPicPr preferRelativeResize="0"/>
          <p:nvPr/>
        </p:nvPicPr>
        <p:blipFill rotWithShape="1">
          <a:blip r:embed="rId4">
            <a:alphaModFix/>
          </a:blip>
          <a:srcRect b="0" l="0" r="0" t="0"/>
          <a:stretch/>
        </p:blipFill>
        <p:spPr>
          <a:xfrm>
            <a:off x="6781800" y="4924424"/>
            <a:ext cx="2362200" cy="1933576"/>
          </a:xfrm>
          <a:prstGeom prst="rect">
            <a:avLst/>
          </a:prstGeom>
          <a:noFill/>
          <a:ln>
            <a:noFill/>
          </a:ln>
        </p:spPr>
      </p:pic>
      <p:pic>
        <p:nvPicPr>
          <p:cNvPr id="250" name="Google Shape;250;p14"/>
          <p:cNvPicPr preferRelativeResize="0"/>
          <p:nvPr/>
        </p:nvPicPr>
        <p:blipFill rotWithShape="1">
          <a:blip r:embed="rId5">
            <a:alphaModFix/>
          </a:blip>
          <a:srcRect b="11403" l="26640" r="27484" t="25416"/>
          <a:stretch/>
        </p:blipFill>
        <p:spPr>
          <a:xfrm>
            <a:off x="179500" y="1788025"/>
            <a:ext cx="4236725" cy="328194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0" st="0"/>
                                            </p:txEl>
                                          </p:spTgt>
                                        </p:tgtEl>
                                        <p:attrNameLst>
                                          <p:attrName>style.visibility</p:attrName>
                                        </p:attrNameLst>
                                      </p:cBhvr>
                                      <p:to>
                                        <p:strVal val="visible"/>
                                      </p:to>
                                    </p:set>
                                    <p:animEffect filter="fade" transition="in">
                                      <p:cBhvr>
                                        <p:cTn dur="500"/>
                                        <p:tgtEl>
                                          <p:spTgt spid="24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1" st="1"/>
                                            </p:txEl>
                                          </p:spTgt>
                                        </p:tgtEl>
                                        <p:attrNameLst>
                                          <p:attrName>style.visibility</p:attrName>
                                        </p:attrNameLst>
                                      </p:cBhvr>
                                      <p:to>
                                        <p:strVal val="visible"/>
                                      </p:to>
                                    </p:set>
                                    <p:animEffect filter="fade" transition="in">
                                      <p:cBhvr>
                                        <p:cTn dur="500"/>
                                        <p:tgtEl>
                                          <p:spTgt spid="24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2" st="2"/>
                                            </p:txEl>
                                          </p:spTgt>
                                        </p:tgtEl>
                                        <p:attrNameLst>
                                          <p:attrName>style.visibility</p:attrName>
                                        </p:attrNameLst>
                                      </p:cBhvr>
                                      <p:to>
                                        <p:strVal val="visible"/>
                                      </p:to>
                                    </p:set>
                                    <p:animEffect filter="fade" transition="in">
                                      <p:cBhvr>
                                        <p:cTn dur="500"/>
                                        <p:tgtEl>
                                          <p:spTgt spid="24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3" st="3"/>
                                            </p:txEl>
                                          </p:spTgt>
                                        </p:tgtEl>
                                        <p:attrNameLst>
                                          <p:attrName>style.visibility</p:attrName>
                                        </p:attrNameLst>
                                      </p:cBhvr>
                                      <p:to>
                                        <p:strVal val="visible"/>
                                      </p:to>
                                    </p:set>
                                    <p:animEffect filter="fade" transition="in">
                                      <p:cBhvr>
                                        <p:cTn dur="500"/>
                                        <p:tgtEl>
                                          <p:spTgt spid="24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4" st="4"/>
                                            </p:txEl>
                                          </p:spTgt>
                                        </p:tgtEl>
                                        <p:attrNameLst>
                                          <p:attrName>style.visibility</p:attrName>
                                        </p:attrNameLst>
                                      </p:cBhvr>
                                      <p:to>
                                        <p:strVal val="visible"/>
                                      </p:to>
                                    </p:set>
                                    <p:animEffect filter="fade" transition="in">
                                      <p:cBhvr>
                                        <p:cTn dur="500"/>
                                        <p:tgtEl>
                                          <p:spTgt spid="24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g340d910059e_0_18"/>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uk-UA">
                <a:solidFill>
                  <a:srgbClr val="00B050"/>
                </a:solidFill>
              </a:rPr>
              <a:t>Мета зустрічі</a:t>
            </a:r>
            <a:endParaRPr b="1">
              <a:solidFill>
                <a:srgbClr val="00B050"/>
              </a:solidFill>
            </a:endParaRPr>
          </a:p>
        </p:txBody>
      </p:sp>
      <p:sp>
        <p:nvSpPr>
          <p:cNvPr id="100" name="Google Shape;100;g340d910059e_0_18"/>
          <p:cNvSpPr txBox="1"/>
          <p:nvPr>
            <p:ph idx="1" type="body"/>
          </p:nvPr>
        </p:nvSpPr>
        <p:spPr>
          <a:xfrm>
            <a:off x="457200" y="1600200"/>
            <a:ext cx="8229600" cy="4526100"/>
          </a:xfrm>
          <a:prstGeom prst="rect">
            <a:avLst/>
          </a:prstGeom>
        </p:spPr>
        <p:txBody>
          <a:bodyPr anchorCtr="0" anchor="t" bIns="45700" lIns="91425" spcFirstLastPara="1" rIns="91425" wrap="square" tIns="45700">
            <a:normAutofit/>
          </a:bodyPr>
          <a:lstStyle/>
          <a:p>
            <a:pPr indent="-342900" lvl="0" marL="457200" rtl="0" algn="just">
              <a:spcBef>
                <a:spcPts val="360"/>
              </a:spcBef>
              <a:spcAft>
                <a:spcPts val="0"/>
              </a:spcAft>
              <a:buSzPts val="1800"/>
              <a:buChar char="❖"/>
            </a:pPr>
            <a:r>
              <a:rPr lang="uk-UA"/>
              <a:t>Обговорити процедуру проведення супервізії в березні-червні 20205 року</a:t>
            </a:r>
            <a:endParaRPr/>
          </a:p>
          <a:p>
            <a:pPr indent="-342900" lvl="0" marL="457200" rtl="0" algn="just">
              <a:spcBef>
                <a:spcPts val="0"/>
              </a:spcBef>
              <a:spcAft>
                <a:spcPts val="0"/>
              </a:spcAft>
              <a:buSzPts val="1800"/>
              <a:buChar char="❖"/>
            </a:pPr>
            <a:r>
              <a:rPr lang="uk-UA"/>
              <a:t>Пригадати основні етапи проведення супервізії</a:t>
            </a:r>
            <a:endParaRPr/>
          </a:p>
          <a:p>
            <a:pPr indent="-342900" lvl="0" marL="457200" rtl="0" algn="just">
              <a:spcBef>
                <a:spcPts val="0"/>
              </a:spcBef>
              <a:spcAft>
                <a:spcPts val="0"/>
              </a:spcAft>
              <a:buSzPts val="1800"/>
              <a:buChar char="❖"/>
            </a:pPr>
            <a:r>
              <a:rPr lang="uk-UA"/>
              <a:t>Питання - відповіді</a:t>
            </a:r>
            <a:endParaRPr/>
          </a:p>
        </p:txBody>
      </p:sp>
      <p:pic>
        <p:nvPicPr>
          <p:cNvPr descr="https://encrypted-tbn0.gstatic.com/images?q=tbn:ANd9GcTyhsOaI2lmn9wvKNkeHcKK9rxJyiY5Fah7FRoZfV9UDa7cOSmIRm5KQpC3EMwGsh5KQKI&amp;usqp=CAU" id="101" name="Google Shape;101;g340d910059e_0_18"/>
          <p:cNvPicPr preferRelativeResize="0"/>
          <p:nvPr/>
        </p:nvPicPr>
        <p:blipFill rotWithShape="1">
          <a:blip r:embed="rId3">
            <a:alphaModFix/>
          </a:blip>
          <a:srcRect b="0" l="0" r="0" t="0"/>
          <a:stretch/>
        </p:blipFill>
        <p:spPr>
          <a:xfrm>
            <a:off x="6625592" y="4644211"/>
            <a:ext cx="2434208" cy="199251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5"/>
          <p:cNvSpPr txBox="1"/>
          <p:nvPr>
            <p:ph type="title"/>
          </p:nvPr>
        </p:nvSpPr>
        <p:spPr>
          <a:xfrm>
            <a:off x="457200" y="138650"/>
            <a:ext cx="86025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uk-UA">
                <a:solidFill>
                  <a:srgbClr val="00B050"/>
                </a:solidFill>
              </a:rPr>
              <a:t>Свідоцтво про проведення </a:t>
            </a:r>
            <a:br>
              <a:rPr b="1" lang="uk-UA">
                <a:solidFill>
                  <a:srgbClr val="00B050"/>
                </a:solidFill>
              </a:rPr>
            </a:br>
            <a:r>
              <a:rPr b="1" lang="uk-UA">
                <a:solidFill>
                  <a:srgbClr val="00B050"/>
                </a:solidFill>
              </a:rPr>
              <a:t>супервізії</a:t>
            </a:r>
            <a:endParaRPr b="1">
              <a:solidFill>
                <a:srgbClr val="00B050"/>
              </a:solidFill>
            </a:endParaRPr>
          </a:p>
        </p:txBody>
      </p:sp>
      <p:pic>
        <p:nvPicPr>
          <p:cNvPr descr="ЛОГОТИП ВЕЛИКИЙ.gif" id="257" name="Google Shape;257;p15"/>
          <p:cNvPicPr preferRelativeResize="0"/>
          <p:nvPr/>
        </p:nvPicPr>
        <p:blipFill rotWithShape="1">
          <a:blip r:embed="rId3">
            <a:alphaModFix/>
          </a:blip>
          <a:srcRect b="0" l="0" r="0" t="0"/>
          <a:stretch/>
        </p:blipFill>
        <p:spPr>
          <a:xfrm>
            <a:off x="179512" y="116632"/>
            <a:ext cx="1252756" cy="1187052"/>
          </a:xfrm>
          <a:prstGeom prst="rect">
            <a:avLst/>
          </a:prstGeom>
          <a:noFill/>
          <a:ln>
            <a:noFill/>
          </a:ln>
        </p:spPr>
      </p:pic>
      <p:pic>
        <p:nvPicPr>
          <p:cNvPr descr="https://encrypted-tbn0.gstatic.com/images?q=tbn:ANd9GcTyhsOaI2lmn9wvKNkeHcKK9rxJyiY5Fah7FRoZfV9UDa7cOSmIRm5KQpC3EMwGsh5KQKI&amp;usqp=CAU" id="258" name="Google Shape;258;p15"/>
          <p:cNvPicPr preferRelativeResize="0"/>
          <p:nvPr/>
        </p:nvPicPr>
        <p:blipFill rotWithShape="1">
          <a:blip r:embed="rId4">
            <a:alphaModFix/>
          </a:blip>
          <a:srcRect b="0" l="0" r="0" t="0"/>
          <a:stretch/>
        </p:blipFill>
        <p:spPr>
          <a:xfrm>
            <a:off x="6781800" y="4924424"/>
            <a:ext cx="2362200" cy="1933576"/>
          </a:xfrm>
          <a:prstGeom prst="rect">
            <a:avLst/>
          </a:prstGeom>
          <a:noFill/>
          <a:ln>
            <a:noFill/>
          </a:ln>
        </p:spPr>
      </p:pic>
      <p:pic>
        <p:nvPicPr>
          <p:cNvPr id="259" name="Google Shape;259;p15"/>
          <p:cNvPicPr preferRelativeResize="0"/>
          <p:nvPr>
            <p:ph idx="1" type="body"/>
          </p:nvPr>
        </p:nvPicPr>
        <p:blipFill rotWithShape="1">
          <a:blip r:embed="rId5">
            <a:alphaModFix/>
          </a:blip>
          <a:srcRect b="21566" l="38571" r="38329" t="43566"/>
          <a:stretch/>
        </p:blipFill>
        <p:spPr>
          <a:xfrm>
            <a:off x="120325" y="3319699"/>
            <a:ext cx="3903000" cy="3313800"/>
          </a:xfrm>
          <a:prstGeom prst="rect">
            <a:avLst/>
          </a:prstGeom>
          <a:noFill/>
          <a:ln>
            <a:noFill/>
          </a:ln>
        </p:spPr>
      </p:pic>
      <p:pic>
        <p:nvPicPr>
          <p:cNvPr id="260" name="Google Shape;260;p15"/>
          <p:cNvPicPr preferRelativeResize="0"/>
          <p:nvPr>
            <p:ph idx="2" type="body"/>
          </p:nvPr>
        </p:nvPicPr>
        <p:blipFill rotWithShape="1">
          <a:blip r:embed="rId6">
            <a:alphaModFix/>
          </a:blip>
          <a:srcRect b="17586" l="39066" r="16090" t="28527"/>
          <a:stretch/>
        </p:blipFill>
        <p:spPr>
          <a:xfrm>
            <a:off x="4023252" y="1417651"/>
            <a:ext cx="5220000" cy="3528300"/>
          </a:xfrm>
          <a:prstGeom prst="rect">
            <a:avLst/>
          </a:prstGeom>
          <a:noFill/>
          <a:ln>
            <a:noFill/>
          </a:ln>
        </p:spPr>
      </p:pic>
      <p:sp>
        <p:nvSpPr>
          <p:cNvPr id="261" name="Google Shape;261;p15"/>
          <p:cNvSpPr txBox="1"/>
          <p:nvPr/>
        </p:nvSpPr>
        <p:spPr>
          <a:xfrm>
            <a:off x="457200" y="1621913"/>
            <a:ext cx="3296700" cy="114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uk-UA" sz="2900">
                <a:solidFill>
                  <a:srgbClr val="FF0000"/>
                </a:solidFill>
                <a:latin typeface="Calibri"/>
                <a:ea typeface="Calibri"/>
                <a:cs typeface="Calibri"/>
                <a:sym typeface="Calibri"/>
              </a:rPr>
              <a:t>Видає ЗОІППО, вносить в реєстр</a:t>
            </a:r>
            <a:endParaRPr b="1" sz="2900">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6"/>
          <p:cNvSpPr txBox="1"/>
          <p:nvPr/>
        </p:nvSpPr>
        <p:spPr>
          <a:xfrm>
            <a:off x="1624775" y="294650"/>
            <a:ext cx="6929700" cy="831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uk-UA" sz="4800">
                <a:solidFill>
                  <a:srgbClr val="00B050"/>
                </a:solidFill>
                <a:latin typeface="Calibri"/>
                <a:ea typeface="Calibri"/>
                <a:cs typeface="Calibri"/>
                <a:sym typeface="Calibri"/>
              </a:rPr>
              <a:t>Плідної всім роботи</a:t>
            </a:r>
            <a:endParaRPr b="1" i="1" sz="4800">
              <a:solidFill>
                <a:srgbClr val="00B050"/>
              </a:solidFill>
              <a:latin typeface="Calibri"/>
              <a:ea typeface="Calibri"/>
              <a:cs typeface="Calibri"/>
              <a:sym typeface="Calibri"/>
            </a:endParaRPr>
          </a:p>
        </p:txBody>
      </p:sp>
      <p:pic>
        <p:nvPicPr>
          <p:cNvPr descr="ЛОГОТИП ВЕЛИКИЙ.gif" id="267" name="Google Shape;267;p16"/>
          <p:cNvPicPr preferRelativeResize="0"/>
          <p:nvPr/>
        </p:nvPicPr>
        <p:blipFill rotWithShape="1">
          <a:blip r:embed="rId3">
            <a:alphaModFix/>
          </a:blip>
          <a:srcRect b="0" l="0" r="0" t="0"/>
          <a:stretch/>
        </p:blipFill>
        <p:spPr>
          <a:xfrm>
            <a:off x="179512" y="116632"/>
            <a:ext cx="1252756" cy="1187052"/>
          </a:xfrm>
          <a:prstGeom prst="rect">
            <a:avLst/>
          </a:prstGeom>
          <a:noFill/>
          <a:ln>
            <a:noFill/>
          </a:ln>
        </p:spPr>
      </p:pic>
      <p:pic>
        <p:nvPicPr>
          <p:cNvPr id="268" name="Google Shape;268;p16"/>
          <p:cNvPicPr preferRelativeResize="0"/>
          <p:nvPr/>
        </p:nvPicPr>
        <p:blipFill>
          <a:blip r:embed="rId4">
            <a:alphaModFix/>
          </a:blip>
          <a:stretch>
            <a:fillRect/>
          </a:stretch>
        </p:blipFill>
        <p:spPr>
          <a:xfrm>
            <a:off x="859150" y="1359600"/>
            <a:ext cx="7646699" cy="45880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340d910059e_0_28"/>
          <p:cNvSpPr txBox="1"/>
          <p:nvPr>
            <p:ph type="title"/>
          </p:nvPr>
        </p:nvSpPr>
        <p:spPr>
          <a:xfrm>
            <a:off x="392125" y="404813"/>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uk-UA">
                <a:solidFill>
                  <a:srgbClr val="00B050"/>
                </a:solidFill>
              </a:rPr>
              <a:t>Запускаємо супервізії</a:t>
            </a:r>
            <a:endParaRPr b="1">
              <a:solidFill>
                <a:srgbClr val="00B050"/>
              </a:solidFill>
            </a:endParaRPr>
          </a:p>
        </p:txBody>
      </p:sp>
      <p:sp>
        <p:nvSpPr>
          <p:cNvPr id="108" name="Google Shape;108;g340d910059e_0_28"/>
          <p:cNvSpPr txBox="1"/>
          <p:nvPr>
            <p:ph idx="4294967295" type="body"/>
          </p:nvPr>
        </p:nvSpPr>
        <p:spPr>
          <a:xfrm>
            <a:off x="625650" y="1840850"/>
            <a:ext cx="8061000" cy="3561300"/>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Clr>
                <a:schemeClr val="dk1"/>
              </a:buClr>
              <a:buSzPts val="2800"/>
              <a:buChar char="❖"/>
            </a:pPr>
            <a:r>
              <a:rPr lang="uk-UA"/>
              <a:t>Нарада керівників ЗО - 19 березня</a:t>
            </a:r>
            <a:endParaRPr/>
          </a:p>
          <a:p>
            <a:pPr indent="-342900" lvl="0" marL="342900" rtl="0" algn="just">
              <a:spcBef>
                <a:spcPts val="0"/>
              </a:spcBef>
              <a:spcAft>
                <a:spcPts val="0"/>
              </a:spcAft>
              <a:buClr>
                <a:schemeClr val="dk1"/>
              </a:buClr>
              <a:buSzPts val="2800"/>
              <a:buChar char="❖"/>
            </a:pPr>
            <a:r>
              <a:rPr lang="uk-UA"/>
              <a:t>Перевірка портфоліо - до 25 березня</a:t>
            </a:r>
            <a:endParaRPr/>
          </a:p>
          <a:p>
            <a:pPr indent="-342900" lvl="0" marL="342900" rtl="0" algn="just">
              <a:spcBef>
                <a:spcPts val="0"/>
              </a:spcBef>
              <a:spcAft>
                <a:spcPts val="0"/>
              </a:spcAft>
              <a:buClr>
                <a:schemeClr val="dk1"/>
              </a:buClr>
              <a:buSzPts val="2800"/>
              <a:buChar char="❖"/>
            </a:pPr>
            <a:r>
              <a:rPr lang="uk-UA"/>
              <a:t>Розсилка листів - до 25 березня</a:t>
            </a:r>
            <a:endParaRPr/>
          </a:p>
          <a:p>
            <a:pPr indent="-368300" lvl="0" marL="342900" rtl="0" algn="just">
              <a:spcBef>
                <a:spcPts val="0"/>
              </a:spcBef>
              <a:spcAft>
                <a:spcPts val="0"/>
              </a:spcAft>
              <a:buSzPts val="3200"/>
              <a:buChar char="❖"/>
            </a:pPr>
            <a:r>
              <a:rPr lang="uk-UA"/>
              <a:t>Прийняття рішення в ЗО про супервізію</a:t>
            </a:r>
            <a:endParaRPr/>
          </a:p>
          <a:p>
            <a:pPr indent="-368300" lvl="0" marL="342900" rtl="0" algn="just">
              <a:spcBef>
                <a:spcPts val="0"/>
              </a:spcBef>
              <a:spcAft>
                <a:spcPts val="0"/>
              </a:spcAft>
              <a:buSzPts val="3200"/>
              <a:buChar char="❖"/>
            </a:pPr>
            <a:r>
              <a:rPr lang="uk-UA"/>
              <a:t>Відбір супервізорів замовниками </a:t>
            </a:r>
            <a:endParaRPr>
              <a:solidFill>
                <a:srgbClr val="FF0000"/>
              </a:solidFill>
            </a:endParaRPr>
          </a:p>
          <a:p>
            <a:pPr indent="-368300" lvl="0" marL="342900" rtl="0" algn="just">
              <a:spcBef>
                <a:spcPts val="0"/>
              </a:spcBef>
              <a:spcAft>
                <a:spcPts val="0"/>
              </a:spcAft>
              <a:buSzPts val="3200"/>
              <a:buChar char="❖"/>
            </a:pPr>
            <a:r>
              <a:rPr lang="uk-UA"/>
              <a:t>Збір замовлень онлайн - до 15 квітня</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340d910059e_0_2"/>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uk-UA">
                <a:solidFill>
                  <a:srgbClr val="00B050"/>
                </a:solidFill>
              </a:rPr>
              <a:t>Подальші дії</a:t>
            </a:r>
            <a:endParaRPr b="1">
              <a:solidFill>
                <a:srgbClr val="00B050"/>
              </a:solidFill>
            </a:endParaRPr>
          </a:p>
        </p:txBody>
      </p:sp>
      <p:sp>
        <p:nvSpPr>
          <p:cNvPr id="115" name="Google Shape;115;g340d910059e_0_2"/>
          <p:cNvSpPr txBox="1"/>
          <p:nvPr>
            <p:ph idx="1" type="body"/>
          </p:nvPr>
        </p:nvSpPr>
        <p:spPr>
          <a:xfrm>
            <a:off x="457200" y="1600200"/>
            <a:ext cx="8530500" cy="4526100"/>
          </a:xfrm>
          <a:prstGeom prst="rect">
            <a:avLst/>
          </a:prstGeom>
        </p:spPr>
        <p:txBody>
          <a:bodyPr anchorCtr="0" anchor="t" bIns="45700" lIns="91425" spcFirstLastPara="1" rIns="91425" wrap="square" tIns="45700">
            <a:normAutofit/>
          </a:bodyPr>
          <a:lstStyle/>
          <a:p>
            <a:pPr indent="-406400" lvl="0" marL="457200" rtl="0" algn="just">
              <a:spcBef>
                <a:spcPts val="560"/>
              </a:spcBef>
              <a:spcAft>
                <a:spcPts val="0"/>
              </a:spcAft>
              <a:buSzPts val="2800"/>
              <a:buChar char="❖"/>
            </a:pPr>
            <a:r>
              <a:rPr lang="uk-UA"/>
              <a:t>Складання графіку супервізій </a:t>
            </a:r>
            <a:endParaRPr/>
          </a:p>
          <a:p>
            <a:pPr indent="-406400" lvl="0" marL="457200" rtl="0" algn="just">
              <a:spcBef>
                <a:spcPts val="0"/>
              </a:spcBef>
              <a:spcAft>
                <a:spcPts val="0"/>
              </a:spcAft>
              <a:buSzPts val="2800"/>
              <a:buChar char="❖"/>
            </a:pPr>
            <a:r>
              <a:rPr lang="uk-UA"/>
              <a:t>Укладання трьохсторонніх договорів (ЗОІППО - заклад освіти - супервізор)</a:t>
            </a:r>
            <a:endParaRPr/>
          </a:p>
          <a:p>
            <a:pPr indent="-406400" lvl="0" marL="457200" rtl="0" algn="just">
              <a:spcBef>
                <a:spcPts val="0"/>
              </a:spcBef>
              <a:spcAft>
                <a:spcPts val="0"/>
              </a:spcAft>
              <a:buSzPts val="2800"/>
              <a:buChar char="❖"/>
            </a:pPr>
            <a:r>
              <a:rPr lang="uk-UA"/>
              <a:t>Проведення супервізії за планом</a:t>
            </a:r>
            <a:endParaRPr/>
          </a:p>
          <a:p>
            <a:pPr indent="-406400" lvl="0" marL="457200" rtl="0" algn="just">
              <a:spcBef>
                <a:spcPts val="0"/>
              </a:spcBef>
              <a:spcAft>
                <a:spcPts val="0"/>
              </a:spcAft>
              <a:buSzPts val="2800"/>
              <a:buChar char="❖"/>
            </a:pPr>
            <a:r>
              <a:rPr lang="uk-UA"/>
              <a:t>Надання звітніх документів в ЗОІППО (протягом тижня)</a:t>
            </a:r>
            <a:endParaRPr/>
          </a:p>
          <a:p>
            <a:pPr indent="-406400" lvl="0" marL="457200" rtl="0" algn="just">
              <a:spcBef>
                <a:spcPts val="0"/>
              </a:spcBef>
              <a:spcAft>
                <a:spcPts val="0"/>
              </a:spcAft>
              <a:buSzPts val="2800"/>
              <a:buChar char="❖"/>
            </a:pPr>
            <a:r>
              <a:rPr lang="uk-UA"/>
              <a:t>Видача сертифікату супервізіанту ЗОІППО (протягом 10 днів)</a:t>
            </a:r>
            <a:endParaRPr/>
          </a:p>
          <a:p>
            <a:pPr indent="-406400" lvl="0" marL="457200" rtl="0" algn="just">
              <a:spcBef>
                <a:spcPts val="0"/>
              </a:spcBef>
              <a:spcAft>
                <a:spcPts val="0"/>
              </a:spcAft>
              <a:buSzPts val="2800"/>
              <a:buChar char="❖"/>
            </a:pPr>
            <a:r>
              <a:rPr lang="uk-UA"/>
              <a:t>Оплата роботи супервізора</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340d910059e_0_9"/>
          <p:cNvSpPr txBox="1"/>
          <p:nvPr>
            <p:ph type="title"/>
          </p:nvPr>
        </p:nvSpPr>
        <p:spPr>
          <a:xfrm>
            <a:off x="273875" y="274650"/>
            <a:ext cx="8412900" cy="11430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b="1" lang="uk-UA">
                <a:solidFill>
                  <a:srgbClr val="00B050"/>
                </a:solidFill>
                <a:extLst>
                  <a:ext uri="http://customooxmlschemas.google.com/">
                    <go:slidesCustomData xmlns:go="http://customooxmlschemas.google.com/" textRoundtripDataId="0"/>
                  </a:ext>
                </a:extLst>
              </a:rPr>
              <a:t>Регіональний координатор супервізії</a:t>
            </a:r>
            <a:endParaRPr b="1">
              <a:solidFill>
                <a:srgbClr val="00B050"/>
              </a:solidFill>
            </a:endParaRPr>
          </a:p>
        </p:txBody>
      </p:sp>
      <p:sp>
        <p:nvSpPr>
          <p:cNvPr id="122" name="Google Shape;122;g340d910059e_0_9"/>
          <p:cNvSpPr txBox="1"/>
          <p:nvPr>
            <p:ph idx="1" type="body"/>
          </p:nvPr>
        </p:nvSpPr>
        <p:spPr>
          <a:xfrm>
            <a:off x="4736900" y="1476300"/>
            <a:ext cx="4040100" cy="639900"/>
          </a:xfrm>
          <a:prstGeom prst="rect">
            <a:avLst/>
          </a:prstGeom>
        </p:spPr>
        <p:txBody>
          <a:bodyPr anchorCtr="0" anchor="b" bIns="45700" lIns="91425" spcFirstLastPara="1" rIns="91425" wrap="square" tIns="45700">
            <a:normAutofit/>
          </a:bodyPr>
          <a:lstStyle/>
          <a:p>
            <a:pPr indent="0" lvl="0" marL="0" rtl="0" algn="l">
              <a:spcBef>
                <a:spcPts val="480"/>
              </a:spcBef>
              <a:spcAft>
                <a:spcPts val="0"/>
              </a:spcAft>
              <a:buNone/>
            </a:pPr>
            <a:r>
              <a:rPr lang="uk-UA"/>
              <a:t>Гуркова Тетяна Павлівна</a:t>
            </a:r>
            <a:endParaRPr/>
          </a:p>
        </p:txBody>
      </p:sp>
      <p:sp>
        <p:nvSpPr>
          <p:cNvPr id="123" name="Google Shape;123;g340d910059e_0_9"/>
          <p:cNvSpPr txBox="1"/>
          <p:nvPr>
            <p:ph idx="3" type="body"/>
          </p:nvPr>
        </p:nvSpPr>
        <p:spPr>
          <a:xfrm>
            <a:off x="352225" y="1325388"/>
            <a:ext cx="4041900" cy="639900"/>
          </a:xfrm>
          <a:prstGeom prst="rect">
            <a:avLst/>
          </a:prstGeom>
        </p:spPr>
        <p:txBody>
          <a:bodyPr anchorCtr="0" anchor="b" bIns="45700" lIns="91425" spcFirstLastPara="1" rIns="91425" wrap="square" tIns="45700">
            <a:normAutofit/>
          </a:bodyPr>
          <a:lstStyle/>
          <a:p>
            <a:pPr indent="0" lvl="0" marL="0" rtl="0" algn="l">
              <a:spcBef>
                <a:spcPts val="480"/>
              </a:spcBef>
              <a:spcAft>
                <a:spcPts val="0"/>
              </a:spcAft>
              <a:buNone/>
            </a:pPr>
            <a:r>
              <a:rPr lang="uk-UA"/>
              <a:t>Портфоліо супервізора</a:t>
            </a:r>
            <a:endParaRPr/>
          </a:p>
        </p:txBody>
      </p:sp>
      <p:pic>
        <p:nvPicPr>
          <p:cNvPr id="124" name="Google Shape;124;g340d910059e_0_9" title="зображення_viber_2025-03-16_09-44-32-623.jpg"/>
          <p:cNvPicPr preferRelativeResize="0"/>
          <p:nvPr/>
        </p:nvPicPr>
        <p:blipFill rotWithShape="1">
          <a:blip r:embed="rId3">
            <a:alphaModFix/>
          </a:blip>
          <a:srcRect b="50556" l="47155" r="31999" t="6287"/>
          <a:stretch/>
        </p:blipFill>
        <p:spPr>
          <a:xfrm>
            <a:off x="5995700" y="2240150"/>
            <a:ext cx="2133300" cy="2945100"/>
          </a:xfrm>
          <a:prstGeom prst="rect">
            <a:avLst/>
          </a:prstGeom>
          <a:noFill/>
          <a:ln>
            <a:noFill/>
          </a:ln>
        </p:spPr>
      </p:pic>
      <p:sp>
        <p:nvSpPr>
          <p:cNvPr id="125" name="Google Shape;125;g340d910059e_0_9"/>
          <p:cNvSpPr txBox="1"/>
          <p:nvPr/>
        </p:nvSpPr>
        <p:spPr>
          <a:xfrm>
            <a:off x="5144950" y="5525950"/>
            <a:ext cx="693600" cy="3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graphicFrame>
        <p:nvGraphicFramePr>
          <p:cNvPr id="126" name="Google Shape;126;g340d910059e_0_9"/>
          <p:cNvGraphicFramePr/>
          <p:nvPr/>
        </p:nvGraphicFramePr>
        <p:xfrm>
          <a:off x="5637525" y="5525950"/>
          <a:ext cx="3000000" cy="3000000"/>
        </p:xfrm>
        <a:graphic>
          <a:graphicData uri="http://schemas.openxmlformats.org/drawingml/2006/table">
            <a:tbl>
              <a:tblPr>
                <a:noFill/>
                <a:tableStyleId>{37926739-5DAD-4C9E-886F-25A1E3F541D2}</a:tableStyleId>
              </a:tblPr>
              <a:tblGrid>
                <a:gridCol w="2971800"/>
              </a:tblGrid>
              <a:tr h="533400">
                <a:tc>
                  <a:txBody>
                    <a:bodyPr/>
                    <a:lstStyle/>
                    <a:p>
                      <a:pPr indent="0" lvl="0" marL="0" rtl="0" algn="l">
                        <a:spcBef>
                          <a:spcPts val="0"/>
                        </a:spcBef>
                        <a:spcAft>
                          <a:spcPts val="0"/>
                        </a:spcAft>
                        <a:buNone/>
                      </a:pPr>
                      <a:r>
                        <a:rPr lang="uk-UA" sz="1500"/>
                        <a:t>тел. 0664056891, 0961232594,</a:t>
                      </a:r>
                      <a:endParaRPr sz="1500"/>
                    </a:p>
                    <a:p>
                      <a:pPr indent="0" lvl="0" marL="0" rtl="0" algn="l">
                        <a:spcBef>
                          <a:spcPts val="0"/>
                        </a:spcBef>
                        <a:spcAft>
                          <a:spcPts val="0"/>
                        </a:spcAft>
                        <a:buNone/>
                      </a:pPr>
                      <a:r>
                        <a:rPr lang="uk-UA" sz="1500"/>
                        <a:t>вайбер 0664056891, </a:t>
                      </a:r>
                      <a:endParaRPr sz="1500"/>
                    </a:p>
                    <a:p>
                      <a:pPr indent="0" lvl="0" marL="0" rtl="0" algn="l">
                        <a:spcBef>
                          <a:spcPts val="0"/>
                        </a:spcBef>
                        <a:spcAft>
                          <a:spcPts val="0"/>
                        </a:spcAft>
                        <a:buNone/>
                      </a:pPr>
                      <a:r>
                        <a:rPr lang="uk-UA" sz="1500"/>
                        <a:t>імейл: gurkova2@gmail.com</a:t>
                      </a:r>
                      <a:endParaRPr sz="1500"/>
                    </a:p>
                  </a:txBody>
                  <a:tcPr marT="91425" marB="91425" marR="91425" marL="91425"/>
                </a:tc>
              </a:tr>
            </a:tbl>
          </a:graphicData>
        </a:graphic>
      </p:graphicFrame>
      <p:sp>
        <p:nvSpPr>
          <p:cNvPr id="127" name="Google Shape;127;g340d910059e_0_9"/>
          <p:cNvSpPr txBox="1"/>
          <p:nvPr/>
        </p:nvSpPr>
        <p:spPr>
          <a:xfrm>
            <a:off x="589825" y="2264475"/>
            <a:ext cx="5021400" cy="4096200"/>
          </a:xfrm>
          <a:prstGeom prst="rect">
            <a:avLst/>
          </a:prstGeom>
          <a:noFill/>
          <a:ln>
            <a:noFill/>
          </a:ln>
        </p:spPr>
        <p:txBody>
          <a:bodyPr anchorCtr="0" anchor="t" bIns="45700" lIns="91425" spcFirstLastPara="1" rIns="91425" wrap="square" tIns="45700">
            <a:normAutofit/>
          </a:bodyPr>
          <a:lstStyle/>
          <a:p>
            <a:pPr indent="-330200" lvl="0" marL="457200" rtl="0" algn="l">
              <a:lnSpc>
                <a:spcPct val="115000"/>
              </a:lnSpc>
              <a:spcBef>
                <a:spcPts val="1000"/>
              </a:spcBef>
              <a:spcAft>
                <a:spcPts val="0"/>
              </a:spcAft>
              <a:buClr>
                <a:srgbClr val="000000"/>
              </a:buClr>
              <a:buSzPts val="1600"/>
              <a:buChar char="❖"/>
            </a:pPr>
            <a:r>
              <a:rPr lang="uk-UA" sz="2600">
                <a:solidFill>
                  <a:srgbClr val="000000"/>
                </a:solidFill>
                <a:latin typeface="Calibri"/>
                <a:ea typeface="Calibri"/>
                <a:cs typeface="Calibri"/>
                <a:sym typeface="Calibri"/>
              </a:rPr>
              <a:t>доцент ЗОІППО</a:t>
            </a:r>
            <a:endParaRPr sz="2600">
              <a:solidFill>
                <a:srgbClr val="000000"/>
              </a:solidFill>
              <a:latin typeface="Calibri"/>
              <a:ea typeface="Calibri"/>
              <a:cs typeface="Calibri"/>
              <a:sym typeface="Calibri"/>
            </a:endParaRPr>
          </a:p>
          <a:p>
            <a:pPr indent="-330200" lvl="0" marL="457200" rtl="0" algn="l">
              <a:lnSpc>
                <a:spcPct val="115000"/>
              </a:lnSpc>
              <a:spcBef>
                <a:spcPts val="0"/>
              </a:spcBef>
              <a:spcAft>
                <a:spcPts val="0"/>
              </a:spcAft>
              <a:buClr>
                <a:srgbClr val="000000"/>
              </a:buClr>
              <a:buSzPts val="1600"/>
              <a:buChar char="❖"/>
            </a:pPr>
            <a:r>
              <a:rPr lang="uk-UA" sz="2600">
                <a:solidFill>
                  <a:srgbClr val="000000"/>
                </a:solidFill>
                <a:latin typeface="Calibri"/>
                <a:ea typeface="Calibri"/>
                <a:cs typeface="Calibri"/>
                <a:sym typeface="Calibri"/>
              </a:rPr>
              <a:t>регіональний тренер НУШ початкової школи (2018)</a:t>
            </a:r>
            <a:endParaRPr sz="2600">
              <a:solidFill>
                <a:srgbClr val="000000"/>
              </a:solidFill>
              <a:latin typeface="Calibri"/>
              <a:ea typeface="Calibri"/>
              <a:cs typeface="Calibri"/>
              <a:sym typeface="Calibri"/>
            </a:endParaRPr>
          </a:p>
          <a:p>
            <a:pPr indent="-330200" lvl="0" marL="457200" rtl="0" algn="l">
              <a:lnSpc>
                <a:spcPct val="115000"/>
              </a:lnSpc>
              <a:spcBef>
                <a:spcPts val="0"/>
              </a:spcBef>
              <a:spcAft>
                <a:spcPts val="0"/>
              </a:spcAft>
              <a:buClr>
                <a:srgbClr val="000000"/>
              </a:buClr>
              <a:buSzPts val="1600"/>
              <a:buChar char="❖"/>
            </a:pPr>
            <a:r>
              <a:rPr lang="uk-UA" sz="2600">
                <a:solidFill>
                  <a:srgbClr val="000000"/>
                </a:solidFill>
                <a:latin typeface="Calibri"/>
                <a:ea typeface="Calibri"/>
                <a:cs typeface="Calibri"/>
                <a:sym typeface="Calibri"/>
              </a:rPr>
              <a:t>супервізор початкової школи (2021)</a:t>
            </a:r>
            <a:endParaRPr sz="2600">
              <a:solidFill>
                <a:srgbClr val="000000"/>
              </a:solidFill>
              <a:latin typeface="Calibri"/>
              <a:ea typeface="Calibri"/>
              <a:cs typeface="Calibri"/>
              <a:sym typeface="Calibri"/>
            </a:endParaRPr>
          </a:p>
          <a:p>
            <a:pPr indent="-330200" lvl="0" marL="457200" rtl="0" algn="l">
              <a:lnSpc>
                <a:spcPct val="115000"/>
              </a:lnSpc>
              <a:spcBef>
                <a:spcPts val="0"/>
              </a:spcBef>
              <a:spcAft>
                <a:spcPts val="0"/>
              </a:spcAft>
              <a:buClr>
                <a:srgbClr val="000000"/>
              </a:buClr>
              <a:buSzPts val="1600"/>
              <a:buChar char="❖"/>
            </a:pPr>
            <a:r>
              <a:rPr lang="uk-UA" sz="2600">
                <a:solidFill>
                  <a:srgbClr val="000000"/>
                </a:solidFill>
                <a:latin typeface="Calibri"/>
                <a:ea typeface="Calibri"/>
                <a:cs typeface="Calibri"/>
                <a:sym typeface="Calibri"/>
              </a:rPr>
              <a:t>тренер Lego (2022)</a:t>
            </a:r>
            <a:endParaRPr sz="2600">
              <a:solidFill>
                <a:srgbClr val="000000"/>
              </a:solidFill>
              <a:latin typeface="Calibri"/>
              <a:ea typeface="Calibri"/>
              <a:cs typeface="Calibri"/>
              <a:sym typeface="Calibri"/>
            </a:endParaRPr>
          </a:p>
          <a:p>
            <a:pPr indent="-330200" lvl="0" marL="457200" rtl="0" algn="l">
              <a:lnSpc>
                <a:spcPct val="115000"/>
              </a:lnSpc>
              <a:spcBef>
                <a:spcPts val="0"/>
              </a:spcBef>
              <a:spcAft>
                <a:spcPts val="0"/>
              </a:spcAft>
              <a:buClr>
                <a:srgbClr val="000000"/>
              </a:buClr>
              <a:buSzPts val="1600"/>
              <a:buChar char="❖"/>
            </a:pPr>
            <a:r>
              <a:rPr lang="uk-UA" sz="2600">
                <a:solidFill>
                  <a:srgbClr val="000000"/>
                </a:solidFill>
                <a:latin typeface="Calibri"/>
                <a:ea typeface="Calibri"/>
                <a:cs typeface="Calibri"/>
                <a:sym typeface="Calibri"/>
              </a:rPr>
              <a:t>супервізор базової середньої школи (2024)</a:t>
            </a:r>
            <a:endParaRPr sz="2600">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340d910059e_0_38"/>
          <p:cNvSpPr txBox="1"/>
          <p:nvPr>
            <p:ph type="title"/>
          </p:nvPr>
        </p:nvSpPr>
        <p:spPr>
          <a:xfrm>
            <a:off x="722313" y="4406900"/>
            <a:ext cx="7772400" cy="13620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None/>
            </a:pPr>
            <a:r>
              <a:rPr i="1" lang="uk-UA">
                <a:solidFill>
                  <a:srgbClr val="00B050"/>
                </a:solidFill>
              </a:rPr>
              <a:t>Пригадаємо - </a:t>
            </a:r>
            <a:endParaRPr i="1">
              <a:solidFill>
                <a:srgbClr val="00B050"/>
              </a:solidFill>
            </a:endParaRPr>
          </a:p>
          <a:p>
            <a:pPr indent="0" lvl="0" marL="0" rtl="0" algn="l">
              <a:spcBef>
                <a:spcPts val="0"/>
              </a:spcBef>
              <a:spcAft>
                <a:spcPts val="0"/>
              </a:spcAft>
              <a:buNone/>
            </a:pPr>
            <a:r>
              <a:rPr i="1" lang="uk-UA">
                <a:solidFill>
                  <a:srgbClr val="00B050"/>
                </a:solidFill>
              </a:rPr>
              <a:t>Етапи проведення супервізії</a:t>
            </a:r>
            <a:endParaRPr i="1">
              <a:solidFill>
                <a:srgbClr val="00B050"/>
              </a:solidFill>
            </a:endParaRPr>
          </a:p>
          <a:p>
            <a:pPr indent="0" lvl="0" marL="0" rtl="0" algn="l">
              <a:spcBef>
                <a:spcPts val="0"/>
              </a:spcBef>
              <a:spcAft>
                <a:spcPts val="0"/>
              </a:spcAft>
              <a:buNone/>
            </a:pPr>
            <a:r>
              <a:rPr b="0" lang="uk-UA" u="sng">
                <a:solidFill>
                  <a:schemeClr val="hlink"/>
                </a:solidFill>
                <a:hlinkClick r:id="rId3"/>
              </a:rPr>
              <a:t>(маршрутний лист)</a:t>
            </a:r>
            <a:endParaRPr b="0">
              <a:solidFill>
                <a:srgbClr val="6AA84F"/>
              </a:solidFill>
            </a:endParaRPr>
          </a:p>
        </p:txBody>
      </p:sp>
      <p:pic>
        <p:nvPicPr>
          <p:cNvPr id="134" name="Google Shape;134;g340d910059e_0_38"/>
          <p:cNvPicPr preferRelativeResize="0"/>
          <p:nvPr/>
        </p:nvPicPr>
        <p:blipFill>
          <a:blip r:embed="rId4">
            <a:alphaModFix/>
          </a:blip>
          <a:stretch>
            <a:fillRect/>
          </a:stretch>
        </p:blipFill>
        <p:spPr>
          <a:xfrm>
            <a:off x="1266900" y="194675"/>
            <a:ext cx="6794249" cy="40765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descr="ЛОГОТИП ВЕЛИКИЙ.gif" id="140" name="Google Shape;140;p2"/>
          <p:cNvPicPr preferRelativeResize="0"/>
          <p:nvPr/>
        </p:nvPicPr>
        <p:blipFill rotWithShape="1">
          <a:blip r:embed="rId3">
            <a:alphaModFix/>
          </a:blip>
          <a:srcRect b="0" l="0" r="0" t="0"/>
          <a:stretch/>
        </p:blipFill>
        <p:spPr>
          <a:xfrm>
            <a:off x="107504" y="0"/>
            <a:ext cx="1252756" cy="1187052"/>
          </a:xfrm>
          <a:prstGeom prst="rect">
            <a:avLst/>
          </a:prstGeom>
          <a:noFill/>
          <a:ln>
            <a:noFill/>
          </a:ln>
        </p:spPr>
      </p:pic>
      <p:pic>
        <p:nvPicPr>
          <p:cNvPr descr="C:\Users\user\Desktop\Без імені.png" id="141" name="Google Shape;141;p2"/>
          <p:cNvPicPr preferRelativeResize="0"/>
          <p:nvPr/>
        </p:nvPicPr>
        <p:blipFill rotWithShape="1">
          <a:blip r:embed="rId4">
            <a:alphaModFix/>
          </a:blip>
          <a:srcRect b="0" l="3341" r="5080" t="25309"/>
          <a:stretch/>
        </p:blipFill>
        <p:spPr>
          <a:xfrm>
            <a:off x="567300" y="1052724"/>
            <a:ext cx="8370250" cy="5239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3"/>
          <p:cNvSpPr txBox="1"/>
          <p:nvPr>
            <p:ph type="ctrTitle"/>
          </p:nvPr>
        </p:nvSpPr>
        <p:spPr>
          <a:xfrm>
            <a:off x="932325" y="1566338"/>
            <a:ext cx="7772400" cy="1470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uk-UA">
                <a:solidFill>
                  <a:srgbClr val="00B050"/>
                </a:solidFill>
                <a:extLst>
                  <a:ext uri="http://customooxmlschemas.google.com/">
                    <go:slidesCustomData xmlns:go="http://customooxmlschemas.google.com/" textRoundtripDataId="1"/>
                  </a:ext>
                </a:extLst>
              </a:rPr>
              <a:t>І етап</a:t>
            </a:r>
            <a:endParaRPr b="1">
              <a:solidFill>
                <a:srgbClr val="00B050"/>
              </a:solidFill>
            </a:endParaRPr>
          </a:p>
          <a:p>
            <a:pPr indent="0" lvl="0" marL="0" rtl="0" algn="ctr">
              <a:spcBef>
                <a:spcPts val="0"/>
              </a:spcBef>
              <a:spcAft>
                <a:spcPts val="0"/>
              </a:spcAft>
              <a:buClr>
                <a:schemeClr val="dk1"/>
              </a:buClr>
              <a:buSzPct val="100000"/>
              <a:buFont typeface="Calibri"/>
              <a:buNone/>
            </a:pPr>
            <a:r>
              <a:rPr b="1" lang="uk-UA">
                <a:solidFill>
                  <a:srgbClr val="00B050"/>
                </a:solidFill>
              </a:rPr>
              <a:t>(підготовчий: запит, договір, план)</a:t>
            </a:r>
            <a:endParaRPr b="1">
              <a:solidFill>
                <a:srgbClr val="00B050"/>
              </a:solidFill>
            </a:endParaRPr>
          </a:p>
        </p:txBody>
      </p:sp>
      <p:pic>
        <p:nvPicPr>
          <p:cNvPr descr="ЛОГОТИП ВЕЛИКИЙ.gif" id="147" name="Google Shape;147;p3"/>
          <p:cNvPicPr preferRelativeResize="0"/>
          <p:nvPr/>
        </p:nvPicPr>
        <p:blipFill rotWithShape="1">
          <a:blip r:embed="rId3">
            <a:alphaModFix/>
          </a:blip>
          <a:srcRect b="0" l="0" r="0" t="0"/>
          <a:stretch/>
        </p:blipFill>
        <p:spPr>
          <a:xfrm>
            <a:off x="179512" y="116632"/>
            <a:ext cx="1252756" cy="1187052"/>
          </a:xfrm>
          <a:prstGeom prst="rect">
            <a:avLst/>
          </a:prstGeom>
          <a:noFill/>
          <a:ln>
            <a:noFill/>
          </a:ln>
        </p:spPr>
      </p:pic>
      <p:pic>
        <p:nvPicPr>
          <p:cNvPr descr="https://i0.wp.com/ildc.org.ua/wp-content/uploads/2024/08/1.png?w=1080&amp;ssl=1" id="148" name="Google Shape;148;p3"/>
          <p:cNvPicPr preferRelativeResize="0"/>
          <p:nvPr/>
        </p:nvPicPr>
        <p:blipFill rotWithShape="1">
          <a:blip r:embed="rId4">
            <a:alphaModFix/>
          </a:blip>
          <a:srcRect b="0" l="0" r="0" t="0"/>
          <a:stretch/>
        </p:blipFill>
        <p:spPr>
          <a:xfrm>
            <a:off x="6948264" y="4653136"/>
            <a:ext cx="2056805" cy="2056805"/>
          </a:xfrm>
          <a:prstGeom prst="rect">
            <a:avLst/>
          </a:prstGeom>
          <a:noFill/>
          <a:ln>
            <a:noFill/>
          </a:ln>
        </p:spPr>
      </p:pic>
      <p:pic>
        <p:nvPicPr>
          <p:cNvPr descr="https://ua.izzi.digital/DOS/313771/datastore/21/publication/313771/pictures/2022/08/21/4012497ceb9fa3999f4a223a942775cb_pixabay_para_09_image17.jpg" id="149" name="Google Shape;149;p3"/>
          <p:cNvPicPr preferRelativeResize="0"/>
          <p:nvPr/>
        </p:nvPicPr>
        <p:blipFill rotWithShape="1">
          <a:blip r:embed="rId5">
            <a:alphaModFix/>
          </a:blip>
          <a:srcRect b="0" l="0" r="0" t="0"/>
          <a:stretch/>
        </p:blipFill>
        <p:spPr>
          <a:xfrm>
            <a:off x="402053" y="3187377"/>
            <a:ext cx="3257192" cy="187204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4"/>
          <p:cNvSpPr txBox="1"/>
          <p:nvPr>
            <p:ph type="title"/>
          </p:nvPr>
        </p:nvSpPr>
        <p:spPr>
          <a:xfrm>
            <a:off x="1331640" y="274638"/>
            <a:ext cx="735516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37500"/>
              <a:buFont typeface="Calibri"/>
              <a:buNone/>
            </a:pPr>
            <a:r>
              <a:rPr b="1" lang="uk-UA">
                <a:solidFill>
                  <a:srgbClr val="00B050"/>
                </a:solidFill>
              </a:rPr>
              <a:t>З</a:t>
            </a:r>
            <a:r>
              <a:rPr b="1" lang="uk-UA">
                <a:solidFill>
                  <a:srgbClr val="00B050"/>
                </a:solidFill>
              </a:rPr>
              <a:t>бір замовлень - онлайн анкета</a:t>
            </a:r>
            <a:r>
              <a:rPr lang="uk-UA"/>
              <a:t>  </a:t>
            </a:r>
            <a:br>
              <a:rPr lang="uk-UA"/>
            </a:br>
            <a:endParaRPr sz="3200"/>
          </a:p>
        </p:txBody>
      </p:sp>
      <p:pic>
        <p:nvPicPr>
          <p:cNvPr descr="ЛОГОТИП ВЕЛИКИЙ.gif" id="156" name="Google Shape;156;p4"/>
          <p:cNvPicPr preferRelativeResize="0"/>
          <p:nvPr/>
        </p:nvPicPr>
        <p:blipFill rotWithShape="1">
          <a:blip r:embed="rId3">
            <a:alphaModFix/>
          </a:blip>
          <a:srcRect b="0" l="0" r="0" t="0"/>
          <a:stretch/>
        </p:blipFill>
        <p:spPr>
          <a:xfrm>
            <a:off x="179512" y="116632"/>
            <a:ext cx="1252756" cy="1187052"/>
          </a:xfrm>
          <a:prstGeom prst="rect">
            <a:avLst/>
          </a:prstGeom>
          <a:noFill/>
          <a:ln>
            <a:noFill/>
          </a:ln>
        </p:spPr>
      </p:pic>
      <p:pic>
        <p:nvPicPr>
          <p:cNvPr id="157" name="Google Shape;157;p4"/>
          <p:cNvPicPr preferRelativeResize="0"/>
          <p:nvPr>
            <p:ph idx="1" type="body"/>
          </p:nvPr>
        </p:nvPicPr>
        <p:blipFill rotWithShape="1">
          <a:blip r:embed="rId4">
            <a:alphaModFix/>
          </a:blip>
          <a:srcRect b="5716" l="30567" r="31990" t="15039"/>
          <a:stretch/>
        </p:blipFill>
        <p:spPr>
          <a:xfrm>
            <a:off x="321650" y="1501163"/>
            <a:ext cx="4046700" cy="4817400"/>
          </a:xfrm>
          <a:prstGeom prst="rect">
            <a:avLst/>
          </a:prstGeom>
          <a:noFill/>
          <a:ln cap="flat" cmpd="sng" w="9525">
            <a:solidFill>
              <a:srgbClr val="000000"/>
            </a:solidFill>
            <a:prstDash val="solid"/>
            <a:round/>
            <a:headEnd len="sm" w="sm" type="none"/>
            <a:tailEnd len="sm" w="sm" type="none"/>
          </a:ln>
        </p:spPr>
      </p:pic>
      <p:pic>
        <p:nvPicPr>
          <p:cNvPr id="158" name="Google Shape;158;p4"/>
          <p:cNvPicPr preferRelativeResize="0"/>
          <p:nvPr/>
        </p:nvPicPr>
        <p:blipFill>
          <a:blip r:embed="rId5">
            <a:alphaModFix/>
          </a:blip>
          <a:stretch>
            <a:fillRect/>
          </a:stretch>
        </p:blipFill>
        <p:spPr>
          <a:xfrm>
            <a:off x="4640175" y="1417650"/>
            <a:ext cx="4046625" cy="4984426"/>
          </a:xfrm>
          <a:prstGeom prst="rect">
            <a:avLst/>
          </a:prstGeom>
          <a:noFill/>
          <a:ln cap="flat" cmpd="sng" w="9525">
            <a:solidFill>
              <a:schemeClr val="dk2"/>
            </a:solidFill>
            <a:prstDash val="solid"/>
            <a:round/>
            <a:headEnd len="sm" w="sm" type="none"/>
            <a:tailEnd len="sm" w="sm" type="none"/>
          </a:ln>
        </p:spPr>
      </p:pic>
      <p:pic>
        <p:nvPicPr>
          <p:cNvPr descr="https://encrypted-tbn0.gstatic.com/images?q=tbn:ANd9GcTyhsOaI2lmn9wvKNkeHcKK9rxJyiY5Fah7FRoZfV9UDa7cOSmIRm5KQpC3EMwGsh5KQKI&amp;usqp=CAU" id="159" name="Google Shape;159;p4"/>
          <p:cNvPicPr preferRelativeResize="0"/>
          <p:nvPr/>
        </p:nvPicPr>
        <p:blipFill rotWithShape="1">
          <a:blip r:embed="rId6">
            <a:alphaModFix/>
          </a:blip>
          <a:srcRect b="0" l="0" r="0" t="0"/>
          <a:stretch/>
        </p:blipFill>
        <p:spPr>
          <a:xfrm>
            <a:off x="6625592" y="4644211"/>
            <a:ext cx="2434208" cy="199251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2025-03-15T06:07:25Z</dcterms:created>
  <dc:creator>user</dc:creator>
</cp:coreProperties>
</file>