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40" r:id="rId3"/>
    <p:sldId id="291" r:id="rId4"/>
    <p:sldId id="290" r:id="rId6"/>
    <p:sldId id="289" r:id="rId7"/>
    <p:sldId id="259" r:id="rId8"/>
    <p:sldId id="261" r:id="rId9"/>
    <p:sldId id="323" r:id="rId10"/>
    <p:sldId id="283" r:id="rId11"/>
    <p:sldId id="309" r:id="rId12"/>
    <p:sldId id="325" r:id="rId13"/>
    <p:sldId id="292" r:id="rId14"/>
    <p:sldId id="260" r:id="rId15"/>
    <p:sldId id="271" r:id="rId16"/>
    <p:sldId id="272" r:id="rId17"/>
    <p:sldId id="269" r:id="rId18"/>
    <p:sldId id="278" r:id="rId19"/>
    <p:sldId id="281" r:id="rId20"/>
    <p:sldId id="266" r:id="rId21"/>
    <p:sldId id="277" r:id="rId22"/>
    <p:sldId id="324" r:id="rId23"/>
    <p:sldId id="257" r:id="rId24"/>
    <p:sldId id="295" r:id="rId25"/>
    <p:sldId id="29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 showGuides="1">
      <p:cViewPr varScale="1">
        <p:scale>
          <a:sx n="77" d="100"/>
          <a:sy n="77" d="100"/>
        </p:scale>
        <p:origin x="-10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37EB9-3B00-41AD-A37E-027E2DBD44F2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D0243-8FE5-4D68-9B3B-9D930EB427F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uk-UA" altLang="ru-RU"/>
              <a:t>У чаті поділіться досвідом як ви зі своїми учнями віталися, у який спосіб? </a:t>
            </a:r>
            <a:endParaRPr lang="uk-UA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i="1" dirty="0">
                <a:solidFill>
                  <a:srgbClr val="0070C0"/>
                </a:solidFill>
                <a:latin typeface="+mj-lt"/>
                <a:sym typeface="+mn-ea"/>
              </a:rPr>
              <a:t>Щорічно у першу середу лютого світ відзначає цікаве й доволі молоде свято – </a:t>
            </a:r>
            <a:r>
              <a:rPr lang="ru-RU" i="1" dirty="0">
                <a:solidFill>
                  <a:srgbClr val="C00000"/>
                </a:solidFill>
                <a:latin typeface="+mj-lt"/>
                <a:sym typeface="+mn-ea"/>
              </a:rPr>
              <a:t>Всесвітній день читання вголос</a:t>
            </a:r>
            <a:r>
              <a:rPr lang="ru-RU" i="1" dirty="0">
                <a:solidFill>
                  <a:srgbClr val="0070C0"/>
                </a:solidFill>
                <a:latin typeface="+mj-lt"/>
                <a:sym typeface="+mn-ea"/>
              </a:rPr>
              <a:t>. Цю подію започаткував міжнародний освітній проєкт «</a:t>
            </a:r>
            <a:r>
              <a:rPr lang="en-US" i="1" dirty="0">
                <a:solidFill>
                  <a:srgbClr val="0070C0"/>
                </a:solidFill>
                <a:latin typeface="+mj-lt"/>
                <a:sym typeface="+mn-ea"/>
              </a:rPr>
              <a:t>LitWorld» </a:t>
            </a:r>
            <a:r>
              <a:rPr lang="ru-RU" i="1" dirty="0">
                <a:solidFill>
                  <a:srgbClr val="0070C0"/>
                </a:solidFill>
                <a:latin typeface="+mj-lt"/>
                <a:sym typeface="+mn-ea"/>
              </a:rPr>
              <a:t>у 2010 році.</a:t>
            </a:r>
            <a:endParaRPr lang="ru-RU" i="1" dirty="0">
              <a:solidFill>
                <a:srgbClr val="0070C0"/>
              </a:solidFill>
              <a:latin typeface="+mj-lt"/>
            </a:endParaRPr>
          </a:p>
          <a:p>
            <a:endParaRPr lang="ru-R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Події присвячені читанню</a:t>
            </a:r>
            <a:endParaRPr lang="ru-R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В умовах істотного зниження інтересу учнів до книжки, до читання важливого значення набувають неформальний підхід до організації і проведення занять з читання, пошук сучасних стратегій, які б сприяли формуванню позитивних навичок читацьких мотивів, усвідомлення значущості читання . І це не хрестоматія, а нова книга, зокрема й наприклад,  із сучасної бібліотеки</a:t>
            </a:r>
            <a:endParaRPr lang="ru-R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Щоб стимулювати учнів читати, використовують різні види завдань. Наприклад, словесне малювання, графічне ілюстрування (використання онлайн дошок), творчі перекази від автора чи героя, складання столістерінгу, доповнння тексту, зміна сюжету тощо...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DD0243-8FE5-4D68-9B3B-9D930EB427F7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Запрошуємо вас до швидкого діалогу. Поділіться з власного досвіду, які види вправ ви використовували на заняттях і вашим дітям вони до вподоби. </a:t>
            </a:r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uk-UA" altLang="ru-RU"/>
              <a:t>1. </a:t>
            </a:r>
            <a:r>
              <a:rPr lang="uk-UA" altLang="ru-RU">
                <a:sym typeface="+mn-ea"/>
              </a:rPr>
              <a:t>Використовуючи </a:t>
            </a:r>
            <a:r>
              <a:rPr lang="ru-RU" altLang="uk-UA">
                <a:sym typeface="+mn-ea"/>
              </a:rPr>
              <a:t>телефони, планшети, комп</a:t>
            </a:r>
            <a:r>
              <a:rPr lang="en-US" altLang="uk-UA">
                <a:sym typeface="+mn-ea"/>
              </a:rPr>
              <a:t>’</a:t>
            </a:r>
            <a:r>
              <a:rPr lang="uk-UA" altLang="uk-UA">
                <a:sym typeface="+mn-ea"/>
              </a:rPr>
              <a:t>ютери тощо,</a:t>
            </a:r>
            <a:r>
              <a:rPr lang="uk-UA" altLang="ru-RU">
                <a:sym typeface="+mn-ea"/>
              </a:rPr>
              <a:t> знайдіть пояснення поняття </a:t>
            </a:r>
            <a:r>
              <a:rPr lang="uk-UA" altLang="ru-RU" b="1" i="1">
                <a:solidFill>
                  <a:srgbClr val="FF0000"/>
                </a:solidFill>
                <a:sym typeface="+mn-ea"/>
              </a:rPr>
              <a:t>“стратегія”</a:t>
            </a:r>
            <a:endParaRPr lang="uk-UA" altLang="ru-RU" b="1" i="1">
              <a:solidFill>
                <a:srgbClr val="FF0000"/>
              </a:solidFill>
            </a:endParaRPr>
          </a:p>
          <a:p>
            <a:r>
              <a:rPr lang="uk-UA" altLang="ru-RU"/>
              <a:t>2. Озвучте Ваші передбачення щодо нашої зустрічі. Про що ми з Вами будемо говорити?</a:t>
            </a:r>
            <a:endParaRPr lang="uk-UA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Читацька компетентність є базовою складовою комунікативної та пізнавальної компетентностей</a:t>
            </a:r>
            <a:endParaRPr lang="ru-RU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i="1" dirty="0" err="1" smtClean="0">
                <a:solidFill>
                  <a:srgbClr val="C00000"/>
                </a:solidFill>
                <a:sym typeface="+mn-ea"/>
              </a:rPr>
              <a:t>Читацька</a:t>
            </a:r>
            <a:r>
              <a:rPr lang="ru-RU" i="1" dirty="0" smtClean="0">
                <a:solidFill>
                  <a:srgbClr val="C0000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C00000"/>
                </a:solidFill>
                <a:sym typeface="+mn-ea"/>
              </a:rPr>
              <a:t>компетентність</a:t>
            </a:r>
            <a:r>
              <a:rPr lang="ru-RU" i="1" dirty="0">
                <a:solidFill>
                  <a:srgbClr val="C00000"/>
                </a:solidFill>
                <a:sym typeface="+mn-ea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sym typeface="+mn-ea"/>
              </a:rPr>
              <a:t>молодшого</a:t>
            </a:r>
            <a:r>
              <a:rPr lang="ru-RU" i="1" dirty="0" smtClean="0">
                <a:solidFill>
                  <a:srgbClr val="C00000"/>
                </a:solidFill>
                <a:sym typeface="+mn-ea"/>
              </a:rPr>
              <a:t> </a:t>
            </a:r>
            <a:r>
              <a:rPr lang="ru-RU" i="1" dirty="0">
                <a:solidFill>
                  <a:srgbClr val="C00000"/>
                </a:solidFill>
                <a:sym typeface="+mn-ea"/>
              </a:rPr>
              <a:t>школяра </a:t>
            </a:r>
            <a:r>
              <a:rPr lang="ru-RU" i="1" dirty="0" smtClean="0">
                <a:solidFill>
                  <a:srgbClr val="002060"/>
                </a:solidFill>
                <a:sym typeface="+mn-ea"/>
              </a:rPr>
              <a:t>– </a:t>
            </a:r>
            <a:br>
              <a:rPr lang="ru-RU" i="1" dirty="0" smtClean="0">
                <a:solidFill>
                  <a:srgbClr val="002060"/>
                </a:solidFill>
                <a:sym typeface="+mn-ea"/>
              </a:rPr>
            </a:br>
            <a:r>
              <a:rPr lang="ru-RU" i="1" dirty="0" smtClean="0">
                <a:solidFill>
                  <a:srgbClr val="002060"/>
                </a:solidFill>
                <a:sym typeface="+mn-ea"/>
              </a:rPr>
              <a:t>це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володіння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комплексом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читацьких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знань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,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умінь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і </a:t>
            </a:r>
            <a:r>
              <a:rPr lang="ru-RU" i="1" dirty="0" err="1" smtClean="0">
                <a:solidFill>
                  <a:srgbClr val="002060"/>
                </a:solidFill>
                <a:sym typeface="+mn-ea"/>
              </a:rPr>
              <a:t>навичок</a:t>
            </a:r>
            <a:r>
              <a:rPr lang="ru-RU" i="1" dirty="0" smtClean="0">
                <a:solidFill>
                  <a:srgbClr val="002060"/>
                </a:solidFill>
                <a:sym typeface="+mn-ea"/>
              </a:rPr>
              <a:t>,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які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дають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змогу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учневі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свідомо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здійснювати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пошук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книжок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,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відбір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інформації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для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вирішення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навчально-пізнавальних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smtClean="0">
                <a:solidFill>
                  <a:srgbClr val="002060"/>
                </a:solidFill>
                <a:sym typeface="+mn-ea"/>
              </a:rPr>
              <a:t>завдань,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розуміння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текстів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різних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жанрів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,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обізнаності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з колом читання (доступного дітям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цього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віку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), </a:t>
            </a:r>
            <a:r>
              <a:rPr lang="ru-RU" i="1" dirty="0" err="1">
                <a:solidFill>
                  <a:srgbClr val="002060"/>
                </a:solidFill>
                <a:sym typeface="+mn-ea"/>
              </a:rPr>
              <a:t>сформованості</a:t>
            </a:r>
            <a:r>
              <a:rPr lang="ru-RU" i="1" dirty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smtClean="0">
                <a:solidFill>
                  <a:srgbClr val="002060"/>
                </a:solidFill>
                <a:sym typeface="+mn-ea"/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  <a:sym typeface="+mn-ea"/>
              </a:rPr>
              <a:t>особистісних</a:t>
            </a:r>
            <a:r>
              <a:rPr lang="ru-RU" i="1" dirty="0" smtClean="0">
                <a:solidFill>
                  <a:srgbClr val="002060"/>
                </a:solidFill>
                <a:sym typeface="+mn-ea"/>
              </a:rPr>
              <a:t>  </a:t>
            </a:r>
            <a:r>
              <a:rPr lang="ru-RU" i="1" dirty="0" err="1" smtClean="0">
                <a:solidFill>
                  <a:srgbClr val="002060"/>
                </a:solidFill>
                <a:sym typeface="+mn-ea"/>
              </a:rPr>
              <a:t>суджень</a:t>
            </a:r>
            <a:r>
              <a:rPr lang="ru-RU" dirty="0" smtClean="0">
                <a:solidFill>
                  <a:srgbClr val="002060"/>
                </a:solidFill>
                <a:sym typeface="+mn-ea"/>
              </a:rPr>
              <a:t>.</a:t>
            </a:r>
            <a:endParaRPr lang="ru-RU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итацька компетентність - це перш за все відображення розуміння того, що ти читаєш. Вона реалізується за свідомим сприйманням прочитаного;</a:t>
            </a:r>
            <a:endParaRPr lang="ru-RU" altLang="en-US"/>
          </a:p>
          <a:p>
            <a:r>
              <a:rPr lang="ru-RU" altLang="en-US"/>
              <a:t> - виразністю читання;</a:t>
            </a:r>
            <a:endParaRPr lang="ru-RU" altLang="en-US"/>
          </a:p>
          <a:p>
            <a:r>
              <a:rPr lang="ru-RU" altLang="en-US"/>
              <a:t>- правильністю читання.</a:t>
            </a:r>
            <a:endParaRPr lang="ru-RU" altLang="en-US"/>
          </a:p>
          <a:p>
            <a:r>
              <a:rPr lang="ru-RU" altLang="en-US"/>
              <a:t>І, звісно, швидкочитанням.</a:t>
            </a:r>
            <a:endParaRPr lang="ru-RU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uk-UA" altLang="ru-RU"/>
              <a:t>На слайді ми пропонуємо стратегії розвитку критичного мислення. Оберіть, які із них  ефективно сприяють формуванню читацької компетентності. </a:t>
            </a:r>
            <a:endParaRPr lang="uk-UA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uk-UA" altLang="ru-RU"/>
              <a:t>На сайді ми пропонуємо стратегії розвитку критичного мислення. Оберіть, які із них  ефективно сприяють формуванню читацької компетентності. </a:t>
            </a:r>
            <a:endParaRPr lang="uk-UA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ru-RU" altLang="en-US"/>
              <a:t>https://docs.google.com/presentation/d/1mThesubKPBO8w0RmyUOnh0Br6hbYMc2-wU01UlPWzgE/edit?usp=sharing</a:t>
            </a:r>
            <a:r>
              <a:rPr lang="uk-UA" altLang="ru-RU"/>
              <a:t> </a:t>
            </a:r>
            <a:endParaRPr lang="uk-UA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uk-UA" altLang="ru-RU"/>
              <a:t>Заповіт Т.Г. Шевченка в реаліях сьогодення - це не лише слова!!!</a:t>
            </a:r>
            <a:endParaRPr lang="uk-UA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rcRect l="21175" t="20600" r="2279" b="6326"/>
          <a:stretch>
            <a:fillRect/>
          </a:stretch>
        </p:blipFill>
        <p:spPr>
          <a:xfrm>
            <a:off x="114300" y="895350"/>
            <a:ext cx="8822690" cy="4738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395605" y="260350"/>
            <a:ext cx="8228965" cy="837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Сучасн</a:t>
            </a:r>
            <a:r>
              <a:rPr lang="uk-UA" altLang="ru-RU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і</a:t>
            </a:r>
            <a:r>
              <a:rPr lang="ru-RU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стратег</a:t>
            </a:r>
            <a:r>
              <a:rPr lang="uk-UA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ії формування читацької компетентності:</a:t>
            </a:r>
            <a:endParaRPr lang="uk-UA" altLang="uk-UA" sz="4000" b="1" i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95605" y="191643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Мозкова атака </a:t>
            </a:r>
            <a:endParaRPr lang="uk-UA" alt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83895" y="291147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Асоціативний кущ_гронування</a:t>
            </a:r>
            <a:endParaRPr lang="uk-UA" alt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207260" y="467995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Передбачення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394450" y="37052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Кероване читання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5869305" y="51854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Запитання до автора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472430" y="267081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Щоденник подвійних нотаток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95605" y="508508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Кубування                                                                                                             </a:t>
            </a:r>
            <a:r>
              <a:rPr lang="uk-UA" altLang="ru-RU">
                <a:solidFill>
                  <a:schemeClr val="accent6"/>
                </a:solidFill>
              </a:rPr>
              <a:t>Діаграма Венна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231765" y="59670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Читання з позначками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4245610" y="232156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Попереднє керівництво</a:t>
            </a:r>
            <a:endParaRPr lang="uk-UA" altLang="ru-RU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420110" y="36449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Фішбоун</a:t>
            </a:r>
            <a:endParaRPr lang="uk-UA" altLang="ru-RU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2536825" y="61715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ЗХВ</a:t>
            </a:r>
            <a:endParaRPr lang="uk-UA" alt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6155690" y="17729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Порушена послідовність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5340350" y="47517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Джигсоу 1, Джигсоу 2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126490" y="41148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Знайди помилку</a:t>
            </a:r>
            <a:endParaRPr lang="uk-UA" altLang="ru-RU">
              <a:solidFill>
                <a:schemeClr val="accent6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07260" y="24930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accent6"/>
                </a:solidFill>
              </a:rPr>
              <a:t>Ромашка Блума</a:t>
            </a:r>
            <a:endParaRPr lang="uk-UA" altLang="ru-RU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/>
          <p:nvPr/>
        </p:nvPicPr>
        <p:blipFill>
          <a:blip r:embed="rId1"/>
          <a:srcRect l="42444" t="516"/>
        </p:blipFill>
        <p:spPr>
          <a:xfrm>
            <a:off x="395605" y="189230"/>
            <a:ext cx="2378075" cy="2223135"/>
          </a:xfrm>
          <a:prstGeom prst="rect">
            <a:avLst/>
          </a:prstGeom>
        </p:spPr>
      </p:pic>
      <p:sp>
        <p:nvSpPr>
          <p:cNvPr id="5" name="Текстовое поле 4"/>
          <p:cNvSpPr txBox="1"/>
          <p:nvPr/>
        </p:nvSpPr>
        <p:spPr>
          <a:xfrm>
            <a:off x="3891915" y="1188720"/>
            <a:ext cx="4075430" cy="837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ДОСЛІДЖЕННЯ (10 хв)</a:t>
            </a:r>
            <a:endParaRPr lang="ru-RU" altLang="uk-UA" sz="4000" b="1" i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13080" y="3154680"/>
            <a:ext cx="8072755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uk-UA" altLang="ru-RU" sz="2800"/>
              <a:t>1. Провести дослідження: які існують сучасні стратегії, пов</a:t>
            </a:r>
            <a:r>
              <a:rPr lang="en-US" altLang="ru-RU" sz="2800"/>
              <a:t>’</a:t>
            </a:r>
            <a:r>
              <a:rPr lang="uk-UA" altLang="ru-RU" sz="2800"/>
              <a:t>язані з формуванням читацької компетентності (власний досвід, ШІ, тощо)</a:t>
            </a:r>
            <a:endParaRPr lang="uk-UA" altLang="ru-RU" sz="2800"/>
          </a:p>
          <a:p>
            <a:pPr algn="just"/>
            <a:endParaRPr lang="uk-UA" altLang="ru-RU" sz="2800"/>
          </a:p>
          <a:p>
            <a:pPr algn="just"/>
            <a:r>
              <a:rPr lang="uk-UA" altLang="ru-RU" sz="2800"/>
              <a:t>2. Зупинитися на одній. Презентувати за планом: назва, особливості використання, очікуваний результат для учнів</a:t>
            </a:r>
            <a:r>
              <a:rPr lang="uk-UA" altLang="ru-RU"/>
              <a:t> </a:t>
            </a:r>
            <a:endParaRPr lang="uk-UA" alt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908720"/>
            <a:ext cx="7632849" cy="3888432"/>
          </a:xfrm>
          <a:ln>
            <a:solidFill>
              <a:srgbClr val="C00000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br>
              <a:rPr lang="ru-RU" i="1" dirty="0" smtClean="0">
                <a:solidFill>
                  <a:srgbClr val="0070C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Учітесь</a:t>
            </a:r>
            <a:r>
              <a:rPr lang="ru-RU" i="1" dirty="0">
                <a:solidFill>
                  <a:srgbClr val="002060"/>
                </a:solidFill>
              </a:rPr>
              <a:t>, читайте</a:t>
            </a:r>
            <a:r>
              <a:rPr lang="ru-RU" i="1" dirty="0" smtClean="0">
                <a:solidFill>
                  <a:srgbClr val="002060"/>
                </a:solidFill>
              </a:rPr>
              <a:t>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і  чужому  научайтесь,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 й свого  не  </a:t>
            </a:r>
            <a:r>
              <a:rPr lang="ru-RU" i="1" dirty="0">
                <a:solidFill>
                  <a:srgbClr val="002060"/>
                </a:solidFill>
              </a:rPr>
              <a:t>цурайтесь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</a:t>
            </a:r>
            <a:r>
              <a:rPr lang="ru-RU" dirty="0" smtClean="0">
                <a:solidFill>
                  <a:srgbClr val="002060"/>
                </a:solidFill>
              </a:rPr>
              <a:t>Т. Шевченко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05" y="548640"/>
            <a:ext cx="8208645" cy="643255"/>
          </a:xfrm>
        </p:spPr>
        <p:txBody>
          <a:bodyPr>
            <a:noAutofit/>
          </a:bodyPr>
          <a:lstStyle/>
          <a:p>
            <a:pPr algn="ctr"/>
            <a:r>
              <a:rPr lang="uk-UA" altLang="ru-RU" sz="2400" i="1" dirty="0">
                <a:solidFill>
                  <a:srgbClr val="0070C0"/>
                </a:solidFill>
                <a:latin typeface="+mj-lt"/>
              </a:rPr>
              <a:t>У світі цікавого: </a:t>
            </a:r>
            <a:endParaRPr lang="uk-UA" altLang="ru-RU" sz="24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0" y="1197233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4032448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536" y="188640"/>
            <a:ext cx="4752527" cy="2232248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2800" b="1" i="1" dirty="0">
                <a:solidFill>
                  <a:srgbClr val="002060"/>
                </a:solidFill>
              </a:rPr>
              <a:t>Події присвячені читанню: </a:t>
            </a:r>
            <a:endParaRPr lang="ru-RU" sz="2800" b="1" i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988840"/>
            <a:ext cx="7967714" cy="4536504"/>
          </a:xfrm>
        </p:spPr>
        <p:txBody>
          <a:bodyPr/>
          <a:lstStyle/>
          <a:p>
            <a:pPr marL="0" indent="0">
              <a:buFont typeface="Wingdings" panose="05000000000000000000" charset="0"/>
              <a:buNone/>
            </a:pPr>
            <a:r>
              <a:rPr lang="ru-RU" sz="2800" dirty="0"/>
              <a:t>Міжнародний день дитячої книги</a:t>
            </a:r>
            <a:br>
              <a:rPr lang="ru-RU" sz="2800" dirty="0"/>
            </a:br>
            <a:r>
              <a:rPr lang="ru-RU" sz="2800" dirty="0" smtClean="0"/>
              <a:t>Всесвітній </a:t>
            </a:r>
            <a:r>
              <a:rPr lang="ru-RU" sz="2800" dirty="0"/>
              <a:t>день книголюбів</a:t>
            </a:r>
            <a:br>
              <a:rPr lang="ru-RU" sz="2800" dirty="0"/>
            </a:br>
            <a:r>
              <a:rPr lang="ru-RU" sz="2800" dirty="0" smtClean="0"/>
              <a:t>Міжнародний </a:t>
            </a:r>
            <a:r>
              <a:rPr lang="ru-RU" sz="2800" dirty="0"/>
              <a:t>день грамотності</a:t>
            </a:r>
            <a:br>
              <a:rPr lang="ru-RU" sz="2800" dirty="0"/>
            </a:br>
            <a:r>
              <a:rPr lang="ru-RU" sz="2800" dirty="0" smtClean="0"/>
              <a:t>Міжнародний </a:t>
            </a:r>
            <a:r>
              <a:rPr lang="ru-RU" sz="2800" dirty="0"/>
              <a:t>день публічного читання </a:t>
            </a:r>
            <a:r>
              <a:rPr lang="ru-RU" sz="2800" dirty="0" smtClean="0"/>
              <a:t>    коміксів</a:t>
            </a:r>
            <a:br>
              <a:rPr lang="ru-RU" sz="2800" dirty="0"/>
            </a:br>
            <a:r>
              <a:rPr lang="ru-RU" sz="2800" dirty="0"/>
              <a:t>Міжнародний день читання електронних книг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0" b="10240"/>
          <a:stretch>
            <a:fillRect/>
          </a:stretch>
        </p:blipFill>
        <p:spPr bwMode="auto">
          <a:xfrm>
            <a:off x="5004048" y="260649"/>
            <a:ext cx="3744416" cy="23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08912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i="1" dirty="0">
                <a:solidFill>
                  <a:srgbClr val="0070C0"/>
                </a:solidFill>
              </a:rPr>
              <a:t>Зацікавте  дітей  </a:t>
            </a:r>
            <a:r>
              <a:rPr lang="uk-UA" altLang="ru-RU" sz="2800" i="1" dirty="0">
                <a:solidFill>
                  <a:srgbClr val="0070C0"/>
                </a:solidFill>
              </a:rPr>
              <a:t>книгою</a:t>
            </a:r>
            <a:r>
              <a:rPr lang="ru-RU" sz="2800" i="1" dirty="0" smtClean="0">
                <a:solidFill>
                  <a:srgbClr val="0070C0"/>
                </a:solidFill>
              </a:rPr>
              <a:t>. Організуйте     </a:t>
            </a:r>
            <a:r>
              <a:rPr lang="ru-RU" sz="2800" i="1" dirty="0">
                <a:solidFill>
                  <a:srgbClr val="0070C0"/>
                </a:solidFill>
              </a:rPr>
              <a:t>подорож,навіть, якщо вона віртуальна</a:t>
            </a:r>
            <a:br>
              <a:rPr lang="ru-RU" sz="4800" dirty="0"/>
            </a:br>
            <a:br>
              <a:rPr lang="ru-RU" sz="4400" dirty="0"/>
            </a:br>
            <a:endParaRPr lang="ru-RU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45638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40768"/>
            <a:ext cx="345732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802578"/>
            <a:ext cx="322344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640" y="3802578"/>
            <a:ext cx="3083696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68951" cy="6336704"/>
          </a:xfrm>
          <a:ln>
            <a:solidFill>
              <a:srgbClr val="002060"/>
            </a:solidFill>
          </a:ln>
        </p:spPr>
        <p:txBody>
          <a:bodyPr/>
          <a:lstStyle/>
          <a:p>
            <a:pPr algn="l"/>
            <a:br>
              <a:rPr lang="uk-UA" sz="2000" i="1" dirty="0" smtClean="0">
                <a:solidFill>
                  <a:srgbClr val="002060"/>
                </a:solidFill>
              </a:rPr>
            </a:br>
            <a:r>
              <a:rPr lang="uk-UA" sz="2400" i="1" dirty="0" smtClean="0">
                <a:solidFill>
                  <a:srgbClr val="002060"/>
                </a:solidFill>
              </a:rPr>
              <a:t>                                      </a:t>
            </a:r>
            <a:r>
              <a:rPr lang="uk-UA" sz="3200" i="1" dirty="0" smtClean="0">
                <a:solidFill>
                  <a:srgbClr val="C00000"/>
                </a:solidFill>
              </a:rPr>
              <a:t>Цікаві вправи</a:t>
            </a:r>
            <a:r>
              <a:rPr lang="uk-UA" sz="2800" i="1" dirty="0" smtClean="0">
                <a:solidFill>
                  <a:srgbClr val="C00000"/>
                </a:solidFill>
              </a:rPr>
              <a:t>:</a:t>
            </a:r>
            <a:br>
              <a:rPr lang="uk-UA" sz="2800" i="1" dirty="0">
                <a:solidFill>
                  <a:srgbClr val="C00000"/>
                </a:solidFill>
              </a:rPr>
            </a:br>
            <a:r>
              <a:rPr lang="uk-UA" sz="2800" i="1" dirty="0" smtClean="0">
                <a:solidFill>
                  <a:srgbClr val="C00000"/>
                </a:solidFill>
              </a:rPr>
              <a:t>    </a:t>
            </a:r>
            <a:r>
              <a:rPr lang="uk-UA" sz="2400" i="1" dirty="0" err="1" smtClean="0">
                <a:solidFill>
                  <a:srgbClr val="C00000"/>
                </a:solidFill>
              </a:rPr>
              <a:t>Вправи</a:t>
            </a:r>
            <a:r>
              <a:rPr lang="uk-UA" sz="2400" i="1" dirty="0" smtClean="0">
                <a:solidFill>
                  <a:srgbClr val="C00000"/>
                </a:solidFill>
              </a:rPr>
              <a:t> </a:t>
            </a:r>
            <a:r>
              <a:rPr lang="uk-UA" sz="2400" i="1" dirty="0">
                <a:solidFill>
                  <a:srgbClr val="C00000"/>
                </a:solidFill>
              </a:rPr>
              <a:t>для дихальної гімнастики</a:t>
            </a:r>
            <a:r>
              <a:rPr lang="uk-UA" sz="2000" i="1" dirty="0">
                <a:solidFill>
                  <a:srgbClr val="002060"/>
                </a:solidFill>
              </a:rPr>
              <a:t>: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правильна поза( плечі не піднімати, руки на діафрагмі);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швидко вдихати повітря через ніс(нюхаємо квітку), на звук (а)- видихати;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Погасити свічку: одну, дві, три…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здути сніжинку з долоні;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вдихнути повітря й полічити до трьох, до п’яти,  до десяти …. 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музичні вправи, розспіви(складова таблиця)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 smtClean="0">
                <a:solidFill>
                  <a:srgbClr val="002060"/>
                </a:solidFill>
              </a:rPr>
              <a:t>      </a:t>
            </a:r>
            <a:r>
              <a:rPr lang="uk-UA" sz="2400" i="1" dirty="0" smtClean="0">
                <a:solidFill>
                  <a:srgbClr val="C00000"/>
                </a:solidFill>
              </a:rPr>
              <a:t>Для </a:t>
            </a:r>
            <a:r>
              <a:rPr lang="uk-UA" sz="2400" i="1" dirty="0">
                <a:solidFill>
                  <a:srgbClr val="C00000"/>
                </a:solidFill>
              </a:rPr>
              <a:t>артикуляції вправа «Подивись і повтори</a:t>
            </a:r>
            <a:r>
              <a:rPr lang="uk-UA" sz="2000" i="1" dirty="0">
                <a:solidFill>
                  <a:srgbClr val="002060"/>
                </a:solidFill>
              </a:rPr>
              <a:t>»: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витягнути губи трубочкою;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зімкнути губи;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показати губами букву «О»;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облизати губи;</a:t>
            </a:r>
            <a:br>
              <a:rPr lang="uk-UA" sz="2000" i="1" dirty="0">
                <a:solidFill>
                  <a:srgbClr val="002060"/>
                </a:solidFill>
              </a:rPr>
            </a:br>
            <a:r>
              <a:rPr lang="uk-UA" sz="2000" i="1" dirty="0">
                <a:solidFill>
                  <a:srgbClr val="002060"/>
                </a:solidFill>
              </a:rPr>
              <a:t>● зробити язичком рухи маятника. </a:t>
            </a:r>
            <a:br>
              <a:rPr lang="uk-UA" sz="2000" i="1" dirty="0">
                <a:solidFill>
                  <a:srgbClr val="002060"/>
                </a:solidFill>
              </a:rPr>
            </a:br>
            <a:endParaRPr lang="ru-RU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2952328" cy="23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868" y="332656"/>
            <a:ext cx="7766248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altLang="ru-RU" sz="4000" i="1" dirty="0" smtClean="0">
                <a:solidFill>
                  <a:srgbClr val="002060"/>
                </a:solidFill>
              </a:rPr>
              <a:t>Розвиваємо уважність</a:t>
            </a:r>
            <a:br>
              <a:rPr lang="uk-UA" altLang="ru-RU" sz="4000" i="1" dirty="0" smtClean="0">
                <a:solidFill>
                  <a:srgbClr val="002060"/>
                </a:solidFill>
              </a:rPr>
            </a:br>
            <a:r>
              <a:rPr lang="uk-UA" sz="2800" i="1" dirty="0" smtClean="0">
                <a:solidFill>
                  <a:srgbClr val="002060"/>
                </a:solidFill>
              </a:rPr>
              <a:t>Вправи для розвитку уважності</a:t>
            </a:r>
            <a:endParaRPr lang="ru-RU" sz="2800" i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59340"/>
            <a:ext cx="8064896" cy="415498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C00000"/>
                </a:solidFill>
              </a:rPr>
              <a:t>Вправа «Де шпигун?»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Прочитай уважно й знайди зайве слово.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70C0"/>
                </a:solidFill>
              </a:rPr>
              <a:t>КАРТА, ПАРТА, КОЗА, ДОШКА.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2400" b="1" i="1" dirty="0">
                <a:solidFill>
                  <a:srgbClr val="0070C0"/>
                </a:solidFill>
              </a:rPr>
              <a:t>РУЧКА, ПТАШКА, ГУМКА, ПЕНАЛ</a:t>
            </a:r>
            <a:r>
              <a:rPr lang="ru-RU" sz="2400" b="1" i="1" dirty="0">
                <a:solidFill>
                  <a:srgbClr val="002060"/>
                </a:solidFill>
              </a:rPr>
              <a:t>.</a:t>
            </a:r>
            <a:endParaRPr lang="ru-RU" sz="2400" b="1" i="1" dirty="0">
              <a:solidFill>
                <a:srgbClr val="002060"/>
              </a:solidFill>
            </a:endParaRPr>
          </a:p>
          <a:p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C00000"/>
                </a:solidFill>
              </a:rPr>
              <a:t>Вправа «Щоб речення зрозуміти — слова треба розділити»</a:t>
            </a:r>
            <a:endParaRPr lang="ru-RU" sz="2400" b="1" i="1" dirty="0">
              <a:solidFill>
                <a:srgbClr val="C00000"/>
              </a:solidFill>
            </a:endParaRPr>
          </a:p>
          <a:p>
            <a:r>
              <a:rPr lang="ru-RU" sz="2400" b="1" i="1" dirty="0">
                <a:solidFill>
                  <a:srgbClr val="0070C0"/>
                </a:solidFill>
              </a:rPr>
              <a:t>СОНЦЕЯСНЕЄВСТАЄБУДЕДЕНЬГАРЯЧИЙ.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2400" b="1" i="1" dirty="0">
                <a:solidFill>
                  <a:srgbClr val="0070C0"/>
                </a:solidFill>
              </a:rPr>
              <a:t>БДЖОЛАМАЛААЙТАПРАЦЮЄ.</a:t>
            </a:r>
            <a:endParaRPr lang="ru-RU" sz="2400" b="1" i="1" dirty="0">
              <a:solidFill>
                <a:srgbClr val="0070C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Сонце яснеє встає - день буде гарячий.</a:t>
            </a:r>
            <a:endParaRPr lang="ru-RU" sz="2400" b="1" i="1" dirty="0">
              <a:solidFill>
                <a:srgbClr val="002060"/>
              </a:solidFill>
            </a:endParaRPr>
          </a:p>
          <a:p>
            <a:r>
              <a:rPr lang="ru-RU" sz="2400" b="1" i="1" dirty="0">
                <a:solidFill>
                  <a:srgbClr val="002060"/>
                </a:solidFill>
              </a:rPr>
              <a:t>Бджола мала, а й та працює.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145" y="1386205"/>
            <a:ext cx="205295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3528" y="970723"/>
            <a:ext cx="8424935" cy="4963942"/>
          </a:xfrm>
        </p:spPr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23529" y="188640"/>
            <a:ext cx="8574034" cy="1079721"/>
          </a:xfrm>
        </p:spPr>
        <p:txBody>
          <a:bodyPr/>
          <a:lstStyle/>
          <a:p>
            <a:pPr marL="182880" indent="0">
              <a:buNone/>
            </a:pPr>
            <a:r>
              <a:rPr lang="uk-UA" sz="2800" i="1" dirty="0">
                <a:solidFill>
                  <a:srgbClr val="002060"/>
                </a:solidFill>
              </a:rPr>
              <a:t>  </a:t>
            </a:r>
            <a:r>
              <a:rPr lang="uk-UA" sz="2800" i="1" dirty="0" smtClean="0">
                <a:solidFill>
                  <a:srgbClr val="002060"/>
                </a:solidFill>
              </a:rPr>
              <a:t>  </a:t>
            </a:r>
            <a:r>
              <a:rPr lang="uk-UA" altLang="ru-RU" sz="3200" i="1" dirty="0" smtClean="0">
                <a:solidFill>
                  <a:srgbClr val="002060"/>
                </a:solidFill>
              </a:rPr>
              <a:t>Розвиваємо вміння читати </a:t>
            </a:r>
            <a:r>
              <a:rPr lang="uk-UA" altLang="ru-RU" sz="3200" i="1" dirty="0" smtClean="0">
                <a:solidFill>
                  <a:srgbClr val="002060"/>
                </a:solidFill>
                <a:sym typeface="+mn-ea"/>
              </a:rPr>
              <a:t>швидко</a:t>
            </a:r>
            <a:r>
              <a:rPr lang="uk-UA" altLang="ru-RU" sz="3200" i="1" dirty="0" smtClean="0">
                <a:solidFill>
                  <a:srgbClr val="002060"/>
                </a:solidFill>
              </a:rPr>
              <a:t>: з чого починаємо? </a:t>
            </a:r>
            <a:endParaRPr lang="uk-UA" altLang="ru-RU" sz="3200" i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0" y="1196437"/>
            <a:ext cx="2473484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437"/>
            <a:ext cx="295232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16732"/>
            <a:ext cx="3029419" cy="24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7" y="3429000"/>
            <a:ext cx="4468921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496" y="3742223"/>
            <a:ext cx="4104456" cy="2761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32448" cy="272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2397"/>
            <a:ext cx="4249737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82897"/>
            <a:ext cx="3096344" cy="3758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74553"/>
            <a:ext cx="2987824" cy="356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3174553"/>
            <a:ext cx="2952328" cy="3566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9" name="Google Shape;89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330923" y="341613"/>
            <a:ext cx="1800225" cy="254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Изображение 3"/>
          <p:cNvPicPr/>
          <p:nvPr/>
        </p:nvPicPr>
        <p:blipFill>
          <a:blip r:embed="rId2"/>
        </p:blipFill>
        <p:spPr>
          <a:xfrm>
            <a:off x="2987358" y="341313"/>
            <a:ext cx="2600325" cy="1762125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3"/>
        </p:blipFill>
        <p:spPr>
          <a:xfrm>
            <a:off x="6012180" y="908685"/>
            <a:ext cx="2708910" cy="2375535"/>
          </a:xfrm>
          <a:prstGeom prst="rect">
            <a:avLst/>
          </a:prstGeom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411729" y="3069205"/>
            <a:ext cx="3327415" cy="2021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 5"/>
          <p:cNvPicPr/>
          <p:nvPr/>
        </p:nvPicPr>
        <p:blipFill>
          <a:blip r:embed="rId5"/>
          <a:srcRect l="42444" t="516"/>
        </p:blipFill>
        <p:spPr>
          <a:xfrm>
            <a:off x="6516370" y="4509135"/>
            <a:ext cx="2378075" cy="22231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2714625" y="674370"/>
            <a:ext cx="4565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Швидкі діалоги</a:t>
            </a:r>
            <a:endParaRPr lang="uk-UA" altLang="ru-RU" sz="4000" b="1" i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090" y="1841500"/>
            <a:ext cx="3954145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3450" y="260648"/>
            <a:ext cx="7703790" cy="864096"/>
          </a:xfrm>
        </p:spPr>
        <p:txBody>
          <a:bodyPr/>
          <a:lstStyle/>
          <a:p>
            <a:pPr marL="0" algn="ctr">
              <a:buClrTx/>
              <a:buSzTx/>
              <a:buFontTx/>
              <a:buNone/>
            </a:pPr>
            <a:r>
              <a:rPr lang="uk-UA" altLang="ru-RU" sz="4000" i="1" dirty="0" smtClean="0">
                <a:solidFill>
                  <a:srgbClr val="002060"/>
                </a:solidFill>
              </a:rPr>
              <a:t>Порадьте  батькам</a:t>
            </a:r>
            <a:endParaRPr lang="uk-UA" altLang="ru-RU" sz="4000" i="1" dirty="0" smtClean="0">
              <a:solidFill>
                <a:srgbClr val="00206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509120"/>
            <a:ext cx="3096344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124744"/>
            <a:ext cx="8352928" cy="406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1.Зберігайте </a:t>
            </a:r>
            <a:r>
              <a:rPr lang="ru-RU" sz="2400" b="1" i="1" dirty="0">
                <a:solidFill>
                  <a:srgbClr val="002060"/>
                </a:solidFill>
              </a:rPr>
              <a:t>книги </a:t>
            </a:r>
            <a:r>
              <a:rPr lang="ru-RU" sz="2400" b="1" i="1" dirty="0" smtClean="0">
                <a:solidFill>
                  <a:srgbClr val="002060"/>
                </a:solidFill>
              </a:rPr>
              <a:t>всюди. Тримайте книги всюди: на дивані, на столі, в машині. Нудьга – могутня річ.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2.</a:t>
            </a:r>
            <a:r>
              <a:rPr lang="ru-RU" sz="2400" b="1" i="1" dirty="0">
                <a:solidFill>
                  <a:srgbClr val="002060"/>
                </a:solidFill>
              </a:rPr>
              <a:t> Створіть культуру читання вдома, щоб читання стало природною </a:t>
            </a:r>
            <a:r>
              <a:rPr lang="ru-RU" sz="2400" b="1" i="1" dirty="0" smtClean="0">
                <a:solidFill>
                  <a:srgbClr val="002060"/>
                </a:solidFill>
              </a:rPr>
              <a:t>частиною  </a:t>
            </a:r>
            <a:r>
              <a:rPr lang="ru-RU" sz="2400" b="1" i="1" dirty="0">
                <a:solidFill>
                  <a:srgbClr val="002060"/>
                </a:solidFill>
              </a:rPr>
              <a:t>вашого дня </a:t>
            </a:r>
            <a:r>
              <a:rPr lang="ru-RU" sz="2400" b="1" i="1" dirty="0" smtClean="0">
                <a:solidFill>
                  <a:srgbClr val="002060"/>
                </a:solidFill>
              </a:rPr>
              <a:t>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>
                <a:solidFill>
                  <a:srgbClr val="002060"/>
                </a:solidFill>
              </a:rPr>
              <a:t>3. Створіть куточок для </a:t>
            </a:r>
            <a:r>
              <a:rPr lang="uk-UA" sz="2400" b="1" i="1" dirty="0" smtClean="0">
                <a:solidFill>
                  <a:srgbClr val="002060"/>
                </a:solidFill>
              </a:rPr>
              <a:t>читання.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>
                <a:solidFill>
                  <a:srgbClr val="002060"/>
                </a:solidFill>
              </a:rPr>
              <a:t>4. Читайте </a:t>
            </a:r>
            <a:r>
              <a:rPr lang="uk-UA" sz="2400" b="1" i="1" dirty="0" smtClean="0">
                <a:solidFill>
                  <a:srgbClr val="002060"/>
                </a:solidFill>
              </a:rPr>
              <a:t>вголос.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5</a:t>
            </a:r>
            <a:r>
              <a:rPr lang="uk-UA" sz="2400" b="1" i="1" dirty="0">
                <a:solidFill>
                  <a:srgbClr val="002060"/>
                </a:solidFill>
              </a:rPr>
              <a:t>. Читайте </a:t>
            </a:r>
            <a:r>
              <a:rPr lang="uk-UA" sz="2400" b="1" i="1" dirty="0" smtClean="0">
                <a:solidFill>
                  <a:srgbClr val="002060"/>
                </a:solidFill>
              </a:rPr>
              <a:t>разом.</a:t>
            </a:r>
            <a:endParaRPr lang="uk-UA" sz="24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6.</a:t>
            </a:r>
            <a:r>
              <a:rPr lang="ru-RU" sz="2400" b="1" i="1" dirty="0">
                <a:solidFill>
                  <a:srgbClr val="002060"/>
                </a:solidFill>
              </a:rPr>
              <a:t> Зверніть увагу на </a:t>
            </a:r>
            <a:r>
              <a:rPr lang="ru-RU" sz="2400" b="1" i="1" dirty="0" smtClean="0">
                <a:solidFill>
                  <a:srgbClr val="002060"/>
                </a:solidFill>
              </a:rPr>
              <a:t>комікси  </a:t>
            </a:r>
            <a:r>
              <a:rPr lang="ru-RU" sz="2400" b="1" i="1" dirty="0" err="1" smtClean="0">
                <a:solidFill>
                  <a:srgbClr val="002060"/>
                </a:solidFill>
              </a:rPr>
              <a:t>чи</a:t>
            </a:r>
            <a:r>
              <a:rPr lang="ru-RU" sz="2400" b="1" i="1" dirty="0" smtClean="0">
                <a:solidFill>
                  <a:srgbClr val="002060"/>
                </a:solidFill>
              </a:rPr>
              <a:t>  </a:t>
            </a:r>
            <a:r>
              <a:rPr lang="ru-RU" sz="2400" b="1" i="1" dirty="0">
                <a:solidFill>
                  <a:srgbClr val="002060"/>
                </a:solidFill>
              </a:rPr>
              <a:t>графічні </a:t>
            </a:r>
            <a:r>
              <a:rPr lang="ru-RU" sz="2400" b="1" i="1" dirty="0" smtClean="0">
                <a:solidFill>
                  <a:srgbClr val="002060"/>
                </a:solidFill>
              </a:rPr>
              <a:t> твори.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r>
              <a:rPr lang="uk-UA" sz="2400" b="1" i="1" dirty="0" smtClean="0">
                <a:solidFill>
                  <a:srgbClr val="002060"/>
                </a:solidFill>
              </a:rPr>
              <a:t>7.</a:t>
            </a:r>
            <a:r>
              <a:rPr lang="ru-RU" sz="2400" b="1" i="1" dirty="0" smtClean="0">
                <a:solidFill>
                  <a:srgbClr val="002060"/>
                </a:solidFill>
              </a:rPr>
              <a:t>Читайте </a:t>
            </a:r>
            <a:r>
              <a:rPr lang="ru-RU" sz="2400" b="1" i="1" dirty="0">
                <a:solidFill>
                  <a:srgbClr val="002060"/>
                </a:solidFill>
              </a:rPr>
              <a:t>книги на тематику, яка цікава вашим </a:t>
            </a:r>
            <a:r>
              <a:rPr lang="ru-RU" sz="2400" b="1" i="1" dirty="0" smtClean="0">
                <a:solidFill>
                  <a:srgbClr val="002060"/>
                </a:solidFill>
              </a:rPr>
              <a:t>дітям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/>
          <p:nvPr/>
        </p:nvPicPr>
        <p:blipFill>
          <a:blip r:embed="rId1"/>
          <a:srcRect l="28458" t="25704" r="31382" b="14086"/>
        </p:blipFill>
        <p:spPr>
          <a:xfrm>
            <a:off x="827405" y="1052830"/>
            <a:ext cx="5758815" cy="400939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907540" y="558895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fontAlgn="base"/>
            <a:r>
              <a:rPr sz="1600" b="0" i="0">
                <a:solidFill>
                  <a:srgbClr val="0070C0"/>
                </a:solidFill>
                <a:latin typeface="Arial" panose="020B0604020202020204"/>
                <a:ea typeface="Arial" panose="020B0604020202020204"/>
              </a:rPr>
              <a:t>https://interacty.me/projects/63008204cc45f193</a:t>
            </a:r>
            <a:endParaRPr sz="1600" b="0" i="0">
              <a:solidFill>
                <a:srgbClr val="0070C0"/>
              </a:solidFill>
              <a:latin typeface="Arial" panose="020B0604020202020204"/>
              <a:ea typeface="Arial" panose="020B0604020202020204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114675" y="205740"/>
            <a:ext cx="46945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</a:t>
            </a:r>
            <a:r>
              <a:rPr lang="ru-RU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аші побажання</a:t>
            </a:r>
            <a:endParaRPr lang="uk-UA" alt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2032000" y="326040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r>
              <a:rPr sz="1600" b="0"/>
              <a:t> </a:t>
            </a:r>
            <a:endParaRPr sz="1600" b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"/>
          <a:srcRect l="33333" t="30681" r="30629" b="19763"/>
          <a:stretch>
            <a:fillRect/>
          </a:stretch>
        </p:blipFill>
        <p:spPr>
          <a:xfrm>
            <a:off x="1979295" y="1125220"/>
            <a:ext cx="5492115" cy="4248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/>
          <p:cNvPicPr/>
          <p:nvPr/>
        </p:nvPicPr>
        <p:blipFill>
          <a:blip r:embed="rId1"/>
        </p:blipFill>
        <p:spPr>
          <a:xfrm>
            <a:off x="702945" y="370205"/>
            <a:ext cx="7708900" cy="604647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5857875" y="4057650"/>
            <a:ext cx="18827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/>
              <a:t>Серпнев</a:t>
            </a:r>
            <a:r>
              <a:rPr lang="uk-UA" altLang="en-US"/>
              <a:t>і студії</a:t>
            </a:r>
            <a:endParaRPr lang="uk-UA" altLang="en-US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348865" y="470217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Вчителі ПК</a:t>
            </a:r>
            <a:endParaRPr lang="uk-UA" altLang="ru-RU"/>
          </a:p>
        </p:txBody>
      </p:sp>
      <p:pic>
        <p:nvPicPr>
          <p:cNvPr id="9" name="Изображение 8"/>
          <p:cNvPicPr/>
          <p:nvPr/>
        </p:nvPicPr>
        <p:blipFill>
          <a:blip r:embed="rId2"/>
        </p:blipFill>
        <p:spPr>
          <a:xfrm>
            <a:off x="5652135" y="3140710"/>
            <a:ext cx="942340" cy="8756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5" name="Google Shape;95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51459" y="477135"/>
            <a:ext cx="3327415" cy="20218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овое поле 3"/>
          <p:cNvSpPr txBox="1"/>
          <p:nvPr/>
        </p:nvSpPr>
        <p:spPr>
          <a:xfrm>
            <a:off x="2287270" y="2914650"/>
            <a:ext cx="6592570" cy="2517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uk-UA" altLang="ru-RU" sz="4000"/>
              <a:t>Використовуючи </a:t>
            </a:r>
            <a:r>
              <a:rPr lang="ru-RU" altLang="uk-UA" sz="4000"/>
              <a:t>телефони, планшети, комп</a:t>
            </a:r>
            <a:r>
              <a:rPr lang="en-US" altLang="uk-UA" sz="4000"/>
              <a:t>’</a:t>
            </a:r>
            <a:r>
              <a:rPr lang="uk-UA" altLang="uk-UA" sz="4000"/>
              <a:t>ютери тощо,</a:t>
            </a:r>
            <a:r>
              <a:rPr lang="uk-UA" altLang="ru-RU" sz="4000"/>
              <a:t> знайдіть пояснення поняття </a:t>
            </a:r>
            <a:r>
              <a:rPr lang="uk-UA" altLang="ru-RU" sz="4000" b="1" i="1">
                <a:solidFill>
                  <a:srgbClr val="FF0000"/>
                </a:solidFill>
              </a:rPr>
              <a:t>“стратегія”</a:t>
            </a:r>
            <a:endParaRPr lang="uk-UA" altLang="ru-RU" sz="4000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499992" y="5229200"/>
            <a:ext cx="4176464" cy="705464"/>
          </a:xfrm>
        </p:spPr>
        <p:txBody>
          <a:bodyPr>
            <a:noAutofit/>
          </a:bodyPr>
          <a:lstStyle/>
          <a:p>
            <a:r>
              <a:rPr lang="uk-UA" sz="2400" b="1" i="1" dirty="0" smtClean="0">
                <a:solidFill>
                  <a:srgbClr val="002060"/>
                </a:solidFill>
              </a:rPr>
              <a:t>Кафедра початкової освіти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1556792"/>
            <a:ext cx="7391375" cy="2750923"/>
          </a:xfrm>
        </p:spPr>
        <p:txBody>
          <a:bodyPr/>
          <a:lstStyle/>
          <a:p>
            <a:pPr marL="182880" indent="0" algn="ctr">
              <a:buNone/>
            </a:pPr>
            <a:r>
              <a:rPr lang="ru-RU" altLang="uk-UA" sz="4000" i="1" dirty="0" smtClean="0">
                <a:solidFill>
                  <a:srgbClr val="002060"/>
                </a:solidFill>
              </a:rPr>
              <a:t>Сучасн</a:t>
            </a:r>
            <a:r>
              <a:rPr lang="uk-UA" altLang="uk-UA" sz="4000" i="1" dirty="0" smtClean="0">
                <a:solidFill>
                  <a:srgbClr val="002060"/>
                </a:solidFill>
              </a:rPr>
              <a:t>і</a:t>
            </a:r>
            <a:r>
              <a:rPr lang="ru-RU" altLang="uk-UA" sz="4000" i="1" dirty="0" smtClean="0">
                <a:solidFill>
                  <a:srgbClr val="002060"/>
                </a:solidFill>
              </a:rPr>
              <a:t> стратег</a:t>
            </a:r>
            <a:r>
              <a:rPr lang="uk-UA" altLang="ru-RU" sz="4000" i="1" dirty="0" smtClean="0">
                <a:solidFill>
                  <a:srgbClr val="002060"/>
                </a:solidFill>
              </a:rPr>
              <a:t>ії</a:t>
            </a:r>
            <a:r>
              <a:rPr lang="ru-RU" altLang="uk-UA" sz="4000" i="1" dirty="0" smtClean="0">
                <a:solidFill>
                  <a:srgbClr val="002060"/>
                </a:solidFill>
              </a:rPr>
              <a:t> формування читацько</a:t>
            </a:r>
            <a:r>
              <a:rPr lang="uk-UA" altLang="ru-RU" sz="4000" i="1" dirty="0" smtClean="0">
                <a:solidFill>
                  <a:srgbClr val="002060"/>
                </a:solidFill>
              </a:rPr>
              <a:t>ї</a:t>
            </a:r>
            <a:r>
              <a:rPr lang="ru-RU" altLang="uk-UA" sz="4000" i="1" dirty="0" smtClean="0">
                <a:solidFill>
                  <a:srgbClr val="002060"/>
                </a:solidFill>
              </a:rPr>
              <a:t> компетентност</a:t>
            </a:r>
            <a:r>
              <a:rPr lang="uk-UA" altLang="ru-RU" sz="4000" i="1" dirty="0" smtClean="0">
                <a:solidFill>
                  <a:srgbClr val="002060"/>
                </a:solidFill>
              </a:rPr>
              <a:t>і</a:t>
            </a:r>
            <a:r>
              <a:rPr lang="ru-RU" altLang="uk-UA" sz="4000" i="1" dirty="0" smtClean="0">
                <a:solidFill>
                  <a:srgbClr val="002060"/>
                </a:solidFill>
              </a:rPr>
              <a:t> молодших школяр</a:t>
            </a:r>
            <a:r>
              <a:rPr lang="uk-UA" altLang="ru-RU" sz="4000" i="1" dirty="0" smtClean="0">
                <a:solidFill>
                  <a:srgbClr val="002060"/>
                </a:solidFill>
              </a:rPr>
              <a:t>і</a:t>
            </a:r>
            <a:r>
              <a:rPr lang="ru-RU" altLang="uk-UA" sz="4000" i="1" dirty="0" smtClean="0">
                <a:solidFill>
                  <a:srgbClr val="002060"/>
                </a:solidFill>
              </a:rPr>
              <a:t>в</a:t>
            </a:r>
            <a:r>
              <a:rPr lang="uk-UA" sz="4000" i="1" dirty="0" smtClean="0">
                <a:solidFill>
                  <a:srgbClr val="002060"/>
                </a:solidFill>
              </a:rPr>
              <a:t> 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4" name="Изображение 3"/>
          <p:cNvPicPr/>
          <p:nvPr/>
        </p:nvPicPr>
        <p:blipFill>
          <a:blip r:embed="rId1"/>
        </p:blipFill>
        <p:spPr>
          <a:xfrm>
            <a:off x="107315" y="116205"/>
            <a:ext cx="1924049" cy="18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5760640"/>
          </a:xfrm>
          <a:ln>
            <a:solidFill>
              <a:srgbClr val="0070C0"/>
            </a:solidFill>
          </a:ln>
        </p:spPr>
        <p:txBody>
          <a:bodyPr/>
          <a:lstStyle/>
          <a:p>
            <a:pPr marL="0" indent="0" algn="l">
              <a:buFont typeface="Wingdings" panose="05000000000000000000" charset="0"/>
              <a:buNone/>
            </a:pPr>
            <a:br>
              <a:rPr lang="ru-RU" sz="2000" dirty="0" smtClean="0"/>
            </a:br>
            <a:r>
              <a:rPr lang="ru-RU" sz="2000" dirty="0" smtClean="0"/>
              <a:t>  </a:t>
            </a:r>
            <a:r>
              <a:rPr lang="ru-RU" sz="2400" b="0" i="1" dirty="0" err="1" smtClean="0">
                <a:solidFill>
                  <a:srgbClr val="C00000"/>
                </a:solidFill>
              </a:rPr>
              <a:t>Читацька</a:t>
            </a:r>
            <a:r>
              <a:rPr lang="ru-RU" sz="2400" b="0" i="1" dirty="0" smtClean="0">
                <a:solidFill>
                  <a:srgbClr val="C00000"/>
                </a:solidFill>
              </a:rPr>
              <a:t> </a:t>
            </a:r>
            <a:r>
              <a:rPr lang="ru-RU" sz="2400" b="0" i="1" dirty="0" err="1">
                <a:solidFill>
                  <a:srgbClr val="C00000"/>
                </a:solidFill>
              </a:rPr>
              <a:t>компетентність</a:t>
            </a:r>
            <a:r>
              <a:rPr lang="ru-RU" sz="2400" b="0" i="1" dirty="0">
                <a:solidFill>
                  <a:srgbClr val="C00000"/>
                </a:solidFill>
              </a:rPr>
              <a:t> </a:t>
            </a:r>
            <a:r>
              <a:rPr lang="ru-RU" sz="2400" b="0" i="1" dirty="0" err="1" smtClean="0">
                <a:solidFill>
                  <a:srgbClr val="C00000"/>
                </a:solidFill>
              </a:rPr>
              <a:t>молодшого</a:t>
            </a:r>
            <a:r>
              <a:rPr lang="ru-RU" sz="2400" b="0" i="1" dirty="0" smtClean="0">
                <a:solidFill>
                  <a:srgbClr val="C00000"/>
                </a:solidFill>
              </a:rPr>
              <a:t> </a:t>
            </a:r>
            <a:r>
              <a:rPr lang="ru-RU" sz="2400" b="0" i="1" dirty="0">
                <a:solidFill>
                  <a:srgbClr val="C00000"/>
                </a:solidFill>
              </a:rPr>
              <a:t>школяра </a:t>
            </a:r>
            <a:r>
              <a:rPr lang="ru-RU" sz="2400" b="0" i="1" dirty="0" smtClean="0">
                <a:solidFill>
                  <a:srgbClr val="002060"/>
                </a:solidFill>
              </a:rPr>
              <a:t>– </a:t>
            </a:r>
            <a:br>
              <a:rPr lang="ru-RU" sz="2400" b="0" i="1" dirty="0" smtClean="0">
                <a:solidFill>
                  <a:srgbClr val="002060"/>
                </a:solidFill>
              </a:rPr>
            </a:br>
            <a:br>
              <a:rPr lang="ru-RU" sz="2400" b="0" i="1" dirty="0" smtClean="0">
                <a:solidFill>
                  <a:srgbClr val="002060"/>
                </a:solidFill>
              </a:rPr>
            </a:b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uk-UA" altLang="ru-RU" sz="2400" b="0" i="1" dirty="0">
                <a:solidFill>
                  <a:srgbClr val="002060"/>
                </a:solidFill>
              </a:rPr>
              <a:t>- </a:t>
            </a:r>
            <a:r>
              <a:rPr lang="ru-RU" sz="2400" b="0" i="1" dirty="0">
                <a:solidFill>
                  <a:srgbClr val="002060"/>
                </a:solidFill>
              </a:rPr>
              <a:t>комплекс </a:t>
            </a:r>
            <a:r>
              <a:rPr lang="ru-RU" sz="2400" b="0" i="1" dirty="0" err="1">
                <a:solidFill>
                  <a:srgbClr val="002060"/>
                </a:solidFill>
              </a:rPr>
              <a:t>читацьких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</a:rPr>
              <a:t>знань</a:t>
            </a:r>
            <a:r>
              <a:rPr lang="ru-RU" sz="2400" b="0" i="1" dirty="0">
                <a:solidFill>
                  <a:srgbClr val="002060"/>
                </a:solidFill>
              </a:rPr>
              <a:t>, </a:t>
            </a:r>
            <a:r>
              <a:rPr lang="ru-RU" sz="2400" b="0" i="1" dirty="0" err="1">
                <a:solidFill>
                  <a:srgbClr val="002060"/>
                </a:solidFill>
              </a:rPr>
              <a:t>умінь</a:t>
            </a:r>
            <a:r>
              <a:rPr lang="ru-RU" sz="2400" b="0" i="1" dirty="0">
                <a:solidFill>
                  <a:srgbClr val="002060"/>
                </a:solidFill>
              </a:rPr>
              <a:t> і </a:t>
            </a:r>
            <a:r>
              <a:rPr lang="ru-RU" sz="2400" b="0" i="1" dirty="0" err="1" smtClean="0">
                <a:solidFill>
                  <a:srgbClr val="002060"/>
                </a:solidFill>
              </a:rPr>
              <a:t>навичок</a:t>
            </a:r>
            <a:r>
              <a:rPr lang="ru-RU" sz="2400" b="0" i="1" dirty="0" smtClean="0">
                <a:solidFill>
                  <a:srgbClr val="002060"/>
                </a:solidFill>
              </a:rPr>
              <a:t>,</a:t>
            </a:r>
            <a:br>
              <a:rPr lang="ru-RU" sz="2400" b="0" i="1" dirty="0" smtClean="0">
                <a:solidFill>
                  <a:srgbClr val="002060"/>
                </a:solidFill>
              </a:rPr>
            </a:br>
            <a:br>
              <a:rPr lang="ru-RU" sz="2400" b="0" i="1" dirty="0" smtClean="0">
                <a:solidFill>
                  <a:srgbClr val="002060"/>
                </a:solidFill>
              </a:rPr>
            </a:br>
            <a:r>
              <a:rPr lang="uk-UA" altLang="ru-RU" sz="2400" b="0" i="1" dirty="0">
                <a:solidFill>
                  <a:srgbClr val="002060"/>
                </a:solidFill>
              </a:rPr>
              <a:t>- </a:t>
            </a:r>
            <a:r>
              <a:rPr lang="ru-RU" sz="2400" b="0" i="1" dirty="0">
                <a:solidFill>
                  <a:srgbClr val="002060"/>
                </a:solidFill>
              </a:rPr>
              <a:t>свід</a:t>
            </a:r>
            <a:r>
              <a:rPr lang="uk-UA" altLang="ru-RU" sz="2400" b="0" i="1" dirty="0">
                <a:solidFill>
                  <a:srgbClr val="002060"/>
                </a:solidFill>
              </a:rPr>
              <a:t>омий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</a:rPr>
              <a:t>пошук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</a:rPr>
              <a:t>книжок</a:t>
            </a:r>
            <a:r>
              <a:rPr lang="ru-RU" sz="2400" b="0" i="1" dirty="0">
                <a:solidFill>
                  <a:srgbClr val="002060"/>
                </a:solidFill>
              </a:rPr>
              <a:t>,</a:t>
            </a:r>
            <a:br>
              <a:rPr lang="ru-RU" sz="2400" b="0" i="1" dirty="0">
                <a:solidFill>
                  <a:srgbClr val="002060"/>
                </a:solidFill>
              </a:rPr>
            </a:br>
            <a:r>
              <a:rPr lang="ru-RU" sz="2400" b="0" i="1" dirty="0">
                <a:solidFill>
                  <a:srgbClr val="002060"/>
                </a:solidFill>
              </a:rPr>
              <a:t> </a:t>
            </a:r>
            <a:br>
              <a:rPr lang="ru-RU" sz="2400" b="0" i="1" dirty="0">
                <a:solidFill>
                  <a:srgbClr val="002060"/>
                </a:solidFill>
              </a:rPr>
            </a:br>
            <a:r>
              <a:rPr lang="uk-UA" altLang="ru-RU" sz="2400" b="0" i="1" dirty="0" err="1">
                <a:solidFill>
                  <a:srgbClr val="002060"/>
                </a:solidFill>
              </a:rPr>
              <a:t>- </a:t>
            </a:r>
            <a:r>
              <a:rPr lang="ru-RU" sz="2400" b="0" i="1" dirty="0" err="1">
                <a:solidFill>
                  <a:srgbClr val="002060"/>
                </a:solidFill>
              </a:rPr>
              <a:t>відбір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</a:rPr>
              <a:t>інформації</a:t>
            </a:r>
            <a:r>
              <a:rPr lang="ru-RU" sz="2400" b="0" i="1" dirty="0" smtClean="0">
                <a:solidFill>
                  <a:srgbClr val="002060"/>
                </a:solidFill>
              </a:rPr>
              <a:t>,</a:t>
            </a:r>
            <a:br>
              <a:rPr lang="ru-RU" sz="2400" b="0" i="1" dirty="0" smtClean="0">
                <a:solidFill>
                  <a:srgbClr val="002060"/>
                </a:solidFill>
              </a:rPr>
            </a:br>
            <a:r>
              <a:rPr lang="ru-RU" sz="2400" b="0" i="1" dirty="0" smtClean="0">
                <a:solidFill>
                  <a:srgbClr val="002060"/>
                </a:solidFill>
              </a:rPr>
              <a:t> </a:t>
            </a:r>
            <a:br>
              <a:rPr lang="ru-RU" sz="2400" b="0" i="1" dirty="0" smtClean="0">
                <a:solidFill>
                  <a:srgbClr val="002060"/>
                </a:solidFill>
              </a:rPr>
            </a:br>
            <a:r>
              <a:rPr lang="uk-UA" altLang="ru-RU" sz="2400" b="0" i="1" dirty="0" err="1">
                <a:solidFill>
                  <a:srgbClr val="002060"/>
                </a:solidFill>
              </a:rPr>
              <a:t>- </a:t>
            </a:r>
            <a:r>
              <a:rPr lang="ru-RU" sz="2400" b="0" i="1" dirty="0" err="1">
                <a:solidFill>
                  <a:srgbClr val="002060"/>
                </a:solidFill>
              </a:rPr>
              <a:t>розуміння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</a:rPr>
              <a:t>текстів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</a:rPr>
              <a:t>різних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err="1">
                <a:solidFill>
                  <a:srgbClr val="002060"/>
                </a:solidFill>
              </a:rPr>
              <a:t>жанрів</a:t>
            </a:r>
            <a:r>
              <a:rPr lang="ru-RU" sz="2400" b="0" i="1" dirty="0">
                <a:solidFill>
                  <a:srgbClr val="002060"/>
                </a:solidFill>
              </a:rPr>
              <a:t>, </a:t>
            </a:r>
            <a:br>
              <a:rPr lang="ru-RU" sz="2400" b="0" i="1" dirty="0">
                <a:solidFill>
                  <a:srgbClr val="002060"/>
                </a:solidFill>
              </a:rPr>
            </a:br>
            <a:br>
              <a:rPr lang="ru-RU" sz="2400" b="0" i="1" dirty="0">
                <a:solidFill>
                  <a:srgbClr val="002060"/>
                </a:solidFill>
              </a:rPr>
            </a:br>
            <a:r>
              <a:rPr lang="uk-UA" altLang="ru-RU" sz="2400" b="0" i="1" dirty="0" err="1">
                <a:solidFill>
                  <a:srgbClr val="002060"/>
                </a:solidFill>
              </a:rPr>
              <a:t>- </a:t>
            </a:r>
            <a:r>
              <a:rPr lang="ru-RU" sz="2400" b="0" i="1" dirty="0" err="1">
                <a:solidFill>
                  <a:srgbClr val="002060"/>
                </a:solidFill>
              </a:rPr>
              <a:t>обізнан</a:t>
            </a:r>
            <a:r>
              <a:rPr lang="uk-UA" altLang="ru-RU" sz="2400" b="0" i="1" dirty="0" err="1">
                <a:solidFill>
                  <a:srgbClr val="002060"/>
                </a:solidFill>
              </a:rPr>
              <a:t>ість</a:t>
            </a:r>
            <a:r>
              <a:rPr lang="ru-RU" sz="2400" b="0" i="1" dirty="0">
                <a:solidFill>
                  <a:srgbClr val="002060"/>
                </a:solidFill>
              </a:rPr>
              <a:t> з колом читання</a:t>
            </a:r>
            <a:r>
              <a:rPr lang="uk-UA" altLang="ru-RU" sz="2400" b="0" i="1" dirty="0">
                <a:solidFill>
                  <a:srgbClr val="002060"/>
                </a:solidFill>
              </a:rPr>
              <a:t>, </a:t>
            </a:r>
            <a:br>
              <a:rPr lang="uk-UA" altLang="ru-RU" sz="2400" b="0" i="1" dirty="0">
                <a:solidFill>
                  <a:srgbClr val="002060"/>
                </a:solidFill>
              </a:rPr>
            </a:br>
            <a:r>
              <a:rPr lang="ru-RU" sz="2400" b="0" i="1" dirty="0">
                <a:solidFill>
                  <a:srgbClr val="002060"/>
                </a:solidFill>
              </a:rPr>
              <a:t> </a:t>
            </a:r>
            <a:br>
              <a:rPr lang="ru-RU" sz="2400" b="0" i="1" dirty="0">
                <a:solidFill>
                  <a:srgbClr val="002060"/>
                </a:solidFill>
              </a:rPr>
            </a:br>
            <a:r>
              <a:rPr lang="uk-UA" altLang="ru-RU" sz="2400" b="0" i="1" dirty="0" err="1">
                <a:solidFill>
                  <a:srgbClr val="002060"/>
                </a:solidFill>
              </a:rPr>
              <a:t>- </a:t>
            </a:r>
            <a:r>
              <a:rPr lang="ru-RU" sz="2400" b="0" i="1" dirty="0" err="1">
                <a:solidFill>
                  <a:srgbClr val="002060"/>
                </a:solidFill>
              </a:rPr>
              <a:t>сформован</a:t>
            </a:r>
            <a:r>
              <a:rPr lang="uk-UA" altLang="ru-RU" sz="2400" b="0" i="1" dirty="0" err="1">
                <a:solidFill>
                  <a:srgbClr val="002060"/>
                </a:solidFill>
              </a:rPr>
              <a:t>ість</a:t>
            </a:r>
            <a:r>
              <a:rPr lang="ru-RU" sz="2400" b="0" i="1" dirty="0">
                <a:solidFill>
                  <a:srgbClr val="002060"/>
                </a:solidFill>
              </a:rPr>
              <a:t> </a:t>
            </a:r>
            <a:r>
              <a:rPr lang="ru-RU" sz="2400" b="0" i="1" dirty="0" smtClean="0">
                <a:solidFill>
                  <a:srgbClr val="002060"/>
                </a:solidFill>
              </a:rPr>
              <a:t> </a:t>
            </a:r>
            <a:r>
              <a:rPr lang="ru-RU" sz="2400" b="0" i="1" dirty="0" err="1" smtClean="0">
                <a:solidFill>
                  <a:srgbClr val="002060"/>
                </a:solidFill>
              </a:rPr>
              <a:t>особистісних</a:t>
            </a:r>
            <a:r>
              <a:rPr lang="ru-RU" sz="2400" b="0" i="1" dirty="0" smtClean="0">
                <a:solidFill>
                  <a:srgbClr val="002060"/>
                </a:solidFill>
              </a:rPr>
              <a:t>  </a:t>
            </a:r>
            <a:r>
              <a:rPr lang="ru-RU" sz="2400" b="0" i="1" dirty="0" err="1" smtClean="0">
                <a:solidFill>
                  <a:srgbClr val="002060"/>
                </a:solidFill>
              </a:rPr>
              <a:t>суджень</a:t>
            </a:r>
            <a:endParaRPr lang="ru-RU" b="0" dirty="0">
              <a:solidFill>
                <a:srgbClr val="002060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1615"/>
            <a:ext cx="2962275" cy="1433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20065" y="260985"/>
            <a:ext cx="8375015" cy="1793240"/>
          </a:xfrm>
        </p:spPr>
        <p:txBody>
          <a:bodyPr/>
          <a:p>
            <a:pPr marL="182880" indent="0" algn="ctr">
              <a:buNone/>
            </a:pPr>
            <a:r>
              <a:rPr lang="uk-UA" altLang="ru-RU" sz="3200" i="1" dirty="0" smtClean="0">
                <a:solidFill>
                  <a:srgbClr val="002060"/>
                </a:solidFill>
              </a:rPr>
              <a:t>Етапи читаької компетентності (читацької діяльності)</a:t>
            </a:r>
            <a:endParaRPr lang="uk-UA" altLang="ru-RU" sz="3200" i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Таблица 5"/>
          <p:cNvGraphicFramePr/>
          <p:nvPr>
            <p:custDataLst>
              <p:tags r:id="rId1"/>
            </p:custDataLst>
          </p:nvPr>
        </p:nvGraphicFramePr>
        <p:xfrm>
          <a:off x="156210" y="1711325"/>
          <a:ext cx="8957310" cy="287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455"/>
                <a:gridCol w="2116455"/>
                <a:gridCol w="2299335"/>
                <a:gridCol w="2425065"/>
              </a:tblGrid>
              <a:tr h="2879725">
                <a:tc>
                  <a:txBody>
                    <a:bodyPr/>
                    <a:p>
                      <a:pPr>
                        <a:buNone/>
                      </a:pPr>
                      <a:r>
                        <a:rPr lang="uk-UA" altLang="ru-RU" sz="2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Взаємодія: потреб, мотивів, мети читання</a:t>
                      </a:r>
                      <a:endParaRPr lang="uk-UA" alt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uk-UA" altLang="ru-RU" sz="2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Первинне сприймання змісту, визначення стратегій читання</a:t>
                      </a:r>
                      <a:endParaRPr lang="uk-UA" alt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uk-UA" altLang="ru-RU" sz="2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Поглиблене розуміння тексту, його інтерпретація</a:t>
                      </a:r>
                      <a:endParaRPr lang="uk-UA" alt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uk-UA" altLang="ru-RU" sz="240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Оцінювання, власне ставлення до прочитаного</a:t>
                      </a:r>
                      <a:endParaRPr lang="uk-UA" altLang="ru-RU" sz="240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Изображение 6"/>
          <p:cNvPicPr/>
          <p:nvPr/>
        </p:nvPicPr>
        <p:blipFill>
          <a:blip r:embed="rId2"/>
        </p:blipFill>
        <p:spPr>
          <a:xfrm>
            <a:off x="3347720" y="4653280"/>
            <a:ext cx="1924049" cy="1809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360" y="332740"/>
            <a:ext cx="8746490" cy="575945"/>
          </a:xfrm>
        </p:spPr>
        <p:txBody>
          <a:bodyPr/>
          <a:lstStyle/>
          <a:p>
            <a:pPr marL="182880" algn="l">
              <a:buNone/>
            </a:pPr>
            <a:r>
              <a:rPr lang="uk-UA" altLang="ru-RU" sz="3200" i="1" dirty="0" smtClean="0">
                <a:solidFill>
                  <a:srgbClr val="002060"/>
                </a:solidFill>
              </a:rPr>
              <a:t>Розвиваємо  читацьку компетентність </a:t>
            </a:r>
            <a:endParaRPr lang="uk-UA" altLang="ru-RU" sz="3200" i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1"/>
            <a:ext cx="402907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489" y="908720"/>
            <a:ext cx="4133850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88" y="3817363"/>
            <a:ext cx="4029075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64" y="3817363"/>
            <a:ext cx="4029075" cy="277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395605" y="260350"/>
            <a:ext cx="8228965" cy="8375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ru-RU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Сучасн</a:t>
            </a:r>
            <a:r>
              <a:rPr lang="uk-UA" altLang="ru-RU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і</a:t>
            </a:r>
            <a:r>
              <a:rPr lang="ru-RU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стратег</a:t>
            </a:r>
            <a:r>
              <a:rPr lang="uk-UA" altLang="uk-UA" sz="4000" b="1" i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ії формування читацької компетентності:</a:t>
            </a:r>
            <a:endParaRPr lang="uk-UA" altLang="uk-UA" sz="4000" b="1" i="1" dirty="0" smtClean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95605" y="191643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Мозкова атака </a:t>
            </a:r>
            <a:endParaRPr lang="uk-UA" altLang="ru-RU"/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683895" y="2911475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Асоціативний кущ_гронування</a:t>
            </a:r>
            <a:endParaRPr lang="uk-UA" altLang="ru-RU"/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207260" y="467995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Передбачення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6394450" y="370522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Кероване читання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491865" y="543687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Запитання до автора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5472430" y="267081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Щоденник подвійних нотаток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395605" y="5085080"/>
            <a:ext cx="30480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Кубування</a:t>
            </a:r>
            <a:endParaRPr lang="uk-UA" altLang="ru-RU"/>
          </a:p>
          <a:p>
            <a:r>
              <a:rPr lang="uk-UA" altLang="ru-RU"/>
              <a:t>                                                                                                             </a:t>
            </a:r>
            <a:r>
              <a:rPr lang="uk-UA" altLang="ru-RU">
                <a:solidFill>
                  <a:schemeClr val="tx1"/>
                </a:solidFill>
              </a:rPr>
              <a:t>Діаграма Венна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5231765" y="596709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Читання з позначками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13" name="Текстовое поле 12"/>
          <p:cNvSpPr txBox="1"/>
          <p:nvPr/>
        </p:nvSpPr>
        <p:spPr>
          <a:xfrm>
            <a:off x="4245610" y="232156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Попереднє керівництво</a:t>
            </a:r>
            <a:endParaRPr lang="uk-UA" altLang="ru-RU"/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3420110" y="36449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Фішбоун</a:t>
            </a:r>
            <a:endParaRPr lang="uk-UA" altLang="ru-RU"/>
          </a:p>
        </p:txBody>
      </p:sp>
      <p:sp>
        <p:nvSpPr>
          <p:cNvPr id="15" name="Текстовое поле 14"/>
          <p:cNvSpPr txBox="1"/>
          <p:nvPr/>
        </p:nvSpPr>
        <p:spPr>
          <a:xfrm>
            <a:off x="2536825" y="617156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/>
              <a:t>ЗХВ</a:t>
            </a:r>
            <a:endParaRPr lang="uk-UA" alt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6155690" y="177292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Порушена послідовність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5340350" y="4751705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Джигсоу 1, Джигсоу 2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1126490" y="411480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Знайди помилку</a:t>
            </a:r>
            <a:endParaRPr lang="uk-UA" altLang="ru-RU">
              <a:solidFill>
                <a:schemeClr val="tx1"/>
              </a:solidFill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207260" y="249301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uk-UA" altLang="ru-RU">
                <a:solidFill>
                  <a:schemeClr val="tx1"/>
                </a:solidFill>
              </a:rPr>
              <a:t>Ромашка Блума</a:t>
            </a:r>
            <a:endParaRPr lang="uk-UA" alt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705*226"/>
  <p:tag name="TABLE_ENDDRAG_RECT" val="12*134*705*226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3643</Words>
  <Application>WPS Presentation</Application>
  <PresentationFormat>Экран (4:3)</PresentationFormat>
  <Paragraphs>149</Paragraphs>
  <Slides>23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Georgia</vt:lpstr>
      <vt:lpstr>Wingdings</vt:lpstr>
      <vt:lpstr>Trebuchet MS</vt:lpstr>
      <vt:lpstr>Microsoft YaHei</vt:lpstr>
      <vt:lpstr>Arial Unicode MS</vt:lpstr>
      <vt:lpstr>Calibri</vt:lpstr>
      <vt:lpstr>Arial</vt:lpstr>
      <vt:lpstr>Воздушный поток</vt:lpstr>
      <vt:lpstr>PowerPoint 演示文稿</vt:lpstr>
      <vt:lpstr>PowerPoint 演示文稿</vt:lpstr>
      <vt:lpstr>PowerPoint 演示文稿</vt:lpstr>
      <vt:lpstr>PowerPoint 演示文稿</vt:lpstr>
      <vt:lpstr>Сучасні стратегії формування читацької компетентності молодших школярів </vt:lpstr>
      <vt:lpstr>   Читацька компетентність молодшого школяра –    - комплекс читацьких знань, умінь і навичок,  - свідомий пошук книжок,   - відбір інформації,   - розуміння текстів різних жанрів,   - обізнаність з колом читання,    - сформованість  особистісних  суджень</vt:lpstr>
      <vt:lpstr>Етапи читаької компетентності (читацької діяльності)</vt:lpstr>
      <vt:lpstr>Розвиваємо  читацьку компетентність </vt:lpstr>
      <vt:lpstr>PowerPoint 演示文稿</vt:lpstr>
      <vt:lpstr>PowerPoint 演示文稿</vt:lpstr>
      <vt:lpstr>PowerPoint 演示文稿</vt:lpstr>
      <vt:lpstr> Учітесь, читайте,  і  чужому  научайтесь,  й свого  не  цурайтесь.               Т. Шевченко</vt:lpstr>
      <vt:lpstr>PowerPoint 演示文稿</vt:lpstr>
      <vt:lpstr>Міжнародний день дитячої книги Всесвітній день книголюбів Міжнародний день грамотності Міжнародний день публічного читання     коміксів Міжнародний день читання електронних книг </vt:lpstr>
      <vt:lpstr>Зацікавте  дітей  книгою. Організуйте     подорож,навіть, якщо вона віртуальна  </vt:lpstr>
      <vt:lpstr>                                       Цікаві вправи:     Вправи для дихальної гімнастики: ● правильна поза( плечі не піднімати, руки на діафрагмі); ● швидко вдихати повітря через ніс(нюхаємо квітку), на звук (а)- видихати; ● Погасити свічку: одну, дві, три… ● здути сніжинку з долоні; ● вдихнути повітря й полічити до трьох, до п’яти,  до десяти ….  ● музичні вправи, розспіви(складова таблиця)       Для артикуляції вправа «Подивись і повтори»: ● витягнути губи трубочкою; ● зімкнути губи; ● показати губами букву «О»; ● облизати губи; ● зробити язичком рухи маятника.  </vt:lpstr>
      <vt:lpstr>Розвиваємо уважність Вправи для розвитку уважності</vt:lpstr>
      <vt:lpstr>    Розвиваємо вміння читати швидко: з чого починаємо? </vt:lpstr>
      <vt:lpstr>PowerPoint 演示文稿</vt:lpstr>
      <vt:lpstr>PowerPoint 演示文稿</vt:lpstr>
      <vt:lpstr>Порадьте  батькам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user</cp:lastModifiedBy>
  <cp:revision>115</cp:revision>
  <dcterms:created xsi:type="dcterms:W3CDTF">2023-01-29T14:15:00Z</dcterms:created>
  <dcterms:modified xsi:type="dcterms:W3CDTF">2024-08-18T08:57:12Z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07FEE3CE64C74CFF9E4A062A718234DA_12</vt:lpwstr>
  </property>
  <property fmtid="{D5CDD505-2E9C-101B-9397-08002B2CF9AE}" pid="3" name="KSOProductBuildVer">
    <vt:lpwstr>1049-12.2.0.17545</vt:lpwstr>
  </property>
</Properties>
</file>