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13" r:id="rId2"/>
    <p:sldId id="320" r:id="rId3"/>
    <p:sldId id="284" r:id="rId4"/>
    <p:sldId id="272" r:id="rId5"/>
    <p:sldId id="257" r:id="rId6"/>
    <p:sldId id="258" r:id="rId7"/>
    <p:sldId id="286" r:id="rId8"/>
    <p:sldId id="259" r:id="rId9"/>
    <p:sldId id="260" r:id="rId10"/>
    <p:sldId id="318" r:id="rId11"/>
    <p:sldId id="261" r:id="rId12"/>
    <p:sldId id="262" r:id="rId13"/>
    <p:sldId id="319" r:id="rId14"/>
    <p:sldId id="263" r:id="rId15"/>
    <p:sldId id="264" r:id="rId16"/>
    <p:sldId id="265" r:id="rId17"/>
    <p:sldId id="266" r:id="rId18"/>
    <p:sldId id="267" r:id="rId19"/>
    <p:sldId id="279" r:id="rId20"/>
    <p:sldId id="304" r:id="rId21"/>
    <p:sldId id="268" r:id="rId22"/>
    <p:sldId id="273" r:id="rId23"/>
    <p:sldId id="274" r:id="rId24"/>
    <p:sldId id="280" r:id="rId25"/>
    <p:sldId id="275" r:id="rId26"/>
    <p:sldId id="281" r:id="rId27"/>
    <p:sldId id="316" r:id="rId28"/>
    <p:sldId id="317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565EB-08C7-4CC0-AB0D-C8B70EBB5C2D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6D890-54BB-482C-9385-12E8767906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21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01C358B2-F59E-42DC-B84A-E46340D671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162520BE-8E44-4D22-AFE1-8BB8FC3FCD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80B5FA7C-0E7D-4C0E-BAC1-BB27A4EBA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5832230-A3A0-4C1B-B1D0-905DB004DB80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9A55-27FC-48EB-86D1-0D92D55D07F5}" type="datetimeFigureOut">
              <a:rPr lang="uk-UA" smtClean="0"/>
              <a:pPr/>
              <a:t>25.10.2022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_KWSxX7Riv-M/TNHZSO_OpGI/AAAAAAAAAJo/iY2OkHZ3YuY/s1600/2.jpg">
            <a:extLst>
              <a:ext uri="{FF2B5EF4-FFF2-40B4-BE49-F238E27FC236}">
                <a16:creationId xmlns:a16="http://schemas.microsoft.com/office/drawing/2014/main" id="{615BDE57-3BA4-41E9-A0CD-79E24101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0"/>
            <a:ext cx="4067944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Новостройки">
            <a:extLst>
              <a:ext uri="{FF2B5EF4-FFF2-40B4-BE49-F238E27FC236}">
                <a16:creationId xmlns:a16="http://schemas.microsoft.com/office/drawing/2014/main" id="{286A59AA-A22B-4B66-94B4-E72439CC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60" y="4512262"/>
            <a:ext cx="3352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632C996-22E1-4241-959B-D4794FA81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229600" cy="59492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7200" b="1" dirty="0">
                <a:solidFill>
                  <a:schemeClr val="accent2">
                    <a:lumMod val="75000"/>
                  </a:schemeClr>
                </a:solidFill>
                <a:highlight>
                  <a:srgbClr val="0000FF"/>
                </a:highlight>
                <a:latin typeface="Monotype Corsiva" panose="03010101010201010101" pitchFamily="66" charset="0"/>
              </a:rPr>
              <a:t>Математика</a:t>
            </a:r>
            <a:br>
              <a:rPr lang="uk-UA" sz="7200" b="1" dirty="0">
                <a:highlight>
                  <a:srgbClr val="0000FF"/>
                </a:highlight>
                <a:latin typeface="Monotype Corsiva" panose="03010101010201010101" pitchFamily="66" charset="0"/>
              </a:rPr>
            </a:br>
            <a:r>
              <a:rPr lang="uk-UA" sz="7200" b="1" dirty="0">
                <a:highlight>
                  <a:srgbClr val="0000FF"/>
                </a:highlight>
                <a:latin typeface="Monotype Corsiva" panose="03010101010201010101" pitchFamily="66" charset="0"/>
              </a:rPr>
              <a:t> у </a:t>
            </a:r>
            <a:r>
              <a:rPr lang="uk-UA" sz="7200" b="1" dirty="0" err="1">
                <a:highlight>
                  <a:srgbClr val="0000FF"/>
                </a:highlight>
                <a:latin typeface="Monotype Corsiva" panose="03010101010201010101" pitchFamily="66" charset="0"/>
              </a:rPr>
              <a:t>повсякденому</a:t>
            </a:r>
            <a:r>
              <a:rPr lang="uk-UA" sz="7200" b="1" dirty="0">
                <a:highlight>
                  <a:srgbClr val="0000FF"/>
                </a:highlight>
                <a:latin typeface="Monotype Corsiva" panose="03010101010201010101" pitchFamily="66" charset="0"/>
              </a:rPr>
              <a:t> житті</a:t>
            </a:r>
            <a:endParaRPr lang="uk-UA" sz="7200" dirty="0">
              <a:solidFill>
                <a:srgbClr val="FF0000"/>
              </a:solidFill>
              <a:highlight>
                <a:srgbClr val="0000FF"/>
              </a:highlight>
              <a:latin typeface="Monotype Corsiva" panose="03010101010201010101" pitchFamily="66" charset="0"/>
            </a:endParaRPr>
          </a:p>
        </p:txBody>
      </p:sp>
      <p:pic>
        <p:nvPicPr>
          <p:cNvPr id="6" name="Рисунок 5" descr="https://dut.edu.ua/uploads/n_10123_88967827.jpg">
            <a:extLst>
              <a:ext uri="{FF2B5EF4-FFF2-40B4-BE49-F238E27FC236}">
                <a16:creationId xmlns:a16="http://schemas.microsoft.com/office/drawing/2014/main" id="{D3641EF3-BD01-400E-9A25-B3D19821655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236" y="4797152"/>
            <a:ext cx="2548780" cy="202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dut.edu.ua/uploads/n_10123_24877305.jpg">
            <a:extLst>
              <a:ext uri="{FF2B5EF4-FFF2-40B4-BE49-F238E27FC236}">
                <a16:creationId xmlns:a16="http://schemas.microsoft.com/office/drawing/2014/main" id="{A06CCC2E-61D4-4908-BCA6-CD8ABF028DD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4" y="4797152"/>
            <a:ext cx="2857500" cy="1993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dut.edu.ua/uploads/n_10123_41032923.jpg">
            <a:extLst>
              <a:ext uri="{FF2B5EF4-FFF2-40B4-BE49-F238E27FC236}">
                <a16:creationId xmlns:a16="http://schemas.microsoft.com/office/drawing/2014/main" id="{97F4B449-4279-467F-A0B5-EC9716AFD52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06"/>
            <a:ext cx="4406338" cy="2595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0AE5BD-AD7D-4301-9302-115CC118C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highlight>
                  <a:srgbClr val="0000FF"/>
                </a:highlight>
              </a:rPr>
              <a:t>Обчислити значення виразу</a:t>
            </a:r>
            <a:endParaRPr lang="ru-RU" dirty="0">
              <a:solidFill>
                <a:srgbClr val="FF0000"/>
              </a:solidFill>
              <a:highlight>
                <a:srgbClr val="0000FF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02B5A0-3409-4CBB-83BA-3A9DF2B9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/>
              <a:t>36 – 27 + 9 ⋅ 7</a:t>
            </a:r>
          </a:p>
        </p:txBody>
      </p:sp>
    </p:spTree>
    <p:extLst>
      <p:ext uri="{BB962C8B-B14F-4D97-AF65-F5344CB8AC3E}">
        <p14:creationId xmlns:p14="http://schemas.microsoft.com/office/powerpoint/2010/main" val="2043303426"/>
      </p:ext>
    </p:extLst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4. Зможеш прорахувати вигоду від банківського депозиту та втрату на кредиті</a:t>
            </a:r>
          </a:p>
        </p:txBody>
      </p:sp>
      <p:pic>
        <p:nvPicPr>
          <p:cNvPr id="4" name="Picture 2" descr="C:\Users\Paulina\Desktop\Prez. Karolina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4429"/>
            <a:ext cx="3643338" cy="178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Paulina\Desktop\Prez. Karolina\pobran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4071364" cy="229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Paulina\Desktop\Prez. Karolina\pobran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41" y="4104981"/>
            <a:ext cx="3899970" cy="239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Paulina\Desktop\Prez. Karolina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48134"/>
            <a:ext cx="3929090" cy="249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5. Зможеш складати пропорції відповідно до рецепту в кулінарії</a:t>
            </a:r>
          </a:p>
        </p:txBody>
      </p:sp>
      <p:pic>
        <p:nvPicPr>
          <p:cNvPr id="4" name="Picture 2" descr="C:\Users\Paulina\Desktop\Prez. Karolina\pobran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00306"/>
            <a:ext cx="4324350" cy="2733676"/>
          </a:xfrm>
          <a:prstGeom prst="rect">
            <a:avLst/>
          </a:prstGeom>
          <a:noFill/>
        </p:spPr>
      </p:pic>
      <p:pic>
        <p:nvPicPr>
          <p:cNvPr id="9220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8619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езентація на тему: Пропорція в кулінарії.">
            <a:extLst>
              <a:ext uri="{FF2B5EF4-FFF2-40B4-BE49-F238E27FC236}">
                <a16:creationId xmlns:a16="http://schemas.microsoft.com/office/drawing/2014/main" id="{8F7C4C77-4BF2-409C-8940-D9AAFEC1D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5976664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aurok.com.ua/uploads/files/132994/101211/107881_images/thumb_10.jpg">
            <a:extLst>
              <a:ext uri="{FF2B5EF4-FFF2-40B4-BE49-F238E27FC236}">
                <a16:creationId xmlns:a16="http://schemas.microsoft.com/office/drawing/2014/main" id="{81E1C4EB-19EA-4711-95D1-ED59398E8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645025"/>
            <a:ext cx="540059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09132"/>
      </p:ext>
    </p:extLst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6. Зможеш розпланувати будову чи зробити викрійку для виробу</a:t>
            </a:r>
          </a:p>
        </p:txBody>
      </p:sp>
      <p:pic>
        <p:nvPicPr>
          <p:cNvPr id="4" name="Picture 5" descr="C:\Users\Paulina\Desktop\Prez. Karolina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928958" cy="331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Paulina\Desktop\Prez. Karolina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716454" cy="355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ьона\Desktop\vykroika-osn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9278" y="4214818"/>
            <a:ext cx="5067300" cy="25812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7. Зможеш прорахувати долю виграшу у грі</a:t>
            </a:r>
          </a:p>
        </p:txBody>
      </p:sp>
      <p:pic>
        <p:nvPicPr>
          <p:cNvPr id="4" name="Picture 9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837"/>
          <a:stretch>
            <a:fillRect/>
          </a:stretch>
        </p:blipFill>
        <p:spPr>
          <a:xfrm>
            <a:off x="0" y="3000372"/>
            <a:ext cx="4427537" cy="3714776"/>
          </a:xfrm>
          <a:prstGeom prst="rect">
            <a:avLst/>
          </a:prstGeom>
          <a:noFill/>
        </p:spPr>
      </p:pic>
      <p:pic>
        <p:nvPicPr>
          <p:cNvPr id="7170" name="Picture 2" descr="Результат пошуку зображень за запитом &quot;гра лотере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2688" y="793027"/>
            <a:ext cx="5469839" cy="43504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8. Будеш уміти користуватись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GPS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 та прокладати маршрут</a:t>
            </a:r>
          </a:p>
        </p:txBody>
      </p:sp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b="9700"/>
          <a:stretch>
            <a:fillRect/>
          </a:stretch>
        </p:blipFill>
        <p:spPr bwMode="auto">
          <a:xfrm>
            <a:off x="714348" y="1500174"/>
            <a:ext cx="7714874" cy="51284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9. Математика розвиває розум та вчить логічного мислення </a:t>
            </a:r>
          </a:p>
        </p:txBody>
      </p:sp>
      <p:pic>
        <p:nvPicPr>
          <p:cNvPr id="4" name="Picture 3" descr="C:\Users\Paulina\Desktop\Prez. Karolina\pobrane (3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Paulina\Desktop\Prez. Karolina\moz_rozw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34786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Paulina\Desktop\Prez. Karolina\sprzedam_matematyka___nauczyciel__zakres_liceum_i_gimnazjum_1_743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478802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Paulina\Desktop\Prez. Karolina\pobrane (3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7861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10. Зможеш знайти кращу роботу</a:t>
            </a:r>
          </a:p>
        </p:txBody>
      </p:sp>
      <p:pic>
        <p:nvPicPr>
          <p:cNvPr id="4" name="Picture 3" descr="C:\Users\Paulina\Desktop\Prez. Karolina\pobrane (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500594" cy="360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3714744" cy="5500726"/>
          </a:xfrm>
        </p:spPr>
        <p:txBody>
          <a:bodyPr>
            <a:noAutofit/>
          </a:bodyPr>
          <a:lstStyle/>
          <a:p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</a:rPr>
              <a:t>         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Математичний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стиль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лаконічно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висновки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прогнози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потрібні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працівникам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Результат пошуку зображень за запитом &quot;перука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4331" y="214290"/>
            <a:ext cx="2956825" cy="1889139"/>
          </a:xfrm>
          <a:prstGeom prst="rect">
            <a:avLst/>
          </a:prstGeom>
          <a:noFill/>
        </p:spPr>
      </p:pic>
      <p:pic>
        <p:nvPicPr>
          <p:cNvPr id="9220" name="Picture 4" descr="Результат пошуку зображень за запитом &quot;інженер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285992"/>
            <a:ext cx="4025674" cy="2133608"/>
          </a:xfrm>
          <a:prstGeom prst="rect">
            <a:avLst/>
          </a:prstGeom>
          <a:noFill/>
        </p:spPr>
      </p:pic>
      <p:pic>
        <p:nvPicPr>
          <p:cNvPr id="9222" name="Picture 6" descr="Результат пошуку зображень за запитом &quot;кулінар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572008"/>
            <a:ext cx="2071702" cy="2071702"/>
          </a:xfrm>
          <a:prstGeom prst="rect">
            <a:avLst/>
          </a:prstGeom>
          <a:noFill/>
        </p:spPr>
      </p:pic>
      <p:pic>
        <p:nvPicPr>
          <p:cNvPr id="9224" name="Picture 8" descr="Пов’язане зображенн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500570"/>
            <a:ext cx="2956825" cy="2147883"/>
          </a:xfrm>
          <a:prstGeom prst="rect">
            <a:avLst/>
          </a:prstGeom>
          <a:noFill/>
        </p:spPr>
      </p:pic>
      <p:pic>
        <p:nvPicPr>
          <p:cNvPr id="9226" name="Picture 10" descr="Результат пошуку зображень за запитом &quot;дизайнер одягу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832" y="285728"/>
            <a:ext cx="2956825" cy="18586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66E54A-251E-4CF6-B815-57DDCBBD1AE1}"/>
              </a:ext>
            </a:extLst>
          </p:cNvPr>
          <p:cNvSpPr/>
          <p:nvPr/>
        </p:nvSpPr>
        <p:spPr>
          <a:xfrm>
            <a:off x="107504" y="1556792"/>
            <a:ext cx="8928992" cy="3895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36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 </a:t>
            </a:r>
            <a:r>
              <a:rPr lang="ru-RU" sz="36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відмовляються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36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вірити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простоту математики, то </a:t>
            </a:r>
            <a:r>
              <a:rPr lang="ru-RU" sz="36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тому, </a:t>
            </a:r>
            <a:r>
              <a:rPr lang="ru-RU" sz="36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вони не </a:t>
            </a:r>
            <a:r>
              <a:rPr lang="ru-RU" sz="36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розуміють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всю </a:t>
            </a:r>
            <a:r>
              <a:rPr lang="ru-RU" sz="36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складність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</a:t>
            </a:r>
            <a:endParaRPr lang="ru-RU" sz="3600" dirty="0">
              <a:solidFill>
                <a:schemeClr val="bg1"/>
              </a:solidFill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</a:t>
            </a: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endParaRPr lang="ru-RU" sz="3600" dirty="0">
              <a:solidFill>
                <a:schemeClr val="bg1"/>
              </a:solidFill>
              <a:highlight>
                <a:srgbClr val="0000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sz="3600" dirty="0">
                <a:solidFill>
                  <a:schemeClr val="bg1"/>
                </a:solidFill>
                <a:highlight>
                  <a:srgbClr val="0000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Джон фон Нейман</a:t>
            </a:r>
            <a:endParaRPr lang="ru-RU" sz="3600" dirty="0">
              <a:solidFill>
                <a:schemeClr val="bg1"/>
              </a:solidFill>
              <a:effectLst/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980441"/>
      </p:ext>
    </p:extLst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3900486" cy="47403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Щоб влаштуватися на роботу в провідні  компанії світу, слід пройти тестування, які мають за основу прості задачі на логіку.</a:t>
            </a:r>
            <a:br>
              <a:rPr lang="uk-UA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</a:br>
            <a:r>
              <a:rPr lang="uk-UA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 Якщо людина швидко розв'язує їх , то  має високий рівень  інтелекту .</a:t>
            </a:r>
            <a:br>
              <a:rPr lang="uk-UA" sz="3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</a:br>
            <a:endParaRPr lang="uk-UA" sz="3300" dirty="0">
              <a:highlight>
                <a:srgbClr val="0000FF"/>
              </a:highlight>
            </a:endParaRPr>
          </a:p>
        </p:txBody>
      </p:sp>
      <p:pic>
        <p:nvPicPr>
          <p:cNvPr id="5" name="Picture 2" descr="Результат пошуку зображень за запитом &quot;гугл офис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47782"/>
            <a:ext cx="3214710" cy="1707572"/>
          </a:xfrm>
          <a:prstGeom prst="rect">
            <a:avLst/>
          </a:prstGeom>
          <a:noFill/>
        </p:spPr>
      </p:pic>
      <p:pic>
        <p:nvPicPr>
          <p:cNvPr id="6" name="Picture 6" descr="Результат пошуку зображень за запитом &quot;компанія Apple приміщенн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000240"/>
            <a:ext cx="3214710" cy="2449303"/>
          </a:xfrm>
          <a:prstGeom prst="rect">
            <a:avLst/>
          </a:prstGeom>
          <a:noFill/>
        </p:spPr>
      </p:pic>
      <p:pic>
        <p:nvPicPr>
          <p:cNvPr id="7" name="Picture 4" descr="Результат пошуку зображень за запитом &quot;Microsoft  приміщення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500570"/>
            <a:ext cx="3286148" cy="217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56" y="142852"/>
            <a:ext cx="8686800" cy="1368412"/>
          </a:xfrm>
        </p:spPr>
        <p:txBody>
          <a:bodyPr>
            <a:normAutofit fontScale="90000"/>
          </a:bodyPr>
          <a:lstStyle/>
          <a:p>
            <a:r>
              <a:rPr lang="uk-UA" dirty="0"/>
              <a:t>І хоча багато людей, дивлячись на завдання математичні, виглядають так: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84" y="5223604"/>
            <a:ext cx="8658196" cy="14915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400" dirty="0"/>
              <a:t>та </a:t>
            </a:r>
            <a:r>
              <a:rPr lang="uk-UA" sz="4400" dirty="0" err="1"/>
              <a:t>пам</a:t>
            </a:r>
            <a:r>
              <a:rPr lang="en-US" sz="4400" dirty="0"/>
              <a:t>’</a:t>
            </a:r>
            <a:r>
              <a:rPr lang="uk-UA" sz="4400" dirty="0"/>
              <a:t>ятаймо, що без математики не зможемо прожити й дня</a:t>
            </a:r>
          </a:p>
        </p:txBody>
      </p:sp>
      <p:pic>
        <p:nvPicPr>
          <p:cNvPr id="4" name="Picture 2" descr="C:\Users\Paulina\Desktop\Prez. Karolina\pobrane (3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34395"/>
            <a:ext cx="6264696" cy="33067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571612"/>
            <a:ext cx="2133792" cy="29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житті людини</a:t>
            </a:r>
            <a:b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Симетрія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19" y="1743082"/>
            <a:ext cx="2962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00570"/>
            <a:ext cx="2701397" cy="23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2" y="4929198"/>
            <a:ext cx="28811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714884"/>
            <a:ext cx="2952554" cy="18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8" y="3429000"/>
            <a:ext cx="31605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14488"/>
            <a:ext cx="2952328" cy="201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 descr="spi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71546"/>
            <a:ext cx="2857500" cy="22098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природі</a:t>
            </a:r>
          </a:p>
        </p:txBody>
      </p:sp>
      <p:pic>
        <p:nvPicPr>
          <p:cNvPr id="12" name="Picture 5" descr="125186__sky-mountain-mountains-forest-lake-reflection_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463290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89" y="2285992"/>
            <a:ext cx="3267675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li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357298"/>
            <a:ext cx="2808288" cy="2297113"/>
          </a:xfrm>
          <a:prstGeom prst="rect">
            <a:avLst/>
          </a:prstGeom>
          <a:noFill/>
          <a:ln/>
        </p:spPr>
      </p:pic>
      <p:pic>
        <p:nvPicPr>
          <p:cNvPr id="14" name="Picture 5" descr="zwierzeta_2880x1800_094_pies__hus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500570"/>
            <a:ext cx="3316286" cy="207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125924_pszczola_plaster_mio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9810">
            <a:off x="6083259" y="3120014"/>
            <a:ext cx="2903819" cy="163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архітектурі</a:t>
            </a:r>
          </a:p>
        </p:txBody>
      </p:sp>
      <p:pic>
        <p:nvPicPr>
          <p:cNvPr id="4" name="Picture 13" descr="panteon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4266" y="4488833"/>
            <a:ext cx="3469188" cy="2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z8388643Q,Piramida-Luwru-noca--fot--I--M--P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00052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5" descr="piramidacheop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9623" y="1357298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20" y="4572008"/>
            <a:ext cx="2811522" cy="1872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Відпочинок з математикою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2705832" cy="27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Znalezione obrazy dla zapytania kostka rubika pyrami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295793"/>
            <a:ext cx="2466975" cy="18478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5741"/>
            <a:ext cx="2381250" cy="217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b4.pinger.pl/83da2965698f1ac6d6c477bf22cd5a36/iluzj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285860"/>
            <a:ext cx="2857792" cy="19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Znalezione obrazy dla zapytania iluz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496"/>
            <a:ext cx="3168352" cy="21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Znalezione obrazy dla zapytania iluz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643446"/>
            <a:ext cx="2857488" cy="20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ьона\Desktop\вибір-шлях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86190"/>
            <a:ext cx="3952875" cy="28670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вчить як на світі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жить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льона\Desktop\rozvutu-rozy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2738440" cy="220170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Альона\Desktop\07287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285860"/>
            <a:ext cx="4121352" cy="28368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Математика і не тільки...: Гра для учнів 10-11 класів: &quot; Я люблю Україну, я  люблю математику &quot;">
            <a:extLst>
              <a:ext uri="{FF2B5EF4-FFF2-40B4-BE49-F238E27FC236}">
                <a16:creationId xmlns:a16="http://schemas.microsoft.com/office/drawing/2014/main" id="{4684E4EA-2625-4156-B81C-8AD0978EE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4624"/>
            <a:ext cx="8784974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975708B-924A-47B5-8892-D6B1C08D2C8E}"/>
              </a:ext>
            </a:extLst>
          </p:cNvPr>
          <p:cNvSpPr/>
          <p:nvPr/>
        </p:nvSpPr>
        <p:spPr>
          <a:xfrm>
            <a:off x="0" y="5661248"/>
            <a:ext cx="8964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908470"/>
      </p:ext>
    </p:extLst>
  </p:cSld>
  <p:clrMapOvr>
    <a:masterClrMapping/>
  </p:clrMapOvr>
  <p:transition>
    <p:newsflash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 світі дивовижних чисел - презентация онлайн">
            <a:extLst>
              <a:ext uri="{FF2B5EF4-FFF2-40B4-BE49-F238E27FC236}">
                <a16:creationId xmlns:a16="http://schemas.microsoft.com/office/drawing/2014/main" id="{DE6BED9C-6ED3-42CD-8C8B-CA0BE518C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89425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166930"/>
            <a:ext cx="4786346" cy="333376"/>
          </a:xfrm>
        </p:spPr>
        <p:txBody>
          <a:bodyPr>
            <a:normAutofit fontScale="90000"/>
          </a:bodyPr>
          <a:lstStyle/>
          <a:p>
            <a:r>
              <a:rPr lang="uk-UA" altLang="ru-RU" sz="2800" dirty="0">
                <a:solidFill>
                  <a:srgbClr val="FF0000"/>
                </a:solidFill>
                <a:highlight>
                  <a:srgbClr val="0000FF"/>
                </a:highlight>
              </a:rPr>
              <a:t>У нашому житті математика зустрічається  скрізь .</a:t>
            </a:r>
            <a:br>
              <a:rPr lang="ru-RU" altLang="ru-RU" sz="2800" dirty="0">
                <a:solidFill>
                  <a:srgbClr val="FF0000"/>
                </a:solidFill>
                <a:highlight>
                  <a:srgbClr val="0000FF"/>
                </a:highlight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altLang="ru-RU" sz="2800" dirty="0">
                <a:highlight>
                  <a:srgbClr val="0000FF"/>
                </a:highlight>
              </a:rPr>
              <a:t>Починаючи від самого примітивного рахування поверхів</a:t>
            </a:r>
            <a:br>
              <a:rPr lang="uk-UA" altLang="ru-RU" sz="2800" dirty="0">
                <a:highlight>
                  <a:srgbClr val="0000FF"/>
                </a:highlight>
              </a:rPr>
            </a:br>
            <a:r>
              <a:rPr lang="uk-UA" altLang="ru-RU" sz="2800" dirty="0">
                <a:highlight>
                  <a:srgbClr val="0000FF"/>
                </a:highlight>
              </a:rPr>
              <a:t>і закінчуючи вищою математикою</a:t>
            </a:r>
            <a:br>
              <a:rPr lang="ru-RU" altLang="ru-RU" sz="2800" dirty="0">
                <a:highlight>
                  <a:srgbClr val="0000FF"/>
                </a:highlight>
              </a:rPr>
            </a:br>
            <a:r>
              <a:rPr lang="uk-UA" altLang="ru-RU" sz="2800" dirty="0">
                <a:highlight>
                  <a:srgbClr val="0000FF"/>
                </a:highlight>
              </a:rPr>
              <a:t> </a:t>
            </a:r>
            <a:r>
              <a:rPr lang="uk-UA" sz="2800" dirty="0">
                <a:solidFill>
                  <a:schemeClr val="bg1"/>
                </a:solidFill>
                <a:highlight>
                  <a:srgbClr val="0000FF"/>
                </a:highlight>
              </a:rPr>
              <a:t>Також математика дає нам змогу раціонально мислити та вирішувати задачі з нашого життя</a:t>
            </a:r>
            <a:br>
              <a:rPr lang="ru-RU" altLang="ru-RU" sz="2800" dirty="0"/>
            </a:b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Результат пошуку зображень за запитом &quot;калькулятор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1640"/>
            <a:ext cx="3429024" cy="1872429"/>
          </a:xfrm>
          <a:prstGeom prst="rect">
            <a:avLst/>
          </a:prstGeom>
          <a:noFill/>
        </p:spPr>
      </p:pic>
      <p:sp>
        <p:nvSpPr>
          <p:cNvPr id="33796" name="AutoShape 4" descr="Результат пошуку зображень за запитом &quot;пластикові карт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98" name="AutoShape 6" descr="Результат пошуку зображень за запитом &quot;пластикові карт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00" name="AutoShape 8" descr="Результат пошуку зображень за запитом &quot;пластикові карт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02" name="AutoShape 10" descr="Результат пошуку зображень за запитом &quot;пластикові картк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804" name="Picture 12" descr="Результат пошуку зображень за запитом &quot;пластикові карт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357694"/>
            <a:ext cx="3429024" cy="2276873"/>
          </a:xfrm>
          <a:prstGeom prst="rect">
            <a:avLst/>
          </a:prstGeom>
          <a:noFill/>
        </p:spPr>
      </p:pic>
      <p:sp>
        <p:nvSpPr>
          <p:cNvPr id="33806" name="AutoShape 14" descr="Результат пошуку зображень за запитом &quot;вимірювання артеріального тиск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3808" name="Picture 16" descr="Результат пошуку зображень за запитом &quot;вимірювання артеріального тиску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285992"/>
            <a:ext cx="3429024" cy="1952640"/>
          </a:xfrm>
          <a:prstGeom prst="rect">
            <a:avLst/>
          </a:prstGeom>
          <a:noFill/>
        </p:spPr>
      </p:pic>
      <p:pic>
        <p:nvPicPr>
          <p:cNvPr id="33810" name="Picture 18" descr="Рецепт карт, кулінарні шаблон з продовольчої іконки та елементи кухні. Плоский дизайн вектор — Стокова ілюстраці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005063"/>
            <a:ext cx="4633210" cy="262950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571899"/>
          </a:xfrm>
        </p:spPr>
        <p:txBody>
          <a:bodyPr>
            <a:normAutofit fontScale="92500"/>
          </a:bodyPr>
          <a:lstStyle/>
          <a:p>
            <a:pPr marL="0" indent="628650" algn="just">
              <a:buNone/>
            </a:pPr>
            <a:r>
              <a:rPr lang="uk-UA" dirty="0"/>
              <a:t>Математику використовують у зв’язку з рухами Сонця, із затемненнями планет, рухом Місяця і Землі. Діаметри і периметри островів, об’єм океанів, висота гір, великі розміри поселень і будівель жителів світу, необмеженість </a:t>
            </a:r>
            <a:r>
              <a:rPr lang="uk-UA" dirty="0" err="1"/>
              <a:t>проcторів</a:t>
            </a:r>
            <a:r>
              <a:rPr lang="uk-UA" dirty="0"/>
              <a:t> між світами й різні вимірювання – все це зрозуміли з допомогою математики.</a:t>
            </a:r>
            <a:endParaRPr lang="ru-RU" dirty="0"/>
          </a:p>
        </p:txBody>
      </p:sp>
      <p:pic>
        <p:nvPicPr>
          <p:cNvPr id="2050" name="Picture 2" descr="C:\Users\Альона\Desktop\bfdc58893f0fbbf4f8f47c78190f59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5588082" cy="2786058"/>
          </a:xfrm>
          <a:prstGeom prst="rect">
            <a:avLst/>
          </a:prstGeom>
          <a:noFill/>
        </p:spPr>
      </p:pic>
      <p:pic>
        <p:nvPicPr>
          <p:cNvPr id="2051" name="Picture 3" descr="C:\Users\Альона\Desktop\weirdachitect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876"/>
            <a:ext cx="2383911" cy="31575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10 принципів, для чого потрібно вивчати математику</a:t>
            </a:r>
          </a:p>
        </p:txBody>
      </p:sp>
      <p:pic>
        <p:nvPicPr>
          <p:cNvPr id="1026" name="Picture 2" descr="⬇ Скачать картинки Математика, стоковые фото Математика в хорошем качестве  | Depositphotos">
            <a:extLst>
              <a:ext uri="{FF2B5EF4-FFF2-40B4-BE49-F238E27FC236}">
                <a16:creationId xmlns:a16="http://schemas.microsoft.com/office/drawing/2014/main" id="{C76D76C3-3AED-4346-AB12-7F568E3A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42194"/>
            <a:ext cx="8229600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9690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/>
              <a:t> </a:t>
            </a:r>
            <a:r>
              <a:rPr lang="uk-UA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1. Не ошукають тебе в магазині</a:t>
            </a:r>
          </a:p>
        </p:txBody>
      </p:sp>
      <p:pic>
        <p:nvPicPr>
          <p:cNvPr id="4" name="Picture 2" descr="C:\Users\Альона\Desktop\dengi-i-deti-31-770x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42"/>
            <a:ext cx="7334250" cy="2857500"/>
          </a:xfrm>
          <a:prstGeom prst="rect">
            <a:avLst/>
          </a:prstGeom>
          <a:noFill/>
        </p:spPr>
      </p:pic>
      <p:pic>
        <p:nvPicPr>
          <p:cNvPr id="1229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4000528" cy="3000396"/>
          </a:xfrm>
          <a:prstGeom prst="rect">
            <a:avLst/>
          </a:prstGeom>
          <a:noFill/>
        </p:spPr>
      </p:pic>
      <p:pic>
        <p:nvPicPr>
          <p:cNvPr id="12292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10024"/>
            <a:ext cx="4357686" cy="29051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786842" cy="2928958"/>
          </a:xfrm>
        </p:spPr>
        <p:txBody>
          <a:bodyPr>
            <a:normAutofit/>
          </a:bodyPr>
          <a:lstStyle/>
          <a:p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Акції, розпродажі , знижки. Ми кожного дня зустрічаємося з ними в магазинах , супермаркетах,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інтернеті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</a:b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/>
                <a:highlight>
                  <a:srgbClr val="0000FF"/>
                </a:highlight>
                <a:latin typeface="Times New Roman" pitchFamily="18" charset="0"/>
                <a:cs typeface="Times New Roman" pitchFamily="18" charset="0"/>
              </a:rPr>
              <a:t>    Якщо ви шукаєте відсотки від числа (наприклад,40% від300), розділіть ці числа на 10 та перемножте їх (4×30 = 120 )</a:t>
            </a:r>
          </a:p>
        </p:txBody>
      </p:sp>
      <p:pic>
        <p:nvPicPr>
          <p:cNvPr id="35842" name="Picture 2" descr="Результат пошуку зображень за запитом &quot;знижк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5860"/>
            <a:ext cx="4071966" cy="2882983"/>
          </a:xfrm>
          <a:prstGeom prst="rect">
            <a:avLst/>
          </a:prstGeom>
          <a:noFill/>
        </p:spPr>
      </p:pic>
      <p:pic>
        <p:nvPicPr>
          <p:cNvPr id="35844" name="Picture 4" descr="Результат пошуку зображень за запитом &quot;знижк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229130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780250" y="2214554"/>
            <a:ext cx="20588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444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2. Зможеш підрахувати кількість необхідних матеріалів для ремонту </a:t>
            </a:r>
          </a:p>
        </p:txBody>
      </p:sp>
      <p:pic>
        <p:nvPicPr>
          <p:cNvPr id="4" name="Obraz 7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-20000"/>
          </a:blip>
          <a:srcRect/>
          <a:stretch>
            <a:fillRect/>
          </a:stretch>
        </p:blipFill>
        <p:spPr bwMode="auto">
          <a:xfrm>
            <a:off x="428596" y="2071678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572132" y="4643446"/>
            <a:ext cx="2933194" cy="21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ighlight>
                  <a:srgbClr val="0000FF"/>
                </a:highlight>
              </a:rPr>
              <a:t>3. Без знання про порядок дій у виразах навіть калькулятор помиляється</a:t>
            </a:r>
          </a:p>
        </p:txBody>
      </p:sp>
      <p:pic>
        <p:nvPicPr>
          <p:cNvPr id="11265" name="Picture 1" descr="C:\Users\Альона\Desktop\rasschitat-voro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8" y="2117747"/>
            <a:ext cx="4525963" cy="45259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</TotalTime>
  <Words>298</Words>
  <Application>Microsoft Office PowerPoint</Application>
  <PresentationFormat>Экран (4:3)</PresentationFormat>
  <Paragraphs>31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Monotype Corsiva</vt:lpstr>
      <vt:lpstr>Times New Roman</vt:lpstr>
      <vt:lpstr>Тема Office</vt:lpstr>
      <vt:lpstr>Математика  у повсякденому житті</vt:lpstr>
      <vt:lpstr>Презентация PowerPoint</vt:lpstr>
      <vt:lpstr>У нашому житті математика зустрічається  скрізь .    Починаючи від самого примітивного рахування поверхів і закінчуючи вищою математикою  Також математика дає нам змогу раціонально мислити та вирішувати задачі з нашого життя </vt:lpstr>
      <vt:lpstr>Презентация PowerPoint</vt:lpstr>
      <vt:lpstr>10 принципів, для чого потрібно вивчати математику</vt:lpstr>
      <vt:lpstr> 1. Не ошукають тебе в магазині</vt:lpstr>
      <vt:lpstr>   Акції, розпродажі , знижки. Ми кожного дня зустрічаємося з ними в магазинах , супермаркетах, інтернеті.     Якщо ви шукаєте відсотки від числа (наприклад,40% від300), розділіть ці числа на 10 та перемножте їх (4×30 = 120 )</vt:lpstr>
      <vt:lpstr>2. Зможеш підрахувати кількість необхідних матеріалів для ремонту </vt:lpstr>
      <vt:lpstr>3. Без знання про порядок дій у виразах навіть калькулятор помиляється</vt:lpstr>
      <vt:lpstr>Обчислити значення виразу</vt:lpstr>
      <vt:lpstr>4. Зможеш прорахувати вигоду від банківського депозиту та втрату на кредиті</vt:lpstr>
      <vt:lpstr>5. Зможеш складати пропорції відповідно до рецепту в кулінарії</vt:lpstr>
      <vt:lpstr>Презентация PowerPoint</vt:lpstr>
      <vt:lpstr>6. Зможеш розпланувати будову чи зробити викрійку для виробу</vt:lpstr>
      <vt:lpstr>7. Зможеш прорахувати долю виграшу у грі</vt:lpstr>
      <vt:lpstr>8. Будеш уміти користуватись GPS та прокладати маршрут</vt:lpstr>
      <vt:lpstr>9. Математика розвиває розум та вчить логічного мислення </vt:lpstr>
      <vt:lpstr>10. Зможеш знайти кращу роботу</vt:lpstr>
      <vt:lpstr>                                   Математичний стиль мислення, уміння послідовно і лаконічно робити висновки і прогнози потрібні працівникам будь-яких професій.</vt:lpstr>
      <vt:lpstr>Презентация PowerPoint</vt:lpstr>
      <vt:lpstr>І хоча багато людей, дивлячись на завдання математичні, виглядають так:</vt:lpstr>
      <vt:lpstr>Математика в житті людини Симетрія</vt:lpstr>
      <vt:lpstr>Математика в природі</vt:lpstr>
      <vt:lpstr>Математика в архітектурі</vt:lpstr>
      <vt:lpstr>Відпочинок з математикою</vt:lpstr>
      <vt:lpstr>Математика вчить як на світі жить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у повсякденому житті</dc:title>
  <dc:creator>Альона</dc:creator>
  <cp:lastModifiedBy>user</cp:lastModifiedBy>
  <cp:revision>109</cp:revision>
  <dcterms:created xsi:type="dcterms:W3CDTF">2016-12-02T22:41:11Z</dcterms:created>
  <dcterms:modified xsi:type="dcterms:W3CDTF">2022-10-25T06:27:41Z</dcterms:modified>
</cp:coreProperties>
</file>