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6FBAA6-AC50-BA17-6B7A-BAD94E15A834}" v="188" dt="2024-11-12T16:30:34.3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3" autoAdjust="0"/>
    <p:restoredTop sz="94660"/>
  </p:normalViewPr>
  <p:slideViewPr>
    <p:cSldViewPr snapToGrid="0">
      <p:cViewPr varScale="1">
        <p:scale>
          <a:sx n="93" d="100"/>
          <a:sy n="93" d="100"/>
        </p:scale>
        <p:origin x="84" y="4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11/12/2024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11/12/2024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11/12/2024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11/12/2024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hrM7X-J034M?feature=oembe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7D3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a:t>Orange mécanique</a:t>
            </a:r>
            <a:r>
              <a:rPr lang="en-US" dirty="0"/>
              <a:t> (1971)</a:t>
            </a:r>
          </a:p>
        </p:txBody>
      </p:sp>
      <p:sp>
        <p:nvSpPr>
          <p:cNvPr id="3" name="Subtitle 2"/>
          <p:cNvSpPr>
            <a:spLocks noGrp="1"/>
          </p:cNvSpPr>
          <p:nvPr>
            <p:ph type="subTitle" idx="1"/>
          </p:nvPr>
        </p:nvSpPr>
        <p:spPr/>
        <p:txBody>
          <a:bodyPr vert="horz" lIns="91440" tIns="45720" rIns="91440" bIns="45720" rtlCol="0" anchor="t">
            <a:normAutofit/>
          </a:bodyPr>
          <a:lstStyle/>
          <a:p>
            <a:r>
              <a:rPr lang="en-US" sz="3000" dirty="0"/>
              <a:t>Stanley Kubrick</a:t>
            </a:r>
          </a:p>
        </p:txBody>
      </p:sp>
    </p:spTree>
    <p:extLst>
      <p:ext uri="{BB962C8B-B14F-4D97-AF65-F5344CB8AC3E}">
        <p14:creationId xmlns:p14="http://schemas.microsoft.com/office/powerpoint/2010/main" val="1194440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EAFC67-BB94-7240-3999-CA33580695DA}"/>
              </a:ext>
            </a:extLst>
          </p:cNvPr>
          <p:cNvSpPr>
            <a:spLocks noGrp="1"/>
          </p:cNvSpPr>
          <p:nvPr>
            <p:ph type="title"/>
          </p:nvPr>
        </p:nvSpPr>
        <p:spPr>
          <a:xfrm>
            <a:off x="2231136" y="467418"/>
            <a:ext cx="7729728" cy="1188720"/>
          </a:xfrm>
          <a:solidFill>
            <a:srgbClr val="FFFFFF"/>
          </a:solidFill>
        </p:spPr>
        <p:txBody>
          <a:bodyPr>
            <a:normAutofit/>
          </a:bodyPr>
          <a:lstStyle/>
          <a:p>
            <a:r>
              <a:rPr lang="fr-FR" dirty="0"/>
              <a:t>genèse</a:t>
            </a:r>
          </a:p>
        </p:txBody>
      </p:sp>
      <p:sp>
        <p:nvSpPr>
          <p:cNvPr id="3" name="Content Placeholder 2">
            <a:extLst>
              <a:ext uri="{FF2B5EF4-FFF2-40B4-BE49-F238E27FC236}">
                <a16:creationId xmlns:a16="http://schemas.microsoft.com/office/drawing/2014/main" id="{52A3BB48-DB5D-A8E5-F937-819036C8D27A}"/>
              </a:ext>
            </a:extLst>
          </p:cNvPr>
          <p:cNvSpPr>
            <a:spLocks noGrp="1"/>
          </p:cNvSpPr>
          <p:nvPr>
            <p:ph idx="1"/>
          </p:nvPr>
        </p:nvSpPr>
        <p:spPr>
          <a:xfrm>
            <a:off x="1706062" y="2291262"/>
            <a:ext cx="8779512" cy="2879256"/>
          </a:xfrm>
        </p:spPr>
        <p:txBody>
          <a:bodyPr vert="horz" lIns="91440" tIns="45720" rIns="91440" bIns="45720" rtlCol="0" anchor="t">
            <a:normAutofit/>
          </a:bodyPr>
          <a:lstStyle/>
          <a:p>
            <a:r>
              <a:rPr lang="fr-FR" sz="2200" dirty="0">
                <a:solidFill>
                  <a:srgbClr val="404040"/>
                </a:solidFill>
              </a:rPr>
              <a:t> Inspiré du livre écrit par Anthony Burgess en </a:t>
            </a:r>
            <a:r>
              <a:rPr lang="fr-FR" sz="2200" b="1" dirty="0">
                <a:solidFill>
                  <a:srgbClr val="404040"/>
                </a:solidFill>
              </a:rPr>
              <a:t>1962</a:t>
            </a:r>
            <a:r>
              <a:rPr lang="fr-FR" sz="2200" dirty="0">
                <a:solidFill>
                  <a:srgbClr val="404040"/>
                </a:solidFill>
              </a:rPr>
              <a:t>, après le viol de sa femme par des officiers américains (déserteurs)</a:t>
            </a:r>
          </a:p>
          <a:p>
            <a:r>
              <a:rPr lang="fr-FR" sz="2200" dirty="0">
                <a:solidFill>
                  <a:srgbClr val="404040"/>
                </a:solidFill>
              </a:rPr>
              <a:t> Expression </a:t>
            </a:r>
            <a:r>
              <a:rPr lang="en-US" sz="2200" dirty="0">
                <a:solidFill>
                  <a:srgbClr val="404040"/>
                </a:solidFill>
              </a:rPr>
              <a:t>"as queer as a clockwork orange"</a:t>
            </a:r>
            <a:r>
              <a:rPr lang="fr-FR" sz="2200" dirty="0">
                <a:solidFill>
                  <a:srgbClr val="404040"/>
                </a:solidFill>
              </a:rPr>
              <a:t> ("aussi étrange qu'une orange mécanique")</a:t>
            </a:r>
          </a:p>
          <a:p>
            <a:r>
              <a:rPr lang="fr-FR" sz="2200" dirty="0">
                <a:solidFill>
                  <a:srgbClr val="404040"/>
                </a:solidFill>
              </a:rPr>
              <a:t> "Tout dans ce roman me plaisait" (Kubrick)</a:t>
            </a:r>
          </a:p>
          <a:p>
            <a:endParaRPr lang="en-US" sz="2200" dirty="0">
              <a:solidFill>
                <a:srgbClr val="404040"/>
              </a:solidFill>
            </a:endParaRPr>
          </a:p>
          <a:p>
            <a:endParaRPr lang="en-US" sz="2200" dirty="0">
              <a:solidFill>
                <a:srgbClr val="404040"/>
              </a:solidFill>
            </a:endParaRPr>
          </a:p>
        </p:txBody>
      </p:sp>
    </p:spTree>
    <p:extLst>
      <p:ext uri="{BB962C8B-B14F-4D97-AF65-F5344CB8AC3E}">
        <p14:creationId xmlns:p14="http://schemas.microsoft.com/office/powerpoint/2010/main" val="1766992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1F257-5874-2DA0-4BF5-61D808CBD8D7}"/>
              </a:ext>
            </a:extLst>
          </p:cNvPr>
          <p:cNvSpPr>
            <a:spLocks noGrp="1"/>
          </p:cNvSpPr>
          <p:nvPr>
            <p:ph type="title"/>
          </p:nvPr>
        </p:nvSpPr>
        <p:spPr>
          <a:xfrm>
            <a:off x="804672" y="317418"/>
            <a:ext cx="5925310" cy="1174991"/>
          </a:xfrm>
        </p:spPr>
        <p:txBody>
          <a:bodyPr>
            <a:normAutofit/>
          </a:bodyPr>
          <a:lstStyle/>
          <a:p>
            <a:r>
              <a:rPr lang="fr-FR" sz="2400" b="1" dirty="0"/>
              <a:t>Présentation succincte</a:t>
            </a:r>
          </a:p>
        </p:txBody>
      </p:sp>
      <p:sp>
        <p:nvSpPr>
          <p:cNvPr id="3" name="Content Placeholder 2">
            <a:extLst>
              <a:ext uri="{FF2B5EF4-FFF2-40B4-BE49-F238E27FC236}">
                <a16:creationId xmlns:a16="http://schemas.microsoft.com/office/drawing/2014/main" id="{420CAD70-C315-B0C1-EE08-FD5E9B1A7C81}"/>
              </a:ext>
            </a:extLst>
          </p:cNvPr>
          <p:cNvSpPr>
            <a:spLocks noGrp="1"/>
          </p:cNvSpPr>
          <p:nvPr>
            <p:ph idx="1"/>
          </p:nvPr>
        </p:nvSpPr>
        <p:spPr>
          <a:xfrm>
            <a:off x="804672" y="1821183"/>
            <a:ext cx="5925310" cy="4074761"/>
          </a:xfrm>
        </p:spPr>
        <p:txBody>
          <a:bodyPr vert="horz" lIns="91440" tIns="45720" rIns="91440" bIns="45720" rtlCol="0" anchor="t">
            <a:normAutofit/>
          </a:bodyPr>
          <a:lstStyle/>
          <a:p>
            <a:pPr>
              <a:lnSpc>
                <a:spcPct val="90000"/>
              </a:lnSpc>
            </a:pPr>
            <a:r>
              <a:rPr lang="fr-FR" dirty="0"/>
              <a:t> Angleterre, futur proche.  Alex, Dim, Pete et </a:t>
            </a:r>
            <a:r>
              <a:rPr lang="fr-FR" dirty="0" err="1"/>
              <a:t>Georgie</a:t>
            </a:r>
            <a:r>
              <a:rPr lang="fr-FR" dirty="0"/>
              <a:t> se livrent à des pulsions d'</a:t>
            </a:r>
            <a:r>
              <a:rPr lang="fr-FR" dirty="0" err="1"/>
              <a:t>ultra-violence</a:t>
            </a:r>
            <a:r>
              <a:rPr lang="fr-FR" dirty="0"/>
              <a:t> (tabassent un sans-abri, s'attaquent à une bande rivale, violent la femme d'un écrivain et homme politique)</a:t>
            </a:r>
          </a:p>
          <a:p>
            <a:pPr>
              <a:lnSpc>
                <a:spcPct val="90000"/>
              </a:lnSpc>
            </a:pPr>
            <a:r>
              <a:rPr lang="fr-FR" dirty="0"/>
              <a:t> Alex tue une femme, il est ensuite condamné à 14 ans de prison</a:t>
            </a:r>
          </a:p>
          <a:p>
            <a:pPr>
              <a:lnSpc>
                <a:spcPct val="90000"/>
              </a:lnSpc>
            </a:pPr>
            <a:endParaRPr lang="fr-FR" dirty="0"/>
          </a:p>
          <a:p>
            <a:pPr>
              <a:lnSpc>
                <a:spcPct val="90000"/>
              </a:lnSpc>
            </a:pPr>
            <a:r>
              <a:rPr lang="fr-FR" dirty="0"/>
              <a:t> Au bout de deux ans, il suit une thérapie de choc (traitement Ludovico), consistant à lui montrer des images de violence atroces qui le conditionnent à éprouver du dégoût. </a:t>
            </a:r>
          </a:p>
          <a:p>
            <a:pPr>
              <a:lnSpc>
                <a:spcPct val="90000"/>
              </a:lnSpc>
            </a:pPr>
            <a:endParaRPr lang="fr-FR" dirty="0"/>
          </a:p>
          <a:p>
            <a:pPr>
              <a:lnSpc>
                <a:spcPct val="90000"/>
              </a:lnSpc>
            </a:pPr>
            <a:r>
              <a:rPr lang="fr-FR" dirty="0"/>
              <a:t> Il est rendu incapable de violence et libéré. </a:t>
            </a:r>
            <a:endParaRPr lang="en-US" dirty="0"/>
          </a:p>
        </p:txBody>
      </p:sp>
      <p:pic>
        <p:nvPicPr>
          <p:cNvPr id="4" name="Picture 3" descr="A poster of a movie&#10;&#10;Description automatically generated">
            <a:extLst>
              <a:ext uri="{FF2B5EF4-FFF2-40B4-BE49-F238E27FC236}">
                <a16:creationId xmlns:a16="http://schemas.microsoft.com/office/drawing/2014/main" id="{DE98CB25-811D-3A51-8F2E-727C5D7B866D}"/>
              </a:ext>
            </a:extLst>
          </p:cNvPr>
          <p:cNvPicPr>
            <a:picLocks noChangeAspect="1"/>
          </p:cNvPicPr>
          <p:nvPr/>
        </p:nvPicPr>
        <p:blipFill>
          <a:blip r:embed="rId2"/>
          <a:srcRect l="5358" r="3487"/>
          <a:stretch/>
        </p:blipFill>
        <p:spPr>
          <a:xfrm>
            <a:off x="7534654" y="10"/>
            <a:ext cx="4657345" cy="6857990"/>
          </a:xfrm>
          <a:prstGeom prst="rect">
            <a:avLst/>
          </a:prstGeom>
        </p:spPr>
      </p:pic>
    </p:spTree>
    <p:extLst>
      <p:ext uri="{BB962C8B-B14F-4D97-AF65-F5344CB8AC3E}">
        <p14:creationId xmlns:p14="http://schemas.microsoft.com/office/powerpoint/2010/main" val="2449019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D8E42-2661-1DC8-9F32-B5E07C76A1C0}"/>
              </a:ext>
            </a:extLst>
          </p:cNvPr>
          <p:cNvSpPr>
            <a:spLocks noGrp="1"/>
          </p:cNvSpPr>
          <p:nvPr>
            <p:ph type="title"/>
          </p:nvPr>
        </p:nvSpPr>
        <p:spPr/>
        <p:txBody>
          <a:bodyPr/>
          <a:lstStyle/>
          <a:p>
            <a:r>
              <a:rPr lang="fr-FR" b="1" dirty="0"/>
              <a:t>Scène</a:t>
            </a:r>
            <a:r>
              <a:rPr lang="en-US" b="1" dirty="0"/>
              <a:t> </a:t>
            </a:r>
            <a:r>
              <a:rPr lang="fr-FR" b="1" dirty="0"/>
              <a:t>d'ouverture</a:t>
            </a:r>
            <a:r>
              <a:rPr lang="en-US" b="1" dirty="0"/>
              <a:t> du film</a:t>
            </a:r>
            <a:endParaRPr lang="en-US" dirty="0"/>
          </a:p>
        </p:txBody>
      </p:sp>
      <p:pic>
        <p:nvPicPr>
          <p:cNvPr id="4" name="Online Media 3" title="Best opening scene A Clockwork Orange">
            <a:hlinkClick r:id="" action="ppaction://media"/>
            <a:extLst>
              <a:ext uri="{FF2B5EF4-FFF2-40B4-BE49-F238E27FC236}">
                <a16:creationId xmlns:a16="http://schemas.microsoft.com/office/drawing/2014/main" id="{78C990EB-D1AF-631A-F1BA-9974B305B7FD}"/>
              </a:ext>
            </a:extLst>
          </p:cNvPr>
          <p:cNvPicPr>
            <a:picLocks noGrp="1" noRot="1" noChangeAspect="1"/>
          </p:cNvPicPr>
          <p:nvPr>
            <p:ph idx="1"/>
            <a:videoFile r:link="rId1"/>
          </p:nvPr>
        </p:nvPicPr>
        <p:blipFill>
          <a:blip r:embed="rId3"/>
          <a:stretch>
            <a:fillRect/>
          </a:stretch>
        </p:blipFill>
        <p:spPr>
          <a:xfrm>
            <a:off x="3351213" y="2638425"/>
            <a:ext cx="5489575" cy="3101975"/>
          </a:xfrm>
        </p:spPr>
      </p:pic>
    </p:spTree>
    <p:extLst>
      <p:ext uri="{BB962C8B-B14F-4D97-AF65-F5344CB8AC3E}">
        <p14:creationId xmlns:p14="http://schemas.microsoft.com/office/powerpoint/2010/main" val="3229596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rgbClr val="ED7D3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401BBA-7DC2-6150-4900-3C55EDFB0D80}"/>
              </a:ext>
            </a:extLst>
          </p:cNvPr>
          <p:cNvSpPr>
            <a:spLocks noGrp="1"/>
          </p:cNvSpPr>
          <p:nvPr>
            <p:ph type="title"/>
          </p:nvPr>
        </p:nvSpPr>
        <p:spPr>
          <a:xfrm>
            <a:off x="-4334" y="910749"/>
            <a:ext cx="5122767" cy="4518918"/>
          </a:xfrm>
          <a:prstGeom prst="ellipse">
            <a:avLst/>
          </a:prstGeom>
          <a:solidFill>
            <a:schemeClr val="tx1">
              <a:lumMod val="50000"/>
              <a:lumOff val="50000"/>
            </a:schemeClr>
          </a:solidFill>
          <a:ln>
            <a:noFill/>
          </a:ln>
        </p:spPr>
        <p:txBody>
          <a:bodyPr>
            <a:normAutofit/>
          </a:bodyPr>
          <a:lstStyle/>
          <a:p>
            <a:r>
              <a:rPr lang="fr-FR" sz="2400" dirty="0">
                <a:solidFill>
                  <a:srgbClr val="FFFFFF"/>
                </a:solidFill>
              </a:rPr>
              <a:t>caractéristiques</a:t>
            </a:r>
          </a:p>
        </p:txBody>
      </p:sp>
      <p:sp>
        <p:nvSpPr>
          <p:cNvPr id="3" name="Content Placeholder 2">
            <a:extLst>
              <a:ext uri="{FF2B5EF4-FFF2-40B4-BE49-F238E27FC236}">
                <a16:creationId xmlns:a16="http://schemas.microsoft.com/office/drawing/2014/main" id="{2A2073E7-F3FF-48BC-B7A9-7B271E1AB799}"/>
              </a:ext>
            </a:extLst>
          </p:cNvPr>
          <p:cNvSpPr>
            <a:spLocks noGrp="1"/>
          </p:cNvSpPr>
          <p:nvPr>
            <p:ph idx="1"/>
          </p:nvPr>
        </p:nvSpPr>
        <p:spPr>
          <a:xfrm>
            <a:off x="5591695" y="309401"/>
            <a:ext cx="5823903" cy="6081047"/>
          </a:xfrm>
        </p:spPr>
        <p:txBody>
          <a:bodyPr anchor="ctr">
            <a:normAutofit/>
          </a:bodyPr>
          <a:lstStyle/>
          <a:p>
            <a:pPr marL="0" indent="0">
              <a:buNone/>
            </a:pPr>
            <a:r>
              <a:rPr lang="fr-FR" sz="2400" dirty="0"/>
              <a:t>Travelling arrière</a:t>
            </a:r>
          </a:p>
          <a:p>
            <a:pPr marL="0" indent="0">
              <a:buNone/>
            </a:pPr>
            <a:r>
              <a:rPr lang="fr-FR" sz="2400" dirty="0"/>
              <a:t>Visage d'Alex, puis de ses trois compagnons, ensuite du décor (</a:t>
            </a:r>
            <a:r>
              <a:rPr lang="fr-FR" sz="2400" err="1"/>
              <a:t>Korova</a:t>
            </a:r>
            <a:r>
              <a:rPr lang="fr-FR" sz="2400" dirty="0"/>
              <a:t> Milkbar) : mannequins dénudés, atmosphère angoissante</a:t>
            </a:r>
          </a:p>
          <a:p>
            <a:pPr marL="0" indent="0">
              <a:buNone/>
            </a:pPr>
            <a:endParaRPr lang="fr-FR" sz="2400" dirty="0"/>
          </a:p>
          <a:p>
            <a:pPr marL="0" indent="0">
              <a:buNone/>
            </a:pPr>
            <a:r>
              <a:rPr lang="fr-FR" sz="2400" dirty="0"/>
              <a:t>Regard caméra d'Alex inquiétant, annonce l'ultra violence du film </a:t>
            </a:r>
          </a:p>
          <a:p>
            <a:pPr marL="0" indent="0">
              <a:buNone/>
            </a:pPr>
            <a:r>
              <a:rPr lang="fr-FR" sz="2400" dirty="0"/>
              <a:t>Boisson : du "Milk Plus", boisson hallucinatoire </a:t>
            </a:r>
          </a:p>
          <a:p>
            <a:pPr marL="0" indent="0">
              <a:buNone/>
            </a:pPr>
            <a:endParaRPr lang="fr-FR" sz="2400" dirty="0"/>
          </a:p>
          <a:p>
            <a:pPr marL="0" indent="0">
              <a:buNone/>
            </a:pPr>
            <a:r>
              <a:rPr lang="fr-FR" sz="2400" dirty="0"/>
              <a:t>Musique électronique de Walter Carlos : inquiétante</a:t>
            </a:r>
          </a:p>
          <a:p>
            <a:pPr marL="0" indent="0">
              <a:buNone/>
            </a:pPr>
            <a:endParaRPr lang="en-US" dirty="0"/>
          </a:p>
        </p:txBody>
      </p:sp>
    </p:spTree>
    <p:extLst>
      <p:ext uri="{BB962C8B-B14F-4D97-AF65-F5344CB8AC3E}">
        <p14:creationId xmlns:p14="http://schemas.microsoft.com/office/powerpoint/2010/main" val="319212112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A2878-994C-A18D-3055-3A2D19AA54BF}"/>
              </a:ext>
            </a:extLst>
          </p:cNvPr>
          <p:cNvSpPr>
            <a:spLocks noGrp="1"/>
          </p:cNvSpPr>
          <p:nvPr>
            <p:ph type="title"/>
          </p:nvPr>
        </p:nvSpPr>
        <p:spPr/>
        <p:txBody>
          <a:bodyPr/>
          <a:lstStyle/>
          <a:p>
            <a:r>
              <a:rPr lang="fr-FR"/>
              <a:t>Réception du film &amp; anecdotes</a:t>
            </a:r>
          </a:p>
        </p:txBody>
      </p:sp>
      <p:sp>
        <p:nvSpPr>
          <p:cNvPr id="3" name="Content Placeholder 2">
            <a:extLst>
              <a:ext uri="{FF2B5EF4-FFF2-40B4-BE49-F238E27FC236}">
                <a16:creationId xmlns:a16="http://schemas.microsoft.com/office/drawing/2014/main" id="{031C5ED5-12D4-1BA1-D59B-F8127F6D87F4}"/>
              </a:ext>
            </a:extLst>
          </p:cNvPr>
          <p:cNvSpPr>
            <a:spLocks noGrp="1"/>
          </p:cNvSpPr>
          <p:nvPr>
            <p:ph idx="1"/>
          </p:nvPr>
        </p:nvSpPr>
        <p:spPr/>
        <p:txBody>
          <a:bodyPr vert="horz" lIns="91440" tIns="45720" rIns="91440" bIns="45720" rtlCol="0" anchor="t">
            <a:normAutofit/>
          </a:bodyPr>
          <a:lstStyle/>
          <a:p>
            <a:r>
              <a:rPr lang="fr-FR" dirty="0"/>
              <a:t> L'acteur principal, Malcolm McDowell, a été éprouvé par le tournage : blessure à la cornée, côtes fêlées...</a:t>
            </a:r>
          </a:p>
          <a:p>
            <a:r>
              <a:rPr lang="fr-FR" dirty="0"/>
              <a:t> Le film a été classé X aux USA lors de sa sortie</a:t>
            </a:r>
          </a:p>
          <a:p>
            <a:endParaRPr lang="fr-FR" dirty="0"/>
          </a:p>
          <a:p>
            <a:r>
              <a:rPr lang="fr-FR" dirty="0"/>
              <a:t> Kubrick a fini par le retirer de la circulation pendant 27 ans, suite aux lettres de menaces qu'il recevait et aux épisodes de violence qui ont suivi (jeunes qui auraient imité les personnages du film...) </a:t>
            </a:r>
          </a:p>
        </p:txBody>
      </p:sp>
    </p:spTree>
    <p:extLst>
      <p:ext uri="{BB962C8B-B14F-4D97-AF65-F5344CB8AC3E}">
        <p14:creationId xmlns:p14="http://schemas.microsoft.com/office/powerpoint/2010/main" val="279423739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TF00001246</Template>
  <TotalTime>0</TotalTime>
  <Words>0</Words>
  <Application>Microsoft Office PowerPoint</Application>
  <PresentationFormat>Widescreen</PresentationFormat>
  <Paragraphs>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Parcel</vt:lpstr>
      <vt:lpstr>Orange mécanique (1971)</vt:lpstr>
      <vt:lpstr>genèse</vt:lpstr>
      <vt:lpstr>Présentation succincte</vt:lpstr>
      <vt:lpstr>Scène d'ouverture du film</vt:lpstr>
      <vt:lpstr>caractéristiques</vt:lpstr>
      <vt:lpstr>Réception du film &amp; anecdotes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203</cp:revision>
  <dcterms:created xsi:type="dcterms:W3CDTF">2024-11-05T19:08:07Z</dcterms:created>
  <dcterms:modified xsi:type="dcterms:W3CDTF">2024-11-12T16:30:50Z</dcterms:modified>
</cp:coreProperties>
</file>