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60" r:id="rId3"/>
    <p:sldId id="257" r:id="rId4"/>
    <p:sldId id="261" r:id="rId5"/>
    <p:sldId id="262" r:id="rId6"/>
    <p:sldId id="265" r:id="rId7"/>
    <p:sldId id="267" r:id="rId8"/>
    <p:sldId id="268" r:id="rId9"/>
    <p:sldId id="269" r:id="rId10"/>
    <p:sldId id="271" r:id="rId11"/>
    <p:sldId id="270" r:id="rId12"/>
    <p:sldId id="25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29" autoAdjust="0"/>
    <p:restoredTop sz="94660"/>
  </p:normalViewPr>
  <p:slideViewPr>
    <p:cSldViewPr snapToGrid="0">
      <p:cViewPr varScale="1">
        <p:scale>
          <a:sx n="70" d="100"/>
          <a:sy n="70" d="100"/>
        </p:scale>
        <p:origin x="1302" y="-216"/>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0C6DA0-4B9D-4902-BFCB-5B9553A79BF5}" type="datetimeFigureOut">
              <a:rPr lang="ru-RU" smtClean="0"/>
              <a:pPr/>
              <a:t>20.03.2022</a:t>
            </a:fld>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A8B76E-D15F-48FF-A6FE-F8DAEFE3774B}" type="slidenum">
              <a:rPr lang="ru-RU" smtClean="0"/>
              <a:pPr/>
              <a:t>‹#›</a:t>
            </a:fld>
            <a:endParaRPr lang="ru-RU"/>
          </a:p>
        </p:txBody>
      </p:sp>
    </p:spTree>
    <p:extLst>
      <p:ext uri="{BB962C8B-B14F-4D97-AF65-F5344CB8AC3E}">
        <p14:creationId xmlns:p14="http://schemas.microsoft.com/office/powerpoint/2010/main" val="15608950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Овал 13"/>
          <p:cNvSpPr/>
          <p:nvPr userDrawn="1"/>
        </p:nvSpPr>
        <p:spPr>
          <a:xfrm>
            <a:off x="494393" y="950604"/>
            <a:ext cx="8356600" cy="4406900"/>
          </a:xfrm>
          <a:prstGeom prst="ellipse">
            <a:avLst/>
          </a:prstGeom>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           </a:t>
            </a:r>
            <a:endParaRPr lang="ru-RU" dirty="0"/>
          </a:p>
        </p:txBody>
      </p:sp>
      <p:sp>
        <p:nvSpPr>
          <p:cNvPr id="15" name="Овал 14"/>
          <p:cNvSpPr/>
          <p:nvPr userDrawn="1"/>
        </p:nvSpPr>
        <p:spPr>
          <a:xfrm>
            <a:off x="-3946753" y="-270102"/>
            <a:ext cx="3780065" cy="3780065"/>
          </a:xfrm>
          <a:prstGeom prst="ellipse">
            <a:avLst/>
          </a:prstGeom>
          <a:solidFill>
            <a:schemeClr val="accent4">
              <a:alpha val="68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16" name="Овал 15"/>
          <p:cNvSpPr/>
          <p:nvPr userDrawn="1"/>
        </p:nvSpPr>
        <p:spPr>
          <a:xfrm>
            <a:off x="9144000" y="-537111"/>
            <a:ext cx="3780065" cy="3780065"/>
          </a:xfrm>
          <a:prstGeom prst="ellipse">
            <a:avLst/>
          </a:prstGeom>
          <a:solidFill>
            <a:schemeClr val="accent4">
              <a:alpha val="68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17" name="Овал 16"/>
          <p:cNvSpPr/>
          <p:nvPr userDrawn="1"/>
        </p:nvSpPr>
        <p:spPr>
          <a:xfrm>
            <a:off x="8343900" y="4466318"/>
            <a:ext cx="3780065" cy="3780065"/>
          </a:xfrm>
          <a:prstGeom prst="ellipse">
            <a:avLst/>
          </a:prstGeom>
          <a:solidFill>
            <a:schemeClr val="accent4">
              <a:alpha val="68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8" name="Овал 17"/>
          <p:cNvSpPr/>
          <p:nvPr userDrawn="1"/>
        </p:nvSpPr>
        <p:spPr>
          <a:xfrm>
            <a:off x="-1336222" y="5108125"/>
            <a:ext cx="3780065" cy="3780065"/>
          </a:xfrm>
          <a:prstGeom prst="ellipse">
            <a:avLst/>
          </a:prstGeom>
          <a:solidFill>
            <a:schemeClr val="accent4">
              <a:alpha val="68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2" name="Title 1"/>
          <p:cNvSpPr>
            <a:spLocks noGrp="1"/>
          </p:cNvSpPr>
          <p:nvPr>
            <p:ph type="ctrTitle"/>
          </p:nvPr>
        </p:nvSpPr>
        <p:spPr>
          <a:xfrm>
            <a:off x="1143000" y="2643447"/>
            <a:ext cx="6858000" cy="866516"/>
          </a:xfrm>
          <a:noFill/>
        </p:spPr>
        <p:txBody>
          <a:bodyPr anchor="b"/>
          <a:lstStyle>
            <a:lvl1pPr algn="ctr">
              <a:defRPr sz="6000">
                <a:latin typeface="Times New Roman" panose="02020603050405020304" pitchFamily="18" charset="0"/>
                <a:cs typeface="Times New Roman" panose="02020603050405020304" pitchFamily="18"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Tree>
    <p:extLst>
      <p:ext uri="{BB962C8B-B14F-4D97-AF65-F5344CB8AC3E}">
        <p14:creationId xmlns:p14="http://schemas.microsoft.com/office/powerpoint/2010/main" val="2906367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path" presetSubtype="0" fill="hold" grpId="0" nodeType="withEffect">
                                  <p:stCondLst>
                                    <p:cond delay="0"/>
                                  </p:stCondLst>
                                  <p:childTnLst>
                                    <p:animMotion origin="layout" path="M 0.37518 -0.12106 L 1.32344 0.21945 L 0.60799 0.47523 L -0.13854 0.08611 L 0.37518 -0.12106 Z " pathEditMode="relative" rAng="0" ptsTypes="AAAAA">
                                      <p:cBhvr>
                                        <p:cTn id="6" dur="2000" fill="hold"/>
                                        <p:tgtEl>
                                          <p:spTgt spid="15"/>
                                        </p:tgtEl>
                                        <p:attrNameLst>
                                          <p:attrName>ppt_x</p:attrName>
                                          <p:attrName>ppt_y</p:attrName>
                                        </p:attrNameLst>
                                      </p:cBhvr>
                                      <p:rCtr x="21719" y="29815"/>
                                    </p:animMotion>
                                  </p:childTnLst>
                                </p:cTn>
                              </p:par>
                              <p:par>
                                <p:cTn id="7" presetID="7" presetClass="path" presetSubtype="0" fill="hold" grpId="0" nodeType="withEffect">
                                  <p:stCondLst>
                                    <p:cond delay="0"/>
                                  </p:stCondLst>
                                  <p:childTnLst>
                                    <p:animMotion origin="layout" path="M 2.77778E-6 -2.22222E-6 L -0.60972 0.39861 L -0.23663 0.85695 L -1.16129 0.66042 L -0.67483 0.03889 L 2.77778E-6 -2.22222E-6 Z " pathEditMode="relative" rAng="0" ptsTypes="AAAAAA">
                                      <p:cBhvr>
                                        <p:cTn id="8" dur="2000" fill="hold"/>
                                        <p:tgtEl>
                                          <p:spTgt spid="16"/>
                                        </p:tgtEl>
                                        <p:attrNameLst>
                                          <p:attrName>ppt_x</p:attrName>
                                          <p:attrName>ppt_y</p:attrName>
                                        </p:attrNameLst>
                                      </p:cBhvr>
                                      <p:rCtr x="-58073" y="42847"/>
                                    </p:animMotion>
                                  </p:childTnLst>
                                </p:cTn>
                              </p:par>
                            </p:childTnLst>
                          </p:cTn>
                        </p:par>
                        <p:par>
                          <p:cTn id="9" fill="hold">
                            <p:stCondLst>
                              <p:cond delay="2000"/>
                            </p:stCondLst>
                            <p:childTnLst>
                              <p:par>
                                <p:cTn id="10" presetID="10" presetClass="exit" presetSubtype="0" fill="hold" grpId="1" nodeType="after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grpId="1"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42" presetClass="path" presetSubtype="0" accel="50000" decel="50000" fill="hold" grpId="0" nodeType="withEffect">
                                  <p:stCondLst>
                                    <p:cond delay="0"/>
                                  </p:stCondLst>
                                  <p:childTnLst>
                                    <p:animMotion origin="layout" path="M 2.77778E-6 -1.85185E-6 L -0.79827 -0.4787 " pathEditMode="relative" rAng="0" ptsTypes="AA">
                                      <p:cBhvr>
                                        <p:cTn id="23" dur="2000" fill="hold"/>
                                        <p:tgtEl>
                                          <p:spTgt spid="17"/>
                                        </p:tgtEl>
                                        <p:attrNameLst>
                                          <p:attrName>ppt_x</p:attrName>
                                          <p:attrName>ppt_y</p:attrName>
                                        </p:attrNameLst>
                                      </p:cBhvr>
                                      <p:rCtr x="-39913" y="-23935"/>
                                    </p:animMotion>
                                  </p:childTnLst>
                                </p:cTn>
                              </p:par>
                              <p:par>
                                <p:cTn id="24" presetID="42" presetClass="path" presetSubtype="0" accel="50000" decel="50000" fill="hold" grpId="0" nodeType="withEffect">
                                  <p:stCondLst>
                                    <p:cond delay="0"/>
                                  </p:stCondLst>
                                  <p:childTnLst>
                                    <p:animMotion origin="layout" path="M 3.33333E-6 -3.7037E-7 L 0.63125 -0.56667 " pathEditMode="relative" rAng="0" ptsTypes="AA">
                                      <p:cBhvr>
                                        <p:cTn id="25" dur="2000" fill="hold"/>
                                        <p:tgtEl>
                                          <p:spTgt spid="18"/>
                                        </p:tgtEl>
                                        <p:attrNameLst>
                                          <p:attrName>ppt_x</p:attrName>
                                          <p:attrName>ppt_y</p:attrName>
                                        </p:attrNameLst>
                                      </p:cBhvr>
                                      <p:rCtr x="31563" y="-28333"/>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4500"/>
                            </p:stCondLst>
                            <p:childTnLst>
                              <p:par>
                                <p:cTn id="31" presetID="10" presetClass="entr" presetSubtype="0" fill="hold" grpId="2"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par>
                                <p:cTn id="41" presetID="10" presetClass="exit" presetSubtype="0" fill="hold" grpId="2"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grpId="3"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
                                            <p:txEl>
                                              <p:pRg st="0" end="0"/>
                                            </p:txEl>
                                          </p:spTgt>
                                        </p:tgtEl>
                                      </p:cBhvr>
                                    </p:animEffect>
                                    <p:set>
                                      <p:cBhvr>
                                        <p:cTn id="6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6" grpId="2" animBg="1"/>
      <p:bldP spid="16" grpId="3" animBg="1"/>
      <p:bldP spid="17" grpId="0" animBg="1"/>
      <p:bldP spid="17" grpId="1" animBg="1"/>
      <p:bldP spid="17" grpId="2" animBg="1"/>
      <p:bldP spid="18" grpId="0" animBg="1"/>
      <p:bldP spid="18" grpId="1" animBg="1"/>
      <p:bldP spid="18" grpId="2" animBg="1"/>
      <p:bldP spid="2" grpId="0" animBg="1"/>
      <p:bldP spid="2" grpId="1" animBg="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build="p">
        <p:tmplLst>
          <p:tmpl lvl="1">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3297129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654581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250495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6191D-A5A5-4F4B-A7AC-D38B660108A7}"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302329"/>
          </a:xfrm>
          <a:prstGeom prst="rect">
            <a:avLst/>
          </a:prstGeom>
        </p:spPr>
      </p:pic>
    </p:spTree>
    <p:extLst>
      <p:ext uri="{BB962C8B-B14F-4D97-AF65-F5344CB8AC3E}">
        <p14:creationId xmlns:p14="http://schemas.microsoft.com/office/powerpoint/2010/main" val="146241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2817297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382433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1004850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1891443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212715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B84F7EC-0E3B-4175-8641-03F19C584AD4}" type="datetimeFigureOut">
              <a:rPr lang="ru-RU" smtClean="0"/>
              <a:pPr/>
              <a:t>20.03.2022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6191D-A5A5-4F4B-A7AC-D38B660108A7}" type="slidenum">
              <a:rPr lang="ru-RU" smtClean="0"/>
              <a:pPr/>
              <a:t>‹#›</a:t>
            </a:fld>
            <a:endParaRPr lang="ru-RU"/>
          </a:p>
        </p:txBody>
      </p:sp>
    </p:spTree>
    <p:extLst>
      <p:ext uri="{BB962C8B-B14F-4D97-AF65-F5344CB8AC3E}">
        <p14:creationId xmlns:p14="http://schemas.microsoft.com/office/powerpoint/2010/main" val="2720689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24693"/>
            <a:ext cx="7886700" cy="455227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2B84F7EC-0E3B-4175-8641-03F19C584AD4}" type="datetimeFigureOut">
              <a:rPr lang="ru-RU" smtClean="0"/>
              <a:pPr/>
              <a:t>20.03.2022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latin typeface="Times New Roman" panose="02020603050405020304" pitchFamily="18" charset="0"/>
                <a:cs typeface="Times New Roman" panose="02020603050405020304" pitchFamily="18" charset="0"/>
              </a:defRPr>
            </a:lvl1pPr>
          </a:lstStyle>
          <a:p>
            <a:endParaRPr lang="ru-RU"/>
          </a:p>
        </p:txBody>
      </p:sp>
      <p:pic>
        <p:nvPicPr>
          <p:cNvPr id="7" name="Рисунок 6"/>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 y="0"/>
            <a:ext cx="9144000" cy="881743"/>
          </a:xfrm>
          <a:prstGeom prst="rect">
            <a:avLst/>
          </a:prstGeom>
        </p:spPr>
      </p:pic>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fld id="{06C6191D-A5A5-4F4B-A7AC-D38B660108A7}" type="slidenum">
              <a:rPr lang="ru-RU" smtClean="0"/>
              <a:pPr/>
              <a:t>‹#›</a:t>
            </a:fld>
            <a:endParaRPr lang="ru-RU"/>
          </a:p>
        </p:txBody>
      </p:sp>
      <p:sp>
        <p:nvSpPr>
          <p:cNvPr id="2" name="Title Placeholder 1"/>
          <p:cNvSpPr>
            <a:spLocks noGrp="1"/>
          </p:cNvSpPr>
          <p:nvPr>
            <p:ph type="title"/>
          </p:nvPr>
        </p:nvSpPr>
        <p:spPr>
          <a:xfrm>
            <a:off x="640896" y="653143"/>
            <a:ext cx="7862207" cy="971550"/>
          </a:xfrm>
          <a:prstGeom prst="rect">
            <a:avLst/>
          </a:prstGeom>
          <a:noFill/>
          <a:effectLst>
            <a:softEdge rad="127000"/>
          </a:effectLst>
        </p:spPr>
        <p:style>
          <a:lnRef idx="2">
            <a:schemeClr val="accent4"/>
          </a:lnRef>
          <a:fillRef idx="1">
            <a:schemeClr val="lt1"/>
          </a:fillRef>
          <a:effectRef idx="0">
            <a:schemeClr val="accent4"/>
          </a:effectRef>
          <a:fontRef idx="none"/>
        </p:style>
        <p:txBody>
          <a:bodyPr vert="horz" lIns="91440" tIns="45720" rIns="91440" bIns="45720" rtlCol="0" anchor="ctr">
            <a:normAutofit/>
          </a:bodyPr>
          <a:lstStyle/>
          <a:p>
            <a:r>
              <a:rPr lang="ru-RU" dirty="0"/>
              <a:t>Образец заголовка</a:t>
            </a:r>
            <a:endParaRPr lang="en-US" dirty="0"/>
          </a:p>
        </p:txBody>
      </p:sp>
    </p:spTree>
    <p:extLst>
      <p:ext uri="{BB962C8B-B14F-4D97-AF65-F5344CB8AC3E}">
        <p14:creationId xmlns:p14="http://schemas.microsoft.com/office/powerpoint/2010/main" val="1042301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2.jpg"/>
          <p:cNvPicPr>
            <a:picLocks noChangeAspect="1" noChangeArrowheads="1"/>
          </p:cNvPicPr>
          <p:nvPr/>
        </p:nvPicPr>
        <p:blipFill>
          <a:blip r:embed="rId2" cstate="email"/>
          <a:stretch>
            <a:fillRect/>
          </a:stretch>
        </p:blipFill>
        <p:spPr>
          <a:xfrm>
            <a:off x="2690071" y="2196670"/>
            <a:ext cx="6215106" cy="4661330"/>
          </a:xfrm>
          <a:prstGeom prst="ellipse">
            <a:avLst/>
          </a:prstGeom>
          <a:ln>
            <a:solidFill>
              <a:srgbClr val="FF0000"/>
            </a:solidFill>
          </a:ln>
        </p:spPr>
      </p:pic>
      <p:sp>
        <p:nvSpPr>
          <p:cNvPr id="2" name="Заголовок 1"/>
          <p:cNvSpPr>
            <a:spLocks noGrp="1"/>
          </p:cNvSpPr>
          <p:nvPr>
            <p:ph type="ctrTitle"/>
          </p:nvPr>
        </p:nvSpPr>
        <p:spPr>
          <a:xfrm>
            <a:off x="637391" y="2718750"/>
            <a:ext cx="6858000" cy="866516"/>
          </a:xfrm>
        </p:spPr>
        <p:txBody>
          <a:bodyPr>
            <a:normAutofit fontScale="90000"/>
          </a:bodyPr>
          <a:lstStyle/>
          <a:p>
            <a:br>
              <a:rPr lang="ru-RU" sz="4400" dirty="0">
                <a:solidFill>
                  <a:srgbClr val="00B0F0"/>
                </a:solidFill>
              </a:rPr>
            </a:br>
            <a:br>
              <a:rPr lang="ru-RU" sz="4400" dirty="0">
                <a:solidFill>
                  <a:srgbClr val="00B0F0"/>
                </a:solidFill>
              </a:rPr>
            </a:br>
            <a:br>
              <a:rPr lang="ru-RU" sz="4400" dirty="0">
                <a:solidFill>
                  <a:srgbClr val="00B0F0"/>
                </a:solidFill>
              </a:rPr>
            </a:br>
            <a:br>
              <a:rPr lang="ru-RU" sz="4400" dirty="0">
                <a:solidFill>
                  <a:srgbClr val="00B0F0"/>
                </a:solidFill>
              </a:rPr>
            </a:br>
            <a:r>
              <a:rPr lang="ru-RU" sz="4400" dirty="0">
                <a:solidFill>
                  <a:srgbClr val="00B0F0"/>
                </a:solidFill>
              </a:rPr>
              <a:t>« </a:t>
            </a:r>
            <a:r>
              <a:rPr lang="ru-RU" sz="4400" b="1" dirty="0">
                <a:solidFill>
                  <a:srgbClr val="00B0F0"/>
                </a:solidFill>
                <a:cs typeface="Aharoni" pitchFamily="2" charset="-79"/>
              </a:rPr>
              <a:t>Развитие речи детей раннего возраста посредством театрализованной деятельности</a:t>
            </a:r>
            <a:r>
              <a:rPr lang="ru-RU" sz="4400" dirty="0">
                <a:solidFill>
                  <a:srgbClr val="00B0F0"/>
                </a:solidFill>
              </a:rPr>
              <a:t>»</a:t>
            </a:r>
            <a:br>
              <a:rPr lang="ru-RU" dirty="0"/>
            </a:br>
            <a:endParaRPr lang="ru-RU" dirty="0"/>
          </a:p>
        </p:txBody>
      </p:sp>
    </p:spTree>
    <p:extLst>
      <p:ext uri="{BB962C8B-B14F-4D97-AF65-F5344CB8AC3E}">
        <p14:creationId xmlns:p14="http://schemas.microsoft.com/office/powerpoint/2010/main" val="3549873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7FCBF2-CE5C-480C-8BEA-CB4D9ECF1E8E}"/>
              </a:ext>
            </a:extLst>
          </p:cNvPr>
          <p:cNvSpPr>
            <a:spLocks noGrp="1"/>
          </p:cNvSpPr>
          <p:nvPr>
            <p:ph type="title"/>
          </p:nvPr>
        </p:nvSpPr>
        <p:spPr/>
        <p:txBody>
          <a:bodyPr/>
          <a:lstStyle/>
          <a:p>
            <a:r>
              <a:rPr lang="ru-RU" dirty="0"/>
              <a:t>Би-ба-</a:t>
            </a:r>
            <a:r>
              <a:rPr lang="ru-RU" dirty="0" err="1"/>
              <a:t>бо</a:t>
            </a:r>
            <a:endParaRPr lang="ru-RU" dirty="0"/>
          </a:p>
        </p:txBody>
      </p:sp>
      <p:pic>
        <p:nvPicPr>
          <p:cNvPr id="4098" name="Picture 2" descr="https://yagodarova-dmdou44.edumsko.ru/uploads/38900/38879/section/943640/IMG_20181019_183153.jpg">
            <a:extLst>
              <a:ext uri="{FF2B5EF4-FFF2-40B4-BE49-F238E27FC236}">
                <a16:creationId xmlns:a16="http://schemas.microsoft.com/office/drawing/2014/main" id="{ED81628E-F2FF-43B9-9512-5AB1B1DABD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680382"/>
            <a:ext cx="7886700" cy="444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6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rgbClr val="FF0000"/>
                </a:solidFill>
              </a:rPr>
              <a:t>Театр из фетра </a:t>
            </a:r>
          </a:p>
        </p:txBody>
      </p:sp>
      <p:pic>
        <p:nvPicPr>
          <p:cNvPr id="3074" name="Picture 2" descr="https://cdn3.imgbb.ru/community/213/2130837/201711/0fceda611a3629ae5eb65b3708c0f786.png">
            <a:extLst>
              <a:ext uri="{FF2B5EF4-FFF2-40B4-BE49-F238E27FC236}">
                <a16:creationId xmlns:a16="http://schemas.microsoft.com/office/drawing/2014/main" id="{DBF5AB90-E930-4AC1-A6E7-5A67CFA734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913" y="1624013"/>
            <a:ext cx="7063409" cy="455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5122" y="3127540"/>
            <a:ext cx="6858000" cy="866516"/>
          </a:xfrm>
        </p:spPr>
        <p:txBody>
          <a:bodyPr>
            <a:normAutofit fontScale="90000"/>
          </a:bodyPr>
          <a:lstStyle/>
          <a:p>
            <a:r>
              <a:rPr lang="ru-RU" dirty="0"/>
              <a:t>Спасибо </a:t>
            </a:r>
            <a:br>
              <a:rPr lang="ru-RU" dirty="0"/>
            </a:br>
            <a:r>
              <a:rPr lang="ru-RU" dirty="0"/>
              <a:t>за </a:t>
            </a:r>
            <a:br>
              <a:rPr lang="ru-RU" dirty="0"/>
            </a:br>
            <a:r>
              <a:rPr lang="ru-RU" dirty="0"/>
              <a:t>внимание!!!</a:t>
            </a:r>
          </a:p>
        </p:txBody>
      </p:sp>
    </p:spTree>
    <p:extLst>
      <p:ext uri="{BB962C8B-B14F-4D97-AF65-F5344CB8AC3E}">
        <p14:creationId xmlns:p14="http://schemas.microsoft.com/office/powerpoint/2010/main" val="415415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F0"/>
                </a:solidFill>
                <a:cs typeface="Aharoni" pitchFamily="2" charset="-79"/>
              </a:rPr>
              <a:t>Актуальность</a:t>
            </a:r>
            <a:endParaRPr lang="ru-RU" dirty="0">
              <a:solidFill>
                <a:srgbClr val="00B0F0"/>
              </a:solidFill>
            </a:endParaRPr>
          </a:p>
        </p:txBody>
      </p:sp>
      <p:sp>
        <p:nvSpPr>
          <p:cNvPr id="3" name="Объект 2"/>
          <p:cNvSpPr>
            <a:spLocks noGrp="1"/>
          </p:cNvSpPr>
          <p:nvPr>
            <p:ph idx="1"/>
          </p:nvPr>
        </p:nvSpPr>
        <p:spPr/>
        <p:txBody>
          <a:bodyPr/>
          <a:lstStyle/>
          <a:p>
            <a:pPr algn="ctr">
              <a:buNone/>
            </a:pPr>
            <a:r>
              <a:rPr lang="ru-RU" dirty="0">
                <a:solidFill>
                  <a:srgbClr val="002060"/>
                </a:solidFill>
              </a:rPr>
              <a:t>Театрализованная деятельность позволяет решать многие педагогические задачи, касающиеся формирования выразительности речи ребенка, интеллектуального и художественно-эстетич</a:t>
            </a:r>
            <a:r>
              <a:rPr lang="ru-RU" sz="3200" dirty="0">
                <a:solidFill>
                  <a:srgbClr val="002060"/>
                </a:solidFill>
              </a:rPr>
              <a:t>е</a:t>
            </a:r>
            <a:r>
              <a:rPr lang="ru-RU" dirty="0">
                <a:solidFill>
                  <a:srgbClr val="002060"/>
                </a:solidFill>
              </a:rPr>
              <a:t>ского воспитания. Участвуя в театрализованных играх, дети становятся участниками разных событий из жизни людей, животных, растений, что дает им возможность глубже познать окружающий мир.</a:t>
            </a:r>
          </a:p>
        </p:txBody>
      </p:sp>
    </p:spTree>
    <p:extLst>
      <p:ext uri="{BB962C8B-B14F-4D97-AF65-F5344CB8AC3E}">
        <p14:creationId xmlns:p14="http://schemas.microsoft.com/office/powerpoint/2010/main" val="344215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F0"/>
                </a:solidFill>
                <a:cs typeface="Aharoni" pitchFamily="2" charset="-79"/>
              </a:rPr>
              <a:t>Значение театрализованной деятельности</a:t>
            </a:r>
            <a:endParaRPr lang="ru-RU" dirty="0">
              <a:solidFill>
                <a:srgbClr val="00B0F0"/>
              </a:solidFill>
            </a:endParaRPr>
          </a:p>
        </p:txBody>
      </p:sp>
      <p:sp>
        <p:nvSpPr>
          <p:cNvPr id="3" name="Объект 2"/>
          <p:cNvSpPr>
            <a:spLocks noGrp="1"/>
          </p:cNvSpPr>
          <p:nvPr>
            <p:ph idx="1"/>
          </p:nvPr>
        </p:nvSpPr>
        <p:spPr>
          <a:xfrm>
            <a:off x="649671" y="1740307"/>
            <a:ext cx="7886700" cy="4552270"/>
          </a:xfrm>
        </p:spPr>
        <p:txBody>
          <a:bodyPr>
            <a:normAutofit fontScale="77500" lnSpcReduction="20000"/>
          </a:bodyPr>
          <a:lstStyle/>
          <a:p>
            <a:pPr algn="ctr">
              <a:buNone/>
            </a:pPr>
            <a:r>
              <a:rPr lang="ru-RU" dirty="0">
                <a:solidFill>
                  <a:srgbClr val="002060"/>
                </a:solidFill>
              </a:rPr>
              <a:t>Театрализованная игра оказывает большое влияние на речевое развитие ребенка. Стимулирует активную речь за счет расширения словарного запаса, совершенствует артикуляционный аппарат. Театрализация сказок очень увлекает детей. Ребенок усваивает богатство родного языка, его выразительные средства. Используя выразительные средства и интонации, соответствующие характеру героев и их поступков, старается говорить четко, чтобы его все поняли. Малыши 3- его года жизни быстро запоминают слова всех персонажей, часто импровизируют. Речь становится более выразительной, грамотной. Резко увеличивается способность подражать воспроизводить услышанное. Речь становится средством познания окружающего, продолжает обогащаться ее смысловое содержание. Дети хорошо понимают все, о чем говорит с ними взрослый, что касается их непосредственного окружения, связано с переживаниями детей.</a:t>
            </a:r>
          </a:p>
          <a:p>
            <a:pPr>
              <a:buNone/>
            </a:pPr>
            <a:endParaRPr lang="ru-RU" dirty="0"/>
          </a:p>
        </p:txBody>
      </p:sp>
    </p:spTree>
    <p:extLst>
      <p:ext uri="{BB962C8B-B14F-4D97-AF65-F5344CB8AC3E}">
        <p14:creationId xmlns:p14="http://schemas.microsoft.com/office/powerpoint/2010/main" val="421996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07326" y="1729796"/>
            <a:ext cx="7886700" cy="1801679"/>
          </a:xfrm>
        </p:spPr>
        <p:txBody>
          <a:bodyPr>
            <a:noAutofit/>
          </a:bodyPr>
          <a:lstStyle/>
          <a:p>
            <a:pPr algn="ctr">
              <a:buNone/>
            </a:pPr>
            <a:r>
              <a:rPr lang="ru-RU" sz="4800" b="1" dirty="0">
                <a:solidFill>
                  <a:srgbClr val="00B0F0"/>
                </a:solidFill>
                <a:cs typeface="Aharoni" pitchFamily="2" charset="-79"/>
              </a:rPr>
              <a:t>Цель: </a:t>
            </a:r>
            <a:r>
              <a:rPr lang="ru-RU" sz="4800" b="1" dirty="0">
                <a:solidFill>
                  <a:srgbClr val="0070C0"/>
                </a:solidFill>
                <a:cs typeface="Aharoni" pitchFamily="2" charset="-79"/>
              </a:rPr>
              <a:t>Развитие активной речи детей раннего возраста средствами театрализованных игр.</a:t>
            </a:r>
            <a:endParaRPr lang="ru-RU" sz="4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F0"/>
                </a:solidFill>
                <a:cs typeface="Aharoni" pitchFamily="2" charset="-79"/>
              </a:rPr>
              <a:t>Задачи</a:t>
            </a:r>
            <a:endParaRPr lang="ru-RU" dirty="0">
              <a:solidFill>
                <a:srgbClr val="00B0F0"/>
              </a:solidFill>
            </a:endParaRPr>
          </a:p>
        </p:txBody>
      </p:sp>
      <p:sp>
        <p:nvSpPr>
          <p:cNvPr id="3" name="Содержимое 2"/>
          <p:cNvSpPr>
            <a:spLocks noGrp="1"/>
          </p:cNvSpPr>
          <p:nvPr>
            <p:ph idx="1"/>
          </p:nvPr>
        </p:nvSpPr>
        <p:spPr/>
        <p:txBody>
          <a:bodyPr>
            <a:normAutofit fontScale="77500" lnSpcReduction="20000"/>
          </a:bodyPr>
          <a:lstStyle/>
          <a:p>
            <a:r>
              <a:rPr lang="ru-RU" dirty="0">
                <a:solidFill>
                  <a:srgbClr val="002060"/>
                </a:solidFill>
              </a:rPr>
              <a:t>воспитание творческого, раскованного, эмоционального, общительного ребенка, владеющего своим телом и словом, слышащего и понимающего партнера во взаимодействии; </a:t>
            </a:r>
          </a:p>
          <a:p>
            <a:r>
              <a:rPr lang="ru-RU" dirty="0">
                <a:solidFill>
                  <a:srgbClr val="002060"/>
                </a:solidFill>
              </a:rPr>
              <a:t>воспитание и развитие внутренней (воля, память, мышление, внимание, воображение, подлинность в ощущениях) и внешней (чувства ритма, темпа, чувства пространства и времени, вера в предлагаемые обстоятельства) техники актера в каждом ребенке;</a:t>
            </a:r>
          </a:p>
          <a:p>
            <a:r>
              <a:rPr lang="ru-RU" dirty="0">
                <a:solidFill>
                  <a:srgbClr val="002060"/>
                </a:solidFill>
              </a:rPr>
              <a:t> совершенствование грамматического строя речи ребенка, его звуковой культуры, монологической, диалогической формы речи;</a:t>
            </a:r>
          </a:p>
          <a:p>
            <a:r>
              <a:rPr lang="ru-RU" dirty="0">
                <a:solidFill>
                  <a:srgbClr val="002060"/>
                </a:solidFill>
              </a:rPr>
              <a:t>совершенствование игровых навыков и творческой самостоятельности детей через постановку музыкальных, театральных сказок, кукольных спектаклей, игр-драматизаций, упражнений актерского тренинга; активизация мыслительного процесса и познавательного интереса у детей.</a:t>
            </a: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cs typeface="Aharoni" pitchFamily="2" charset="-79"/>
              </a:rPr>
              <a:t>Пальчиковая гимнастика</a:t>
            </a:r>
            <a:endParaRPr lang="ru-RU" dirty="0">
              <a:solidFill>
                <a:srgbClr val="FF0000"/>
              </a:solidFill>
            </a:endParaRPr>
          </a:p>
        </p:txBody>
      </p:sp>
      <p:pic>
        <p:nvPicPr>
          <p:cNvPr id="6" name="Объект 5">
            <a:extLst>
              <a:ext uri="{FF2B5EF4-FFF2-40B4-BE49-F238E27FC236}">
                <a16:creationId xmlns:a16="http://schemas.microsoft.com/office/drawing/2014/main" id="{CAC52665-7A31-459E-86BD-E332C247A2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4644" y="1624013"/>
            <a:ext cx="3414712"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Игры с куклами</a:t>
            </a:r>
          </a:p>
        </p:txBody>
      </p:sp>
      <p:pic>
        <p:nvPicPr>
          <p:cNvPr id="10" name="Объект 9">
            <a:extLst>
              <a:ext uri="{FF2B5EF4-FFF2-40B4-BE49-F238E27FC236}">
                <a16:creationId xmlns:a16="http://schemas.microsoft.com/office/drawing/2014/main" id="{EE3F5985-2CFE-4A53-BC74-8C2FFB62C2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700" y="1624013"/>
            <a:ext cx="6070600" cy="455295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aam.ru/upload/blogs/3f4153746bb6d80b98ee20f3f912b97e.jpg.jpg">
            <a:extLst>
              <a:ext uri="{FF2B5EF4-FFF2-40B4-BE49-F238E27FC236}">
                <a16:creationId xmlns:a16="http://schemas.microsoft.com/office/drawing/2014/main" id="{4ECD26D4-CBAD-48C9-BAC3-80CD5B2BA2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730" y="1444487"/>
            <a:ext cx="6069496" cy="4446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Театр на прищепках </a:t>
            </a:r>
            <a:endParaRPr lang="ru-RU" dirty="0">
              <a:solidFill>
                <a:srgbClr val="FF0000"/>
              </a:solidFill>
            </a:endParaRPr>
          </a:p>
        </p:txBody>
      </p:sp>
      <p:pic>
        <p:nvPicPr>
          <p:cNvPr id="2050" name="Picture 2" descr="https://avatars.mds.yandex.net/get-zen_doc/1654945/pub_5ca785f5543bcb00b3ebcccd_5ca7878f11258d00b2a65c15/scale_1200">
            <a:extLst>
              <a:ext uri="{FF2B5EF4-FFF2-40B4-BE49-F238E27FC236}">
                <a16:creationId xmlns:a16="http://schemas.microsoft.com/office/drawing/2014/main" id="{0C89B81E-7CE8-4D20-A504-12945F3237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08313"/>
            <a:ext cx="6864626" cy="4678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315</Words>
  <Application>Microsoft Office PowerPoint</Application>
  <PresentationFormat>Экран (4:3)</PresentationFormat>
  <Paragraphs>17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Aharoni</vt:lpstr>
      <vt:lpstr>Arial</vt:lpstr>
      <vt:lpstr>Calibri</vt:lpstr>
      <vt:lpstr>Times New Roman</vt:lpstr>
      <vt:lpstr>Тема Office</vt:lpstr>
      <vt:lpstr>    « Развитие речи детей раннего возраста посредством театрализованной деятельности» </vt:lpstr>
      <vt:lpstr>Актуальность</vt:lpstr>
      <vt:lpstr>Значение театрализованной деятельности</vt:lpstr>
      <vt:lpstr>Презентация PowerPoint</vt:lpstr>
      <vt:lpstr>Задачи</vt:lpstr>
      <vt:lpstr>Пальчиковая гимнастика</vt:lpstr>
      <vt:lpstr>Игры с куклами</vt:lpstr>
      <vt:lpstr>Презентация PowerPoint</vt:lpstr>
      <vt:lpstr>Театр на прищепках </vt:lpstr>
      <vt:lpstr>Би-ба-бо</vt:lpstr>
      <vt:lpstr>Театр из фетра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kate</dc:creator>
  <cp:lastModifiedBy>Admin</cp:lastModifiedBy>
  <cp:revision>11</cp:revision>
  <dcterms:created xsi:type="dcterms:W3CDTF">2017-01-24T06:29:56Z</dcterms:created>
  <dcterms:modified xsi:type="dcterms:W3CDTF">2022-03-20T16:53:36Z</dcterms:modified>
</cp:coreProperties>
</file>