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65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70" r:id="rId22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914400" y="1981200"/>
            <a:ext cx="103632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379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8A8BEB3C-CAD0-4238-9755-984133FA00BA}" type="datetimeFigureOut">
              <a:rPr lang="ru-RU"/>
              <a:pPr/>
              <a:t>28.09.2022</a:t>
            </a:fld>
            <a:endParaRPr lang="ru-RU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840DD0C-91E7-4DA4-8DBC-0E81592E104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8A8625-86A0-48B7-AF4A-F77956DA169F}" type="datetimeFigureOut">
              <a:rPr lang="ru-RU"/>
              <a:pPr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1AB8D-9553-4325-AA21-CF4FFBAC20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43975" y="228600"/>
            <a:ext cx="2846388" cy="58705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1638" y="228600"/>
            <a:ext cx="8389937" cy="58705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5AC2AF-2DAC-4364-B86A-C26DD13F252C}" type="datetimeFigureOut">
              <a:rPr lang="ru-RU"/>
              <a:pPr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F6664B-63BD-41BA-90CE-78355B5568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638" y="228600"/>
            <a:ext cx="1134745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1638" y="1676400"/>
            <a:ext cx="5618162" cy="44227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72200" y="1676400"/>
            <a:ext cx="5618163" cy="21351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72200" y="3963988"/>
            <a:ext cx="5618163" cy="2135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06400" y="6245225"/>
            <a:ext cx="3048000" cy="476250"/>
          </a:xfrm>
        </p:spPr>
        <p:txBody>
          <a:bodyPr/>
          <a:lstStyle>
            <a:lvl1pPr>
              <a:defRPr/>
            </a:lvl1pPr>
          </a:lstStyle>
          <a:p>
            <a:fld id="{51EBCEA8-D033-46D3-B1A6-B8E9B10C589E}" type="datetimeFigureOut">
              <a:rPr lang="ru-RU"/>
              <a:pPr/>
              <a:t>28.09.2022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3048000" cy="476250"/>
          </a:xfrm>
        </p:spPr>
        <p:txBody>
          <a:bodyPr/>
          <a:lstStyle>
            <a:lvl1pPr>
              <a:defRPr/>
            </a:lvl1pPr>
          </a:lstStyle>
          <a:p>
            <a:fld id="{ED7F55C0-C766-4B2E-9CE9-2DC114E65C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01638" y="228600"/>
            <a:ext cx="1134745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01638" y="1676400"/>
            <a:ext cx="5618162" cy="21351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72200" y="1676400"/>
            <a:ext cx="5618163" cy="21351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01638" y="3963988"/>
            <a:ext cx="5618162" cy="2135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72200" y="3963988"/>
            <a:ext cx="5618163" cy="2135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06400" y="6245225"/>
            <a:ext cx="3048000" cy="476250"/>
          </a:xfrm>
        </p:spPr>
        <p:txBody>
          <a:bodyPr/>
          <a:lstStyle>
            <a:lvl1pPr>
              <a:defRPr/>
            </a:lvl1pPr>
          </a:lstStyle>
          <a:p>
            <a:fld id="{56B31CE4-B802-4EFA-8BFD-10EF2D8BF6E5}" type="datetimeFigureOut">
              <a:rPr lang="ru-RU"/>
              <a:pPr/>
              <a:t>28.09.2022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3048000" cy="476250"/>
          </a:xfrm>
        </p:spPr>
        <p:txBody>
          <a:bodyPr/>
          <a:lstStyle>
            <a:lvl1pPr>
              <a:defRPr/>
            </a:lvl1pPr>
          </a:lstStyle>
          <a:p>
            <a:fld id="{AC4BB01E-5EDD-4E6F-93EE-E5B7FDBAB9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96329C-1471-43E5-AC12-DD6643166C62}" type="datetimeFigureOut">
              <a:rPr lang="ru-RU"/>
              <a:pPr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C0515-653C-4C1D-BC4C-4EB0174D6F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7B48CD-DCCB-436C-B5AF-DA55F227FB7D}" type="datetimeFigureOut">
              <a:rPr lang="ru-RU"/>
              <a:pPr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D0D86-7FE8-4531-8C3B-A3C692D1CA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1638" y="1676400"/>
            <a:ext cx="5618162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676400"/>
            <a:ext cx="5618163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0F52B4-F663-482B-BA6F-DD80C8DE9984}" type="datetimeFigureOut">
              <a:rPr lang="ru-RU"/>
              <a:pPr/>
              <a:t>28.09.2022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DAEDC-CE1C-4775-BBAC-20D702DC3A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2A941D-B251-44FC-B31A-FDD629464783}" type="datetimeFigureOut">
              <a:rPr lang="ru-RU"/>
              <a:pPr/>
              <a:t>28.09.2022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000EF9-FCCA-49D6-9A38-A7EDE4B3B0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23C84E-9ADF-4BA1-8299-387EE126F13C}" type="datetimeFigureOut">
              <a:rPr lang="ru-RU"/>
              <a:pPr/>
              <a:t>28.09.2022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5634BC-C8E9-4355-80BA-467C4C632A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136E6E-3A63-459C-B41E-68AC54DED4F1}" type="datetimeFigureOut">
              <a:rPr lang="ru-RU"/>
              <a:pPr/>
              <a:t>28.09.2022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6E652-4108-44FA-A162-3A40A9FBCA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718533-61AC-4CF0-A6A7-1C5F58EDE04C}" type="datetimeFigureOut">
              <a:rPr lang="ru-RU"/>
              <a:pPr/>
              <a:t>28.09.2022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474B65-B9DF-4EF8-931E-7C931E7190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B6EBC7-CF89-4286-94E0-A98AF6742A84}" type="datetimeFigureOut">
              <a:rPr lang="ru-RU"/>
              <a:pPr/>
              <a:t>28.09.2022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76968-E570-4E32-A31A-5F0345B0C7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01638" y="228600"/>
            <a:ext cx="1134745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401638" y="1676400"/>
            <a:ext cx="11388725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6400" y="6245225"/>
            <a:ext cx="3048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59C3D02-B696-4D84-97F9-EAD367E40308}" type="datetimeFigureOut">
              <a:rPr lang="ru-RU"/>
              <a:pPr/>
              <a:t>28.09.2022</a:t>
            </a:fld>
            <a:endParaRPr lang="ru-RU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3048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E139BE4E-6430-4B8C-B73C-A774C30E2818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 fontScale="90000"/>
          </a:bodyPr>
          <a:lstStyle/>
          <a:p>
            <a:r>
              <a:rPr lang="ru-RU" sz="5400" dirty="0"/>
              <a:t>Представление деятельности площадки на 2022-2023 учебный год </a:t>
            </a: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144588" y="3481388"/>
            <a:ext cx="9902825" cy="1684337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2800"/>
              <a:t>Муниципальное дошкольное образовательное автономное учреждение «Детский сад №16 общеразвивающего вида с приоритетным осуществлением художественно-эстетического развития воспитанников «Петушок» г.Орска»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4398B-2DA2-480B-9C1E-C71BE0066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38" y="228600"/>
            <a:ext cx="11347450" cy="4793566"/>
          </a:xfrm>
        </p:spPr>
        <p:txBody>
          <a:bodyPr/>
          <a:lstStyle/>
          <a:p>
            <a:r>
              <a:rPr lang="ru-RU" dirty="0"/>
              <a:t>В МДОАУ «Д/С№16 «Петушок» г. Орска»</a:t>
            </a:r>
            <a:br>
              <a:rPr lang="ru-RU" dirty="0"/>
            </a:br>
            <a:r>
              <a:rPr lang="ru-RU" dirty="0"/>
              <a:t> проводится дополнительная образовательная  услуга:</a:t>
            </a:r>
            <a:br>
              <a:rPr lang="ru-RU" dirty="0"/>
            </a:br>
            <a:r>
              <a:rPr lang="ru-RU" dirty="0"/>
              <a:t>«Обучение театрализации»</a:t>
            </a:r>
          </a:p>
        </p:txBody>
      </p:sp>
    </p:spTree>
    <p:extLst>
      <p:ext uri="{BB962C8B-B14F-4D97-AF65-F5344CB8AC3E}">
        <p14:creationId xmlns:p14="http://schemas.microsoft.com/office/powerpoint/2010/main" val="3123477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Запланированные мероприятия</a:t>
            </a:r>
          </a:p>
        </p:txBody>
      </p:sp>
      <p:sp>
        <p:nvSpPr>
          <p:cNvPr id="3584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800" dirty="0"/>
              <a:t>- </a:t>
            </a:r>
            <a:r>
              <a:rPr lang="ru-RU" sz="1400" dirty="0"/>
              <a:t>Участие в мероприятиях , праздниках, концертах.</a:t>
            </a:r>
          </a:p>
          <a:p>
            <a:pPr>
              <a:lnSpc>
                <a:spcPct val="80000"/>
              </a:lnSpc>
            </a:pPr>
            <a:r>
              <a:rPr lang="ru-RU" sz="1400" dirty="0"/>
              <a:t>Участие в конкурсах , фестивалях и выступлениях.</a:t>
            </a:r>
          </a:p>
          <a:p>
            <a:pPr>
              <a:lnSpc>
                <a:spcPct val="80000"/>
              </a:lnSpc>
            </a:pPr>
            <a:r>
              <a:rPr lang="ru-RU" sz="1400" dirty="0"/>
              <a:t>В процессе музыкально- театрализованной деятельности используем: (Обратите внимание на слайд)</a:t>
            </a:r>
          </a:p>
          <a:p>
            <a:pPr>
              <a:lnSpc>
                <a:spcPct val="80000"/>
              </a:lnSpc>
            </a:pPr>
            <a:r>
              <a:rPr lang="ru-RU" sz="1400" dirty="0"/>
              <a:t>1. просмотры кукольных спектаклей и беседы к ним;</a:t>
            </a:r>
          </a:p>
          <a:p>
            <a:pPr>
              <a:lnSpc>
                <a:spcPct val="80000"/>
              </a:lnSpc>
            </a:pPr>
            <a:r>
              <a:rPr lang="ru-RU" sz="1400" dirty="0"/>
              <a:t>2. игры-драматизации;</a:t>
            </a:r>
          </a:p>
          <a:p>
            <a:pPr>
              <a:lnSpc>
                <a:spcPct val="80000"/>
              </a:lnSpc>
            </a:pPr>
            <a:r>
              <a:rPr lang="ru-RU" sz="1400" dirty="0"/>
              <a:t>3. упражнения для развития дикции;</a:t>
            </a:r>
          </a:p>
          <a:p>
            <a:pPr>
              <a:lnSpc>
                <a:spcPct val="80000"/>
              </a:lnSpc>
            </a:pPr>
            <a:r>
              <a:rPr lang="ru-RU" sz="1400" dirty="0"/>
              <a:t>4. ритмические минутки;</a:t>
            </a:r>
          </a:p>
          <a:p>
            <a:pPr>
              <a:lnSpc>
                <a:spcPct val="80000"/>
              </a:lnSpc>
            </a:pPr>
            <a:r>
              <a:rPr lang="ru-RU" sz="1400" dirty="0"/>
              <a:t>5. игры-превращения;</a:t>
            </a:r>
          </a:p>
          <a:p>
            <a:pPr>
              <a:lnSpc>
                <a:spcPct val="80000"/>
              </a:lnSpc>
            </a:pPr>
            <a:r>
              <a:rPr lang="ru-RU" sz="1400" dirty="0"/>
              <a:t>6. театральные этюды;</a:t>
            </a:r>
          </a:p>
          <a:p>
            <a:pPr>
              <a:lnSpc>
                <a:spcPct val="80000"/>
              </a:lnSpc>
            </a:pPr>
            <a:r>
              <a:rPr lang="ru-RU" sz="1400" dirty="0"/>
              <a:t>7. разыгрывание разнообразных сказок и инсценировок;</a:t>
            </a:r>
          </a:p>
          <a:p>
            <a:pPr>
              <a:lnSpc>
                <a:spcPct val="80000"/>
              </a:lnSpc>
            </a:pPr>
            <a:r>
              <a:rPr lang="ru-RU" sz="1400" dirty="0"/>
              <a:t>8. знакомство не только с текстом сказок , но и мимикой , движением, жестом, костюмами, декорациями. </a:t>
            </a:r>
          </a:p>
          <a:p>
            <a:pPr>
              <a:lnSpc>
                <a:spcPct val="80000"/>
              </a:lnSpc>
            </a:pPr>
            <a:endParaRPr lang="ru-RU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EA3A14-74D4-460C-B81A-3C3953BF7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В процессе музыкально- театрализованной деятельности используем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B4D1CFB-82DB-4041-9523-32CD8507B64C}"/>
              </a:ext>
            </a:extLst>
          </p:cNvPr>
          <p:cNvSpPr/>
          <p:nvPr/>
        </p:nvSpPr>
        <p:spPr>
          <a:xfrm>
            <a:off x="787791" y="1831640"/>
            <a:ext cx="10241280" cy="388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dirty="0"/>
              <a:t>В процессе музыкально- театрализованной деятельности используем: </a:t>
            </a:r>
          </a:p>
          <a:p>
            <a:pPr>
              <a:lnSpc>
                <a:spcPct val="80000"/>
              </a:lnSpc>
            </a:pPr>
            <a:r>
              <a:rPr lang="ru-RU" sz="2800" dirty="0"/>
              <a:t>1. просмотры кукольных спектаклей и беседы к ним;</a:t>
            </a:r>
          </a:p>
          <a:p>
            <a:pPr>
              <a:lnSpc>
                <a:spcPct val="80000"/>
              </a:lnSpc>
            </a:pPr>
            <a:r>
              <a:rPr lang="ru-RU" sz="2800" dirty="0"/>
              <a:t>2. игры-драматизации;</a:t>
            </a:r>
          </a:p>
          <a:p>
            <a:pPr>
              <a:lnSpc>
                <a:spcPct val="80000"/>
              </a:lnSpc>
            </a:pPr>
            <a:r>
              <a:rPr lang="ru-RU" sz="2800" dirty="0"/>
              <a:t>3. упражнения для развития дикции;</a:t>
            </a:r>
          </a:p>
          <a:p>
            <a:pPr>
              <a:lnSpc>
                <a:spcPct val="80000"/>
              </a:lnSpc>
            </a:pPr>
            <a:r>
              <a:rPr lang="ru-RU" sz="2800" dirty="0"/>
              <a:t>4. ритмические минутки;</a:t>
            </a:r>
          </a:p>
          <a:p>
            <a:pPr>
              <a:lnSpc>
                <a:spcPct val="80000"/>
              </a:lnSpc>
            </a:pPr>
            <a:r>
              <a:rPr lang="ru-RU" sz="2800" dirty="0"/>
              <a:t>5. игры-превращения;</a:t>
            </a:r>
          </a:p>
          <a:p>
            <a:pPr>
              <a:lnSpc>
                <a:spcPct val="80000"/>
              </a:lnSpc>
            </a:pPr>
            <a:r>
              <a:rPr lang="ru-RU" sz="2800" dirty="0"/>
              <a:t>6. театральные этюды;</a:t>
            </a:r>
          </a:p>
          <a:p>
            <a:pPr>
              <a:lnSpc>
                <a:spcPct val="80000"/>
              </a:lnSpc>
            </a:pPr>
            <a:r>
              <a:rPr lang="ru-RU" sz="2800" dirty="0"/>
              <a:t>7. разыгрывание разнообразных сказок и инсценировок;</a:t>
            </a:r>
          </a:p>
          <a:p>
            <a:pPr>
              <a:lnSpc>
                <a:spcPct val="80000"/>
              </a:lnSpc>
            </a:pPr>
            <a:r>
              <a:rPr lang="ru-RU" sz="2800" dirty="0"/>
              <a:t>8. знакомство не только с текстом сказок , но и мимикой , движением, жестом, костюмами, декорациями. </a:t>
            </a:r>
          </a:p>
        </p:txBody>
      </p:sp>
    </p:spTree>
    <p:extLst>
      <p:ext uri="{BB962C8B-B14F-4D97-AF65-F5344CB8AC3E}">
        <p14:creationId xmlns:p14="http://schemas.microsoft.com/office/powerpoint/2010/main" val="1972805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2727A-0743-4CEE-A33A-19507DFFF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Проведение семинара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A582673-3848-4EDB-B79C-EDD6B732B7E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37" y="1676400"/>
            <a:ext cx="5112897" cy="4422775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D5BED8B0-A2CE-4FCF-9202-78DCDC903D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676400"/>
            <a:ext cx="5694362" cy="4422775"/>
          </a:xfrm>
        </p:spPr>
      </p:pic>
    </p:spTree>
    <p:extLst>
      <p:ext uri="{BB962C8B-B14F-4D97-AF65-F5344CB8AC3E}">
        <p14:creationId xmlns:p14="http://schemas.microsoft.com/office/powerpoint/2010/main" val="4078657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08C1D8-E3B3-4841-A74F-449ED2275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1200120-0A74-4C9A-9014-01CA37DCBAB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38" y="1780977"/>
            <a:ext cx="5618162" cy="4213621"/>
          </a:xfr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2DD21DC-7650-4544-AC9F-DCF6CA46B6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780976"/>
            <a:ext cx="5618163" cy="4213622"/>
          </a:xfrm>
        </p:spPr>
      </p:pic>
    </p:spTree>
    <p:extLst>
      <p:ext uri="{BB962C8B-B14F-4D97-AF65-F5344CB8AC3E}">
        <p14:creationId xmlns:p14="http://schemas.microsoft.com/office/powerpoint/2010/main" val="4193609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3A4A04-23AA-4257-93AE-AB9C895E1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Проведение семинара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B0BCDCD-9466-4C50-9949-C89E548D103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38" y="1780977"/>
            <a:ext cx="5618162" cy="4213621"/>
          </a:xfrm>
        </p:spPr>
      </p:pic>
      <p:pic>
        <p:nvPicPr>
          <p:cNvPr id="7" name="Объект 7">
            <a:extLst>
              <a:ext uri="{FF2B5EF4-FFF2-40B4-BE49-F238E27FC236}">
                <a16:creationId xmlns:a16="http://schemas.microsoft.com/office/drawing/2014/main" id="{5D7840B9-EEA6-4D6E-A02F-F8CABBEB01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780976"/>
            <a:ext cx="5618163" cy="4213622"/>
          </a:xfrm>
        </p:spPr>
      </p:pic>
    </p:spTree>
    <p:extLst>
      <p:ext uri="{BB962C8B-B14F-4D97-AF65-F5344CB8AC3E}">
        <p14:creationId xmlns:p14="http://schemas.microsoft.com/office/powerpoint/2010/main" val="4183238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6B71A0-3584-44C0-B70C-34AAD1411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Семинар «Дети и театр»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3F97A16-C808-4F9F-90F0-670234FDB9E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38" y="1780977"/>
            <a:ext cx="5618162" cy="4213621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C64EF3D9-372D-43CF-9A0A-E51F9AAEB9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780976"/>
            <a:ext cx="5618163" cy="4213622"/>
          </a:xfrm>
        </p:spPr>
      </p:pic>
    </p:spTree>
    <p:extLst>
      <p:ext uri="{BB962C8B-B14F-4D97-AF65-F5344CB8AC3E}">
        <p14:creationId xmlns:p14="http://schemas.microsoft.com/office/powerpoint/2010/main" val="2756489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466927-C58A-480A-BA01-3E79103ED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Тема «Дети и театр»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AD849B4-DAE4-4F34-BE7E-270EE64CBD0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38" y="1780977"/>
            <a:ext cx="5618162" cy="4213621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07A9E76E-B0B2-48EF-BEE1-5D77E0A8C1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780976"/>
            <a:ext cx="5618163" cy="4213622"/>
          </a:xfrm>
        </p:spPr>
      </p:pic>
    </p:spTree>
    <p:extLst>
      <p:ext uri="{BB962C8B-B14F-4D97-AF65-F5344CB8AC3E}">
        <p14:creationId xmlns:p14="http://schemas.microsoft.com/office/powerpoint/2010/main" val="782098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F15318-2701-4CFD-A3A5-49076E0AD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Мастер-класс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0EA9D7E-BF48-442B-A8AB-FFAFB8BA0AE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38" y="1676400"/>
            <a:ext cx="5098830" cy="4422775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5B000024-BDEC-47E2-9596-84632A6EF5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055" y="1676400"/>
            <a:ext cx="5503033" cy="4422775"/>
          </a:xfrm>
        </p:spPr>
      </p:pic>
    </p:spTree>
    <p:extLst>
      <p:ext uri="{BB962C8B-B14F-4D97-AF65-F5344CB8AC3E}">
        <p14:creationId xmlns:p14="http://schemas.microsoft.com/office/powerpoint/2010/main" val="265741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70B22-ECE3-4B11-8ED8-D7B0DFD9D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Рефлексия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44E0B35-11FC-413A-B7E3-7404CFE37DB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38" y="1780977"/>
            <a:ext cx="5618162" cy="4213621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3A6F6CAC-44FB-4F0B-B74F-E98615C5BE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780976"/>
            <a:ext cx="5618163" cy="4213622"/>
          </a:xfrm>
        </p:spPr>
      </p:pic>
    </p:spTree>
    <p:extLst>
      <p:ext uri="{BB962C8B-B14F-4D97-AF65-F5344CB8AC3E}">
        <p14:creationId xmlns:p14="http://schemas.microsoft.com/office/powerpoint/2010/main" val="3346872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/>
              <a:t>Название  инновационной площадки:</a:t>
            </a:r>
          </a:p>
        </p:txBody>
      </p:sp>
      <p:sp>
        <p:nvSpPr>
          <p:cNvPr id="15362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ru-RU" sz="4800" dirty="0"/>
              <a:t>«Организация музыкально- театрализованной деятельности в современном детском саду на основе творческого взаимодействия педагогов с детьми»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EAD45F-AA68-4565-925B-D8B4F339D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Высказывания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DB3ACB-C6D7-4DAF-B660-CB431FE2CD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«Ни одно  из искусств не обладает такой действенной силой, как музыкально-театрализованная деятельность, являющая средством духовного самосознания человека….»</a:t>
            </a:r>
          </a:p>
          <a:p>
            <a:endParaRPr lang="ru-RU" dirty="0"/>
          </a:p>
          <a:p>
            <a:r>
              <a:rPr lang="ru-RU" dirty="0"/>
              <a:t>                       Г .В .Кузнецова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58CAC6-0685-4AEA-9071-CDE69A4561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«… эта деятельность дает уроки творчества, красоты, морали и нравственности. А чем они богаче, тем успешнее идет развитие мира детей …»</a:t>
            </a:r>
          </a:p>
          <a:p>
            <a:endParaRPr lang="ru-RU" dirty="0"/>
          </a:p>
          <a:p>
            <a:r>
              <a:rPr lang="ru-RU" dirty="0"/>
              <a:t>                              </a:t>
            </a:r>
            <a:r>
              <a:rPr lang="ru-RU" dirty="0" err="1"/>
              <a:t>Б.М.Теплов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7038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967581" y="2921168"/>
            <a:ext cx="102568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6000" dirty="0"/>
              <a:t>СПАСИБО ЗА ВНИМАНИЕ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/>
          <a:p>
            <a:r>
              <a:rPr lang="ru-RU" sz="6000"/>
              <a:t>Инновационная площадка Федерального уровня </a:t>
            </a:r>
          </a:p>
        </p:txBody>
      </p:sp>
      <p:sp>
        <p:nvSpPr>
          <p:cNvPr id="3" name="Текст 2">
            <a:extLst/>
          </p:cNvPr>
          <p:cNvSpPr>
            <a:spLocks noGrp="1"/>
          </p:cNvSpPr>
          <p:nvPr>
            <p:ph type="body" idx="4294967295"/>
          </p:nvPr>
        </p:nvSpPr>
        <p:spPr>
          <a:xfrm>
            <a:off x="631825" y="4597400"/>
            <a:ext cx="10914063" cy="1466850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ru-RU" sz="2800">
                <a:solidFill>
                  <a:srgbClr val="898989"/>
                </a:solidFill>
              </a:rPr>
              <a:t>АНО ДПО «НИИ дошкольного образования «Воспитатели России»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/>
          <a:p>
            <a:r>
              <a:rPr lang="ru-RU" sz="6000"/>
              <a:t>Научный руководитель инновационной площадки- Буренина Анна Иосифовна</a:t>
            </a:r>
          </a:p>
        </p:txBody>
      </p:sp>
      <p:sp>
        <p:nvSpPr>
          <p:cNvPr id="3" name="Текст 2">
            <a:extLst/>
          </p:cNvPr>
          <p:cNvSpPr>
            <a:spLocks noGrp="1"/>
          </p:cNvSpPr>
          <p:nvPr>
            <p:ph type="body" idx="4294967295"/>
          </p:nvPr>
        </p:nvSpPr>
        <p:spPr>
          <a:xfrm>
            <a:off x="631825" y="4597400"/>
            <a:ext cx="10914063" cy="1466850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ru-RU" sz="2800">
                <a:solidFill>
                  <a:srgbClr val="898989"/>
                </a:solidFill>
              </a:rPr>
              <a:t>Кандидат педагогических наук, главный редактор журнала «Музыкальная палитра , директор АНО  ДПО « Аничков мост»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/>
              <a:t>Состав рабочей группы:</a:t>
            </a: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819150" y="2131489"/>
            <a:ext cx="1030922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dirty="0"/>
              <a:t>           В МДОАУ «Д/С№16 «Петушок» г. Орска» создана рабочая группа , в состав которой входят </a:t>
            </a:r>
          </a:p>
          <a:p>
            <a:pPr algn="ctr"/>
            <a:r>
              <a:rPr lang="ru-RU" sz="2400" dirty="0"/>
              <a:t> заведующий МДОАУ №16 Жаворонкова Наталья Борисовна и все педагогические работники: </a:t>
            </a:r>
          </a:p>
          <a:p>
            <a:pPr algn="ctr"/>
            <a:r>
              <a:rPr lang="ru-RU" sz="2400" dirty="0"/>
              <a:t>- </a:t>
            </a:r>
            <a:r>
              <a:rPr lang="ru-RU" sz="2400" dirty="0" err="1"/>
              <a:t>Кенесова</a:t>
            </a:r>
            <a:r>
              <a:rPr lang="ru-RU" sz="2400" dirty="0"/>
              <a:t> К.С. – старший воспитатель</a:t>
            </a:r>
          </a:p>
          <a:p>
            <a:pPr algn="ctr"/>
            <a:r>
              <a:rPr lang="ru-RU" sz="2400" dirty="0"/>
              <a:t>- </a:t>
            </a:r>
            <a:r>
              <a:rPr lang="ru-RU" sz="2400" dirty="0" err="1"/>
              <a:t>Альмогомбетова</a:t>
            </a:r>
            <a:r>
              <a:rPr lang="ru-RU" sz="2400" dirty="0"/>
              <a:t> А.Е.- воспитатель</a:t>
            </a:r>
          </a:p>
          <a:p>
            <a:pPr algn="ctr"/>
            <a:r>
              <a:rPr lang="ru-RU" sz="2400" dirty="0"/>
              <a:t>- Кулешова Е.С.- воспитатель</a:t>
            </a:r>
          </a:p>
          <a:p>
            <a:pPr algn="ctr"/>
            <a:r>
              <a:rPr lang="ru-RU" sz="2400" dirty="0"/>
              <a:t>- Долматова Т.В.- воспитатель</a:t>
            </a:r>
          </a:p>
          <a:p>
            <a:pPr algn="ctr"/>
            <a:r>
              <a:rPr lang="ru-RU" sz="2400" dirty="0"/>
              <a:t>- Морозова А.А.- воспитатель</a:t>
            </a:r>
          </a:p>
          <a:p>
            <a:pPr algn="ctr"/>
            <a:r>
              <a:rPr lang="ru-RU" sz="2400" dirty="0"/>
              <a:t>- Ивлева Н.К.- воспитатель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/>
              <a:t>Цель:</a:t>
            </a:r>
          </a:p>
        </p:txBody>
      </p:sp>
      <p:sp>
        <p:nvSpPr>
          <p:cNvPr id="19494" name="Rectangle 38"/>
          <p:cNvSpPr>
            <a:spLocks noChangeArrowheads="1"/>
          </p:cNvSpPr>
          <p:nvPr/>
        </p:nvSpPr>
        <p:spPr bwMode="auto">
          <a:xfrm>
            <a:off x="760413" y="1572291"/>
            <a:ext cx="1047967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dirty="0"/>
              <a:t>           </a:t>
            </a:r>
            <a:r>
              <a:rPr lang="ru-RU" sz="4000" dirty="0">
                <a:latin typeface="+mn-lt"/>
              </a:rPr>
              <a:t>Целью является: развитие творческих способностей воспитанников </a:t>
            </a:r>
          </a:p>
          <a:p>
            <a:r>
              <a:rPr lang="ru-RU" sz="4000" dirty="0">
                <a:latin typeface="+mn-lt"/>
              </a:rPr>
              <a:t> посредством музыкально- театрализованной деятельности)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/>
              <a:t>Задачи:</a:t>
            </a:r>
          </a:p>
        </p:txBody>
      </p:sp>
      <p:sp>
        <p:nvSpPr>
          <p:cNvPr id="20482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ru-RU" dirty="0"/>
              <a:t>Поэтапное освоение детьми различных видов творчества;</a:t>
            </a:r>
          </a:p>
          <a:p>
            <a:pPr marL="457200" indent="-457200">
              <a:buAutoNum type="arabicPeriod"/>
            </a:pPr>
            <a:r>
              <a:rPr lang="ru-RU" dirty="0"/>
              <a:t>Формирование и совершенствование артистических навыков в плане переживания и воплощения образа;</a:t>
            </a:r>
          </a:p>
          <a:p>
            <a:pPr marL="457200" indent="-457200">
              <a:buAutoNum type="arabicPeriod"/>
            </a:pPr>
            <a:r>
              <a:rPr lang="ru-RU" dirty="0"/>
              <a:t>Овладение навыками общения, индивидуального и коллективного творчества.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/>
              <a:t>Целевая аудитория:</a:t>
            </a:r>
          </a:p>
        </p:txBody>
      </p:sp>
      <p:sp>
        <p:nvSpPr>
          <p:cNvPr id="21506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sz="4400" dirty="0"/>
              <a:t>В целевую аудиторию включаются сотрудники детского сада, родители(законные представители ) и воспитанники 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/>
              <a:t>Темы консультаций для воспитателей и родителей (законных представителей): </a:t>
            </a:r>
          </a:p>
        </p:txBody>
      </p:sp>
      <p:sp>
        <p:nvSpPr>
          <p:cNvPr id="22530" name="Объект 2"/>
          <p:cNvSpPr>
            <a:spLocks noGrp="1"/>
          </p:cNvSpPr>
          <p:nvPr>
            <p:ph idx="4294967295"/>
          </p:nvPr>
        </p:nvSpPr>
        <p:spPr>
          <a:xfrm>
            <a:off x="401638" y="1339850"/>
            <a:ext cx="11388725" cy="4759325"/>
          </a:xfrm>
        </p:spPr>
        <p:txBody>
          <a:bodyPr/>
          <a:lstStyle/>
          <a:p>
            <a:pPr marL="0" indent="0">
              <a:buNone/>
            </a:pPr>
            <a:endParaRPr lang="ru-RU" sz="1600" dirty="0"/>
          </a:p>
          <a:p>
            <a:r>
              <a:rPr lang="ru-RU" sz="1600" dirty="0"/>
              <a:t>- </a:t>
            </a:r>
            <a:r>
              <a:rPr lang="ru-RU" sz="2000" dirty="0"/>
              <a:t>« Развитие детей в театрализованной деятельности»;</a:t>
            </a:r>
          </a:p>
          <a:p>
            <a:r>
              <a:rPr lang="ru-RU" sz="2000" dirty="0"/>
              <a:t>- « Роль музыкально-театрализованной деятельности в развитии личности ребенка»;</a:t>
            </a:r>
          </a:p>
          <a:p>
            <a:r>
              <a:rPr lang="ru-RU" sz="2000" dirty="0"/>
              <a:t>- « Художественно-эстетическое развитие детей посредством театрального  искусства»;</a:t>
            </a:r>
          </a:p>
          <a:p>
            <a:r>
              <a:rPr lang="ru-RU" sz="2000" dirty="0"/>
              <a:t>- «Ребенок и театрализованная деятельность в ДОУ»;</a:t>
            </a:r>
          </a:p>
          <a:p>
            <a:r>
              <a:rPr lang="ru-RU" sz="2000" dirty="0"/>
              <a:t>- «Театрализованная деятельность –эффективное</a:t>
            </a:r>
            <a:r>
              <a:rPr lang="ru-RU" sz="4000" dirty="0"/>
              <a:t> </a:t>
            </a:r>
            <a:r>
              <a:rPr lang="ru-RU" sz="2000" dirty="0"/>
              <a:t>развитие дошкольников младшего возраста»;</a:t>
            </a:r>
          </a:p>
          <a:p>
            <a:r>
              <a:rPr lang="ru-RU" sz="2000" dirty="0"/>
              <a:t>- Условия возникновения и развития самостоятельной музыкально-игровой деятельности детей »;</a:t>
            </a:r>
          </a:p>
          <a:p>
            <a:r>
              <a:rPr lang="ru-RU" sz="2000" dirty="0"/>
              <a:t>- « Тетра. Роль театра в развитии и воспитании»;</a:t>
            </a:r>
          </a:p>
          <a:p>
            <a:r>
              <a:rPr lang="ru-RU" sz="2000" dirty="0"/>
              <a:t>- «Театрализованная деятельность в процессе музыкального воспитания дошкольников»;</a:t>
            </a:r>
          </a:p>
          <a:p>
            <a:r>
              <a:rPr lang="ru-RU" sz="2000" dirty="0"/>
              <a:t>- «Развитие речи посредством театрализованных игр».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110</TotalTime>
  <Words>607</Words>
  <Application>Microsoft Office PowerPoint</Application>
  <PresentationFormat>Широкоэкранный</PresentationFormat>
  <Paragraphs>74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Wingdings</vt:lpstr>
      <vt:lpstr>Облака</vt:lpstr>
      <vt:lpstr>Представление деятельности площадки на 2022-2023 учебный год </vt:lpstr>
      <vt:lpstr>Название  инновационной площадки:</vt:lpstr>
      <vt:lpstr>Инновационная площадка Федерального уровня </vt:lpstr>
      <vt:lpstr>Научный руководитель инновационной площадки- Буренина Анна Иосифовна</vt:lpstr>
      <vt:lpstr>Состав рабочей группы:</vt:lpstr>
      <vt:lpstr>Цель:</vt:lpstr>
      <vt:lpstr>Задачи:</vt:lpstr>
      <vt:lpstr>Целевая аудитория:</vt:lpstr>
      <vt:lpstr>Темы консультаций для воспитателей и родителей (законных представителей): </vt:lpstr>
      <vt:lpstr>В МДОАУ «Д/С№16 «Петушок» г. Орска»  проводится дополнительная образовательная  услуга: «Обучение театрализации»</vt:lpstr>
      <vt:lpstr>Запланированные мероприятия</vt:lpstr>
      <vt:lpstr>В процессе музыкально- театрализованной деятельности используем</vt:lpstr>
      <vt:lpstr>Проведение семинара </vt:lpstr>
      <vt:lpstr>Презентация PowerPoint</vt:lpstr>
      <vt:lpstr>Проведение семинара </vt:lpstr>
      <vt:lpstr>Семинар «Дети и театр»</vt:lpstr>
      <vt:lpstr>Тема «Дети и театр»</vt:lpstr>
      <vt:lpstr>Мастер-класс </vt:lpstr>
      <vt:lpstr>Рефлексия </vt:lpstr>
      <vt:lpstr>Высказывания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Представление деятельности площадки на 2022-2023 учебный год </dc:title>
  <dc:creator>Admin</dc:creator>
  <cp:lastModifiedBy>Admin</cp:lastModifiedBy>
  <cp:revision>12</cp:revision>
  <dcterms:created xsi:type="dcterms:W3CDTF">2022-09-28T01:42:46Z</dcterms:created>
  <dcterms:modified xsi:type="dcterms:W3CDTF">2022-09-28T16:42:16Z</dcterms:modified>
</cp:coreProperties>
</file>