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D5524-71B7-47EF-BDF1-C6B2D2F7D39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3C0F-FF27-4B40-B747-CDB94591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3C0F-FF27-4B40-B747-CDB945915B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3C0F-FF27-4B40-B747-CDB945915B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4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3C0F-FF27-4B40-B747-CDB945915B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9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3C0F-FF27-4B40-B747-CDB945915BD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0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2FB1-0619-453E-8974-5182D728425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0024-1412-4FAF-A3F9-B2736996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2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8.xml"/><Relationship Id="rId10" Type="http://schemas.openxmlformats.org/officeDocument/2006/relationships/slide" Target="slide17.xml"/><Relationship Id="rId4" Type="http://schemas.openxmlformats.org/officeDocument/2006/relationships/slide" Target="slide6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526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603447"/>
            <a:ext cx="8640960" cy="266429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Осторожно! Ядовитые грибы.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5"/>
            <a:ext cx="4067944" cy="1117639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Довыдова</a:t>
            </a:r>
            <a:r>
              <a:rPr lang="ru-RU" dirty="0" smtClean="0">
                <a:solidFill>
                  <a:schemeClr val="tx1"/>
                </a:solidFill>
              </a:rPr>
              <a:t> Наталия Леонидовна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584" y="6620595"/>
            <a:ext cx="1042416" cy="3771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6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4695" y="6647063"/>
            <a:ext cx="678873" cy="2109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5" y="6647062"/>
            <a:ext cx="819269" cy="2332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4211960" y="6647063"/>
            <a:ext cx="720080" cy="24390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Бледная поганка</a:t>
            </a:r>
          </a:p>
          <a:p>
            <a:endParaRPr lang="ru-RU" sz="2400" dirty="0" smtClean="0"/>
          </a:p>
          <a:p>
            <a:r>
              <a:rPr lang="ru-RU" sz="2400" dirty="0" smtClean="0"/>
              <a:t>Растет </a:t>
            </a:r>
            <a:r>
              <a:rPr lang="ru-RU" sz="2400" dirty="0"/>
              <a:t>поганка в лиственных лесах и внешним видом (в молодом возрасте) слегка напоминает шампиньоны или зеленушки, в зависимости от цвета шляпки. Шляпка может быть плоская с легкой выпуклостью или же в форме яйца, с гладкими краями и вросшими волокнами. Окраска варьируется от белой до зеленовато-оливковой, пластинки под шляпкой тоже белые. Удлиненная ножка у основания расширяется и «закована» в остатки пленки-мешочка, которая скрывала под собой молодой гриб, а сверху имеет белое кольцо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78384" y="6093296"/>
            <a:ext cx="66522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093295"/>
            <a:ext cx="682376" cy="3980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4499992" y="6093296"/>
            <a:ext cx="576064" cy="39434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4932040" cy="3212976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336792"/>
            <a:ext cx="611560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336792"/>
            <a:ext cx="6835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4211960" y="6336792"/>
            <a:ext cx="648072" cy="52120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7484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Ложный опенок</a:t>
            </a:r>
          </a:p>
          <a:p>
            <a:r>
              <a:rPr lang="ru-RU" dirty="0" smtClean="0"/>
              <a:t> </a:t>
            </a:r>
            <a:r>
              <a:rPr lang="ru-RU" sz="2400" dirty="0"/>
              <a:t>Ядовитые двойники кучками обитают на остатках древесных пород практически везде, как в лесах, так и в просеках между полей. У грибочков небольшие шляпки (максимум 7 см в диаметре) серо-желтого цвета, с более темным, красноватым, центром. Мякоть светлая, горька и плохо пахнет. Пластинки под шляпкой плотно приросли к ножке, у старого гриба они темные. Светлая ножка длинная, до 10 см, и ровная, состоит из волокон. Отличить «хороший» и «плохой опенок» можно по таким признакам:</a:t>
            </a:r>
          </a:p>
          <a:p>
            <a:r>
              <a:rPr lang="ru-RU" sz="2400" dirty="0"/>
              <a:t>у съедобного гриба на шляпки и ножке имеются чешуйки, у ложного опенка их нет; «хороший» гриб одет в юбочку на ножке, у «плохого» ее </a:t>
            </a:r>
            <a:r>
              <a:rPr lang="ru-RU" sz="2400" dirty="0" smtClean="0"/>
              <a:t>нет.</a:t>
            </a:r>
            <a:endParaRPr lang="ru-RU" sz="2400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23528" y="6038440"/>
            <a:ext cx="52120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68820" y="6038440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4211960" y="6031033"/>
            <a:ext cx="648072" cy="52120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431" y="6331796"/>
            <a:ext cx="676137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8424" y="6331796"/>
            <a:ext cx="737232" cy="5262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4050792" y="6331796"/>
            <a:ext cx="737232" cy="5262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8092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Сатанинский гриб</a:t>
            </a:r>
          </a:p>
          <a:p>
            <a:r>
              <a:rPr lang="ru-RU" sz="2400" dirty="0" smtClean="0"/>
              <a:t>Внешне </a:t>
            </a:r>
            <a:r>
              <a:rPr lang="ru-RU" sz="2400" dirty="0"/>
              <a:t>сатанинский гриб довольно красив: грязно-белая шляпка мясистая, с губчатым низом желтого цвета, который со временем краснеет. Форма ножки аналогична настоящему съедобному боровику, такая же массивная, в виде бочонка. Под шляпкой ножка утончается и окрашивается в желтый цвет, остальная часть оранжево-красная. Мякоть очень плотная, белая, лишь у самого основания ножки розоватая. У молодых грибов пахнет приятно, но от старых экземпляров исходит отвратительных запах испорченных овощей.</a:t>
            </a:r>
          </a:p>
          <a:p>
            <a:r>
              <a:rPr lang="ru-RU" sz="2400" dirty="0"/>
              <a:t>Отличить </a:t>
            </a:r>
            <a:r>
              <a:rPr lang="ru-RU" sz="2400" dirty="0" err="1"/>
              <a:t>болет</a:t>
            </a:r>
            <a:r>
              <a:rPr lang="ru-RU" sz="2400" dirty="0"/>
              <a:t> сатанический от съедобных грибов можно, разрезав мякоть: при контакте с воздухом она приобретает сначала красный оттенок, а затем становится синей.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95536" y="6027071"/>
            <a:ext cx="720080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027071"/>
            <a:ext cx="754384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4185382" y="5994441"/>
            <a:ext cx="773236" cy="52120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23928" cy="6858001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6577" y="6330996"/>
            <a:ext cx="728999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1584" y="6330996"/>
            <a:ext cx="1042416" cy="5270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3868510" y="6330996"/>
            <a:ext cx="919514" cy="5270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626" y="404664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Волоконница</a:t>
            </a:r>
            <a:endParaRPr lang="ru-RU" sz="4000" dirty="0" smtClean="0"/>
          </a:p>
          <a:p>
            <a:r>
              <a:rPr lang="ru-RU" sz="2400" dirty="0" smtClean="0"/>
              <a:t>Шляпка </a:t>
            </a:r>
            <a:r>
              <a:rPr lang="ru-RU" sz="2400" dirty="0"/>
              <a:t>диаметром 2-8 см, конусовидная, затем колокольчатая с острым бугорком, шелковисто-волокнистая, с просвечивающей мякотью, с продольными радиальными трещинами, часто с волнистым разорванным краем, беловатая, охристая, грязно-желтая, желто-охряная. Мякоть белая или желтоватая, с несколько неприятным запахом и вкусом. Пластинки широкие, частые, сначала светлые, беловатые, сероватые или желтоватые, позже серовато-буроватые с оливковым оттенком и светлым опушенным или зазубренным краем. Ножка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4-7см</a:t>
            </a:r>
            <a:r>
              <a:rPr lang="ru-RU" sz="2400" dirty="0"/>
              <a:t>, центральная, расширяющаяся к основанию, вверху светлая с мучнистым налетом, ниже красновато-буроватая.</a:t>
            </a: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106684" y="6021287"/>
            <a:ext cx="648072" cy="44098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70229" y="6021288"/>
            <a:ext cx="764372" cy="4409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3" y="6021288"/>
            <a:ext cx="759443" cy="4983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67378" y="6390620"/>
            <a:ext cx="720080" cy="49429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166" y="6390620"/>
            <a:ext cx="673402" cy="467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3" y="6390620"/>
            <a:ext cx="714993" cy="467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39552" y="908720"/>
            <a:ext cx="799288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Интернет- источники</a:t>
            </a:r>
          </a:p>
          <a:p>
            <a:r>
              <a:rPr lang="en-US" sz="2400" dirty="0" smtClean="0"/>
              <a:t>900igr.net</a:t>
            </a:r>
          </a:p>
          <a:p>
            <a:r>
              <a:rPr lang="en-US" sz="2400" dirty="0" smtClean="0"/>
              <a:t>Griby.my1.ru</a:t>
            </a:r>
          </a:p>
          <a:p>
            <a:r>
              <a:rPr lang="en-US" sz="2400" dirty="0" smtClean="0"/>
              <a:t>5gribov.ru</a:t>
            </a:r>
          </a:p>
          <a:p>
            <a:r>
              <a:rPr lang="en-US" sz="2400" dirty="0" smtClean="0"/>
              <a:t>bezopasnost-detej.ru</a:t>
            </a:r>
          </a:p>
          <a:p>
            <a:r>
              <a:rPr lang="en-US" sz="2400" dirty="0" smtClean="0"/>
              <a:t>infourok.ru</a:t>
            </a:r>
          </a:p>
          <a:p>
            <a:r>
              <a:rPr lang="en-US" sz="2400" dirty="0" smtClean="0"/>
              <a:t>Sivorovski.ru</a:t>
            </a:r>
          </a:p>
          <a:p>
            <a:r>
              <a:rPr lang="en-US" sz="2400" dirty="0" smtClean="0"/>
              <a:t>dic.academic.ru</a:t>
            </a:r>
          </a:p>
          <a:p>
            <a:r>
              <a:rPr lang="en-US" sz="2400" dirty="0" smtClean="0"/>
              <a:t>Fb.ru</a:t>
            </a:r>
          </a:p>
          <a:p>
            <a:r>
              <a:rPr lang="en-US" sz="2400" dirty="0" smtClean="0"/>
              <a:t>www.glav-dacha.ry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8344" y="6453336"/>
            <a:ext cx="737232" cy="3848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4139952" y="6453336"/>
            <a:ext cx="792088" cy="38483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136904" cy="1728192"/>
          </a:xfrm>
        </p:spPr>
        <p:txBody>
          <a:bodyPr/>
          <a:lstStyle/>
          <a:p>
            <a:r>
              <a:rPr lang="ru-RU" dirty="0" smtClean="0"/>
              <a:t>Содержание.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Содержание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hlinkClick r:id="rId3" action="ppaction://hlinksldjump"/>
              </a:rPr>
              <a:t>1. Введение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hlinkClick r:id="rId4" action="ppaction://hlinksldjump"/>
              </a:rPr>
              <a:t>2. Первая помощь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hlinkClick r:id="rId5" action="ppaction://hlinksldjump"/>
              </a:rPr>
              <a:t>3. Мухомор красный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hlinkClick r:id="rId6" action="ppaction://hlinksldjump"/>
              </a:rPr>
              <a:t>4. </a:t>
            </a:r>
            <a:r>
              <a:rPr lang="ru-RU" b="1" dirty="0" err="1" smtClean="0">
                <a:solidFill>
                  <a:schemeClr val="tx1"/>
                </a:solidFill>
                <a:hlinkClick r:id="rId6" action="ppaction://hlinksldjump"/>
              </a:rPr>
              <a:t>Галерина</a:t>
            </a:r>
            <a:r>
              <a:rPr lang="ru-RU" b="1" dirty="0" smtClean="0">
                <a:solidFill>
                  <a:schemeClr val="tx1"/>
                </a:solidFill>
                <a:hlinkClick r:id="rId6" action="ppaction://hlinksldjump"/>
              </a:rPr>
              <a:t> болотная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hlinkClick r:id="rId7" action="ppaction://hlinksldjump"/>
              </a:rPr>
              <a:t>5. Бледная поганка ( мухомор зеленый)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hlinkClick r:id="rId8" action="ppaction://hlinksldjump"/>
              </a:rPr>
              <a:t>6. Ложный опенок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hlinkClick r:id="rId9" action="ppaction://hlinksldjump"/>
              </a:rPr>
              <a:t>7. Сатанинский гриб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hlinkClick r:id="rId10" action="ppaction://hlinksldjump"/>
              </a:rPr>
              <a:t>8. </a:t>
            </a:r>
            <a:r>
              <a:rPr lang="ru-RU" b="1" dirty="0" err="1" smtClean="0">
                <a:solidFill>
                  <a:schemeClr val="tx1"/>
                </a:solidFill>
                <a:hlinkClick r:id="rId10" action="ppaction://hlinksldjump"/>
              </a:rPr>
              <a:t>Волоконница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  <a:hlinkClick r:id="rId11" action="ppaction://hlinksldjump"/>
              </a:rPr>
              <a:t>9.</a:t>
            </a:r>
            <a:r>
              <a:rPr lang="ru-RU" b="1" dirty="0" smtClean="0">
                <a:solidFill>
                  <a:schemeClr val="tx1"/>
                </a:solidFill>
                <a:hlinkClick r:id="rId11" action="ppaction://hlinksldjump"/>
              </a:rPr>
              <a:t> Интернет - источники</a:t>
            </a:r>
            <a:r>
              <a:rPr lang="en-US" b="1" dirty="0" smtClean="0">
                <a:solidFill>
                  <a:schemeClr val="tx1"/>
                </a:solidFill>
                <a:hlinkClick r:id="rId11" action="ppaction://hlinksldjump"/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669360"/>
            <a:ext cx="521208" cy="1886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36887" y="6669360"/>
            <a:ext cx="521208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4427984" y="6453336"/>
            <a:ext cx="432048" cy="4050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943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"/>
              </a:rPr>
              <a:t>Для детей многие грибы намного опаснее, чем для взрослых, поэтому употребление даже «хороших» </a:t>
            </a:r>
            <a:r>
              <a:rPr lang="ru-RU" dirty="0" smtClean="0">
                <a:solidFill>
                  <a:srgbClr val="000000"/>
                </a:solidFill>
                <a:latin typeface="Helvetica"/>
              </a:rPr>
              <a:t>грибов детьми</a:t>
            </a:r>
            <a:r>
              <a:rPr lang="ru-RU" dirty="0">
                <a:solidFill>
                  <a:srgbClr val="000000"/>
                </a:solidFill>
                <a:latin typeface="Helvetica"/>
              </a:rPr>
              <a:t> следует ограничить.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6" y="-34636"/>
            <a:ext cx="9190181" cy="6892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01208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PT Sans"/>
              </a:rPr>
              <a:t>                          Введение.</a:t>
            </a:r>
          </a:p>
          <a:p>
            <a:endParaRPr lang="ru-RU" sz="2400" dirty="0">
              <a:solidFill>
                <a:srgbClr val="000000"/>
              </a:solidFill>
              <a:latin typeface="PT Sans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PT Sans"/>
              </a:rPr>
              <a:t>Одним </a:t>
            </a:r>
            <a:r>
              <a:rPr lang="ru-RU" sz="2400" dirty="0">
                <a:solidFill>
                  <a:srgbClr val="000000"/>
                </a:solidFill>
                <a:latin typeface="PT Sans"/>
              </a:rPr>
              <a:t>из самых загадочных живых организмов на Земле являются грибы. Ученые ранее относили их к царству </a:t>
            </a:r>
            <a:r>
              <a:rPr lang="ru-RU" sz="2400" dirty="0" smtClean="0">
                <a:solidFill>
                  <a:srgbClr val="000000"/>
                </a:solidFill>
                <a:latin typeface="PT Sans"/>
              </a:rPr>
              <a:t>растений, теперь </a:t>
            </a:r>
            <a:r>
              <a:rPr lang="ru-RU" sz="2400" dirty="0">
                <a:solidFill>
                  <a:srgbClr val="000000"/>
                </a:solidFill>
                <a:latin typeface="PT Sans"/>
              </a:rPr>
              <a:t>уже выяснено, что грибы стоят где-то посредине между растениями и </a:t>
            </a:r>
            <a:r>
              <a:rPr lang="ru-RU" sz="2400" dirty="0" smtClean="0">
                <a:solidFill>
                  <a:srgbClr val="000000"/>
                </a:solidFill>
                <a:latin typeface="PT Sans"/>
              </a:rPr>
              <a:t>животными</a:t>
            </a:r>
            <a:r>
              <a:rPr lang="ru-RU" sz="2400" dirty="0" smtClean="0">
                <a:solidFill>
                  <a:srgbClr val="0096FF"/>
                </a:solidFill>
                <a:latin typeface="PT Sans"/>
              </a:rPr>
              <a:t>. </a:t>
            </a:r>
          </a:p>
          <a:p>
            <a:r>
              <a:rPr lang="ru-RU" sz="2400" dirty="0" smtClean="0">
                <a:latin typeface="PT Sans"/>
              </a:rPr>
              <a:t>К ядовитым относятся грибы, в плодовых телах которых на всех стадиях их развития содержаться ядовитые вещества – токсины, вызывающие отравления.</a:t>
            </a:r>
          </a:p>
          <a:p>
            <a:r>
              <a:rPr lang="ru-RU" sz="2400" dirty="0" smtClean="0">
                <a:latin typeface="PT Sans"/>
              </a:rPr>
              <a:t>Основными причинами отравлений являются не знания различий между съедобными и ядовитыми грибами. Следует помнить, что последствия отравления грибами зависят помимо яда гриба, так же от возраста и состояния здоровья потерпевшего, </a:t>
            </a:r>
            <a:r>
              <a:rPr lang="ru-RU" sz="2400" dirty="0" err="1" smtClean="0">
                <a:latin typeface="PT Sans"/>
              </a:rPr>
              <a:t>колличество</a:t>
            </a:r>
            <a:r>
              <a:rPr lang="ru-RU" sz="2400" dirty="0" smtClean="0">
                <a:latin typeface="PT Sans"/>
              </a:rPr>
              <a:t>  съеденных грибов.</a:t>
            </a:r>
            <a:endParaRPr lang="ru-RU" sz="2400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521208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22792" y="6597352"/>
            <a:ext cx="521208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4305350" y="6597352"/>
            <a:ext cx="521208" cy="23589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83714"/>
            <a:ext cx="8352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Самые опасные смертельно ядовитые грибы, это, прежде всего  </a:t>
            </a:r>
            <a:r>
              <a:rPr lang="ru-RU" sz="2400" dirty="0" smtClean="0">
                <a:solidFill>
                  <a:srgbClr val="FF0000"/>
                </a:solidFill>
              </a:rPr>
              <a:t>бледная поганка </a:t>
            </a:r>
            <a:r>
              <a:rPr lang="ru-RU" sz="2400" dirty="0" smtClean="0"/>
              <a:t>или </a:t>
            </a:r>
            <a:r>
              <a:rPr lang="ru-RU" sz="2400" dirty="0" smtClean="0">
                <a:solidFill>
                  <a:srgbClr val="FF0000"/>
                </a:solidFill>
              </a:rPr>
              <a:t>мухомор зеленый</a:t>
            </a:r>
            <a:r>
              <a:rPr lang="ru-RU" sz="2400" dirty="0" smtClean="0"/>
              <a:t>. Особая опасность токсинов этой группы грибов в том, что попав в организм, они в течении длительного периода времени до 8 – 72 часов, могут не вызывать не каких заметных симптомов. Если своевременно, еще до развития симптомов отравления или в самом его начале, больному не была оказана срочная медицинская помощь, наступает </a:t>
            </a:r>
            <a:r>
              <a:rPr lang="ru-RU" sz="2400" dirty="0" smtClean="0">
                <a:solidFill>
                  <a:srgbClr val="FF0000"/>
                </a:solidFill>
              </a:rPr>
              <a:t>смерть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8" y="3429000"/>
            <a:ext cx="4210800" cy="308297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166" y="6597352"/>
            <a:ext cx="673402" cy="20523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39" y="6597352"/>
            <a:ext cx="611801" cy="291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4427984" y="6597351"/>
            <a:ext cx="826392" cy="28238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6756" y="6597352"/>
            <a:ext cx="800828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827584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начало 3">
            <a:hlinkClick r:id="rId4" action="ppaction://hlinksldjump" highlightClick="1"/>
          </p:cNvPr>
          <p:cNvSpPr/>
          <p:nvPr/>
        </p:nvSpPr>
        <p:spPr>
          <a:xfrm>
            <a:off x="4338824" y="6597352"/>
            <a:ext cx="737232" cy="2606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8353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" y="6525344"/>
            <a:ext cx="755576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5" y="6525344"/>
            <a:ext cx="845599" cy="3602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3851920" y="6525343"/>
            <a:ext cx="738095" cy="34100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9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597352"/>
            <a:ext cx="82758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60432" y="6597352"/>
            <a:ext cx="792088" cy="3051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499992" y="6597352"/>
            <a:ext cx="775704" cy="30518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5" y="460051"/>
            <a:ext cx="83885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Мухомор красный.</a:t>
            </a:r>
          </a:p>
          <a:p>
            <a:r>
              <a:rPr lang="ru-RU" sz="2400" dirty="0"/>
              <a:t>Мухомор отличить от остальных грибов несложно. У него ярко-оранжевая, красная или бурая шляпка с белыми хлопьями на поверхности. В засушливую погоду хлопья высыхают и уносятся ветром, тогда шляпка у мухомора однотонная. Ножка мухомора белая, в нижней части имеет клубневидное утолщение, в верхней части – белое кольцо из пленки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356081" cy="2905472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339547" y="6165304"/>
            <a:ext cx="776069" cy="3352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5" y="6165304"/>
            <a:ext cx="827689" cy="3131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4139952" y="6128974"/>
            <a:ext cx="936104" cy="34951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" y="30777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Галерина</a:t>
            </a:r>
            <a:r>
              <a:rPr lang="ru-RU" sz="4000" dirty="0" smtClean="0"/>
              <a:t> болотная</a:t>
            </a:r>
          </a:p>
          <a:p>
            <a:r>
              <a:rPr lang="ru-RU" sz="2400" dirty="0" smtClean="0"/>
              <a:t>На </a:t>
            </a:r>
            <a:r>
              <a:rPr lang="ru-RU" sz="2400" dirty="0"/>
              <a:t>заболоченных участках леса, в зарослях мха можно встретить небольшие грибы на длинной тонкой ножке – </a:t>
            </a:r>
            <a:r>
              <a:rPr lang="ru-RU" sz="2400" dirty="0" err="1"/>
              <a:t>галерину</a:t>
            </a:r>
            <a:r>
              <a:rPr lang="ru-RU" sz="2400" dirty="0"/>
              <a:t> болотную. Ломкую светло-желтую ножку с белым кольцом вверху легко сбить даже тонким прутиком, тем более что гриб является ядовитым и есть его все равно нельзя. Темно-желтая шляпка у </a:t>
            </a:r>
            <a:r>
              <a:rPr lang="ru-RU" sz="2400" dirty="0" err="1"/>
              <a:t>галерины</a:t>
            </a:r>
            <a:r>
              <a:rPr lang="ru-RU" sz="2400" dirty="0"/>
              <a:t> тоже хрупкая и водянистая, в юном возрасте похожа на колокольчик, но затем выпрямляется, оставляя лишь острую выпуклость в центре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87145" y="6237312"/>
            <a:ext cx="728471" cy="3577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54384" cy="3607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4538464" y="6165303"/>
            <a:ext cx="864096" cy="35000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D487C4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BD47A4"/>
      </a:hlink>
      <a:folHlink>
        <a:srgbClr val="8742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598</TotalTime>
  <Words>792</Words>
  <Application>Microsoft Office PowerPoint</Application>
  <PresentationFormat>Экран (4:3)</PresentationFormat>
  <Paragraphs>59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Осторожно! Ядовитые грибы.</vt:lpstr>
      <vt:lpstr>Содержание.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Осторожно! Ядовитые грибы.</dc:title>
  <dc:creator>admin</dc:creator>
  <cp:lastModifiedBy>admin</cp:lastModifiedBy>
  <cp:revision>49</cp:revision>
  <dcterms:created xsi:type="dcterms:W3CDTF">2018-09-22T11:52:47Z</dcterms:created>
  <dcterms:modified xsi:type="dcterms:W3CDTF">2018-10-24T14:11:20Z</dcterms:modified>
</cp:coreProperties>
</file>