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6" r:id="rId5"/>
    <p:sldId id="269" r:id="rId6"/>
    <p:sldId id="296" r:id="rId7"/>
    <p:sldId id="277" r:id="rId8"/>
    <p:sldId id="302" r:id="rId9"/>
    <p:sldId id="273" r:id="rId10"/>
    <p:sldId id="299" r:id="rId11"/>
    <p:sldId id="279" r:id="rId12"/>
    <p:sldId id="287" r:id="rId13"/>
    <p:sldId id="280" r:id="rId14"/>
    <p:sldId id="289" r:id="rId15"/>
    <p:sldId id="290" r:id="rId16"/>
    <p:sldId id="288" r:id="rId17"/>
    <p:sldId id="291" r:id="rId18"/>
    <p:sldId id="292" r:id="rId19"/>
    <p:sldId id="262" r:id="rId20"/>
    <p:sldId id="294" r:id="rId21"/>
    <p:sldId id="286" r:id="rId22"/>
    <p:sldId id="301" r:id="rId23"/>
    <p:sldId id="297" r:id="rId24"/>
    <p:sldId id="293" r:id="rId25"/>
    <p:sldId id="295" r:id="rId26"/>
    <p:sldId id="285" r:id="rId27"/>
    <p:sldId id="298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 autoAdjust="0"/>
    <p:restoredTop sz="93614" autoAdjust="0"/>
  </p:normalViewPr>
  <p:slideViewPr>
    <p:cSldViewPr snapToGrid="0" snapToObjects="1">
      <p:cViewPr varScale="1">
        <p:scale>
          <a:sx n="103" d="100"/>
          <a:sy n="103" d="100"/>
        </p:scale>
        <p:origin x="14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BOULANGER" userId="71f4bd0b-50b0-45c6-b4db-9337d37038db" providerId="ADAL" clId="{75DFCA6C-CBEB-55D7-8828-D83445B03A7E}"/>
    <pc:docChg chg="modSld">
      <pc:chgData name="Anne BOULANGER" userId="71f4bd0b-50b0-45c6-b4db-9337d37038db" providerId="ADAL" clId="{75DFCA6C-CBEB-55D7-8828-D83445B03A7E}" dt="2026-01-15T11:12:26.427" v="19" actId="20577"/>
      <pc:docMkLst>
        <pc:docMk/>
      </pc:docMkLst>
      <pc:sldChg chg="modSp mod">
        <pc:chgData name="Anne BOULANGER" userId="71f4bd0b-50b0-45c6-b4db-9337d37038db" providerId="ADAL" clId="{75DFCA6C-CBEB-55D7-8828-D83445B03A7E}" dt="2026-01-15T11:12:26.427" v="19" actId="20577"/>
        <pc:sldMkLst>
          <pc:docMk/>
          <pc:sldMk cId="2526043542" sldId="256"/>
        </pc:sldMkLst>
        <pc:spChg chg="mod">
          <ac:chgData name="Anne BOULANGER" userId="71f4bd0b-50b0-45c6-b4db-9337d37038db" providerId="ADAL" clId="{75DFCA6C-CBEB-55D7-8828-D83445B03A7E}" dt="2026-01-15T11:12:26.427" v="19" actId="20577"/>
          <ac:spMkLst>
            <pc:docMk/>
            <pc:sldMk cId="2526043542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15/01/2026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332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26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68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15/01/2026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6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15/01/2026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1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15/01/2026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1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15/01/2026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9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15/01/2026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1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15/01/2026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57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15/01/2026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67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15/01/2026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20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E283AB8-9B6F-7741-B137-C293BCEEDC67}" type="datetimeFigureOut">
              <a:rPr lang="fr-FR" smtClean="0"/>
              <a:pPr/>
              <a:t>15/01/2026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29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E283AB8-9B6F-7741-B137-C293BCEEDC67}" type="datetimeFigureOut">
              <a:rPr lang="fr-FR" smtClean="0"/>
              <a:pPr/>
              <a:t>15/01/2026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81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hne.fr/fr/node/22249" TargetMode="External"/><Relationship Id="rId2" Type="http://schemas.openxmlformats.org/officeDocument/2006/relationships/hyperlink" Target="https://ehne.fr/fr/node/21935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castinstone.exeter.ac.uk/fr/page-daccueil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culture.fr/emissions/la-fabrique-de-lhistoire/histoires-danonymes-34-paroles-desclaves" TargetMode="External"/><Relationship Id="rId2" Type="http://schemas.openxmlformats.org/officeDocument/2006/relationships/hyperlink" Target="https://esclavesenamerique.fr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N9ZzgHw2c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nseignants.inrap.fr/activite-pedagogique/archeologie-de-lesclavage-colonial-140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hyperlink" Target="https://memoire-esclavage.org/sites/default/files/2022-04/dos%20pedago%20JSB%20FME%202022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1354"/>
            <a:ext cx="7772400" cy="4196861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3200" dirty="0"/>
              <a:t>Formation PARIS</a:t>
            </a:r>
            <a:br>
              <a:rPr lang="fr-FR" sz="3200" dirty="0"/>
            </a:br>
            <a:r>
              <a:rPr lang="fr-FR" sz="3200"/>
              <a:t> 14 JANVIER 2026</a:t>
            </a:r>
            <a:br>
              <a:rPr lang="fr-FR" dirty="0"/>
            </a:br>
            <a:br>
              <a:rPr lang="fr-FR" dirty="0"/>
            </a:br>
            <a:r>
              <a:rPr lang="fr-FR" b="1" dirty="0"/>
              <a:t>Enjeux mémoriels et didactiques</a:t>
            </a:r>
            <a:br>
              <a:rPr lang="fr-FR" b="1" dirty="0"/>
            </a:br>
            <a:r>
              <a:rPr lang="fr-FR" b="1" dirty="0"/>
              <a:t> de la traite ATLANTIQUE, de  l’esclavage COLONIAL et de leurs abolitions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3345" y="4478215"/>
            <a:ext cx="8014855" cy="174940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3200" dirty="0">
                <a:solidFill>
                  <a:schemeClr val="bg1"/>
                </a:solidFill>
              </a:rPr>
              <a:t>Sébastien LEDOUX</a:t>
            </a:r>
          </a:p>
          <a:p>
            <a:r>
              <a:rPr lang="fr-FR" sz="3200" dirty="0">
                <a:solidFill>
                  <a:schemeClr val="bg1"/>
                </a:solidFill>
              </a:rPr>
              <a:t>Université Picardie Jules Verne</a:t>
            </a:r>
          </a:p>
        </p:txBody>
      </p:sp>
    </p:spTree>
    <p:extLst>
      <p:ext uri="{BB962C8B-B14F-4D97-AF65-F5344CB8AC3E}">
        <p14:creationId xmlns:p14="http://schemas.microsoft.com/office/powerpoint/2010/main" val="2526043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856" y="95003"/>
            <a:ext cx="7004876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LA Mémoire abolitionniste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 DANS LE récit colonial SCOLAIRE</a:t>
            </a: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6380" y="1698170"/>
            <a:ext cx="4203864" cy="3230089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3756" y="966025"/>
            <a:ext cx="4070269" cy="5834660"/>
          </a:xfrm>
        </p:spPr>
        <p:txBody>
          <a:bodyPr>
            <a:noAutofit/>
          </a:bodyPr>
          <a:lstStyle/>
          <a:p>
            <a:pPr algn="just"/>
            <a:r>
              <a:rPr lang="en-US" sz="1200" dirty="0">
                <a:solidFill>
                  <a:schemeClr val="tx1"/>
                </a:solidFill>
              </a:rPr>
              <a:t>« </a:t>
            </a:r>
            <a:r>
              <a:rPr lang="en-US" sz="1200" b="1" dirty="0">
                <a:solidFill>
                  <a:schemeClr val="tx1"/>
                </a:solidFill>
              </a:rPr>
              <a:t>Dans beaucoup de pays </a:t>
            </a:r>
            <a:r>
              <a:rPr lang="en-US" sz="1200" b="1" dirty="0" err="1">
                <a:solidFill>
                  <a:schemeClr val="tx1"/>
                </a:solidFill>
              </a:rPr>
              <a:t>d’Afrique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habités</a:t>
            </a:r>
            <a:r>
              <a:rPr lang="en-US" sz="1200" b="1" dirty="0">
                <a:solidFill>
                  <a:schemeClr val="tx1"/>
                </a:solidFill>
              </a:rPr>
              <a:t> par les </a:t>
            </a:r>
            <a:r>
              <a:rPr lang="en-US" sz="1200" b="1" dirty="0" err="1">
                <a:solidFill>
                  <a:schemeClr val="tx1"/>
                </a:solidFill>
              </a:rPr>
              <a:t>nègres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[</a:t>
            </a:r>
            <a:r>
              <a:rPr lang="en-US" sz="1200" dirty="0" err="1">
                <a:solidFill>
                  <a:schemeClr val="tx1"/>
                </a:solidFill>
              </a:rPr>
              <a:t>remplacé</a:t>
            </a:r>
            <a:r>
              <a:rPr lang="en-US" sz="1200" dirty="0">
                <a:solidFill>
                  <a:schemeClr val="tx1"/>
                </a:solidFill>
              </a:rPr>
              <a:t> par “Noirs” dans </a:t>
            </a:r>
            <a:r>
              <a:rPr lang="en-US" sz="1200" dirty="0" err="1">
                <a:solidFill>
                  <a:schemeClr val="tx1"/>
                </a:solidFill>
              </a:rPr>
              <a:t>l’édition</a:t>
            </a:r>
            <a:r>
              <a:rPr lang="en-US" sz="1200" dirty="0">
                <a:solidFill>
                  <a:schemeClr val="tx1"/>
                </a:solidFill>
              </a:rPr>
              <a:t> de 1948], </a:t>
            </a:r>
            <a:r>
              <a:rPr lang="en-US" sz="1200" b="1" dirty="0">
                <a:solidFill>
                  <a:schemeClr val="tx1"/>
                </a:solidFill>
              </a:rPr>
              <a:t>il y a des </a:t>
            </a:r>
            <a:r>
              <a:rPr lang="en-US" sz="1200" b="1" dirty="0" err="1">
                <a:solidFill>
                  <a:schemeClr val="tx1"/>
                </a:solidFill>
              </a:rPr>
              <a:t>marchés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où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l’on</a:t>
            </a:r>
            <a:r>
              <a:rPr lang="en-US" sz="1200" b="1" dirty="0">
                <a:solidFill>
                  <a:schemeClr val="tx1"/>
                </a:solidFill>
              </a:rPr>
              <a:t> vend des hommes. […] </a:t>
            </a:r>
            <a:r>
              <a:rPr lang="en-US" sz="1200" b="1" dirty="0" err="1">
                <a:solidFill>
                  <a:schemeClr val="tx1"/>
                </a:solidFill>
              </a:rPr>
              <a:t>Ces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malheureux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s’appellent</a:t>
            </a:r>
            <a:r>
              <a:rPr lang="en-US" sz="1200" b="1" dirty="0">
                <a:solidFill>
                  <a:schemeClr val="tx1"/>
                </a:solidFill>
              </a:rPr>
              <a:t> des </a:t>
            </a:r>
            <a:r>
              <a:rPr lang="en-US" sz="1200" b="1" dirty="0" err="1">
                <a:solidFill>
                  <a:schemeClr val="tx1"/>
                </a:solidFill>
              </a:rPr>
              <a:t>esclaves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  <a:r>
              <a:rPr lang="en-US" sz="1200" dirty="0">
                <a:solidFill>
                  <a:schemeClr val="tx1"/>
                </a:solidFill>
              </a:rPr>
              <a:t>Un </a:t>
            </a:r>
            <a:r>
              <a:rPr lang="en-US" sz="1200" dirty="0" err="1">
                <a:solidFill>
                  <a:schemeClr val="tx1"/>
                </a:solidFill>
              </a:rPr>
              <a:t>esclave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appartient</a:t>
            </a:r>
            <a:r>
              <a:rPr lang="en-US" sz="1200" dirty="0">
                <a:solidFill>
                  <a:schemeClr val="tx1"/>
                </a:solidFill>
              </a:rPr>
              <a:t> à </a:t>
            </a:r>
            <a:r>
              <a:rPr lang="en-US" sz="1200" dirty="0" err="1">
                <a:solidFill>
                  <a:schemeClr val="tx1"/>
                </a:solidFill>
              </a:rPr>
              <a:t>l’homme</a:t>
            </a:r>
            <a:r>
              <a:rPr lang="en-US" sz="1200" dirty="0">
                <a:solidFill>
                  <a:schemeClr val="tx1"/>
                </a:solidFill>
              </a:rPr>
              <a:t> qui </a:t>
            </a:r>
            <a:r>
              <a:rPr lang="en-US" sz="1200" dirty="0" err="1">
                <a:solidFill>
                  <a:schemeClr val="tx1"/>
                </a:solidFill>
              </a:rPr>
              <a:t>l’a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acheté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comme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bête </a:t>
            </a:r>
            <a:r>
              <a:rPr lang="en-US" sz="1200" dirty="0" err="1">
                <a:solidFill>
                  <a:schemeClr val="tx1"/>
                </a:solidFill>
              </a:rPr>
              <a:t>appartient</a:t>
            </a:r>
            <a:r>
              <a:rPr lang="en-US" sz="1200" dirty="0">
                <a:solidFill>
                  <a:schemeClr val="tx1"/>
                </a:solidFill>
              </a:rPr>
              <a:t> à son maître. </a:t>
            </a:r>
            <a:r>
              <a:rPr lang="en-US" sz="1200" b="1" dirty="0" err="1">
                <a:solidFill>
                  <a:schemeClr val="tx1"/>
                </a:solidFill>
              </a:rPr>
              <a:t>L’esclavage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est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donc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une</a:t>
            </a:r>
            <a:r>
              <a:rPr lang="en-US" sz="1200" b="1" dirty="0">
                <a:solidFill>
                  <a:schemeClr val="tx1"/>
                </a:solidFill>
              </a:rPr>
              <a:t> chose abominable. </a:t>
            </a:r>
            <a:r>
              <a:rPr lang="en-US" sz="1200" b="1" dirty="0" err="1">
                <a:solidFill>
                  <a:schemeClr val="tx1"/>
                </a:solidFill>
              </a:rPr>
              <a:t>Aussi</a:t>
            </a:r>
            <a:r>
              <a:rPr lang="en-US" sz="1200" b="1" dirty="0">
                <a:solidFill>
                  <a:schemeClr val="tx1"/>
                </a:solidFill>
              </a:rPr>
              <a:t>, la France ne </a:t>
            </a:r>
            <a:r>
              <a:rPr lang="en-US" sz="1200" b="1" dirty="0" err="1">
                <a:solidFill>
                  <a:schemeClr val="tx1"/>
                </a:solidFill>
              </a:rPr>
              <a:t>veut</a:t>
            </a:r>
            <a:r>
              <a:rPr lang="en-US" sz="1200" b="1" dirty="0">
                <a:solidFill>
                  <a:schemeClr val="tx1"/>
                </a:solidFill>
              </a:rPr>
              <a:t> pas </a:t>
            </a:r>
            <a:r>
              <a:rPr lang="en-US" sz="1200" b="1" dirty="0" err="1">
                <a:solidFill>
                  <a:schemeClr val="tx1"/>
                </a:solidFill>
              </a:rPr>
              <a:t>qu’il</a:t>
            </a:r>
            <a:r>
              <a:rPr lang="en-US" sz="1200" b="1" dirty="0">
                <a:solidFill>
                  <a:schemeClr val="tx1"/>
                </a:solidFill>
              </a:rPr>
              <a:t> y </a:t>
            </a:r>
            <a:r>
              <a:rPr lang="en-US" sz="1200" b="1" dirty="0" err="1">
                <a:solidFill>
                  <a:schemeClr val="tx1"/>
                </a:solidFill>
              </a:rPr>
              <a:t>ait</a:t>
            </a:r>
            <a:r>
              <a:rPr lang="en-US" sz="1200" b="1" dirty="0">
                <a:solidFill>
                  <a:schemeClr val="tx1"/>
                </a:solidFill>
              </a:rPr>
              <a:t> des </a:t>
            </a:r>
            <a:r>
              <a:rPr lang="en-US" sz="1200" b="1" dirty="0" err="1">
                <a:solidFill>
                  <a:schemeClr val="tx1"/>
                </a:solidFill>
              </a:rPr>
              <a:t>esclaves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dans</a:t>
            </a:r>
            <a:r>
              <a:rPr lang="en-US" sz="1200" b="1" dirty="0">
                <a:solidFill>
                  <a:schemeClr val="tx1"/>
                </a:solidFill>
              </a:rPr>
              <a:t> les pays </a:t>
            </a:r>
            <a:r>
              <a:rPr lang="en-US" sz="1200" b="1" dirty="0" err="1">
                <a:solidFill>
                  <a:schemeClr val="tx1"/>
                </a:solidFill>
              </a:rPr>
              <a:t>qu’elle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possède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  <a:endParaRPr lang="fr-FR" sz="1200" b="1" dirty="0">
              <a:solidFill>
                <a:schemeClr val="tx1"/>
              </a:solidFill>
            </a:endParaRPr>
          </a:p>
          <a:p>
            <a:pPr algn="just"/>
            <a:r>
              <a:rPr lang="en-US" sz="1200" dirty="0" err="1">
                <a:solidFill>
                  <a:schemeClr val="tx1"/>
                </a:solidFill>
              </a:rPr>
              <a:t>Regardez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l’image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Vous</a:t>
            </a:r>
            <a:r>
              <a:rPr lang="en-US" sz="1200" dirty="0">
                <a:solidFill>
                  <a:schemeClr val="tx1"/>
                </a:solidFill>
              </a:rPr>
              <a:t> y </a:t>
            </a:r>
            <a:r>
              <a:rPr lang="en-US" sz="1200" dirty="0" err="1">
                <a:solidFill>
                  <a:schemeClr val="tx1"/>
                </a:solidFill>
              </a:rPr>
              <a:t>voyez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homme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debout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près</a:t>
            </a:r>
            <a:r>
              <a:rPr lang="en-US" sz="1200" dirty="0">
                <a:solidFill>
                  <a:schemeClr val="tx1"/>
                </a:solidFill>
              </a:rPr>
              <a:t> d’un </a:t>
            </a:r>
            <a:r>
              <a:rPr lang="en-US" sz="1200" dirty="0" err="1">
                <a:solidFill>
                  <a:schemeClr val="tx1"/>
                </a:solidFill>
              </a:rPr>
              <a:t>drapeau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Cet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homme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est</a:t>
            </a:r>
            <a:r>
              <a:rPr lang="en-US" sz="1200" dirty="0">
                <a:solidFill>
                  <a:schemeClr val="tx1"/>
                </a:solidFill>
              </a:rPr>
              <a:t> un </a:t>
            </a:r>
            <a:r>
              <a:rPr lang="en-US" sz="1200" dirty="0" err="1">
                <a:solidFill>
                  <a:schemeClr val="tx1"/>
                </a:solidFill>
              </a:rPr>
              <a:t>français</a:t>
            </a:r>
            <a:r>
              <a:rPr lang="en-US" sz="1200" dirty="0">
                <a:solidFill>
                  <a:schemeClr val="tx1"/>
                </a:solidFill>
              </a:rPr>
              <a:t> qui </a:t>
            </a:r>
            <a:r>
              <a:rPr lang="en-US" sz="1200" dirty="0" err="1">
                <a:solidFill>
                  <a:schemeClr val="tx1"/>
                </a:solidFill>
              </a:rPr>
              <a:t>s’appelle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Brazza</a:t>
            </a:r>
            <a:r>
              <a:rPr lang="en-US" sz="1200" dirty="0">
                <a:solidFill>
                  <a:schemeClr val="tx1"/>
                </a:solidFill>
              </a:rPr>
              <a:t>. Il </a:t>
            </a:r>
            <a:r>
              <a:rPr lang="en-US" sz="1200" dirty="0" err="1">
                <a:solidFill>
                  <a:schemeClr val="tx1"/>
                </a:solidFill>
              </a:rPr>
              <a:t>porte</a:t>
            </a:r>
            <a:r>
              <a:rPr lang="en-US" sz="1200" dirty="0">
                <a:solidFill>
                  <a:schemeClr val="tx1"/>
                </a:solidFill>
              </a:rPr>
              <a:t> des </a:t>
            </a:r>
            <a:r>
              <a:rPr lang="en-US" sz="1200" dirty="0" err="1">
                <a:solidFill>
                  <a:schemeClr val="tx1"/>
                </a:solidFill>
              </a:rPr>
              <a:t>vêtements</a:t>
            </a:r>
            <a:r>
              <a:rPr lang="en-US" sz="1200" dirty="0">
                <a:solidFill>
                  <a:schemeClr val="tx1"/>
                </a:solidFill>
              </a:rPr>
              <a:t> tout </a:t>
            </a:r>
            <a:r>
              <a:rPr lang="en-US" sz="1200" dirty="0" err="1">
                <a:solidFill>
                  <a:schemeClr val="tx1"/>
                </a:solidFill>
              </a:rPr>
              <a:t>blancs</a:t>
            </a:r>
            <a:r>
              <a:rPr lang="en-US" sz="1200" dirty="0">
                <a:solidFill>
                  <a:schemeClr val="tx1"/>
                </a:solidFill>
              </a:rPr>
              <a:t> et un chapeau en </a:t>
            </a:r>
            <a:r>
              <a:rPr lang="en-US" sz="1200" dirty="0" err="1">
                <a:solidFill>
                  <a:schemeClr val="tx1"/>
                </a:solidFill>
              </a:rPr>
              <a:t>liège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recouvert</a:t>
            </a:r>
            <a:r>
              <a:rPr lang="en-US" sz="1200" dirty="0">
                <a:solidFill>
                  <a:schemeClr val="tx1"/>
                </a:solidFill>
              </a:rPr>
              <a:t> de toile blanche. </a:t>
            </a:r>
            <a:r>
              <a:rPr lang="en-US" sz="1200" dirty="0" err="1">
                <a:solidFill>
                  <a:schemeClr val="tx1"/>
                </a:solidFill>
              </a:rPr>
              <a:t>Deux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autres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français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vêtus</a:t>
            </a:r>
            <a:r>
              <a:rPr lang="en-US" sz="1200" dirty="0">
                <a:solidFill>
                  <a:schemeClr val="tx1"/>
                </a:solidFill>
              </a:rPr>
              <a:t> de la </a:t>
            </a:r>
            <a:r>
              <a:rPr lang="en-US" sz="1200" dirty="0" err="1">
                <a:solidFill>
                  <a:schemeClr val="tx1"/>
                </a:solidFill>
              </a:rPr>
              <a:t>même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façon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C’est</a:t>
            </a:r>
            <a:r>
              <a:rPr lang="en-US" sz="1200" dirty="0">
                <a:solidFill>
                  <a:schemeClr val="tx1"/>
                </a:solidFill>
              </a:rPr>
              <a:t> à cause de la </a:t>
            </a:r>
            <a:r>
              <a:rPr lang="en-US" sz="1200" dirty="0" err="1">
                <a:solidFill>
                  <a:schemeClr val="tx1"/>
                </a:solidFill>
              </a:rPr>
              <a:t>grande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chaleur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qu’ils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ainsi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habillés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b="1" dirty="0">
                <a:solidFill>
                  <a:schemeClr val="tx1"/>
                </a:solidFill>
              </a:rPr>
              <a:t>Brazza </a:t>
            </a:r>
            <a:r>
              <a:rPr lang="en-US" sz="1200" b="1" dirty="0" err="1">
                <a:solidFill>
                  <a:schemeClr val="tx1"/>
                </a:solidFill>
              </a:rPr>
              <a:t>fut</a:t>
            </a:r>
            <a:r>
              <a:rPr lang="en-US" sz="1200" b="1" dirty="0">
                <a:solidFill>
                  <a:schemeClr val="tx1"/>
                </a:solidFill>
              </a:rPr>
              <a:t> un homme admirable.</a:t>
            </a:r>
            <a:r>
              <a:rPr lang="en-US" sz="1200" dirty="0">
                <a:solidFill>
                  <a:schemeClr val="tx1"/>
                </a:solidFill>
              </a:rPr>
              <a:t> Il </a:t>
            </a:r>
            <a:r>
              <a:rPr lang="en-US" sz="1200" dirty="0" err="1">
                <a:solidFill>
                  <a:schemeClr val="tx1"/>
                </a:solidFill>
              </a:rPr>
              <a:t>voyagea</a:t>
            </a:r>
            <a:r>
              <a:rPr lang="en-US" sz="1200" dirty="0">
                <a:solidFill>
                  <a:schemeClr val="tx1"/>
                </a:solidFill>
              </a:rPr>
              <a:t> dans un grand pays </a:t>
            </a:r>
            <a:r>
              <a:rPr lang="en-US" sz="1200" dirty="0" err="1">
                <a:solidFill>
                  <a:schemeClr val="tx1"/>
                </a:solidFill>
              </a:rPr>
              <a:t>d’Afrique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appelé</a:t>
            </a:r>
            <a:r>
              <a:rPr lang="en-US" sz="1200" dirty="0">
                <a:solidFill>
                  <a:schemeClr val="tx1"/>
                </a:solidFill>
              </a:rPr>
              <a:t> le Congo. </a:t>
            </a:r>
            <a:r>
              <a:rPr lang="en-US" sz="1200" b="1" dirty="0">
                <a:solidFill>
                  <a:schemeClr val="tx1"/>
                </a:solidFill>
              </a:rPr>
              <a:t>Il ne fit pas de mal aux habitants. Il </a:t>
            </a:r>
            <a:r>
              <a:rPr lang="en-US" sz="1200" b="1" dirty="0" err="1">
                <a:solidFill>
                  <a:schemeClr val="tx1"/>
                </a:solidFill>
              </a:rPr>
              <a:t>leur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parlait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doucement</a:t>
            </a:r>
            <a:r>
              <a:rPr lang="en-US" sz="1200" b="1" dirty="0">
                <a:solidFill>
                  <a:schemeClr val="tx1"/>
                </a:solidFill>
              </a:rPr>
              <a:t>, et </a:t>
            </a:r>
            <a:r>
              <a:rPr lang="en-US" sz="1200" b="1" dirty="0" err="1">
                <a:solidFill>
                  <a:schemeClr val="tx1"/>
                </a:solidFill>
              </a:rPr>
              <a:t>leur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demandait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d’obéir</a:t>
            </a:r>
            <a:r>
              <a:rPr lang="en-US" sz="1200" b="1" dirty="0">
                <a:solidFill>
                  <a:schemeClr val="tx1"/>
                </a:solidFill>
              </a:rPr>
              <a:t> à la France. </a:t>
            </a:r>
            <a:r>
              <a:rPr lang="en-US" sz="1200" dirty="0" err="1">
                <a:solidFill>
                  <a:schemeClr val="tx1"/>
                </a:solidFill>
              </a:rPr>
              <a:t>Quand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ils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avaient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promis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il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plantait</a:t>
            </a:r>
            <a:r>
              <a:rPr lang="en-US" sz="1200" dirty="0">
                <a:solidFill>
                  <a:schemeClr val="tx1"/>
                </a:solidFill>
              </a:rPr>
              <a:t> par </a:t>
            </a:r>
            <a:r>
              <a:rPr lang="en-US" sz="1200" dirty="0" err="1">
                <a:solidFill>
                  <a:schemeClr val="tx1"/>
                </a:solidFill>
              </a:rPr>
              <a:t>terre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grande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perche</a:t>
            </a:r>
            <a:r>
              <a:rPr lang="en-US" sz="1200" dirty="0">
                <a:solidFill>
                  <a:schemeClr val="tx1"/>
                </a:solidFill>
              </a:rPr>
              <a:t>, en haut de </a:t>
            </a:r>
            <a:r>
              <a:rPr lang="en-US" sz="1200" dirty="0" err="1">
                <a:solidFill>
                  <a:schemeClr val="tx1"/>
                </a:solidFill>
              </a:rPr>
              <a:t>laquelle</a:t>
            </a:r>
            <a:r>
              <a:rPr lang="en-US" sz="1200" dirty="0">
                <a:solidFill>
                  <a:schemeClr val="tx1"/>
                </a:solidFill>
              </a:rPr>
              <a:t> on </a:t>
            </a:r>
            <a:r>
              <a:rPr lang="en-US" sz="1200" dirty="0" err="1">
                <a:solidFill>
                  <a:schemeClr val="tx1"/>
                </a:solidFill>
              </a:rPr>
              <a:t>hissait</a:t>
            </a:r>
            <a:r>
              <a:rPr lang="en-US" sz="1200" dirty="0">
                <a:solidFill>
                  <a:schemeClr val="tx1"/>
                </a:solidFill>
              </a:rPr>
              <a:t> le </a:t>
            </a:r>
            <a:r>
              <a:rPr lang="en-US" sz="1200" dirty="0" err="1">
                <a:solidFill>
                  <a:schemeClr val="tx1"/>
                </a:solidFill>
              </a:rPr>
              <a:t>drapeau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français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b="1" dirty="0" err="1">
                <a:solidFill>
                  <a:schemeClr val="tx1"/>
                </a:solidFill>
              </a:rPr>
              <a:t>Cela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voulait</a:t>
            </a:r>
            <a:r>
              <a:rPr lang="en-US" sz="1200" b="1" dirty="0">
                <a:solidFill>
                  <a:schemeClr val="tx1"/>
                </a:solidFill>
              </a:rPr>
              <a:t> dire </a:t>
            </a:r>
            <a:r>
              <a:rPr lang="en-US" sz="1200" b="1" dirty="0" err="1">
                <a:solidFill>
                  <a:schemeClr val="tx1"/>
                </a:solidFill>
              </a:rPr>
              <a:t>que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ce</a:t>
            </a:r>
            <a:r>
              <a:rPr lang="en-US" sz="1200" b="1" dirty="0">
                <a:solidFill>
                  <a:schemeClr val="tx1"/>
                </a:solidFill>
              </a:rPr>
              <a:t> pays-</a:t>
            </a:r>
            <a:r>
              <a:rPr lang="en-US" sz="1200" b="1" dirty="0" err="1">
                <a:solidFill>
                  <a:schemeClr val="tx1"/>
                </a:solidFill>
              </a:rPr>
              <a:t>là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appartenait</a:t>
            </a:r>
            <a:r>
              <a:rPr lang="en-US" sz="1200" b="1" dirty="0">
                <a:solidFill>
                  <a:schemeClr val="tx1"/>
                </a:solidFill>
              </a:rPr>
              <a:t> à la France 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endParaRPr lang="fr-FR" sz="1200" dirty="0">
              <a:solidFill>
                <a:schemeClr val="tx1"/>
              </a:solidFill>
            </a:endParaRPr>
          </a:p>
          <a:p>
            <a:pPr algn="just"/>
            <a:r>
              <a:rPr lang="en-US" sz="1200" dirty="0">
                <a:solidFill>
                  <a:schemeClr val="tx1"/>
                </a:solidFill>
              </a:rPr>
              <a:t>Un jour </a:t>
            </a:r>
            <a:r>
              <a:rPr lang="en-US" sz="1200" dirty="0" err="1">
                <a:solidFill>
                  <a:schemeClr val="tx1"/>
                </a:solidFill>
              </a:rPr>
              <a:t>où</a:t>
            </a:r>
            <a:r>
              <a:rPr lang="en-US" sz="1200" dirty="0">
                <a:solidFill>
                  <a:schemeClr val="tx1"/>
                </a:solidFill>
              </a:rPr>
              <a:t> le </a:t>
            </a:r>
            <a:r>
              <a:rPr lang="en-US" sz="1200" dirty="0" err="1">
                <a:solidFill>
                  <a:schemeClr val="tx1"/>
                </a:solidFill>
              </a:rPr>
              <a:t>drapeau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hissé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près</a:t>
            </a:r>
            <a:r>
              <a:rPr lang="en-US" sz="1200" dirty="0">
                <a:solidFill>
                  <a:schemeClr val="tx1"/>
                </a:solidFill>
              </a:rPr>
              <a:t> d’un village du Congo,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troupe </a:t>
            </a:r>
            <a:r>
              <a:rPr lang="en-US" sz="1200" dirty="0" err="1">
                <a:solidFill>
                  <a:schemeClr val="tx1"/>
                </a:solidFill>
              </a:rPr>
              <a:t>d'esclaves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passa.Brazza</a:t>
            </a:r>
            <a:r>
              <a:rPr lang="en-US" sz="1200" dirty="0">
                <a:solidFill>
                  <a:schemeClr val="tx1"/>
                </a:solidFill>
              </a:rPr>
              <a:t> la fit </a:t>
            </a:r>
            <a:r>
              <a:rPr lang="en-US" sz="1200" dirty="0" err="1">
                <a:solidFill>
                  <a:schemeClr val="tx1"/>
                </a:solidFill>
              </a:rPr>
              <a:t>arrêter</a:t>
            </a:r>
            <a:r>
              <a:rPr lang="en-US" sz="1200" dirty="0">
                <a:solidFill>
                  <a:schemeClr val="tx1"/>
                </a:solidFill>
              </a:rPr>
              <a:t> et il </a:t>
            </a:r>
            <a:r>
              <a:rPr lang="en-US" sz="1200" dirty="0" err="1">
                <a:solidFill>
                  <a:schemeClr val="tx1"/>
                </a:solidFill>
              </a:rPr>
              <a:t>dit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b="1" dirty="0">
                <a:solidFill>
                  <a:schemeClr val="tx1"/>
                </a:solidFill>
              </a:rPr>
              <a:t>“Partout </a:t>
            </a:r>
            <a:r>
              <a:rPr lang="en-US" sz="1200" b="1" dirty="0" err="1">
                <a:solidFill>
                  <a:schemeClr val="tx1"/>
                </a:solidFill>
              </a:rPr>
              <a:t>où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est</a:t>
            </a:r>
            <a:r>
              <a:rPr lang="en-US" sz="1200" b="1" dirty="0">
                <a:solidFill>
                  <a:schemeClr val="tx1"/>
                </a:solidFill>
              </a:rPr>
              <a:t> le </a:t>
            </a:r>
            <a:r>
              <a:rPr lang="en-US" sz="1200" b="1" dirty="0" err="1">
                <a:solidFill>
                  <a:schemeClr val="tx1"/>
                </a:solidFill>
              </a:rPr>
              <a:t>drapeau</a:t>
            </a:r>
            <a:r>
              <a:rPr lang="en-US" sz="1200" b="1" dirty="0">
                <a:solidFill>
                  <a:schemeClr val="tx1"/>
                </a:solidFill>
              </a:rPr>
              <a:t> de la France, il ne doit pas y </a:t>
            </a:r>
            <a:r>
              <a:rPr lang="en-US" sz="1200" b="1" dirty="0" err="1">
                <a:solidFill>
                  <a:schemeClr val="tx1"/>
                </a:solidFill>
              </a:rPr>
              <a:t>avoir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d’esclaves</a:t>
            </a:r>
            <a:r>
              <a:rPr lang="en-US" sz="1200" b="1" dirty="0">
                <a:solidFill>
                  <a:schemeClr val="tx1"/>
                </a:solidFill>
              </a:rPr>
              <a:t>.” </a:t>
            </a:r>
            <a:r>
              <a:rPr lang="en-US" sz="1200" dirty="0">
                <a:solidFill>
                  <a:schemeClr val="tx1"/>
                </a:solidFill>
              </a:rPr>
              <a:t>Et </a:t>
            </a:r>
            <a:r>
              <a:rPr lang="en-US" sz="1200" dirty="0" err="1">
                <a:solidFill>
                  <a:schemeClr val="tx1"/>
                </a:solidFill>
              </a:rPr>
              <a:t>vous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voyez</a:t>
            </a:r>
            <a:r>
              <a:rPr lang="en-US" sz="1200" dirty="0">
                <a:solidFill>
                  <a:schemeClr val="tx1"/>
                </a:solidFill>
              </a:rPr>
              <a:t> que </a:t>
            </a:r>
            <a:r>
              <a:rPr lang="en-US" sz="1200" dirty="0" err="1">
                <a:solidFill>
                  <a:schemeClr val="tx1"/>
                </a:solidFill>
              </a:rPr>
              <a:t>l’on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enlève</a:t>
            </a:r>
            <a:r>
              <a:rPr lang="en-US" sz="1200" dirty="0">
                <a:solidFill>
                  <a:schemeClr val="tx1"/>
                </a:solidFill>
              </a:rPr>
              <a:t> aux </a:t>
            </a:r>
            <a:r>
              <a:rPr lang="en-US" sz="1200" dirty="0" err="1">
                <a:solidFill>
                  <a:schemeClr val="tx1"/>
                </a:solidFill>
              </a:rPr>
              <a:t>esclaves</a:t>
            </a:r>
            <a:r>
              <a:rPr lang="en-US" sz="1200" dirty="0">
                <a:solidFill>
                  <a:schemeClr val="tx1"/>
                </a:solidFill>
              </a:rPr>
              <a:t> les colliers qui </a:t>
            </a:r>
            <a:r>
              <a:rPr lang="en-US" sz="1200" dirty="0" err="1">
                <a:solidFill>
                  <a:schemeClr val="tx1"/>
                </a:solidFill>
              </a:rPr>
              <a:t>emprisonnent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leurs</a:t>
            </a:r>
            <a:r>
              <a:rPr lang="en-US" sz="1200" dirty="0">
                <a:solidFill>
                  <a:schemeClr val="tx1"/>
                </a:solidFill>
              </a:rPr>
              <a:t> cous et </a:t>
            </a:r>
            <a:r>
              <a:rPr lang="en-US" sz="1200" dirty="0" err="1">
                <a:solidFill>
                  <a:schemeClr val="tx1"/>
                </a:solidFill>
              </a:rPr>
              <a:t>leurs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cordes</a:t>
            </a:r>
            <a:r>
              <a:rPr lang="en-US" sz="1200" dirty="0">
                <a:solidFill>
                  <a:schemeClr val="tx1"/>
                </a:solidFill>
              </a:rPr>
              <a:t> qui </a:t>
            </a:r>
            <a:r>
              <a:rPr lang="en-US" sz="1200" dirty="0" err="1">
                <a:solidFill>
                  <a:schemeClr val="tx1"/>
                </a:solidFill>
              </a:rPr>
              <a:t>lient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leurs</a:t>
            </a:r>
            <a:r>
              <a:rPr lang="en-US" sz="1200" dirty="0">
                <a:solidFill>
                  <a:schemeClr val="tx1"/>
                </a:solidFill>
              </a:rPr>
              <a:t> jambes. </a:t>
            </a:r>
            <a:r>
              <a:rPr lang="en-US" sz="1200" dirty="0" err="1">
                <a:solidFill>
                  <a:schemeClr val="tx1"/>
                </a:solidFill>
              </a:rPr>
              <a:t>Deux</a:t>
            </a:r>
            <a:r>
              <a:rPr lang="en-US" sz="1200" dirty="0">
                <a:solidFill>
                  <a:schemeClr val="tx1"/>
                </a:solidFill>
              </a:rPr>
              <a:t> de </a:t>
            </a:r>
            <a:r>
              <a:rPr lang="en-US" sz="1200" dirty="0" err="1">
                <a:solidFill>
                  <a:schemeClr val="tx1"/>
                </a:solidFill>
              </a:rPr>
              <a:t>ces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pauvres</a:t>
            </a:r>
            <a:r>
              <a:rPr lang="en-US" sz="1200" dirty="0">
                <a:solidFill>
                  <a:schemeClr val="tx1"/>
                </a:solidFill>
              </a:rPr>
              <a:t> gens qui </a:t>
            </a:r>
            <a:r>
              <a:rPr lang="en-US" sz="1200" dirty="0" err="1">
                <a:solidFill>
                  <a:schemeClr val="tx1"/>
                </a:solidFill>
              </a:rPr>
              <a:t>viennent</a:t>
            </a:r>
            <a:r>
              <a:rPr lang="en-US" sz="1200" dirty="0">
                <a:solidFill>
                  <a:schemeClr val="tx1"/>
                </a:solidFill>
              </a:rPr>
              <a:t> d'être </a:t>
            </a:r>
            <a:r>
              <a:rPr lang="en-US" sz="1200" dirty="0" err="1">
                <a:solidFill>
                  <a:schemeClr val="tx1"/>
                </a:solidFill>
              </a:rPr>
              <a:t>délivrés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joyeux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qu’ils</a:t>
            </a:r>
            <a:r>
              <a:rPr lang="en-US" sz="1200" dirty="0">
                <a:solidFill>
                  <a:schemeClr val="tx1"/>
                </a:solidFill>
              </a:rPr>
              <a:t> font des cabrioles. </a:t>
            </a:r>
            <a:r>
              <a:rPr lang="en-US" sz="1200" b="1" dirty="0" err="1">
                <a:solidFill>
                  <a:schemeClr val="tx1"/>
                </a:solidFill>
              </a:rPr>
              <a:t>Cela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prouve</a:t>
            </a:r>
            <a:r>
              <a:rPr lang="en-US" sz="1200" b="1" dirty="0">
                <a:solidFill>
                  <a:schemeClr val="tx1"/>
                </a:solidFill>
              </a:rPr>
              <a:t> encore </a:t>
            </a:r>
            <a:r>
              <a:rPr lang="en-US" sz="1200" b="1" dirty="0" err="1">
                <a:solidFill>
                  <a:schemeClr val="tx1"/>
                </a:solidFill>
              </a:rPr>
              <a:t>que</a:t>
            </a:r>
            <a:r>
              <a:rPr lang="en-US" sz="1200" b="1" dirty="0">
                <a:solidFill>
                  <a:schemeClr val="tx1"/>
                </a:solidFill>
              </a:rPr>
              <a:t> la France </a:t>
            </a:r>
            <a:r>
              <a:rPr lang="en-US" sz="1200" b="1" dirty="0" err="1">
                <a:solidFill>
                  <a:schemeClr val="tx1"/>
                </a:solidFill>
              </a:rPr>
              <a:t>est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bonne</a:t>
            </a:r>
            <a:r>
              <a:rPr lang="en-US" sz="1200" b="1" dirty="0">
                <a:solidFill>
                  <a:schemeClr val="tx1"/>
                </a:solidFill>
              </a:rPr>
              <a:t> et </a:t>
            </a:r>
            <a:r>
              <a:rPr lang="en-US" sz="1200" b="1" dirty="0" err="1">
                <a:solidFill>
                  <a:schemeClr val="tx1"/>
                </a:solidFill>
              </a:rPr>
              <a:t>généreuse</a:t>
            </a:r>
            <a:r>
              <a:rPr lang="en-US" sz="1200" b="1" dirty="0">
                <a:solidFill>
                  <a:schemeClr val="tx1"/>
                </a:solidFill>
              </a:rPr>
              <a:t> pour les </a:t>
            </a:r>
            <a:r>
              <a:rPr lang="en-US" sz="1200" b="1" dirty="0" err="1">
                <a:solidFill>
                  <a:schemeClr val="tx1"/>
                </a:solidFill>
              </a:rPr>
              <a:t>peuples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qu’elle</a:t>
            </a:r>
            <a:r>
              <a:rPr lang="en-US" sz="1200" b="1" dirty="0">
                <a:solidFill>
                  <a:schemeClr val="tx1"/>
                </a:solidFill>
              </a:rPr>
              <a:t> a </a:t>
            </a:r>
            <a:r>
              <a:rPr lang="en-US" sz="1200" b="1" dirty="0" err="1">
                <a:solidFill>
                  <a:schemeClr val="tx1"/>
                </a:solidFill>
              </a:rPr>
              <a:t>soumis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fr-FR" sz="1200" b="1" dirty="0">
                <a:solidFill>
                  <a:schemeClr val="tx1"/>
                </a:solidFill>
              </a:rPr>
              <a:t>»</a:t>
            </a:r>
            <a:endParaRPr lang="fr-FR" sz="1200" dirty="0">
              <a:solidFill>
                <a:schemeClr val="tx1"/>
              </a:solidFill>
            </a:endParaRPr>
          </a:p>
          <a:p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4343400" y="4928260"/>
            <a:ext cx="5029199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« Brazza délivre les esclaves », cours élémentaire, manuel Lavisse,1913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633" y="342405"/>
            <a:ext cx="7730838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Mémoire abolitionniste: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une mémoire de gauche (1981)</a:t>
            </a: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78727" y="1573069"/>
            <a:ext cx="5999017" cy="3899476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6256" y="876795"/>
            <a:ext cx="2895600" cy="5638800"/>
          </a:xfrm>
          <a:effectLst/>
        </p:spPr>
        <p:txBody>
          <a:bodyPr>
            <a:noAutofit/>
          </a:bodyPr>
          <a:lstStyle/>
          <a:p>
            <a:pPr algn="ctr"/>
            <a:r>
              <a:rPr lang="fr-FR" sz="1000" dirty="0"/>
              <a:t>.</a:t>
            </a:r>
          </a:p>
          <a:p>
            <a:endParaRPr lang="fr-FR" sz="10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Cérémonie d’investiture de Mitterrand au Panthéon le 21 mai 1981:</a:t>
            </a:r>
          </a:p>
          <a:p>
            <a:r>
              <a:rPr lang="fr-FR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Hommage à Jean Moulin, Jean Jaurès et Victor Schœlcher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8243" y="176152"/>
            <a:ext cx="7515101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Mémoires ultramarines: Les luttes abolitionnistes des esclaves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3235" y="1030014"/>
            <a:ext cx="8714509" cy="582798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fr-FR" sz="1000" dirty="0"/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Années 1960-1980 </a:t>
            </a:r>
            <a:r>
              <a:rPr lang="fr-FR" sz="2000" dirty="0">
                <a:solidFill>
                  <a:schemeClr val="tx1"/>
                </a:solidFill>
              </a:rPr>
              <a:t>:</a:t>
            </a:r>
          </a:p>
          <a:p>
            <a:pPr algn="l">
              <a:buFont typeface="Wingdings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</a:rPr>
              <a:t>. Pratiques commémoratives locales (22 mai 1848 en Martinique)</a:t>
            </a:r>
          </a:p>
          <a:p>
            <a:pPr algn="l">
              <a:buFont typeface="Wingdings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</a:rPr>
              <a:t>. Mouvements autonomistes</a:t>
            </a:r>
          </a:p>
          <a:p>
            <a:pPr algn="l">
              <a:buFont typeface="Wingdings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</a:rPr>
              <a:t>. Revendications mémorielles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Loi de 1983</a:t>
            </a:r>
            <a:r>
              <a:rPr lang="fr-FR" sz="2400" dirty="0">
                <a:solidFill>
                  <a:schemeClr val="tx1"/>
                </a:solidFill>
              </a:rPr>
              <a:t>: </a:t>
            </a:r>
            <a:r>
              <a:rPr lang="fr-FR" sz="2000" dirty="0">
                <a:solidFill>
                  <a:schemeClr val="tx1"/>
                </a:solidFill>
              </a:rPr>
              <a:t>commémorations locales instaurant un jour férié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22 mai en Martinique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27 mai en Guadeloupe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10 juin en Guyane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20 décembre à la Réunion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27 avril à Mayotte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France métropolitaine: 27 avril:  « </a:t>
            </a:r>
            <a:r>
              <a:rPr lang="fr-FR" sz="2000" i="1" dirty="0">
                <a:solidFill>
                  <a:schemeClr val="tx1"/>
                </a:solidFill>
              </a:rPr>
              <a:t>une heure devra être consacrée dans toutes les écoles primaires, les collèges et les lycées de la République à une réflexion sur l’esclavage et son abolition »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237" y="153020"/>
            <a:ext cx="8025740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années 1980-1990: VERS UNE Mémoire PUBLIQUE DE LA TRAITE ET DE L’ESCLAVAGE </a:t>
            </a: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504524" y="959025"/>
            <a:ext cx="3591975" cy="5248275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730" y="959025"/>
            <a:ext cx="3376240" cy="6119668"/>
          </a:xfrm>
          <a:noFill/>
          <a:effectLst/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</a:pPr>
            <a:r>
              <a:rPr lang="fr-FR" sz="2000" dirty="0">
                <a:solidFill>
                  <a:schemeClr val="accent3"/>
                </a:solidFill>
              </a:rPr>
              <a:t>Un nouveau discours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1981 </a:t>
            </a:r>
            <a:r>
              <a:rPr lang="fr-FR" sz="1400" i="1" dirty="0">
                <a:solidFill>
                  <a:schemeClr val="tx1"/>
                </a:solidFill>
                <a:effectLst/>
              </a:rPr>
              <a:t>Le </a:t>
            </a:r>
            <a:r>
              <a:rPr lang="fr-FR" sz="1600" i="1" dirty="0">
                <a:solidFill>
                  <a:schemeClr val="tx1"/>
                </a:solidFill>
                <a:effectLst/>
              </a:rPr>
              <a:t>discours antillais </a:t>
            </a:r>
            <a:r>
              <a:rPr lang="fr-FR" sz="1600" dirty="0">
                <a:solidFill>
                  <a:schemeClr val="tx1"/>
                </a:solidFill>
                <a:effectLst/>
              </a:rPr>
              <a:t>d’Edouard Glissant :  « une mémoire raturée »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1987</a:t>
            </a:r>
            <a:r>
              <a:rPr lang="fr-FR" sz="16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i="1" dirty="0">
                <a:solidFill>
                  <a:schemeClr val="tx1"/>
                </a:solidFill>
                <a:effectLst/>
              </a:rPr>
              <a:t>Le Code noir ou le calvaire de Canaan</a:t>
            </a:r>
            <a:r>
              <a:rPr lang="fr-FR" sz="1600" dirty="0">
                <a:solidFill>
                  <a:schemeClr val="tx1"/>
                </a:solidFill>
                <a:effectLst/>
              </a:rPr>
              <a:t> de Louis Salah 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Molins</a:t>
            </a:r>
            <a:endParaRPr lang="fr-FR" sz="1600" dirty="0">
              <a:solidFill>
                <a:schemeClr val="tx1"/>
              </a:solidFill>
              <a:effectLst/>
            </a:endParaRP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1989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i="1" dirty="0">
                <a:solidFill>
                  <a:schemeClr val="tx1"/>
                </a:solidFill>
                <a:effectLst/>
              </a:rPr>
              <a:t>Eloge de la créolité </a:t>
            </a:r>
            <a:r>
              <a:rPr lang="fr-FR" sz="1600" dirty="0">
                <a:solidFill>
                  <a:schemeClr val="tx1"/>
                </a:solidFill>
                <a:effectLst/>
              </a:rPr>
              <a:t>de  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Chamoiseau</a:t>
            </a:r>
            <a:r>
              <a:rPr lang="fr-FR" sz="1600" dirty="0">
                <a:solidFill>
                  <a:schemeClr val="tx1"/>
                </a:solidFill>
                <a:effectLst/>
              </a:rPr>
              <a:t>/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Bernabé</a:t>
            </a:r>
            <a:r>
              <a:rPr lang="fr-FR" sz="1600" dirty="0">
                <a:solidFill>
                  <a:schemeClr val="tx1"/>
                </a:solidFill>
                <a:effectLst/>
              </a:rPr>
              <a:t>/Confiant</a:t>
            </a:r>
          </a:p>
          <a:p>
            <a:pPr algn="l">
              <a:spcBef>
                <a:spcPts val="400"/>
              </a:spcBef>
            </a:pPr>
            <a:r>
              <a:rPr lang="fr-FR" sz="2000" dirty="0">
                <a:solidFill>
                  <a:schemeClr val="accent3"/>
                </a:solidFill>
                <a:effectLst/>
              </a:rPr>
              <a:t>Un objet d’étude historique…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1985 </a:t>
            </a:r>
            <a:r>
              <a:rPr lang="fr-FR" sz="1600" dirty="0">
                <a:solidFill>
                  <a:schemeClr val="tx1"/>
                </a:solidFill>
                <a:effectLst/>
              </a:rPr>
              <a:t>Colloque international à Nantes à l’occasion du tricentenaire du Code noir (Serge 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Daget</a:t>
            </a:r>
            <a:r>
              <a:rPr lang="fr-FR" sz="1600" dirty="0">
                <a:solidFill>
                  <a:schemeClr val="tx1"/>
                </a:solidFill>
                <a:effectLst/>
              </a:rPr>
              <a:t>)</a:t>
            </a:r>
          </a:p>
          <a:p>
            <a:pPr algn="just">
              <a:spcBef>
                <a:spcPts val="400"/>
              </a:spcBef>
            </a:pPr>
            <a:r>
              <a:rPr lang="fr-FR" sz="2000" dirty="0">
                <a:solidFill>
                  <a:schemeClr val="accent3"/>
                </a:solidFill>
                <a:effectLst/>
              </a:rPr>
              <a:t>transmis dans l’espace public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1985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dirty="0">
                <a:solidFill>
                  <a:schemeClr val="tx1"/>
                </a:solidFill>
                <a:effectLst/>
              </a:rPr>
              <a:t>Exposition « L’esclavage et la mémoire nantaise » au château des Ducs de Bretagne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1992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dirty="0">
                <a:solidFill>
                  <a:schemeClr val="tx1"/>
                </a:solidFill>
                <a:effectLst/>
              </a:rPr>
              <a:t>Exposition à Nantes « Les anneaux de la mémoire » </a:t>
            </a:r>
          </a:p>
          <a:p>
            <a:pPr algn="just">
              <a:spcBef>
                <a:spcPts val="600"/>
              </a:spcBef>
            </a:pPr>
            <a:r>
              <a:rPr lang="fr-FR" sz="2000" dirty="0">
                <a:solidFill>
                  <a:schemeClr val="accent3"/>
                </a:solidFill>
                <a:effectLst/>
              </a:rPr>
              <a:t>Une mémoire internatio</a:t>
            </a:r>
            <a:r>
              <a:rPr lang="fr-FR" sz="1800" dirty="0">
                <a:solidFill>
                  <a:schemeClr val="accent3"/>
                </a:solidFill>
                <a:effectLst/>
              </a:rPr>
              <a:t>nale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1993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dirty="0">
                <a:solidFill>
                  <a:schemeClr val="tx1"/>
                </a:solidFill>
                <a:effectLst/>
              </a:rPr>
              <a:t>Projet Unesco au Bénin « La route de l’esclavage »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94514" y="6203805"/>
            <a:ext cx="400198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        </a:t>
            </a:r>
            <a:r>
              <a:rPr lang="fr-FR" dirty="0"/>
              <a:t>Code noir : </a:t>
            </a:r>
            <a:r>
              <a:rPr lang="fr-FR" b="1" i="1" dirty="0"/>
              <a:t>« La loi de la honte » </a:t>
            </a:r>
          </a:p>
          <a:p>
            <a:pPr algn="ctr"/>
            <a:r>
              <a:rPr lang="fr-FR" i="1" dirty="0"/>
              <a:t>Le Monde </a:t>
            </a:r>
            <a:r>
              <a:rPr lang="fr-FR" dirty="0"/>
              <a:t>19-20 avril 1987</a:t>
            </a:r>
          </a:p>
        </p:txBody>
      </p:sp>
      <p:pic>
        <p:nvPicPr>
          <p:cNvPr id="10242" name="Picture 2" descr="Le mémorial dans la ville - Mémorial de l'abolition de l'esclavage – Nan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5514" y="1353017"/>
            <a:ext cx="2840284" cy="3664883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875524" y="4948165"/>
            <a:ext cx="15240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dirty="0"/>
              <a:t>Exposition à Nantes en</a:t>
            </a:r>
          </a:p>
          <a:p>
            <a:pPr algn="ctr"/>
            <a:r>
              <a:rPr lang="fr-FR" dirty="0"/>
              <a:t>1985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237" y="65190"/>
            <a:ext cx="8429502" cy="6731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L’ANNÉE 1998 : UN CONFLIT </a:t>
            </a:r>
            <a:r>
              <a:rPr lang="fr-FR" sz="2800" dirty="0" err="1">
                <a:solidFill>
                  <a:schemeClr val="accent3"/>
                </a:solidFill>
              </a:rPr>
              <a:t>MéMORIEL</a:t>
            </a:r>
            <a:endParaRPr lang="fr-FR" sz="2800" dirty="0">
              <a:solidFill>
                <a:schemeClr val="accent3"/>
              </a:solidFill>
            </a:endParaRP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0" y="1389413"/>
            <a:ext cx="4572000" cy="3586348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3237" y="868961"/>
            <a:ext cx="4190010" cy="6119668"/>
          </a:xfrm>
          <a:effectLst/>
        </p:spPr>
        <p:txBody>
          <a:bodyPr>
            <a:noAutofit/>
          </a:bodyPr>
          <a:lstStyle/>
          <a:p>
            <a:pPr algn="just"/>
            <a:r>
              <a:rPr lang="fr-FR" sz="1600" b="1" dirty="0">
                <a:solidFill>
                  <a:schemeClr val="tx1"/>
                </a:solidFill>
              </a:rPr>
              <a:t>23 janvier: </a:t>
            </a:r>
            <a:r>
              <a:rPr lang="fr-FR" sz="1600" dirty="0">
                <a:solidFill>
                  <a:schemeClr val="tx1"/>
                </a:solidFill>
              </a:rPr>
              <a:t>Création du </a:t>
            </a:r>
            <a:r>
              <a:rPr lang="fr-FR" sz="1600" i="1" dirty="0">
                <a:solidFill>
                  <a:schemeClr val="tx1"/>
                </a:solidFill>
              </a:rPr>
              <a:t>Comité pour une commémoration unitaire du cent cinquantenaire de l’abolition des nègres dans les colonies françaises </a:t>
            </a: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12 février: </a:t>
            </a:r>
            <a:r>
              <a:rPr lang="fr-FR" sz="1600" dirty="0">
                <a:solidFill>
                  <a:schemeClr val="tx1"/>
                </a:solidFill>
              </a:rPr>
              <a:t>Appel du </a:t>
            </a:r>
            <a:r>
              <a:rPr lang="fr-FR" sz="1600" i="1" dirty="0">
                <a:solidFill>
                  <a:schemeClr val="tx1"/>
                </a:solidFill>
              </a:rPr>
              <a:t>Collectif guadeloupéen</a:t>
            </a:r>
            <a:r>
              <a:rPr lang="fr-FR" sz="1600" b="1" i="1" dirty="0">
                <a:solidFill>
                  <a:schemeClr val="tx1"/>
                </a:solidFill>
              </a:rPr>
              <a:t> </a:t>
            </a:r>
            <a:r>
              <a:rPr lang="fr-FR" sz="1600" i="1" dirty="0">
                <a:solidFill>
                  <a:schemeClr val="tx1"/>
                </a:solidFill>
              </a:rPr>
              <a:t>Nègres de Guadeloupe-Descendants d’esclaves </a:t>
            </a:r>
            <a:r>
              <a:rPr lang="fr-FR" sz="1600" dirty="0">
                <a:solidFill>
                  <a:schemeClr val="tx1"/>
                </a:solidFill>
              </a:rPr>
              <a:t>à boycotter les commémorations officielles </a:t>
            </a:r>
            <a:endParaRPr lang="fr-FR" sz="1600" b="1" dirty="0">
              <a:solidFill>
                <a:schemeClr val="tx1"/>
              </a:solidFill>
            </a:endParaRP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13 mars: </a:t>
            </a:r>
            <a:r>
              <a:rPr lang="fr-FR" sz="1600" dirty="0">
                <a:solidFill>
                  <a:schemeClr val="tx1"/>
                </a:solidFill>
              </a:rPr>
              <a:t>Déclaration sur la traite négrière et l’esclavage à la Sorbonne par Glissant et </a:t>
            </a:r>
            <a:r>
              <a:rPr lang="fr-FR" sz="1600" dirty="0" err="1">
                <a:solidFill>
                  <a:schemeClr val="tx1"/>
                </a:solidFill>
              </a:rPr>
              <a:t>Chamoiseau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3 avril: </a:t>
            </a:r>
            <a:r>
              <a:rPr lang="fr-FR" sz="1600" dirty="0">
                <a:solidFill>
                  <a:schemeClr val="tx1"/>
                </a:solidFill>
              </a:rPr>
              <a:t>Colloque en Martinique sur les  réparations avec Glissant, </a:t>
            </a:r>
            <a:r>
              <a:rPr lang="fr-FR" sz="1600" dirty="0" err="1">
                <a:solidFill>
                  <a:schemeClr val="tx1"/>
                </a:solidFill>
              </a:rPr>
              <a:t>Chamoiseau</a:t>
            </a:r>
            <a:r>
              <a:rPr lang="fr-FR" sz="1600" dirty="0">
                <a:solidFill>
                  <a:schemeClr val="tx1"/>
                </a:solidFill>
              </a:rPr>
              <a:t> Chalons, Jos, </a:t>
            </a:r>
            <a:r>
              <a:rPr lang="fr-FR" sz="1600" dirty="0" err="1">
                <a:solidFill>
                  <a:schemeClr val="tx1"/>
                </a:solidFill>
              </a:rPr>
              <a:t>Taubira</a:t>
            </a:r>
            <a:endParaRPr lang="fr-FR" sz="1600" dirty="0">
              <a:solidFill>
                <a:schemeClr val="tx1"/>
              </a:solidFill>
            </a:endParaRP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23 avril: </a:t>
            </a:r>
            <a:r>
              <a:rPr lang="fr-FR" sz="1600" dirty="0">
                <a:solidFill>
                  <a:schemeClr val="tx1"/>
                </a:solidFill>
              </a:rPr>
              <a:t>Allocution du président Chirac: hommage à Schœlcher/Narratif commémoratif: « Tous nés en 1848 »</a:t>
            </a: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23 mai:</a:t>
            </a:r>
            <a:r>
              <a:rPr lang="fr-FR" sz="1600" dirty="0">
                <a:solidFill>
                  <a:schemeClr val="tx1"/>
                </a:solidFill>
              </a:rPr>
              <a:t> Marche silencieuse à Paris en hommage aux victimes de la traite et de l’esclavage</a:t>
            </a:r>
          </a:p>
          <a:p>
            <a:pPr algn="just">
              <a:spcBef>
                <a:spcPts val="600"/>
              </a:spcBef>
            </a:pPr>
            <a:r>
              <a:rPr lang="fr-FR" sz="1600" b="1" dirty="0">
                <a:solidFill>
                  <a:schemeClr val="tx1"/>
                </a:solidFill>
              </a:rPr>
              <a:t>22 décembre: </a:t>
            </a:r>
          </a:p>
          <a:p>
            <a:pPr algn="just">
              <a:spcBef>
                <a:spcPts val="0"/>
              </a:spcBef>
            </a:pPr>
            <a:r>
              <a:rPr lang="fr-FR" sz="1600" dirty="0">
                <a:solidFill>
                  <a:schemeClr val="tx1"/>
                </a:solidFill>
              </a:rPr>
              <a:t>Dépôt d’une PPL par Christiane </a:t>
            </a:r>
            <a:r>
              <a:rPr lang="fr-FR" sz="1600" dirty="0" err="1">
                <a:solidFill>
                  <a:schemeClr val="tx1"/>
                </a:solidFill>
              </a:rPr>
              <a:t>Taubira</a:t>
            </a:r>
            <a:r>
              <a:rPr lang="fr-FR" sz="1600" dirty="0">
                <a:solidFill>
                  <a:schemeClr val="tx1"/>
                </a:solidFill>
              </a:rPr>
              <a:t> pour la « reconnaissance de la traite et de l’esclavage en tant que crimes contre l’humanité »</a:t>
            </a:r>
          </a:p>
          <a:p>
            <a:pPr algn="just"/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5027221" y="5290457"/>
            <a:ext cx="4031673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b="1" dirty="0"/>
              <a:t>Marche du 23 mai 1998 à Paris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057" y="51377"/>
            <a:ext cx="8773885" cy="1114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ANNÉES 2000-2010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MÉMORIALISATION DE LA TRAITE ET DE L’ESCLAVAGE par les pouvoirs publics</a:t>
            </a:r>
            <a:br>
              <a:rPr lang="fr-FR" sz="2800" dirty="0">
                <a:solidFill>
                  <a:schemeClr val="accent3"/>
                </a:solidFill>
              </a:rPr>
            </a:br>
            <a:endParaRPr lang="fr-FR" sz="2800" dirty="0">
              <a:solidFill>
                <a:schemeClr val="accent3"/>
              </a:solidFill>
            </a:endParaRP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25439" y="1622425"/>
            <a:ext cx="4387932" cy="3613150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3236" y="932296"/>
            <a:ext cx="3893129" cy="5874327"/>
          </a:xfrm>
          <a:effectLst/>
        </p:spPr>
        <p:txBody>
          <a:bodyPr>
            <a:noAutofit/>
          </a:bodyPr>
          <a:lstStyle/>
          <a:p>
            <a:endParaRPr lang="fr-FR" sz="1000" dirty="0"/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10 mai 2001: </a:t>
            </a:r>
            <a:r>
              <a:rPr lang="fr-FR" sz="1600" dirty="0">
                <a:solidFill>
                  <a:schemeClr val="tx1"/>
                </a:solidFill>
              </a:rPr>
              <a:t>« Loi </a:t>
            </a:r>
            <a:r>
              <a:rPr lang="fr-FR" sz="1600" dirty="0" err="1">
                <a:solidFill>
                  <a:schemeClr val="tx1"/>
                </a:solidFill>
              </a:rPr>
              <a:t>Taubira</a:t>
            </a:r>
            <a:r>
              <a:rPr lang="fr-FR" sz="1600" dirty="0">
                <a:solidFill>
                  <a:schemeClr val="tx1"/>
                </a:solidFill>
              </a:rPr>
              <a:t> » tendant à la reconnaissance de la traite atlantique et de l’esclavage comme crimes contre l’humanité. L’article 2 prescrit d’accorder à cette histoire une « place conséquente » dans les programmes scolaires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2004 :</a:t>
            </a:r>
            <a:r>
              <a:rPr lang="fr-FR" sz="1600" dirty="0">
                <a:solidFill>
                  <a:schemeClr val="tx1"/>
                </a:solidFill>
              </a:rPr>
              <a:t>Création du CNME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10 mai 2006: </a:t>
            </a:r>
            <a:r>
              <a:rPr lang="fr-FR" sz="1600" dirty="0">
                <a:solidFill>
                  <a:schemeClr val="tx1"/>
                </a:solidFill>
              </a:rPr>
              <a:t> Première commémoration nationale de la traite, de l’esclavage et de leurs abolitions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2012:</a:t>
            </a:r>
            <a:r>
              <a:rPr lang="fr-FR" sz="1600" dirty="0">
                <a:solidFill>
                  <a:schemeClr val="tx1"/>
                </a:solidFill>
              </a:rPr>
              <a:t> Inauguration  du  Mémorial de l’esclavage à Nantes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2015:</a:t>
            </a:r>
            <a:r>
              <a:rPr lang="fr-FR" sz="1600" dirty="0">
                <a:solidFill>
                  <a:schemeClr val="tx1"/>
                </a:solidFill>
              </a:rPr>
              <a:t> Inauguration du Mémorial </a:t>
            </a:r>
            <a:r>
              <a:rPr lang="fr-FR" sz="1600" dirty="0" err="1">
                <a:solidFill>
                  <a:schemeClr val="tx1"/>
                </a:solidFill>
              </a:rPr>
              <a:t>Act</a:t>
            </a:r>
            <a:r>
              <a:rPr lang="fr-FR" sz="1600" dirty="0">
                <a:solidFill>
                  <a:schemeClr val="tx1"/>
                </a:solidFill>
              </a:rPr>
              <a:t> en Guadeloupe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2019:</a:t>
            </a:r>
            <a:r>
              <a:rPr lang="fr-FR" sz="1600" dirty="0">
                <a:solidFill>
                  <a:schemeClr val="tx1"/>
                </a:solidFill>
              </a:rPr>
              <a:t> Création officielle de la Fondation pour la mémoire de l’esclavage  présidée par JM Ayrault 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?</a:t>
            </a:r>
            <a:r>
              <a:rPr lang="fr-FR" sz="1600" dirty="0">
                <a:solidFill>
                  <a:schemeClr val="tx1"/>
                </a:solidFill>
              </a:rPr>
              <a:t>: Inauguration du Mémorial des victimes  de l’esclavage aux Tuileries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71446" y="5435723"/>
            <a:ext cx="4109317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b="1" dirty="0"/>
              <a:t>« Loi </a:t>
            </a:r>
            <a:r>
              <a:rPr lang="fr-FR" b="1" dirty="0" err="1"/>
              <a:t>Taubira</a:t>
            </a:r>
            <a:r>
              <a:rPr lang="fr-FR" b="1" dirty="0"/>
              <a:t> » votée le 10 mai 2001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948" y="132347"/>
            <a:ext cx="8253664" cy="82361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accent3"/>
                </a:solidFill>
              </a:rPr>
              <a:t>Quelques éléments de controverses: </a:t>
            </a:r>
            <a:br>
              <a:rPr lang="fr-FR" sz="2400" b="1" dirty="0">
                <a:solidFill>
                  <a:schemeClr val="accent3"/>
                </a:solidFill>
              </a:rPr>
            </a:br>
            <a:r>
              <a:rPr lang="fr-FR" sz="2400" b="1" dirty="0">
                <a:solidFill>
                  <a:schemeClr val="accent3"/>
                </a:solidFill>
              </a:rPr>
              <a:t>VRAI OU FAUX</a:t>
            </a:r>
            <a:r>
              <a:rPr lang="fr-FR" sz="2800" b="1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53452" y="1118937"/>
            <a:ext cx="8341165" cy="5739062"/>
          </a:xfrm>
          <a:solidFill>
            <a:schemeClr val="accent1"/>
          </a:solidFill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q"/>
            </a:pPr>
            <a:endParaRPr lang="fr-FR" sz="7400" dirty="0"/>
          </a:p>
          <a:p>
            <a:pPr algn="just">
              <a:buFont typeface="Wingdings" pitchFamily="2" charset="2"/>
              <a:buChar char="q"/>
            </a:pPr>
            <a:r>
              <a:rPr lang="fr-FR" sz="9600" dirty="0"/>
              <a:t>Les Européens ont organisé la traite atlantique en raison de leur racisme à l’encontre des populations noires</a:t>
            </a:r>
          </a:p>
          <a:p>
            <a:pPr algn="just">
              <a:buFont typeface="Wingdings" pitchFamily="2" charset="2"/>
              <a:buChar char="q"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 Les Européens sont venus capturer des Africains libres </a:t>
            </a:r>
          </a:p>
          <a:p>
            <a:pPr algn="just">
              <a:buFont typeface="Wingdings" pitchFamily="2" charset="2"/>
              <a:buChar char="q"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 La traite européenne est un génocide</a:t>
            </a:r>
          </a:p>
          <a:p>
            <a:pPr algn="just">
              <a:buNone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Le Code noir de 1685 fait des esclaves une chose </a:t>
            </a:r>
          </a:p>
          <a:p>
            <a:pPr algn="just">
              <a:buNone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Les Noirs sont tous des esclaves dans les colonies jusqu’à l’abolition  de 1848</a:t>
            </a:r>
          </a:p>
          <a:p>
            <a:pPr algn="just">
              <a:buFont typeface="Wingdings" pitchFamily="2" charset="2"/>
              <a:buChar char="q"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 La France libère les esclaves par l’abolition de 1848</a:t>
            </a:r>
          </a:p>
          <a:p>
            <a:pPr algn="just">
              <a:buNone/>
            </a:pPr>
            <a:endParaRPr lang="fr-FR" sz="9600" dirty="0"/>
          </a:p>
          <a:p>
            <a:pPr algn="just">
              <a:buNone/>
            </a:pPr>
            <a:endParaRPr lang="fr-FR" sz="9600" dirty="0"/>
          </a:p>
          <a:p>
            <a:pPr algn="just">
              <a:buNone/>
            </a:pPr>
            <a:endParaRPr lang="fr-FR" sz="9600" dirty="0"/>
          </a:p>
          <a:p>
            <a:pPr algn="ctr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52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778" y="280988"/>
            <a:ext cx="7257803" cy="135780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RESSOURCES </a:t>
            </a:r>
            <a:r>
              <a:rPr lang="fr-FR" sz="2800" dirty="0" err="1">
                <a:solidFill>
                  <a:schemeClr val="accent3"/>
                </a:solidFill>
              </a:rPr>
              <a:t>PéDAGOGIQUES</a:t>
            </a:r>
            <a:endParaRPr lang="fr-FR" sz="2800" dirty="0">
              <a:solidFill>
                <a:schemeClr val="accent3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Site EHNE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3097" y="2710955"/>
            <a:ext cx="4941211" cy="3951288"/>
          </a:xfrm>
        </p:spPr>
        <p:txBody>
          <a:bodyPr/>
          <a:lstStyle/>
          <a:p>
            <a:pPr>
              <a:buNone/>
            </a:pPr>
            <a:r>
              <a:rPr lang="fr-FR" dirty="0"/>
              <a:t> </a:t>
            </a:r>
          </a:p>
          <a:p>
            <a:pPr algn="just"/>
            <a:r>
              <a:rPr lang="fr-FR" dirty="0"/>
              <a:t>Commentaire d’une archive: La Marie Séraphique</a:t>
            </a:r>
          </a:p>
          <a:p>
            <a:pPr>
              <a:buNone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2"/>
              </a:rPr>
              <a:t>https://ehne.fr/fr/node/21935</a:t>
            </a: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None/>
            </a:pP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fr-FR" dirty="0"/>
              <a:t>Enjeux mémoriels en Europe:</a:t>
            </a:r>
          </a:p>
          <a:p>
            <a:pPr>
              <a:buNone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3"/>
              </a:rPr>
              <a:t>https://ehne.fr/fr/node/22249</a:t>
            </a: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929128" y="6022481"/>
            <a:ext cx="4041775" cy="63976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fr-FR" dirty="0"/>
              <a:t>Plan de la </a:t>
            </a:r>
            <a:r>
              <a:rPr lang="fr-FR" i="1" dirty="0"/>
              <a:t>Marie-Séraphique</a:t>
            </a:r>
          </a:p>
          <a:p>
            <a:pPr algn="ctr"/>
            <a:r>
              <a:rPr lang="fr-FR" dirty="0"/>
              <a:t>(années 1770- Musée d’histoire de Nantes)</a:t>
            </a:r>
          </a:p>
        </p:txBody>
      </p:sp>
      <p:pic>
        <p:nvPicPr>
          <p:cNvPr id="1026" name="Picture 2" descr="Ill. 1 : Plan, profil et distribution du navire la Marie-Séraphique de Nantes (s.d., années 1770), Château des ducs de Bretagne -Musée d’histoire de Nantes. ">
            <a:extLst>
              <a:ext uri="{FF2B5EF4-FFF2-40B4-BE49-F238E27FC236}">
                <a16:creationId xmlns:a16="http://schemas.microsoft.com/office/drawing/2014/main" id="{0841BDB9-C39E-5663-96CA-CE1177C03A2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33" y="1854994"/>
            <a:ext cx="282234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0629"/>
            <a:ext cx="7748649" cy="128700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Pistes pédagogiques:</a:t>
            </a:r>
            <a:br>
              <a:rPr lang="fr-FR" sz="3600" dirty="0">
                <a:solidFill>
                  <a:schemeClr val="accent3"/>
                </a:solidFill>
              </a:rPr>
            </a:br>
            <a:r>
              <a:rPr lang="fr-FR" sz="2400" dirty="0">
                <a:solidFill>
                  <a:schemeClr val="accent3"/>
                </a:solidFill>
              </a:rPr>
              <a:t>Exposition itinérante FME</a:t>
            </a:r>
            <a:br>
              <a:rPr lang="fr-FR" sz="2400" dirty="0">
                <a:solidFill>
                  <a:schemeClr val="accent3"/>
                </a:solidFill>
              </a:rPr>
            </a:br>
            <a:r>
              <a:rPr lang="fr-FR" sz="2400" dirty="0">
                <a:solidFill>
                  <a:schemeClr val="accent3"/>
                </a:solidFill>
              </a:rPr>
              <a:t> « C’est notre histoire » 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717" y="2906712"/>
            <a:ext cx="4941211" cy="3951288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7" name="Espace réservé du contenu 6" descr="Olaudah_Equiano_-_Project_Gutenberg_eText_15399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8717" y="1543792"/>
            <a:ext cx="9125283" cy="533795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778" y="280988"/>
            <a:ext cx="7257803" cy="135780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Pistes </a:t>
            </a:r>
            <a:r>
              <a:rPr lang="fr-FR" sz="2800" dirty="0" err="1">
                <a:solidFill>
                  <a:schemeClr val="accent3"/>
                </a:solidFill>
              </a:rPr>
              <a:t>PéDAGOGIQUES</a:t>
            </a:r>
            <a:r>
              <a:rPr lang="fr-FR" sz="2800" dirty="0">
                <a:solidFill>
                  <a:schemeClr val="accent3"/>
                </a:solidFill>
              </a:rPr>
              <a:t>: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Les statues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15" y="347356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Projet scientifique franco-britannique  : </a:t>
            </a:r>
            <a:r>
              <a:rPr lang="fr-FR" sz="2800" i="1" dirty="0">
                <a:solidFill>
                  <a:srgbClr val="FF0000"/>
                </a:solidFill>
              </a:rPr>
              <a:t>Gravées dans le marbre/Cast in Stone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4971" y="4292972"/>
            <a:ext cx="3893577" cy="2006022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2"/>
              </a:rPr>
              <a:t>https://castinstone.exeter.ac.uk/fr/page-daccueil/</a:t>
            </a: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None/>
            </a:pP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9B9B88-FA12-297F-AD7A-13BCC571FB9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09" y="2598821"/>
            <a:ext cx="4689544" cy="311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969C90D-7FDD-D4A8-7D78-DBDC763D8761}"/>
              </a:ext>
            </a:extLst>
          </p:cNvPr>
          <p:cNvSpPr txBox="1"/>
          <p:nvPr/>
        </p:nvSpPr>
        <p:spPr>
          <a:xfrm>
            <a:off x="5370194" y="5823284"/>
            <a:ext cx="295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Statue de Colbert, 1810, Paris</a:t>
            </a:r>
          </a:p>
        </p:txBody>
      </p:sp>
    </p:spTree>
    <p:extLst>
      <p:ext uri="{BB962C8B-B14F-4D97-AF65-F5344CB8AC3E}">
        <p14:creationId xmlns:p14="http://schemas.microsoft.com/office/powerpoint/2010/main" val="146312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1597" y="59989"/>
            <a:ext cx="6210795" cy="76614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Mémoire de l'esclavage: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 un « présent du passé »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956517" y="1140430"/>
            <a:ext cx="3051749" cy="6292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fr-FR" sz="1600" b="1" dirty="0"/>
              <a:t>Statue de Colbert taguée le 23 juin 2020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-207818" y="3980098"/>
            <a:ext cx="5541818" cy="4968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sz="7200" i="1" dirty="0"/>
              <a:t>Capture d’écran site BFM TV,  </a:t>
            </a:r>
            <a:r>
              <a:rPr lang="fr-FR" sz="7200" dirty="0"/>
              <a:t>29 août 2020</a:t>
            </a:r>
          </a:p>
        </p:txBody>
      </p:sp>
      <p:pic>
        <p:nvPicPr>
          <p:cNvPr id="3075" name="Picture 3" descr="C:\Users\SEBastien\Documents\TRAVAIL RECHERCHE\INTERVENTIONS\2020\Intervention DU Paris 8 octobre 2020\image Obon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9819" y="1191212"/>
            <a:ext cx="4758977" cy="2785715"/>
          </a:xfrm>
          <a:prstGeom prst="rect">
            <a:avLst/>
          </a:prstGeom>
          <a:noFill/>
        </p:spPr>
      </p:pic>
      <p:pic>
        <p:nvPicPr>
          <p:cNvPr id="6" name="Picture 2" descr="C:\Users\SEBastien\Documents\TRAVAIL RECHERCHE\INTERVENTIONS\2020\Intervention DU Paris 8 octobre 2020\Statue Colbert tagué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567" y="1718938"/>
            <a:ext cx="3186545" cy="3696940"/>
          </a:xfrm>
          <a:prstGeom prst="rect">
            <a:avLst/>
          </a:prstGeom>
          <a:noFill/>
        </p:spPr>
      </p:pic>
      <p:pic>
        <p:nvPicPr>
          <p:cNvPr id="10242" name="Picture 2" descr="Faut-il commémorer Napoléon 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341" y="3976927"/>
            <a:ext cx="5818908" cy="2877903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818908" y="5624945"/>
            <a:ext cx="2270269" cy="8617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b="1" dirty="0"/>
              <a:t>2021 Bicentenaire de la mort de Napoléon: commémorer ou pas</a:t>
            </a:r>
            <a:r>
              <a:rPr lang="fr-FR" dirty="0"/>
              <a:t>?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115747" y="852658"/>
            <a:ext cx="6210795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22 mai 2020: Déboulonnage de la statue de </a:t>
            </a:r>
            <a:r>
              <a:rPr lang="fr-FR" sz="1600" b="1" dirty="0"/>
              <a:t>Schœlcher </a:t>
            </a:r>
            <a:r>
              <a:rPr lang="fr-FR" sz="1600" dirty="0"/>
              <a:t>en Martinique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778" y="280988"/>
            <a:ext cx="7257803" cy="135780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Pistes pédagogiques: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les Témoignages autobiographiques d’esclaves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/>
          <a:lstStyle/>
          <a:p>
            <a:pPr algn="ctr"/>
            <a:r>
              <a:rPr lang="fr-FR" dirty="0"/>
              <a:t>Sites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717" y="2906712"/>
            <a:ext cx="4941211" cy="3951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/>
              <a:t> </a:t>
            </a:r>
            <a:r>
              <a:rPr lang="fr-FR" sz="2000" dirty="0">
                <a:solidFill>
                  <a:schemeClr val="accent1"/>
                </a:solidFill>
              </a:rPr>
              <a:t>Un site très riche organisé par thèmes:</a:t>
            </a:r>
          </a:p>
          <a:p>
            <a:pPr algn="ctr">
              <a:buNone/>
            </a:pPr>
            <a:r>
              <a:rPr lang="fr-FR" dirty="0">
                <a:solidFill>
                  <a:srgbClr val="FF0000"/>
                </a:solidFill>
                <a:hlinkClick r:id="rId2"/>
              </a:rPr>
              <a:t>https://esclavesenamerique.fr</a:t>
            </a:r>
          </a:p>
          <a:p>
            <a:pPr>
              <a:buNone/>
            </a:pP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r>
              <a:rPr lang="fr-FR" sz="2000" dirty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https://www.franceculture.fr/emissions/la-fabrique-de-lhistoire/histoires-danonymes-34-paroles-desclaves</a:t>
            </a:r>
            <a:endParaRPr lang="fr-FR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fr-FR" sz="2000" dirty="0"/>
              <a:t>Emission du 13 septembre 2017 avec Caroline </a:t>
            </a:r>
            <a:r>
              <a:rPr lang="fr-FR" sz="2000" dirty="0" err="1"/>
              <a:t>Oudin</a:t>
            </a:r>
            <a:r>
              <a:rPr lang="fr-FR" sz="2000" dirty="0"/>
              <a:t>-Bastide et Bruno Maillard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err="1"/>
              <a:t>Olaudah</a:t>
            </a:r>
            <a:r>
              <a:rPr lang="fr-FR" dirty="0"/>
              <a:t> </a:t>
            </a:r>
            <a:r>
              <a:rPr lang="fr-FR" dirty="0" err="1"/>
              <a:t>Equiano</a:t>
            </a:r>
            <a:endParaRPr lang="fr-FR" dirty="0"/>
          </a:p>
        </p:txBody>
      </p:sp>
      <p:pic>
        <p:nvPicPr>
          <p:cNvPr id="7" name="Espace réservé du contenu 6" descr="Olaudah_Equiano_-_Project_Gutenberg_eText_15399.pn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959928" y="2266950"/>
            <a:ext cx="3366654" cy="4591050"/>
          </a:xfrm>
        </p:spPr>
      </p:pic>
    </p:spTree>
    <p:extLst>
      <p:ext uri="{BB962C8B-B14F-4D97-AF65-F5344CB8AC3E}">
        <p14:creationId xmlns:p14="http://schemas.microsoft.com/office/powerpoint/2010/main" val="755536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5506" y="510678"/>
            <a:ext cx="5962815" cy="997527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solidFill>
                  <a:schemeClr val="accent3"/>
                </a:solidFill>
              </a:rPr>
              <a:t>Pistes pédagogiques:</a:t>
            </a:r>
            <a:br>
              <a:rPr lang="fr-FR" sz="3200" dirty="0">
                <a:solidFill>
                  <a:schemeClr val="accent3"/>
                </a:solidFill>
              </a:rPr>
            </a:br>
            <a:r>
              <a:rPr lang="fr-FR" sz="3200" dirty="0">
                <a:solidFill>
                  <a:schemeClr val="accent3"/>
                </a:solidFill>
              </a:rPr>
              <a:t>Le marronnage</a:t>
            </a:r>
          </a:p>
        </p:txBody>
      </p:sp>
      <p:pic>
        <p:nvPicPr>
          <p:cNvPr id="5" name="Espace réservé du contenu 4" descr="Avis de fuite d'escla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394660"/>
            <a:ext cx="4554476" cy="188461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1775012"/>
            <a:ext cx="3818966" cy="4691063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 </a:t>
            </a:r>
            <a:r>
              <a:rPr lang="fr-FR" sz="2800" dirty="0">
                <a:solidFill>
                  <a:schemeClr val="tx1"/>
                </a:solidFill>
              </a:rPr>
              <a:t>Site numérisant les annonces de fuites d’esclaves du monde atlantique depuis 2009 (Jean-Pierre Le </a:t>
            </a:r>
            <a:r>
              <a:rPr lang="fr-FR" sz="2800" dirty="0" err="1">
                <a:solidFill>
                  <a:schemeClr val="tx1"/>
                </a:solidFill>
              </a:rPr>
              <a:t>Glaunec</a:t>
            </a:r>
            <a:r>
              <a:rPr lang="fr-FR" sz="2800" dirty="0">
                <a:solidFill>
                  <a:schemeClr val="tx1"/>
                </a:solidFill>
              </a:rPr>
              <a:t>):</a:t>
            </a:r>
          </a:p>
          <a:p>
            <a:pPr algn="ctr"/>
            <a:r>
              <a:rPr lang="fr-FR" sz="2800" dirty="0">
                <a:solidFill>
                  <a:schemeClr val="accent3"/>
                </a:solidFill>
              </a:rPr>
              <a:t>http://www.marronnage.info/fr/accueil.php</a:t>
            </a:r>
          </a:p>
          <a:p>
            <a:endParaRPr lang="fr-FR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654" y="285007"/>
            <a:ext cx="6163294" cy="1245907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chemeClr val="accent3"/>
                </a:solidFill>
              </a:rPr>
              <a:t>Un cas d’étude: </a:t>
            </a:r>
            <a:br>
              <a:rPr lang="fr-FR" sz="4000" dirty="0">
                <a:solidFill>
                  <a:schemeClr val="accent3"/>
                </a:solidFill>
              </a:rPr>
            </a:br>
            <a:r>
              <a:rPr lang="fr-FR" sz="4000" dirty="0">
                <a:solidFill>
                  <a:schemeClr val="accent3"/>
                </a:solidFill>
              </a:rPr>
              <a:t>l’esclave </a:t>
            </a:r>
            <a:r>
              <a:rPr lang="fr-FR" sz="4000" dirty="0" err="1">
                <a:solidFill>
                  <a:schemeClr val="accent3"/>
                </a:solidFill>
              </a:rPr>
              <a:t>Furcy</a:t>
            </a:r>
            <a:endParaRPr lang="fr-FR" sz="4000" dirty="0">
              <a:solidFill>
                <a:schemeClr val="accent3"/>
              </a:solidFill>
            </a:endParaRPr>
          </a:p>
        </p:txBody>
      </p:sp>
      <p:pic>
        <p:nvPicPr>
          <p:cNvPr id="5" name="Espace réservé du contenu 4" descr="Avis de fuite d'escla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9868" y="1731792"/>
            <a:ext cx="3613150" cy="5126208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-1" y="1435100"/>
            <a:ext cx="4249271" cy="4691063"/>
          </a:xfrm>
        </p:spPr>
        <p:txBody>
          <a:bodyPr>
            <a:normAutofit/>
          </a:bodyPr>
          <a:lstStyle/>
          <a:p>
            <a:pPr algn="ctr"/>
            <a:endParaRPr lang="fr-FR" sz="2800" dirty="0"/>
          </a:p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Entretien avec l’historienne Sue </a:t>
            </a:r>
            <a:r>
              <a:rPr lang="fr-FR" sz="2800" dirty="0" err="1">
                <a:solidFill>
                  <a:schemeClr val="tx1"/>
                </a:solidFill>
              </a:rPr>
              <a:t>Peabody</a:t>
            </a:r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https://www.youtube.com/watch?v=UaN9ZzgHw2c</a:t>
            </a:r>
            <a:endParaRPr lang="fr-FR" sz="2800" dirty="0">
              <a:solidFill>
                <a:schemeClr val="accent3"/>
              </a:solidFill>
            </a:endParaRPr>
          </a:p>
          <a:p>
            <a:pPr algn="ctr"/>
            <a:endParaRPr lang="fr-FR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440085"/>
            <a:ext cx="7772400" cy="142457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accent3"/>
                </a:solidFill>
              </a:rPr>
              <a:t>Pistes pédagogiques:</a:t>
            </a:r>
            <a:br>
              <a:rPr lang="fr-FR" sz="3200" dirty="0">
                <a:solidFill>
                  <a:schemeClr val="accent3"/>
                </a:solidFill>
              </a:rPr>
            </a:br>
            <a:r>
              <a:rPr lang="fr-FR" sz="3200" dirty="0">
                <a:solidFill>
                  <a:schemeClr val="accent3"/>
                </a:solidFill>
              </a:rPr>
              <a:t>Les sources archéologiques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64658"/>
            <a:ext cx="7772400" cy="4769223"/>
          </a:xfrm>
        </p:spPr>
        <p:txBody>
          <a:bodyPr>
            <a:normAutofit/>
          </a:bodyPr>
          <a:lstStyle/>
          <a:p>
            <a:endParaRPr lang="fr-FR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r-FR" sz="3200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32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Dossier pédagogique de l’INRAP 2021</a:t>
            </a:r>
          </a:p>
          <a:p>
            <a:endParaRPr lang="fr-FR" sz="3200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32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Archéologie de l’esclavage colonial</a:t>
            </a:r>
          </a:p>
          <a:p>
            <a:endParaRPr lang="fr-FR" sz="3200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A49E85FC-61BB-5A4F-60FE-484F01D4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61" y="439902"/>
            <a:ext cx="4468572" cy="632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'Afrique et le monde : histoires renouées - François-Xavier Fauvelle, Anne Lafont">
            <a:extLst>
              <a:ext uri="{FF2B5EF4-FFF2-40B4-BE49-F238E27FC236}">
                <a16:creationId xmlns:a16="http://schemas.microsoft.com/office/drawing/2014/main" id="{F31467DF-ABF3-C338-CF63-C3F88CE8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9" y="439901"/>
            <a:ext cx="4480281" cy="632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FBBC9EA-E8EC-17CF-380A-A39566CF4BD7}"/>
              </a:ext>
            </a:extLst>
          </p:cNvPr>
          <p:cNvSpPr txBox="1"/>
          <p:nvPr/>
        </p:nvSpPr>
        <p:spPr>
          <a:xfrm>
            <a:off x="2701089" y="95062"/>
            <a:ext cx="374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RÉFÉRENCES  BIBLIOGRAPHIQUES</a:t>
            </a:r>
          </a:p>
        </p:txBody>
      </p:sp>
    </p:spTree>
    <p:extLst>
      <p:ext uri="{BB962C8B-B14F-4D97-AF65-F5344CB8AC3E}">
        <p14:creationId xmlns:p14="http://schemas.microsoft.com/office/powerpoint/2010/main" val="4121149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chemeClr val="bg1"/>
                </a:solidFill>
              </a:rPr>
              <a:t>MERCI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2354" y="59989"/>
            <a:ext cx="7881463" cy="78673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Mémoire de l'esclavage: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 un ENJEU INTERNATIONAL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0" y="908571"/>
            <a:ext cx="4216399" cy="510197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fr-FR" sz="1200" dirty="0"/>
              <a:t>Déboulonnage symbolique d’une statue de </a:t>
            </a:r>
            <a:r>
              <a:rPr lang="fr-FR" sz="1200" dirty="0" err="1"/>
              <a:t>Borba</a:t>
            </a:r>
            <a:r>
              <a:rPr lang="fr-FR" sz="1200" dirty="0"/>
              <a:t> </a:t>
            </a:r>
            <a:r>
              <a:rPr lang="fr-FR" sz="1200" dirty="0" err="1"/>
              <a:t>Gato</a:t>
            </a:r>
            <a:r>
              <a:rPr lang="fr-FR" sz="1200" dirty="0"/>
              <a:t> au carnaval de Rio, 23 avril 2022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-115747" y="6055832"/>
            <a:ext cx="5541818" cy="4968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01838" y="6428020"/>
            <a:ext cx="4401887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Déboulonnage de la statue du général Lee à Charleston,</a:t>
            </a:r>
          </a:p>
          <a:p>
            <a:pPr algn="ctr"/>
            <a:r>
              <a:rPr lang="fr-FR" sz="1200" dirty="0"/>
              <a:t> 10 juillet 2021 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701565" y="939618"/>
            <a:ext cx="6210795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/>
              <a:t>7 juin 2020: Déboulonnage de la statue de </a:t>
            </a:r>
            <a:r>
              <a:rPr lang="fr-FR" sz="1200" dirty="0" err="1"/>
              <a:t>Colson</a:t>
            </a:r>
            <a:r>
              <a:rPr lang="fr-FR" sz="1200" dirty="0"/>
              <a:t> à Bristol 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1349EF8E-EA74-9716-4434-5A4769D78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8" y="1278465"/>
            <a:ext cx="4807667" cy="3141976"/>
          </a:xfrm>
          <a:prstGeom prst="rect">
            <a:avLst/>
          </a:prstGeom>
        </p:spPr>
      </p:pic>
      <p:pic>
        <p:nvPicPr>
          <p:cNvPr id="1026" name="Picture 2" descr="La statue du général sudiste Robert E. Lee déboulonnée ce samedi à Charlottesville en Virginie. REUTERS/Evelyn Hockstein">
            <a:extLst>
              <a:ext uri="{FF2B5EF4-FFF2-40B4-BE49-F238E27FC236}">
                <a16:creationId xmlns:a16="http://schemas.microsoft.com/office/drawing/2014/main" id="{2D3324FF-F97B-2840-A11E-4D4DB782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6301"/>
            <a:ext cx="4807666" cy="25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Le déboulonnement symbolique d’une statue de Borba Gato, à l’occasion du carnaval de Rio de Janeiro, le 23 avril 2022.">
            <a:extLst>
              <a:ext uri="{FF2B5EF4-FFF2-40B4-BE49-F238E27FC236}">
                <a16:creationId xmlns:a16="http://schemas.microsoft.com/office/drawing/2014/main" id="{0DBF3C98-2A8F-B347-BB4C-ECF6085F7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5600" y="615950"/>
            <a:ext cx="8432800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8216EE2-8FF6-1E43-8B1D-C25F8F6CD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085" y="1438051"/>
            <a:ext cx="4277936" cy="2888814"/>
          </a:xfrm>
          <a:prstGeom prst="rect">
            <a:avLst/>
          </a:prstGeom>
        </p:spPr>
      </p:pic>
      <p:pic>
        <p:nvPicPr>
          <p:cNvPr id="5" name="Picture 2" descr="Les Pays-Bas présentent des excuses officielles pour l'esclavage">
            <a:extLst>
              <a:ext uri="{FF2B5EF4-FFF2-40B4-BE49-F238E27FC236}">
                <a16:creationId xmlns:a16="http://schemas.microsoft.com/office/drawing/2014/main" id="{B42BEAC2-3F73-5DB0-BF63-1929FF1B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65" y="3751766"/>
            <a:ext cx="4163355" cy="249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68ACB3-CCC4-E90F-2406-FC4F147E97A1}"/>
              </a:ext>
            </a:extLst>
          </p:cNvPr>
          <p:cNvSpPr txBox="1"/>
          <p:nvPr/>
        </p:nvSpPr>
        <p:spPr>
          <a:xfrm>
            <a:off x="4572000" y="6242050"/>
            <a:ext cx="440188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Présentation d’excuses officielles et d’un programme de réparations par le Premier ministre des Pays-Bas, Mark </a:t>
            </a:r>
            <a:r>
              <a:rPr lang="fr-FR" sz="1200" dirty="0" err="1"/>
              <a:t>Rutte</a:t>
            </a:r>
            <a:r>
              <a:rPr lang="fr-FR" sz="1200" dirty="0"/>
              <a:t>,  19 décembre 2022</a:t>
            </a:r>
          </a:p>
        </p:txBody>
      </p:sp>
    </p:spTree>
    <p:extLst>
      <p:ext uri="{BB962C8B-B14F-4D97-AF65-F5344CB8AC3E}">
        <p14:creationId xmlns:p14="http://schemas.microsoft.com/office/powerpoint/2010/main" val="394571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396" y="47074"/>
            <a:ext cx="8230838" cy="84079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Enjeux mémoriels: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repentance </a:t>
            </a:r>
            <a:r>
              <a:rPr lang="fr-FR" sz="2800" i="1" dirty="0">
                <a:solidFill>
                  <a:schemeClr val="accent3"/>
                </a:solidFill>
              </a:rPr>
              <a:t>versus</a:t>
            </a:r>
            <a:r>
              <a:rPr lang="fr-FR" sz="2800" dirty="0">
                <a:solidFill>
                  <a:schemeClr val="accent3"/>
                </a:solidFill>
              </a:rPr>
              <a:t> roman national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0125" y="1031565"/>
            <a:ext cx="4423558" cy="5826435"/>
          </a:xfrm>
          <a:effectLst/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fr-FR" dirty="0"/>
          </a:p>
          <a:p>
            <a:pPr algn="ctr">
              <a:buNone/>
            </a:pPr>
            <a:r>
              <a:rPr lang="fr-FR" b="1" dirty="0"/>
              <a:t>Discours du candidat Nicolas Sarkozy, Toulon, 7 février 2007</a:t>
            </a:r>
            <a:endParaRPr lang="fr-FR" dirty="0"/>
          </a:p>
          <a:p>
            <a:pPr algn="just">
              <a:buNone/>
            </a:pPr>
            <a:r>
              <a:rPr lang="fr-FR" dirty="0"/>
              <a:t>    « Car le drame de la France aujourd’hui c’est le doute qui la ronge. La France doute d’elle-même, de son identité, de son rôle, de son avenir. Aimer la France c’est d’abord lui redonner l’espoir, c'est d’abord lui rendre confiance en elle-même. […] Je veux le dire à tous </a:t>
            </a:r>
            <a:r>
              <a:rPr lang="fr-FR" b="1" dirty="0"/>
              <a:t>les adeptes de la repentance </a:t>
            </a:r>
            <a:r>
              <a:rPr lang="fr-FR" dirty="0"/>
              <a:t>qui refont l’histoire et qui jugent les hommes d’hier sans se soucier des conditions dans lesquelles ils vivaient, ni de ce qu’ils éprouvaient</a:t>
            </a:r>
            <a:r>
              <a:rPr lang="fr-FR" b="1" dirty="0"/>
              <a:t>. </a:t>
            </a:r>
            <a:r>
              <a:rPr lang="fr-FR" dirty="0"/>
              <a:t>[…] À ceux qui haïssent la France et son histoire, à ceux qui n’éprouvent envers elle que de la rancœur et du mépris, je dis aussi qu’ils ne sont pas les bienvenus »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85506" y="980786"/>
            <a:ext cx="3469121" cy="48964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r-FR" sz="1600" b="1" i="1" dirty="0">
                <a:solidFill>
                  <a:schemeClr val="tx1"/>
                </a:solidFill>
              </a:rPr>
              <a:t>Le Figaro magazine</a:t>
            </a:r>
            <a:r>
              <a:rPr lang="fr-FR" sz="1600" b="1" dirty="0">
                <a:solidFill>
                  <a:schemeClr val="tx1"/>
                </a:solidFill>
              </a:rPr>
              <a:t>, 27 août 2011</a:t>
            </a:r>
          </a:p>
        </p:txBody>
      </p:sp>
      <p:pic>
        <p:nvPicPr>
          <p:cNvPr id="8194" name="Picture 2" descr="C:\Users\SEBastien\Documents\TRAVAIL RECHERCHE\INTERVENTIONS\2020\Intervention DU Paris 8 octobre 2020\Figaro magazine 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396" y="1383662"/>
            <a:ext cx="3943846" cy="5248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396" y="47074"/>
            <a:ext cx="8230838" cy="84079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Enjeux mémoriels/Bataille culturelle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« </a:t>
            </a:r>
            <a:r>
              <a:rPr lang="fr-FR" sz="2800" dirty="0" err="1">
                <a:solidFill>
                  <a:schemeClr val="accent3"/>
                </a:solidFill>
              </a:rPr>
              <a:t>Wokisme</a:t>
            </a:r>
            <a:r>
              <a:rPr lang="fr-FR" sz="2800" dirty="0">
                <a:solidFill>
                  <a:schemeClr val="accent3"/>
                </a:solidFill>
              </a:rPr>
              <a:t> »- « </a:t>
            </a:r>
            <a:r>
              <a:rPr lang="fr-FR" sz="2800" dirty="0" err="1">
                <a:solidFill>
                  <a:schemeClr val="accent3"/>
                </a:solidFill>
              </a:rPr>
              <a:t>Décolonial</a:t>
            </a:r>
            <a:r>
              <a:rPr lang="fr-FR" sz="2800" dirty="0">
                <a:solidFill>
                  <a:schemeClr val="accent3"/>
                </a:solidFill>
              </a:rPr>
              <a:t> »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56E9D2A-C181-7CD9-44F1-525247733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1" y="887870"/>
            <a:ext cx="8534549" cy="5718396"/>
          </a:xfrm>
        </p:spPr>
        <p:txBody>
          <a:bodyPr>
            <a:normAutofit/>
          </a:bodyPr>
          <a:lstStyle/>
          <a:p>
            <a:endParaRPr lang="fr-FR" b="0" i="0" u="none" strike="noStrike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fr-FR" b="0" i="0" u="none" strike="noStrike" dirty="0">
                <a:solidFill>
                  <a:srgbClr val="082F4B"/>
                </a:solidFill>
                <a:effectLst/>
                <a:latin typeface="Roboto Slab" pitchFamily="2" charset="0"/>
              </a:rPr>
              <a:t>Paris : une « journée de formation pour les magistrats » pour  « comprendre et déconstruire le racisme </a:t>
            </a:r>
            <a:r>
              <a:rPr lang="fr-FR" b="0" i="0" u="none" strike="noStrike" dirty="0" err="1">
                <a:solidFill>
                  <a:srgbClr val="082F4B"/>
                </a:solidFill>
                <a:effectLst/>
                <a:latin typeface="Roboto Slab" pitchFamily="2" charset="0"/>
              </a:rPr>
              <a:t>anti-noir</a:t>
            </a:r>
            <a:r>
              <a:rPr lang="fr-FR" b="0" i="0" u="none" strike="noStrike" dirty="0">
                <a:solidFill>
                  <a:srgbClr val="082F4B"/>
                </a:solidFill>
                <a:effectLst/>
                <a:latin typeface="Roboto Slab" pitchFamily="2" charset="0"/>
              </a:rPr>
              <a:t> »</a:t>
            </a:r>
          </a:p>
          <a:p>
            <a:pPr algn="just"/>
            <a:r>
              <a:rPr lang="fr-FR" b="0" i="0" u="none" strike="noStrike" dirty="0">
                <a:effectLst/>
                <a:latin typeface="Roboto" panose="02000000000000000000" pitchFamily="2" charset="0"/>
              </a:rPr>
              <a:t>Cette « journée de sensibilisation à la lutte contre les discriminations » est sponsorisée par la Fondation pour la mémoire de l’esclavage, la délégation interministérielle à la lutte contre le racisme, l’antisémitisme et la haine anti-LGBT (DILCRAH) et l'Ecole nationale de la magistrature (ENM).</a:t>
            </a:r>
          </a:p>
          <a:p>
            <a:pPr marL="0" indent="0">
              <a:buNone/>
            </a:pPr>
            <a:endParaRPr lang="fr-FR" b="0" i="0" u="none" strike="noStrike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fr-FR" b="0" i="0" u="none" strike="noStrike" dirty="0"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L’idéologie d’extrême gauche </a:t>
            </a:r>
            <a:r>
              <a:rPr lang="fr-FR" b="0" i="0" u="none" strike="noStrike" dirty="0">
                <a:effectLst/>
                <a:latin typeface="Roboto" panose="02000000000000000000" pitchFamily="2" charset="0"/>
              </a:rPr>
              <a:t>du Syndicat de la magistrature, </a:t>
            </a:r>
            <a:r>
              <a:rPr lang="fr-FR" b="0" i="0" dirty="0">
                <a:effectLst/>
                <a:latin typeface="Roboto" panose="02000000000000000000" pitchFamily="2" charset="0"/>
              </a:rPr>
              <a:t>épinglé en une de </a:t>
            </a:r>
            <a:r>
              <a:rPr lang="fr-FR" b="0" i="1" dirty="0">
                <a:effectLst/>
                <a:latin typeface="Roboto" panose="02000000000000000000" pitchFamily="2" charset="0"/>
              </a:rPr>
              <a:t>Valeurs actuelles</a:t>
            </a:r>
            <a:r>
              <a:rPr lang="fr-FR" b="0" i="0" dirty="0">
                <a:effectLst/>
                <a:latin typeface="Roboto" panose="02000000000000000000" pitchFamily="2" charset="0"/>
              </a:rPr>
              <a:t> la semaine dernière</a:t>
            </a:r>
            <a:r>
              <a:rPr lang="fr-FR" b="0" i="0" strike="noStrike" dirty="0">
                <a:effectLst/>
                <a:latin typeface="Roboto" panose="02000000000000000000" pitchFamily="2" charset="0"/>
              </a:rPr>
              <a:t>, infuse largement </a:t>
            </a:r>
            <a:r>
              <a:rPr lang="fr-FR" b="0" i="0" u="none" strike="noStrike" dirty="0">
                <a:effectLst/>
                <a:latin typeface="Roboto" panose="02000000000000000000" pitchFamily="2" charset="0"/>
              </a:rPr>
              <a:t>dans la profession. En témoigne cette </a:t>
            </a:r>
            <a:r>
              <a:rPr lang="fr-FR" b="0" i="1" u="none" strike="noStrike" dirty="0">
                <a:effectLst/>
                <a:latin typeface="Roboto" panose="02000000000000000000" pitchFamily="2" charset="0"/>
              </a:rPr>
              <a:t>« journée de formation pour les magistrats »</a:t>
            </a:r>
            <a:r>
              <a:rPr lang="fr-FR" b="0" i="0" u="none" strike="noStrike" dirty="0">
                <a:effectLst/>
                <a:latin typeface="Roboto" panose="02000000000000000000" pitchFamily="2" charset="0"/>
              </a:rPr>
              <a:t>, intitulée </a:t>
            </a:r>
            <a:r>
              <a:rPr lang="fr-FR" b="0" i="1" u="none" strike="noStrike" dirty="0">
                <a:effectLst/>
                <a:latin typeface="Roboto" panose="02000000000000000000" pitchFamily="2" charset="0"/>
              </a:rPr>
              <a:t>« Histoire, mémoires, héritages de l’esclavage colonial : comprendre et déconstruire le racisme </a:t>
            </a:r>
            <a:r>
              <a:rPr lang="fr-FR" b="0" i="1" u="none" strike="noStrike" dirty="0" err="1">
                <a:effectLst/>
                <a:latin typeface="Roboto" panose="02000000000000000000" pitchFamily="2" charset="0"/>
              </a:rPr>
              <a:t>anti-noir</a:t>
            </a:r>
            <a:r>
              <a:rPr lang="fr-FR" b="0" i="1" u="none" strike="noStrike" dirty="0">
                <a:effectLst/>
                <a:latin typeface="Roboto" panose="02000000000000000000" pitchFamily="2" charset="0"/>
              </a:rPr>
              <a:t> »</a:t>
            </a:r>
            <a:r>
              <a:rPr lang="fr-FR" b="0" i="0" u="none" strike="noStrike" dirty="0">
                <a:effectLst/>
                <a:latin typeface="Roboto" panose="02000000000000000000" pitchFamily="2" charset="0"/>
              </a:rPr>
              <a:t> et organisée à la Sorbonne, dans le 5e arrondissement de Paris, ce mardi 19 novembre, selon nos informations. Une formation de 9h30 à 17h00 aussi qualifiée de </a:t>
            </a:r>
            <a:r>
              <a:rPr lang="fr-FR" b="0" i="1" u="none" strike="noStrike" dirty="0">
                <a:effectLst/>
                <a:latin typeface="Roboto" panose="02000000000000000000" pitchFamily="2" charset="0"/>
              </a:rPr>
              <a:t>« journée de sensibilisation à la lutte contre les discriminations »</a:t>
            </a:r>
          </a:p>
          <a:p>
            <a:pPr algn="ctr"/>
            <a:r>
              <a:rPr lang="fr-FR" b="1" i="1" dirty="0">
                <a:latin typeface="Roboto" panose="02000000000000000000" pitchFamily="2" charset="0"/>
              </a:rPr>
              <a:t>Valeurs actuelles, 19 novembre 2024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7997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797" y="198912"/>
            <a:ext cx="7962405" cy="83721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ENJEUX mémoriels 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les concurrences victimaires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6251" y="866299"/>
            <a:ext cx="8443356" cy="6335486"/>
          </a:xfrm>
          <a:effectLst/>
        </p:spPr>
        <p:txBody>
          <a:bodyPr numCol="2">
            <a:noAutofit/>
          </a:bodyPr>
          <a:lstStyle/>
          <a:p>
            <a:pPr algn="just"/>
            <a:endParaRPr lang="fr-FR" sz="20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2000" b="1" i="1" dirty="0">
                <a:solidFill>
                  <a:srgbClr val="002060"/>
                </a:solidFill>
              </a:rPr>
              <a:t>Dieudonné, </a:t>
            </a:r>
            <a:r>
              <a:rPr lang="fr-FR" sz="2000" b="1" dirty="0">
                <a:solidFill>
                  <a:srgbClr val="002060"/>
                </a:solidFill>
              </a:rPr>
              <a:t>conférence de presse à Alger, 16 février 2005 </a:t>
            </a:r>
            <a:endParaRPr lang="fr-FR" sz="2000" i="1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fr-FR" sz="2000" i="1" dirty="0"/>
              <a:t>« </a:t>
            </a:r>
            <a:r>
              <a:rPr lang="fr-FR" sz="2000" b="1" i="1" dirty="0">
                <a:solidFill>
                  <a:schemeClr val="tx1"/>
                </a:solidFill>
              </a:rPr>
              <a:t>Le lobby sioniste cultive l’unicité de la souffrance. </a:t>
            </a:r>
            <a:r>
              <a:rPr lang="fr-FR" sz="2000" i="1" dirty="0">
                <a:solidFill>
                  <a:schemeClr val="tx1"/>
                </a:solidFill>
              </a:rPr>
              <a:t>Il n’y a qu’eux qui souffrent sur cette planète […] Quand je travaille pour faire un film sur la traite négrière et que les autorités sionistes – parce qu’aujourd’hui dans le cinéma ce sont les autorités sionistes – qui me répondent : ce n’est pas un sujet de film. Avec l’argent public on fait 150 films sur la Shoah, moi je demande à faire un film sur la traite des Noirs, et on me dit que ce n’est pas un sujet de film. C’est une guerre qui est déclarée culturellement au monde noir. »</a:t>
            </a:r>
            <a:endParaRPr lang="fr-FR" sz="16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None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None/>
            </a:pPr>
            <a:endParaRPr lang="fr-FR" sz="1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fr-FR" sz="1600" dirty="0">
                <a:solidFill>
                  <a:schemeClr val="tx2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797" y="127327"/>
            <a:ext cx="7962405" cy="55184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CAUSES COMMUNES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685AFD-4F55-6157-075D-5F61408AA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349" y="2366087"/>
            <a:ext cx="2695697" cy="25537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5EABE93-67E8-9115-9D18-225FC94BDDBF}"/>
              </a:ext>
            </a:extLst>
          </p:cNvPr>
          <p:cNvSpPr txBox="1"/>
          <p:nvPr/>
        </p:nvSpPr>
        <p:spPr>
          <a:xfrm>
            <a:off x="4571999" y="4823003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Strange fruit 1939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7C8B0A-52FC-B695-54FB-C59728FDC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349" y="5192335"/>
            <a:ext cx="2811106" cy="159905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90046E4-814D-9823-DC8F-889AD60EB4BA}"/>
              </a:ext>
            </a:extLst>
          </p:cNvPr>
          <p:cNvSpPr txBox="1"/>
          <p:nvPr/>
        </p:nvSpPr>
        <p:spPr>
          <a:xfrm>
            <a:off x="6764982" y="5807199"/>
            <a:ext cx="144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Billie Holiday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394DC0D-3FD2-117C-5E28-520E5A6F5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836" y="757376"/>
            <a:ext cx="2242274" cy="179381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C8F7F35-070B-1049-879A-58F355463DA0}"/>
              </a:ext>
            </a:extLst>
          </p:cNvPr>
          <p:cNvSpPr txBox="1"/>
          <p:nvPr/>
        </p:nvSpPr>
        <p:spPr>
          <a:xfrm>
            <a:off x="6287110" y="968631"/>
            <a:ext cx="158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Abel </a:t>
            </a:r>
            <a:r>
              <a:rPr lang="fr-FR" dirty="0" err="1"/>
              <a:t>Meeropol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A0E2E2-B8E0-46F2-3F2E-CA81D8DAD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89" y="824286"/>
            <a:ext cx="1863010" cy="296566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9922080-B6F6-4126-D538-CFF6E8CDDE82}"/>
              </a:ext>
            </a:extLst>
          </p:cNvPr>
          <p:cNvSpPr txBox="1"/>
          <p:nvPr/>
        </p:nvSpPr>
        <p:spPr>
          <a:xfrm>
            <a:off x="148025" y="2181421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1972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8AB6BD-D8C2-250E-1427-60CBED381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601" y="1434207"/>
            <a:ext cx="1915147" cy="310800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C33F6B0-B81D-C5C5-E777-8C8BE5813841}"/>
              </a:ext>
            </a:extLst>
          </p:cNvPr>
          <p:cNvSpPr txBox="1"/>
          <p:nvPr/>
        </p:nvSpPr>
        <p:spPr>
          <a:xfrm>
            <a:off x="7489892" y="4478292"/>
            <a:ext cx="99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2011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A5378C-772B-E437-D724-3241B2214236}"/>
              </a:ext>
            </a:extLst>
          </p:cNvPr>
          <p:cNvSpPr txBox="1"/>
          <p:nvPr/>
        </p:nvSpPr>
        <p:spPr>
          <a:xfrm>
            <a:off x="402091" y="5745939"/>
            <a:ext cx="312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Voir le </a:t>
            </a:r>
            <a:r>
              <a:rPr lang="fr-FR" dirty="0">
                <a:hlinkClick r:id="rId7"/>
              </a:rPr>
              <a:t>dossier pédagogique </a:t>
            </a:r>
            <a:r>
              <a:rPr lang="fr-FR" dirty="0"/>
              <a:t>de la FME sur Jacques Schwarz-Bart, fils de Jacques et Simone</a:t>
            </a:r>
          </a:p>
        </p:txBody>
      </p:sp>
      <p:pic>
        <p:nvPicPr>
          <p:cNvPr id="1025" name="Picture 1" descr="page5image227476288">
            <a:extLst>
              <a:ext uri="{FF2B5EF4-FFF2-40B4-BE49-F238E27FC236}">
                <a16:creationId xmlns:a16="http://schemas.microsoft.com/office/drawing/2014/main" id="{90850355-47B8-D3B4-BBC9-4997A3705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2" y="3948416"/>
            <a:ext cx="2637176" cy="14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16001FC-522E-D7E2-016E-3960A3F72D4F}"/>
              </a:ext>
            </a:extLst>
          </p:cNvPr>
          <p:cNvSpPr txBox="1"/>
          <p:nvPr/>
        </p:nvSpPr>
        <p:spPr>
          <a:xfrm>
            <a:off x="250799" y="5351302"/>
            <a:ext cx="342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André et Simone Schwarz-Bart</a:t>
            </a:r>
          </a:p>
        </p:txBody>
      </p:sp>
    </p:spTree>
    <p:extLst>
      <p:ext uri="{BB962C8B-B14F-4D97-AF65-F5344CB8AC3E}">
        <p14:creationId xmlns:p14="http://schemas.microsoft.com/office/powerpoint/2010/main" val="343866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3842" y="77272"/>
            <a:ext cx="6256316" cy="92121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ENSEIGNER L’ESCLAVAGE: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UNE </a:t>
            </a:r>
            <a:r>
              <a:rPr lang="fr-FR" sz="2800" b="1" dirty="0">
                <a:solidFill>
                  <a:schemeClr val="accent3"/>
                </a:solidFill>
              </a:rPr>
              <a:t>QUESTION VIVE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4182" y="1098550"/>
            <a:ext cx="8035636" cy="5527800"/>
          </a:xfrm>
          <a:solidFill>
            <a:schemeClr val="accent3"/>
          </a:solidFill>
          <a:effectLst/>
        </p:spPr>
        <p:txBody>
          <a:bodyPr>
            <a:normAutofit fontScale="92500" lnSpcReduction="20000"/>
          </a:bodyPr>
          <a:lstStyle/>
          <a:p>
            <a:endParaRPr lang="fr-FR" sz="1800" dirty="0"/>
          </a:p>
          <a:p>
            <a:pPr algn="l">
              <a:lnSpc>
                <a:spcPct val="100000"/>
              </a:lnSpc>
              <a:buFont typeface="Wingdings" charset="2"/>
              <a:buChar char="q"/>
            </a:pP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Acteurs sociaux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Militants de la mémoire/</a:t>
            </a:r>
            <a:r>
              <a:rPr lang="fr-FR" sz="2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militants antiracistes</a:t>
            </a:r>
            <a:endParaRPr lang="fr-FR" sz="2000" dirty="0">
              <a:solidFill>
                <a:srgbClr val="000000"/>
              </a:solidFill>
            </a:endParaRP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 Acteurs politiques</a:t>
            </a:r>
          </a:p>
          <a:p>
            <a:pPr algn="l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. Médias</a:t>
            </a:r>
            <a:endParaRPr lang="fr-FR" sz="2000" b="1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l">
              <a:spcAft>
                <a:spcPts val="600"/>
              </a:spcAft>
              <a:buFont typeface="Wingdings" pitchFamily="2" charset="2"/>
              <a:buChar char="q"/>
            </a:pP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 conflits narratifs et identitaires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 Absence de consensus/ Antagonisme des points de vue</a:t>
            </a:r>
          </a:p>
          <a:p>
            <a:pPr algn="just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. Un enseignement objet de polarisations identitaires</a:t>
            </a:r>
          </a:p>
          <a:p>
            <a:pPr algn="just">
              <a:buFont typeface="Wingdings" pitchFamily="2" charset="2"/>
              <a:buChar char="q"/>
            </a:pP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Dans les classes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Prises de position des élèves</a:t>
            </a:r>
          </a:p>
          <a:p>
            <a:pPr algn="l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. Position de l’enseignant : entre éducation civique et savoirs historiques</a:t>
            </a:r>
          </a:p>
          <a:p>
            <a:pPr algn="just">
              <a:buFont typeface="Wingdings" pitchFamily="2" charset="2"/>
              <a:buChar char="q"/>
            </a:pPr>
            <a:r>
              <a:rPr lang="fr-FR" sz="2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Entre histoire et mémoire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Différence ou opposition? 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La mémoire a une histoire</a:t>
            </a:r>
            <a:r>
              <a:rPr lang="fr-FR" sz="2000" dirty="0"/>
              <a:t>  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18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7827" y="190005"/>
            <a:ext cx="7261761" cy="101542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accent3"/>
                </a:solidFill>
              </a:rPr>
              <a:t>La mémoire abolitionniste 1848-1998</a:t>
            </a:r>
          </a:p>
        </p:txBody>
      </p:sp>
      <p:pic>
        <p:nvPicPr>
          <p:cNvPr id="5" name="Espace réservé du contenu 4" descr="Biard_Abolition_de_l'esclavage_18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731" y="1739899"/>
            <a:ext cx="6122269" cy="409856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7086" y="1634611"/>
            <a:ext cx="2827767" cy="4691063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 Je recommande à chacun l’oubli du passé »</a:t>
            </a:r>
          </a:p>
          <a:p>
            <a:r>
              <a:rPr lang="fr-FR" sz="2400" dirty="0">
                <a:solidFill>
                  <a:schemeClr val="tx1"/>
                </a:solidFill>
              </a:rPr>
              <a:t>Général </a:t>
            </a:r>
            <a:r>
              <a:rPr lang="fr-FR" sz="2400" dirty="0" err="1">
                <a:solidFill>
                  <a:schemeClr val="tx1"/>
                </a:solidFill>
              </a:rPr>
              <a:t>Rostoland</a:t>
            </a:r>
            <a:r>
              <a:rPr lang="fr-FR" sz="2400" dirty="0">
                <a:solidFill>
                  <a:schemeClr val="tx1"/>
                </a:solidFill>
              </a:rPr>
              <a:t>, gouverneur provisoire de la Martinique, 23 mai 1848</a:t>
            </a:r>
          </a:p>
          <a:p>
            <a:endParaRPr lang="fr-FR" sz="2200" strike="sngStrik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C5FCC5-EA16-E946-8D3F-C8D680BA6769}"/>
              </a:ext>
            </a:extLst>
          </p:cNvPr>
          <p:cNvSpPr txBox="1"/>
          <p:nvPr/>
        </p:nvSpPr>
        <p:spPr>
          <a:xfrm>
            <a:off x="3708025" y="5916606"/>
            <a:ext cx="5435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« L’abolition de l’esclavage dans les colonies françaises »</a:t>
            </a:r>
          </a:p>
          <a:p>
            <a:r>
              <a:rPr lang="fr-FR" dirty="0"/>
              <a:t>François –Auguste Biard (1848)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470B82C4BD484A837E7F5C7573B075" ma:contentTypeVersion="18" ma:contentTypeDescription="Crée un document." ma:contentTypeScope="" ma:versionID="4b45e64c42863d7fcec44b76bbb16a07">
  <xsd:schema xmlns:xsd="http://www.w3.org/2001/XMLSchema" xmlns:xs="http://www.w3.org/2001/XMLSchema" xmlns:p="http://schemas.microsoft.com/office/2006/metadata/properties" xmlns:ns2="e9a5d0f1-e66b-4c65-b148-406dcbbb467e" xmlns:ns3="1c3b70fb-7200-4e4f-aad2-8cb32fd90317" targetNamespace="http://schemas.microsoft.com/office/2006/metadata/properties" ma:root="true" ma:fieldsID="75c4b78d9a0617c35bef17b9200fffc2" ns2:_="" ns3:_="">
    <xsd:import namespace="e9a5d0f1-e66b-4c65-b148-406dcbbb467e"/>
    <xsd:import namespace="1c3b70fb-7200-4e4f-aad2-8cb32fd903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5d0f1-e66b-4c65-b148-406dcbbb4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70ff1bba-35f2-4773-a0df-3bbd450d71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b70fb-7200-4e4f-aad2-8cb32fd9031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1d57ada-6246-4bf2-8077-a048c2580bc5}" ma:internalName="TaxCatchAll" ma:showField="CatchAllData" ma:web="1c3b70fb-7200-4e4f-aad2-8cb32fd903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a5d0f1-e66b-4c65-b148-406dcbbb467e">
      <Terms xmlns="http://schemas.microsoft.com/office/infopath/2007/PartnerControls"/>
    </lcf76f155ced4ddcb4097134ff3c332f>
    <TaxCatchAll xmlns="1c3b70fb-7200-4e4f-aad2-8cb32fd90317" xsi:nil="true"/>
  </documentManagement>
</p:properties>
</file>

<file path=customXml/itemProps1.xml><?xml version="1.0" encoding="utf-8"?>
<ds:datastoreItem xmlns:ds="http://schemas.openxmlformats.org/officeDocument/2006/customXml" ds:itemID="{B4CA223F-1489-4955-A83D-B39516ADA2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FFA06D-D9F6-4BCD-A603-D7FA2C0724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a5d0f1-e66b-4c65-b148-406dcbbb467e"/>
    <ds:schemaRef ds:uri="1c3b70fb-7200-4e4f-aad2-8cb32fd903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A01DFD-4533-40EB-92DA-A42AF5C83679}">
  <ds:schemaRefs>
    <ds:schemaRef ds:uri="http://schemas.microsoft.com/office/2006/metadata/properties"/>
    <ds:schemaRef ds:uri="http://purl.org/dc/elements/1.1/"/>
    <ds:schemaRef ds:uri="http://purl.org/dc/terms/"/>
    <ds:schemaRef ds:uri="e9a5d0f1-e66b-4c65-b148-406dcbbb467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c3b70fb-7200-4e4f-aad2-8cb32fd9031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{9FC63B26-4888-534F-90AE-7AD47308050A}tf10001120</Template>
  <TotalTime>6233</TotalTime>
  <Words>1972</Words>
  <Application>Microsoft Macintosh PowerPoint</Application>
  <PresentationFormat>Affichage à l'écran (4:3)</PresentationFormat>
  <Paragraphs>208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Gill Sans MT</vt:lpstr>
      <vt:lpstr>Open Sans</vt:lpstr>
      <vt:lpstr>Roboto</vt:lpstr>
      <vt:lpstr>Roboto Slab</vt:lpstr>
      <vt:lpstr>Wingdings</vt:lpstr>
      <vt:lpstr>Colis</vt:lpstr>
      <vt:lpstr>Formation PARIS  14 JANVIER 2026  Enjeux mémoriels et didactiques  de la traite ATLANTIQUE, de  l’esclavage COLONIAL et de leurs abolitions </vt:lpstr>
      <vt:lpstr>Mémoire de l'esclavage:  un « présent du passé »</vt:lpstr>
      <vt:lpstr>Mémoire de l'esclavage:  un ENJEU INTERNATIONAL</vt:lpstr>
      <vt:lpstr>Enjeux mémoriels:  repentance versus roman national</vt:lpstr>
      <vt:lpstr>Enjeux mémoriels/Bataille culturelle « Wokisme »- « Décolonial »</vt:lpstr>
      <vt:lpstr>ENJEUX mémoriels :  les concurrences victimaires  </vt:lpstr>
      <vt:lpstr>CAUSES COMMUNES  </vt:lpstr>
      <vt:lpstr>ENSEIGNER L’ESCLAVAGE:  UNE QUESTION VIVE</vt:lpstr>
      <vt:lpstr>La mémoire abolitionniste 1848-1998</vt:lpstr>
      <vt:lpstr>LA Mémoire abolitionniste  DANS LE récit colonial SCOLAIRE</vt:lpstr>
      <vt:lpstr>Mémoire abolitionniste:  une mémoire de gauche (1981)</vt:lpstr>
      <vt:lpstr>Mémoires ultramarines: Les luttes abolitionnistes des esclaves</vt:lpstr>
      <vt:lpstr>années 1980-1990: VERS UNE Mémoire PUBLIQUE DE LA TRAITE ET DE L’ESCLAVAGE </vt:lpstr>
      <vt:lpstr>L’ANNÉE 1998 : UN CONFLIT MéMORIEL</vt:lpstr>
      <vt:lpstr>  ANNÉES 2000-2010 MÉMORIALISATION DE LA TRAITE ET DE L’ESCLAVAGE par les pouvoirs publics </vt:lpstr>
      <vt:lpstr>Quelques éléments de controverses:  VRAI OU FAUX?</vt:lpstr>
      <vt:lpstr>RESSOURCES PéDAGOGIQUES</vt:lpstr>
      <vt:lpstr>Pistes pédagogiques: Exposition itinérante FME  « C’est notre histoire » </vt:lpstr>
      <vt:lpstr>Pistes PéDAGOGIQUES: Les statues</vt:lpstr>
      <vt:lpstr>Pistes pédagogiques:  les Témoignages autobiographiques d’esclaves</vt:lpstr>
      <vt:lpstr>Pistes pédagogiques: Le marronnage</vt:lpstr>
      <vt:lpstr>Un cas d’étude:  l’esclave Furcy</vt:lpstr>
      <vt:lpstr>Pistes pédagogiques: Les sources archéologiques</vt:lpstr>
      <vt:lpstr>Présentation PowerPoint</vt:lpstr>
      <vt:lpstr>MERCI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Universite Paris 1</dc:creator>
  <cp:lastModifiedBy>Anne BOULANGER</cp:lastModifiedBy>
  <cp:revision>139</cp:revision>
  <dcterms:created xsi:type="dcterms:W3CDTF">2018-01-28T19:32:45Z</dcterms:created>
  <dcterms:modified xsi:type="dcterms:W3CDTF">2026-01-15T11:12:30Z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0x0101001D470B82C4BD484A837E7F5C7573B075</vt:lpwstr>
  </property>
</Properties>
</file>