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85" r:id="rId5"/>
    <p:sldId id="287" r:id="rId6"/>
    <p:sldId id="258" r:id="rId7"/>
    <p:sldId id="259" r:id="rId8"/>
    <p:sldId id="260" r:id="rId9"/>
    <p:sldId id="275" r:id="rId10"/>
    <p:sldId id="261" r:id="rId11"/>
    <p:sldId id="269" r:id="rId12"/>
    <p:sldId id="262" r:id="rId13"/>
    <p:sldId id="263" r:id="rId14"/>
    <p:sldId id="281" r:id="rId15"/>
    <p:sldId id="274" r:id="rId16"/>
    <p:sldId id="270" r:id="rId17"/>
    <p:sldId id="271" r:id="rId18"/>
    <p:sldId id="272" r:id="rId19"/>
    <p:sldId id="265" r:id="rId20"/>
    <p:sldId id="288" r:id="rId21"/>
    <p:sldId id="266" r:id="rId22"/>
    <p:sldId id="273" r:id="rId23"/>
    <p:sldId id="279" r:id="rId24"/>
    <p:sldId id="280" r:id="rId25"/>
    <p:sldId id="276" r:id="rId26"/>
    <p:sldId id="277" r:id="rId27"/>
    <p:sldId id="278" r:id="rId28"/>
    <p:sldId id="28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959"/>
  </p:normalViewPr>
  <p:slideViewPr>
    <p:cSldViewPr snapToGrid="0" snapToObjects="1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BOULANGER" userId="71f4bd0b-50b0-45c6-b4db-9337d37038db" providerId="ADAL" clId="{538B9201-8A09-47DD-922D-B95E4DEB2E23}"/>
    <pc:docChg chg="custSel modSld">
      <pc:chgData name="Anne BOULANGER" userId="71f4bd0b-50b0-45c6-b4db-9337d37038db" providerId="ADAL" clId="{538B9201-8A09-47DD-922D-B95E4DEB2E23}" dt="2026-01-20T15:44:36.550" v="38" actId="27636"/>
      <pc:docMkLst>
        <pc:docMk/>
      </pc:docMkLst>
      <pc:sldChg chg="modSp mod">
        <pc:chgData name="Anne BOULANGER" userId="71f4bd0b-50b0-45c6-b4db-9337d37038db" providerId="ADAL" clId="{538B9201-8A09-47DD-922D-B95E4DEB2E23}" dt="2026-01-20T15:44:36.550" v="38" actId="27636"/>
        <pc:sldMkLst>
          <pc:docMk/>
          <pc:sldMk cId="2306409016" sldId="256"/>
        </pc:sldMkLst>
        <pc:spChg chg="mod">
          <ac:chgData name="Anne BOULANGER" userId="71f4bd0b-50b0-45c6-b4db-9337d37038db" providerId="ADAL" clId="{538B9201-8A09-47DD-922D-B95E4DEB2E23}" dt="2026-01-20T15:44:36.550" v="38" actId="27636"/>
          <ac:spMkLst>
            <pc:docMk/>
            <pc:sldMk cId="2306409016" sldId="256"/>
            <ac:spMk id="3" creationId="{47B8AC05-F129-D644-8019-64914392B9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68E5B-A64F-AA4A-856E-7A1E272F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94E78-25B3-7342-A7DF-90B517321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173C4E-01A3-C240-8C47-4DB9C943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952BF3-C1D7-3C4A-A80D-24F011F1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44E29-316F-FE42-98C6-F6572F14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56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E73BC-73ED-CB46-BB29-A1B2BA7F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D83CA5-A463-714A-BE75-F95E31390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3BAE1-AF1B-314F-A6E6-911F1380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96311B-163F-B547-A523-BB165DED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DEBCB3-35DB-DB45-B8AD-62124468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48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1FB961-E176-8045-8668-4CD5B20B0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94B534-2586-B04F-94B0-151163BB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434A3A-76FA-E044-9397-144D1004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E86E9E-1387-7D4B-BC76-B670B6EC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E13CE-D21D-CE40-ACE6-B4702181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5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70FE5-E5D6-394B-8C4D-BB0D0BA8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0E09C2-A333-6446-9818-BAEB4C7D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DCD66-94B4-0544-98E3-416CD7DA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A61CBA-79D7-EE44-AEAA-0A40430A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F58AAA-DC2F-AE4A-A067-87BCDCED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4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69BCE-6ACF-974A-A77F-40185223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E57E0-2B42-B344-A644-EA3524C58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654243-60B7-9F45-A8B7-F646611A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6A26B4-0B49-0040-A946-4F85AAC3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9B4416-24B9-F94F-B846-7C665494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11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4AA00-DE9A-FB42-8E91-4A6C0157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C1A25-522A-7544-A492-A329F3631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F88BFD-D012-4747-8696-CFE4EE3B1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2B3A73-C45E-E84F-B281-095B039F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7994C2-733D-5348-B7DB-FAD1D41D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55D44A-B2C8-4540-A760-79B237DA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39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0C265-2D44-534B-9063-F168AD92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0C24E2-BB37-F441-8CD2-C2950A91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896FC5-12AA-6D42-93BD-FFD58C77B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5AC098-75B7-E54E-887A-7D1A40444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996939-7707-414F-B87B-C7F7AC95F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22A6C3-3462-9940-AB99-F10DACAB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C82948-4D72-8642-851A-02BAB1B9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0801A6-622F-BF47-BDC2-A4E4DE77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7F085-E5D5-F949-937B-7BF068FF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AE64EE-57A1-D043-A870-232952E8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7E7326-3C13-EF4C-906E-A41151C7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0475E8-5B61-B348-8FF5-B4DE0884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3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6D3145-EB32-0541-84F5-E41EC361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09D361-86C4-E442-9108-F24B2483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952509-9469-2642-8BA2-6A21B585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13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AD15-5863-1A47-B80D-9866AE22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41DDE-CF2A-4047-84AC-5DB651DA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A5A14F-D847-5540-9A37-73CFBAFE1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1410A9-1E0B-9F4D-9EB4-1B40F8FC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C7167C-C80A-1C42-90E3-944D8D44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4C4874-E280-9740-A2C9-FEA4048F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CBAEF-3911-8540-BDED-8F2C7583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1B72FA-505A-B449-A94E-75AE7A903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068D03-5690-4A40-BC61-FE6BAF5C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67201A-E15A-7C4D-B239-5548FC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945452-90A6-4041-A32A-D85A59A1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EDC22-1FED-8747-854F-BDF03231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5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C14C76-B6D2-4845-B7C7-3204DFAA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AA5D-D54C-894F-A3D4-3A35DA1F5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75FC5D-F6B4-4D4E-8978-C14C02A69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B2879-E3C8-BF47-A421-269EEA114DC8}" type="datetimeFigureOut">
              <a:rPr lang="fr-FR" smtClean="0"/>
              <a:t>20/01/2026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6A8CA6-4F3F-5E43-BD52-ED6ACAD1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D749B-F04A-7F46-9636-3C7FD0E82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7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slavevoyages.org/voyage/database#timelapse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451D2-5F56-974D-849D-36FC2B7F35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 Comprendre le piège racial : race et abolition de l’esclavage dans l’espace atlantique 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B8AC05-F129-D644-8019-64914392B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9975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27 janvier 2026</a:t>
            </a:r>
          </a:p>
          <a:p>
            <a:r>
              <a:rPr lang="fr-FR" b="1" dirty="0"/>
              <a:t>Aurélia Michel</a:t>
            </a:r>
          </a:p>
          <a:p>
            <a:r>
              <a:rPr lang="fr-FR" dirty="0"/>
              <a:t>Université Paris Cité</a:t>
            </a:r>
          </a:p>
          <a:p>
            <a:endParaRPr lang="fr-FR" dirty="0"/>
          </a:p>
          <a:p>
            <a:r>
              <a:rPr lang="fr-FR" dirty="0"/>
              <a:t>Formation Académie de Paris - Fondation pour la mémoire de l’esclavage</a:t>
            </a:r>
          </a:p>
        </p:txBody>
      </p:sp>
    </p:spTree>
    <p:extLst>
      <p:ext uri="{BB962C8B-B14F-4D97-AF65-F5344CB8AC3E}">
        <p14:creationId xmlns:p14="http://schemas.microsoft.com/office/powerpoint/2010/main" val="230640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6AFD8-5B72-A741-B820-B99323B0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 traite française atlantique 1701-1775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70B79A-49C4-A543-9D46-FA9B8CE8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04" y="1945447"/>
            <a:ext cx="9613427" cy="3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33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E3552-DD07-9340-A4C2-4D240785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Crise du système 1756-1794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125C39-A927-FB47-873E-B69A57FF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54" y="1548431"/>
            <a:ext cx="7583382" cy="46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1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CF4CA-6BA1-3E42-BC56-480CC8BC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De la crise de la traite aux lois raciales</a:t>
            </a:r>
          </a:p>
        </p:txBody>
      </p:sp>
    </p:spTree>
    <p:extLst>
      <p:ext uri="{BB962C8B-B14F-4D97-AF65-F5344CB8AC3E}">
        <p14:creationId xmlns:p14="http://schemas.microsoft.com/office/powerpoint/2010/main" val="130397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D4975-2096-CE4E-8F02-860D4B8A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7" y="365126"/>
            <a:ext cx="10557933" cy="498474"/>
          </a:xfrm>
        </p:spPr>
        <p:txBody>
          <a:bodyPr>
            <a:noAutofit/>
          </a:bodyPr>
          <a:lstStyle/>
          <a:p>
            <a:r>
              <a:rPr lang="fr-FR" sz="3600" dirty="0"/>
              <a:t>Agostino </a:t>
            </a:r>
            <a:r>
              <a:rPr lang="fr-FR" sz="3600" dirty="0" err="1"/>
              <a:t>Brunas</a:t>
            </a:r>
            <a:r>
              <a:rPr lang="fr-FR" sz="3600" dirty="0"/>
              <a:t>, </a:t>
            </a:r>
            <a:r>
              <a:rPr lang="fr-FR" sz="3600" i="1" dirty="0"/>
              <a:t>Le marché aux tissus</a:t>
            </a:r>
            <a:r>
              <a:rPr lang="fr-FR" sz="3600" dirty="0"/>
              <a:t>, Dominique, 1775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03E12F-29C5-7446-9892-2FA0DF5BC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9" t="5590" r="7403" b="6260"/>
          <a:stretch/>
        </p:blipFill>
        <p:spPr>
          <a:xfrm>
            <a:off x="2370667" y="863599"/>
            <a:ext cx="7755467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755E3-08AD-664B-9CEC-3E50AC19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Peintures de </a:t>
            </a:r>
            <a:r>
              <a:rPr lang="fr-FR" dirty="0" err="1"/>
              <a:t>castas</a:t>
            </a:r>
            <a:r>
              <a:rPr lang="fr-FR" dirty="0"/>
              <a:t> (Mexique fin XVIIIe)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F372D-6EAF-BA4F-831C-F1E83314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64" y="1477605"/>
            <a:ext cx="3817390" cy="53803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995C34-DB05-F345-B02F-E7AA21E6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11" y="1477605"/>
            <a:ext cx="4114431" cy="3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F704B-74FA-224E-8BD8-9BE7B0C2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3230"/>
          </a:xfrm>
        </p:spPr>
        <p:txBody>
          <a:bodyPr>
            <a:normAutofit/>
          </a:bodyPr>
          <a:lstStyle/>
          <a:p>
            <a:r>
              <a:rPr lang="fr-FR" sz="4000" dirty="0"/>
              <a:t>La classification de Moreau de </a:t>
            </a:r>
            <a:r>
              <a:rPr lang="fr-FR" sz="4000" dirty="0" err="1"/>
              <a:t>Saint-Méry</a:t>
            </a:r>
            <a:r>
              <a:rPr lang="fr-FR" sz="4000" dirty="0"/>
              <a:t> 1796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674D38-DD92-F549-B415-3A43D2B2F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3231"/>
            <a:ext cx="4066475" cy="41570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2CA8F-1D66-D34B-890B-DD529A7C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15" y="1690688"/>
            <a:ext cx="4397575" cy="42309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2C32FD-4A01-2942-9FE7-D10AD4A1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933" y="3806153"/>
            <a:ext cx="4453362" cy="30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4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95DB0DA-CEBD-7348-A938-03E56746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Julien-Joseph </a:t>
            </a:r>
            <a:r>
              <a:rPr lang="fr-FR" dirty="0" err="1"/>
              <a:t>Virey</a:t>
            </a:r>
            <a:r>
              <a:rPr lang="fr-FR" dirty="0"/>
              <a:t> </a:t>
            </a:r>
            <a:r>
              <a:rPr lang="fr-FR" i="1" dirty="0"/>
              <a:t>Histoire naturelle du genre humain</a:t>
            </a:r>
            <a:r>
              <a:rPr lang="fr-FR" dirty="0"/>
              <a:t> 1801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26270D-8B6E-3746-9FA6-66CEE466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38" y="1559537"/>
            <a:ext cx="3040185" cy="51065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041B9B-F23A-2443-95C2-AB58F1CD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20" y="1430703"/>
            <a:ext cx="3359203" cy="52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9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062D4E-1358-A049-A72C-0D7C2907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982" y="985008"/>
            <a:ext cx="6446219" cy="29309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B2F3AB-26BC-0348-9B55-30E05E87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81" y="3939457"/>
            <a:ext cx="6446219" cy="19630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53CEB7-7357-F446-8F8B-A1A1D75E5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17" y="5902541"/>
            <a:ext cx="5010150" cy="6586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E8E2D7-F18D-A84B-9077-6F4D9630AF43}"/>
              </a:ext>
            </a:extLst>
          </p:cNvPr>
          <p:cNvSpPr txBox="1"/>
          <p:nvPr/>
        </p:nvSpPr>
        <p:spPr>
          <a:xfrm>
            <a:off x="1565329" y="326362"/>
            <a:ext cx="9794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L’application du Code civil aux Colonies 1805</a:t>
            </a:r>
          </a:p>
        </p:txBody>
      </p:sp>
    </p:spTree>
    <p:extLst>
      <p:ext uri="{BB962C8B-B14F-4D97-AF65-F5344CB8AC3E}">
        <p14:creationId xmlns:p14="http://schemas.microsoft.com/office/powerpoint/2010/main" val="408510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C10AE-F625-B098-9BF3-58A8C07E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Pénétration et diffusion de la race dans les sociétés contemporaines</a:t>
            </a:r>
          </a:p>
        </p:txBody>
      </p:sp>
    </p:spTree>
    <p:extLst>
      <p:ext uri="{BB962C8B-B14F-4D97-AF65-F5344CB8AC3E}">
        <p14:creationId xmlns:p14="http://schemas.microsoft.com/office/powerpoint/2010/main" val="2213047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2833D-0FAA-894A-8BD0-799C4C8D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Transitions de l’empire colonial 1820-1870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43C044-4DF7-3948-AD98-829541CD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53" y="1425844"/>
            <a:ext cx="7892365" cy="49762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0ACEFD-4CA8-8545-AC84-C300AD651BAB}"/>
              </a:ext>
            </a:extLst>
          </p:cNvPr>
          <p:cNvSpPr txBox="1"/>
          <p:nvPr/>
        </p:nvSpPr>
        <p:spPr>
          <a:xfrm>
            <a:off x="1224366" y="6488668"/>
            <a:ext cx="847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: http://</a:t>
            </a:r>
            <a:r>
              <a:rPr lang="fr-FR" dirty="0" err="1"/>
              <a:t>etudescoloniales.canalblog.com</a:t>
            </a:r>
            <a:r>
              <a:rPr lang="fr-FR" dirty="0"/>
              <a:t>/archives/2019/06/26/37459759.html</a:t>
            </a:r>
          </a:p>
        </p:txBody>
      </p:sp>
    </p:spTree>
    <p:extLst>
      <p:ext uri="{BB962C8B-B14F-4D97-AF65-F5344CB8AC3E}">
        <p14:creationId xmlns:p14="http://schemas.microsoft.com/office/powerpoint/2010/main" val="403900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A0D465-7B5B-96ED-5D68-CC118D6A1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794" y="5664200"/>
            <a:ext cx="10158412" cy="8286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2000" dirty="0"/>
              <a:t>Yaya </a:t>
            </a:r>
            <a:r>
              <a:rPr lang="fr-FR" sz="2000" dirty="0" err="1"/>
              <a:t>Guirassy</a:t>
            </a:r>
            <a:r>
              <a:rPr lang="fr-FR" sz="2000" dirty="0"/>
              <a:t> lors de la marche antiraciste qu’il avait organisée avec l’aide de la Ligue des droits de l’Homme, en juillet 2021 à Laval. | ARCHIVES OUEST-FRANCE</a:t>
            </a:r>
          </a:p>
        </p:txBody>
      </p:sp>
      <p:pic>
        <p:nvPicPr>
          <p:cNvPr id="6" name="Picture 2" descr="Yaya Guirassy lors de la marche antiraciste qu’il avait organisée avec l’aide de la Ligue des droits de l’Homme, en juillet 2021 à Laval.">
            <a:extLst>
              <a:ext uri="{FF2B5EF4-FFF2-40B4-BE49-F238E27FC236}">
                <a16:creationId xmlns:a16="http://schemas.microsoft.com/office/drawing/2014/main" id="{11DE00C1-D2AC-873E-424B-0CA8BE5C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397046"/>
            <a:ext cx="5743574" cy="4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2396CA2E-DB7C-63C3-6B48-02DBFA0F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921"/>
          </a:xfrm>
        </p:spPr>
        <p:txBody>
          <a:bodyPr>
            <a:noAutofit/>
          </a:bodyPr>
          <a:lstStyle/>
          <a:p>
            <a:pPr algn="ctr"/>
            <a:r>
              <a:rPr lang="fr-FR" sz="240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Ouest France</a:t>
            </a:r>
            <a:r>
              <a:rPr lang="fr-FR" sz="2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20 mai 2021 : </a:t>
            </a:r>
            <a:br>
              <a:rPr lang="fr-FR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fr-FR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Traité d’« esclave » par une cliente à Laval, un livreur Uber </a:t>
            </a:r>
            <a:r>
              <a:rPr lang="fr-FR" sz="2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Eats</a:t>
            </a:r>
            <a:r>
              <a:rPr lang="fr-FR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porte plainte</a:t>
            </a:r>
            <a:br>
              <a:rPr lang="fr-FR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1848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74CDF-5E4D-2E43-9005-76158EBE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Race et histoire (1800-1850)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42F06E-59DA-5548-832F-28E0037F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16" y="2128576"/>
            <a:ext cx="5515708" cy="4136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6AB1C6-7725-BA43-9D60-3FB3EE2F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016" y="822326"/>
            <a:ext cx="3399692" cy="56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8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10F29-ABF8-BB4A-BC38-894A7514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63" y="365126"/>
            <a:ext cx="10282237" cy="835024"/>
          </a:xfrm>
        </p:spPr>
        <p:txBody>
          <a:bodyPr>
            <a:noAutofit/>
          </a:bodyPr>
          <a:lstStyle/>
          <a:p>
            <a:r>
              <a:rPr lang="fr-FR" sz="2800" dirty="0"/>
              <a:t>Paul Broca,</a:t>
            </a:r>
            <a:r>
              <a:rPr lang="fr-FR" sz="2800" i="1" dirty="0"/>
              <a:t> Instructions générales pour les recherches et observations anthropologiques (anatomie et physiologie), </a:t>
            </a:r>
            <a:r>
              <a:rPr lang="fr-FR" sz="2800" dirty="0"/>
              <a:t>1865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55716E-6A55-5B49-ACDB-215FDFD9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1" y="1338262"/>
            <a:ext cx="9705974" cy="4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36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6E593A-CF42-AF4A-B474-8797D8E4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825625"/>
            <a:ext cx="10982325" cy="36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3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8DD8B-271A-B740-9712-82B09E9D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365126"/>
            <a:ext cx="10239375" cy="420688"/>
          </a:xfrm>
        </p:spPr>
        <p:txBody>
          <a:bodyPr>
            <a:noAutofit/>
          </a:bodyPr>
          <a:lstStyle/>
          <a:p>
            <a:r>
              <a:rPr lang="fr-FR" sz="3600" i="1" dirty="0"/>
              <a:t>Le tour de France par deux enfants</a:t>
            </a:r>
            <a:r>
              <a:rPr lang="fr-FR" sz="3600" dirty="0"/>
              <a:t>, 1877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3107ED-533C-6048-A65D-10EFCEEB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929688"/>
            <a:ext cx="9047162" cy="56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89465-C148-C940-9C6E-3E1517CD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365126"/>
            <a:ext cx="10239375" cy="577850"/>
          </a:xfrm>
        </p:spPr>
        <p:txBody>
          <a:bodyPr>
            <a:normAutofit fontScale="90000"/>
          </a:bodyPr>
          <a:lstStyle/>
          <a:p>
            <a:r>
              <a:rPr lang="fr-FR" sz="3600" i="1" dirty="0"/>
              <a:t>Eugen Keller et sa nounou au Pernambouc</a:t>
            </a:r>
            <a:r>
              <a:rPr lang="fr-FR" sz="3600" dirty="0"/>
              <a:t>, Brésil, 1874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A61CCB-5F10-C548-9762-685DF41E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775" y="942976"/>
            <a:ext cx="34798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01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A28D-69F5-E945-A478-80EE06A0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65125"/>
            <a:ext cx="10496550" cy="492125"/>
          </a:xfrm>
        </p:spPr>
        <p:txBody>
          <a:bodyPr>
            <a:normAutofit fontScale="90000"/>
          </a:bodyPr>
          <a:lstStyle/>
          <a:p>
            <a:r>
              <a:rPr lang="fr-FR" sz="2400" dirty="0"/>
              <a:t>Extrait de la collection Deborah </a:t>
            </a:r>
            <a:r>
              <a:rPr lang="fr-FR" sz="2400" dirty="0" err="1"/>
              <a:t>Neff</a:t>
            </a:r>
            <a:r>
              <a:rPr lang="fr-FR" sz="2400" dirty="0"/>
              <a:t> (</a:t>
            </a:r>
            <a:r>
              <a:rPr lang="fr-FR" sz="2400" i="1" dirty="0"/>
              <a:t>Black </a:t>
            </a:r>
            <a:r>
              <a:rPr lang="fr-FR" sz="2400" i="1" dirty="0" err="1"/>
              <a:t>Dolls</a:t>
            </a:r>
            <a:r>
              <a:rPr lang="fr-FR" sz="2400" dirty="0"/>
              <a:t>) </a:t>
            </a:r>
            <a:br>
              <a:rPr lang="fr-FR" sz="2400" dirty="0"/>
            </a:br>
            <a:r>
              <a:rPr lang="fr-FR" sz="2400" dirty="0" err="1"/>
              <a:t>Norway</a:t>
            </a:r>
            <a:r>
              <a:rPr lang="fr-FR" sz="2400" dirty="0"/>
              <a:t>, Maine, Etats-Unis, circa 1870-85. Photo : Ellen McDermott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484F62-F2D6-E247-90C2-9899AD14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099" y="857250"/>
            <a:ext cx="3821113" cy="57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5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E00AA-A2EA-C265-DACB-04F9D255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Clarisse</a:t>
            </a:r>
            <a:r>
              <a:rPr lang="fr-FR" dirty="0"/>
              <a:t>, 2024</a:t>
            </a:r>
            <a:br>
              <a:rPr lang="fr-FR" dirty="0"/>
            </a:br>
            <a:r>
              <a:rPr lang="fr-FR" sz="2800" dirty="0"/>
              <a:t>sculpture de Filippo, inaugurée à la Rochelle le 10 mai 2024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79C1D-50B9-0E1A-B0EC-5BD36D25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31" y="1735272"/>
            <a:ext cx="4054519" cy="49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0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3FA45-A6D0-6752-78DE-207E2A4F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Centralité de l’esclavage dans l’histoire européenne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2319E1-C2BC-26A2-AFF9-FD0A2ACEB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31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27C41-07B1-F943-A8EA-D4219070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17" y="172990"/>
            <a:ext cx="10515600" cy="824538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Les établissements européens en Afrique, XV</a:t>
            </a:r>
            <a:r>
              <a:rPr lang="fr-FR" sz="3600" baseline="30000" dirty="0"/>
              <a:t>e</a:t>
            </a:r>
            <a:r>
              <a:rPr lang="fr-FR" sz="3600" dirty="0"/>
              <a:t>-XVII</a:t>
            </a:r>
            <a:r>
              <a:rPr lang="fr-FR" sz="3600" baseline="30000" dirty="0"/>
              <a:t>e</a:t>
            </a:r>
            <a:r>
              <a:rPr lang="fr-FR" sz="3600" dirty="0"/>
              <a:t> siècle  </a:t>
            </a:r>
            <a:br>
              <a:rPr lang="fr-FR" sz="2800" dirty="0"/>
            </a:br>
            <a:endParaRPr lang="fr-FR" sz="2200" cap="al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CB138-5057-E840-AC28-91FE13187FA8}"/>
              </a:ext>
            </a:extLst>
          </p:cNvPr>
          <p:cNvSpPr/>
          <p:nvPr/>
        </p:nvSpPr>
        <p:spPr>
          <a:xfrm>
            <a:off x="750917" y="6059669"/>
            <a:ext cx="9597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Source : </a:t>
            </a:r>
            <a:r>
              <a:rPr lang="fr-FR" i="1" dirty="0"/>
              <a:t>L’Histoire</a:t>
            </a:r>
          </a:p>
          <a:p>
            <a:r>
              <a:rPr lang="fr-FR" dirty="0"/>
              <a:t>https://</a:t>
            </a:r>
            <a:r>
              <a:rPr lang="fr-FR" dirty="0" err="1"/>
              <a:t>www.lhistoire.fr</a:t>
            </a:r>
            <a:r>
              <a:rPr lang="fr-FR" dirty="0"/>
              <a:t>/portfolio/carte-les-%C3%A9tablissements-europ%C3%A9ens-en-afrique-xve-xviie-si%C3%A8cle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EE80A4-C16F-4440-9420-6169465E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1" y="997528"/>
            <a:ext cx="8614881" cy="50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5DEEB-004B-5749-936E-F5F98C7A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71" y="148532"/>
            <a:ext cx="10589029" cy="831908"/>
          </a:xfrm>
        </p:spPr>
        <p:txBody>
          <a:bodyPr>
            <a:normAutofit/>
          </a:bodyPr>
          <a:lstStyle/>
          <a:p>
            <a:r>
              <a:rPr lang="fr-FR" sz="3600" dirty="0"/>
              <a:t>Les Caraïbes au XVII</a:t>
            </a:r>
            <a:r>
              <a:rPr lang="fr-FR" sz="3600" baseline="30000" dirty="0"/>
              <a:t>e</a:t>
            </a:r>
            <a:r>
              <a:rPr lang="fr-FR" sz="3600" dirty="0"/>
              <a:t> siècle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3C5505-6290-814A-B07F-7218736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19" y="913939"/>
            <a:ext cx="7490532" cy="53206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4EBC12-991E-5E4D-A008-5E028923EADB}"/>
              </a:ext>
            </a:extLst>
          </p:cNvPr>
          <p:cNvSpPr txBox="1"/>
          <p:nvPr/>
        </p:nvSpPr>
        <p:spPr>
          <a:xfrm>
            <a:off x="764771" y="6168044"/>
            <a:ext cx="1123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www.reseau-canope.fr</a:t>
            </a:r>
            <a:r>
              <a:rPr lang="fr-FR" dirty="0"/>
              <a:t>/</a:t>
            </a:r>
            <a:r>
              <a:rPr lang="fr-FR" dirty="0" err="1"/>
              <a:t>cndpfileadmin</a:t>
            </a:r>
            <a:r>
              <a:rPr lang="fr-FR" dirty="0"/>
              <a:t>/pour-</a:t>
            </a:r>
            <a:r>
              <a:rPr lang="fr-FR" dirty="0" err="1"/>
              <a:t>memoire</a:t>
            </a:r>
            <a:r>
              <a:rPr lang="fr-FR" dirty="0"/>
              <a:t>/le-mexique-3000-ans-dhistoire/</a:t>
            </a:r>
            <a:r>
              <a:rPr lang="fr-FR" dirty="0" err="1"/>
              <a:t>lhistoire</a:t>
            </a:r>
            <a:r>
              <a:rPr lang="fr-FR" dirty="0"/>
              <a:t>-du-</a:t>
            </a:r>
            <a:r>
              <a:rPr lang="fr-FR" dirty="0" err="1"/>
              <a:t>mexique</a:t>
            </a:r>
            <a:r>
              <a:rPr lang="fr-FR" dirty="0"/>
              <a:t>-dans-les-nouveaux-programmes/la-nouvelle-</a:t>
            </a:r>
            <a:r>
              <a:rPr lang="fr-FR" dirty="0" err="1"/>
              <a:t>espagne</a:t>
            </a:r>
            <a:r>
              <a:rPr lang="fr-FR" dirty="0"/>
              <a:t>-et-les-</a:t>
            </a:r>
            <a:r>
              <a:rPr lang="fr-FR" dirty="0" err="1"/>
              <a:t>caraibes</a:t>
            </a:r>
            <a:r>
              <a:rPr lang="fr-FR" dirty="0"/>
              <a:t>-au-</a:t>
            </a:r>
            <a:r>
              <a:rPr lang="fr-FR" dirty="0" err="1"/>
              <a:t>debut</a:t>
            </a:r>
            <a:r>
              <a:rPr lang="fr-FR" dirty="0"/>
              <a:t>-du-</a:t>
            </a:r>
            <a:r>
              <a:rPr lang="fr-FR" dirty="0" err="1"/>
              <a:t>xviiie</a:t>
            </a:r>
            <a:r>
              <a:rPr lang="fr-FR" dirty="0"/>
              <a:t>-</a:t>
            </a:r>
            <a:r>
              <a:rPr lang="fr-FR" dirty="0" err="1"/>
              <a:t>siecle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34929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A99E0B8-8835-CA42-B2B6-F3555D9A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L’empire de Louis XIV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DEBCD3-CC2A-654C-8E50-6D811CA5AFC7}"/>
              </a:ext>
            </a:extLst>
          </p:cNvPr>
          <p:cNvSpPr txBox="1"/>
          <p:nvPr/>
        </p:nvSpPr>
        <p:spPr>
          <a:xfrm>
            <a:off x="1040581" y="6021659"/>
            <a:ext cx="945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mistertdocs.over-blog.com</a:t>
            </a:r>
            <a:r>
              <a:rPr lang="fr-FR" dirty="0"/>
              <a:t>/article-premier-empire-colonial-francais-cartes-37741356.html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025011-3706-D94B-8DB9-1C2F3BF1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17" y="1255144"/>
            <a:ext cx="6922584" cy="47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0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0D49C-3617-7343-8274-90C9A23A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</p:spPr>
        <p:txBody>
          <a:bodyPr>
            <a:normAutofit/>
          </a:bodyPr>
          <a:lstStyle/>
          <a:p>
            <a:r>
              <a:rPr lang="fr-FR" sz="3600" dirty="0"/>
              <a:t>Franz Hals, </a:t>
            </a:r>
            <a:r>
              <a:rPr lang="fr-FR" sz="3600" i="1" dirty="0"/>
              <a:t>Portrait de famille dans un paysage</a:t>
            </a:r>
            <a:r>
              <a:rPr lang="fr-FR" sz="3600" dirty="0"/>
              <a:t>, 1648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5487AD-ED4A-DB45-B5CC-C943C6FA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5" y="986590"/>
            <a:ext cx="8078239" cy="57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6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8AB1B-A766-6542-9F26-002D8F35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sz="3600" dirty="0"/>
              <a:t>Développement du système atlantique (1700-1750)</a:t>
            </a: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28CF8963-1604-8D42-9C4B-0A34CC01F789}"/>
              </a:ext>
            </a:extLst>
          </p:cNvPr>
          <p:cNvSpPr/>
          <p:nvPr/>
        </p:nvSpPr>
        <p:spPr>
          <a:xfrm>
            <a:off x="838200" y="1690688"/>
            <a:ext cx="8717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https://www.slavevoyages.org/voyage/</a:t>
            </a:r>
            <a:r>
              <a:rPr lang="fr-FR" dirty="0" err="1">
                <a:hlinkClick r:id="rId2"/>
              </a:rPr>
              <a:t>database#timelapse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3D3F73-5FAE-514D-8D85-D4ABF6A0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54" y="2060020"/>
            <a:ext cx="8389005" cy="42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5BC1D-D4F7-6F40-BA4B-13652543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Voyage du Père Labat aux Amériques 1725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A18-9DC5-884E-89B0-D10F7F8D7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2" y="1573206"/>
            <a:ext cx="5391386" cy="51280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768581-38C0-8344-A9DE-8049D27EC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293" y="4182485"/>
            <a:ext cx="2823427" cy="25661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F101F3-8230-574F-B484-D54D91E09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292" y="1573206"/>
            <a:ext cx="2873428" cy="26092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583B70-9E75-EB49-943E-FD0527C9B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618" y="4447496"/>
            <a:ext cx="3254161" cy="23011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E3403B-7288-D141-9FE8-79CABB88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154" y="1573206"/>
            <a:ext cx="3153139" cy="28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08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8" ma:contentTypeDescription="Create a new document." ma:contentTypeScope="" ma:versionID="039a28b73f45c7570a4ac102c9ef576a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a2dab9b1f92356f92498f6e583dd630f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0808CA-EB97-4BC5-95E1-1C3313C92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C962F-FB0D-45B5-B8F7-965435F36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5d0f1-e66b-4c65-b148-406dcbbb467e"/>
    <ds:schemaRef ds:uri="1c3b70fb-7200-4e4f-aad2-8cb32fd90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388</Words>
  <Application>Microsoft Office PowerPoint</Application>
  <PresentationFormat>Grand écran</PresentationFormat>
  <Paragraphs>38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   Comprendre le piège racial : race et abolition de l’esclavage dans l’espace atlantique  </vt:lpstr>
      <vt:lpstr>Ouest France, 20 mai 2021 :  Traité d’« esclave » par une cliente à Laval, un livreur Uber Eats porte plainte </vt:lpstr>
      <vt:lpstr>1. Centralité de l’esclavage dans l’histoire européenne</vt:lpstr>
      <vt:lpstr>Les établissements européens en Afrique, XVe-XVIIe siècle   </vt:lpstr>
      <vt:lpstr>Les Caraïbes au XVIIe siècle </vt:lpstr>
      <vt:lpstr>L’empire de Louis XIV</vt:lpstr>
      <vt:lpstr>Franz Hals, Portrait de famille dans un paysage, 1648</vt:lpstr>
      <vt:lpstr> Développement du système atlantique (1700-1750)</vt:lpstr>
      <vt:lpstr>Voyage du Père Labat aux Amériques 1725</vt:lpstr>
      <vt:lpstr>La traite française atlantique 1701-1775</vt:lpstr>
      <vt:lpstr>Crise du système 1756-1794</vt:lpstr>
      <vt:lpstr>2. De la crise de la traite aux lois raciales</vt:lpstr>
      <vt:lpstr>Agostino Brunas, Le marché aux tissus, Dominique, 1775</vt:lpstr>
      <vt:lpstr>Peintures de castas (Mexique fin XVIIIe)</vt:lpstr>
      <vt:lpstr>La classification de Moreau de Saint-Méry 1796</vt:lpstr>
      <vt:lpstr>Julien-Joseph Virey Histoire naturelle du genre humain 1801</vt:lpstr>
      <vt:lpstr>Présentation PowerPoint</vt:lpstr>
      <vt:lpstr>3. Pénétration et diffusion de la race dans les sociétés contemporaines</vt:lpstr>
      <vt:lpstr>Transitions de l’empire colonial 1820-1870</vt:lpstr>
      <vt:lpstr>Race et histoire (1800-1850) </vt:lpstr>
      <vt:lpstr>Paul Broca, Instructions générales pour les recherches et observations anthropologiques (anatomie et physiologie), 1865</vt:lpstr>
      <vt:lpstr>Présentation PowerPoint</vt:lpstr>
      <vt:lpstr>Le tour de France par deux enfants, 1877</vt:lpstr>
      <vt:lpstr>Eugen Keller et sa nounou au Pernambouc, Brésil, 1874</vt:lpstr>
      <vt:lpstr>Extrait de la collection Deborah Neff (Black Dolls)  Norway, Maine, Etats-Unis, circa 1870-85. Photo : Ellen McDermott</vt:lpstr>
      <vt:lpstr>Clarisse, 2024 sculpture de Filippo, inaugurée à la Rochelle le 10 mai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l’esclavage à la race : les transitions des empires atlantiques </dc:title>
  <dc:creator>Utilisateur Microsoft Office</dc:creator>
  <cp:lastModifiedBy>Anne BOULANGER</cp:lastModifiedBy>
  <cp:revision>34</cp:revision>
  <dcterms:created xsi:type="dcterms:W3CDTF">2021-03-11T16:40:02Z</dcterms:created>
  <dcterms:modified xsi:type="dcterms:W3CDTF">2026-01-20T15:44:43Z</dcterms:modified>
</cp:coreProperties>
</file>