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Hammersmith One" panose="020F0502020204030204" pitchFamily="2" charset="0"/>
      <p:regular r:id="rId28"/>
    </p:embeddedFont>
    <p:embeddedFont>
      <p:font typeface="Open Sans" panose="020B0606030504020204" pitchFamily="34" charset="0"/>
      <p:regular r:id="rId29"/>
    </p:embeddedFont>
    <p:embeddedFont>
      <p:font typeface="Open Sans Bold" panose="020B0806030504020204" charset="0"/>
      <p:regular r:id="rId30"/>
    </p:embeddedFont>
    <p:embeddedFont>
      <p:font typeface="Open Sans Bold Italics" panose="020B0604020202020204" charset="0"/>
      <p:regular r:id="rId31"/>
    </p:embeddedFont>
    <p:embeddedFont>
      <p:font typeface="Open Sans Italics"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p71dcaRottM" TargetMode="External"/><Relationship Id="rId3" Type="http://schemas.openxmlformats.org/officeDocument/2006/relationships/image" Target="../media/image15.png"/><Relationship Id="rId7" Type="http://schemas.openxmlformats.org/officeDocument/2006/relationships/hyperlink" Target="https://www.youtube.com/watch?v=imdDQ-LK4ik"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www.youtube.com/watch?v=-hMM-QqsMd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laflammedelegalite.or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laflammedelegalite.org/contact"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60440" y="0"/>
            <a:ext cx="5927560" cy="4158744"/>
          </a:xfrm>
          <a:custGeom>
            <a:avLst/>
            <a:gdLst/>
            <a:ahLst/>
            <a:cxnLst/>
            <a:rect l="l" t="t" r="r" b="b"/>
            <a:pathLst>
              <a:path w="5927560" h="4158744">
                <a:moveTo>
                  <a:pt x="0" y="0"/>
                </a:moveTo>
                <a:lnTo>
                  <a:pt x="5927560" y="0"/>
                </a:lnTo>
                <a:lnTo>
                  <a:pt x="5927560" y="4158744"/>
                </a:lnTo>
                <a:lnTo>
                  <a:pt x="0" y="4158744"/>
                </a:lnTo>
                <a:lnTo>
                  <a:pt x="0" y="0"/>
                </a:lnTo>
                <a:close/>
              </a:path>
            </a:pathLst>
          </a:custGeom>
          <a:blipFill>
            <a:blip r:embed="rId2"/>
            <a:stretch>
              <a:fillRect/>
            </a:stretch>
          </a:blipFill>
        </p:spPr>
        <p:txBody>
          <a:bodyPr/>
          <a:lstStyle/>
          <a:p>
            <a:endParaRPr lang="fr-FR"/>
          </a:p>
        </p:txBody>
      </p:sp>
      <p:sp>
        <p:nvSpPr>
          <p:cNvPr id="3" name="TextBox 3"/>
          <p:cNvSpPr txBox="1"/>
          <p:nvPr/>
        </p:nvSpPr>
        <p:spPr>
          <a:xfrm>
            <a:off x="303287" y="3728402"/>
            <a:ext cx="17412957" cy="2734945"/>
          </a:xfrm>
          <a:prstGeom prst="rect">
            <a:avLst/>
          </a:prstGeom>
        </p:spPr>
        <p:txBody>
          <a:bodyPr lIns="0" tIns="0" rIns="0" bIns="0" rtlCol="0" anchor="t">
            <a:spAutoFit/>
          </a:bodyPr>
          <a:lstStyle/>
          <a:p>
            <a:pPr algn="ctr">
              <a:lnSpc>
                <a:spcPts val="7279"/>
              </a:lnSpc>
            </a:pPr>
            <a:r>
              <a:rPr lang="en-US" sz="5199">
                <a:solidFill>
                  <a:srgbClr val="437AB0"/>
                </a:solidFill>
                <a:latin typeface="Hammersmith One"/>
                <a:ea typeface="Hammersmith One"/>
                <a:cs typeface="Hammersmith One"/>
                <a:sym typeface="Hammersmith One"/>
              </a:rPr>
              <a:t>La Flamme de l’égalité :  </a:t>
            </a:r>
          </a:p>
          <a:p>
            <a:pPr algn="ctr">
              <a:lnSpc>
                <a:spcPts val="7279"/>
              </a:lnSpc>
            </a:pPr>
            <a:r>
              <a:rPr lang="en-US" sz="5199">
                <a:solidFill>
                  <a:srgbClr val="437AB0"/>
                </a:solidFill>
                <a:latin typeface="Hammersmith One"/>
                <a:ea typeface="Hammersmith One"/>
                <a:cs typeface="Hammersmith One"/>
                <a:sym typeface="Hammersmith One"/>
              </a:rPr>
              <a:t>un concours national scolaire sur l’histoire et la mémoire de l’esclavage</a:t>
            </a:r>
          </a:p>
        </p:txBody>
      </p:sp>
      <p:sp>
        <p:nvSpPr>
          <p:cNvPr id="4" name="Freeform 4"/>
          <p:cNvSpPr/>
          <p:nvPr/>
        </p:nvSpPr>
        <p:spPr>
          <a:xfrm>
            <a:off x="3198213" y="7369640"/>
            <a:ext cx="11891573" cy="2342817"/>
          </a:xfrm>
          <a:custGeom>
            <a:avLst/>
            <a:gdLst/>
            <a:ahLst/>
            <a:cxnLst/>
            <a:rect l="l" t="t" r="r" b="b"/>
            <a:pathLst>
              <a:path w="11891573" h="2342817">
                <a:moveTo>
                  <a:pt x="0" y="0"/>
                </a:moveTo>
                <a:lnTo>
                  <a:pt x="11891574" y="0"/>
                </a:lnTo>
                <a:lnTo>
                  <a:pt x="11891574" y="2342818"/>
                </a:lnTo>
                <a:lnTo>
                  <a:pt x="0" y="2342818"/>
                </a:lnTo>
                <a:lnTo>
                  <a:pt x="0" y="0"/>
                </a:lnTo>
                <a:close/>
              </a:path>
            </a:pathLst>
          </a:custGeom>
          <a:blipFill>
            <a:blip r:embed="rId3"/>
            <a:stretch>
              <a:fillRect/>
            </a:stretch>
          </a:blipFill>
        </p:spPr>
        <p:txBody>
          <a:bodyPr/>
          <a:lstStyle/>
          <a:p>
            <a:endParaRPr lang="fr-FR"/>
          </a:p>
        </p:txBody>
      </p:sp>
      <p:grpSp>
        <p:nvGrpSpPr>
          <p:cNvPr id="5" name="Group 5"/>
          <p:cNvGrpSpPr/>
          <p:nvPr/>
        </p:nvGrpSpPr>
        <p:grpSpPr>
          <a:xfrm>
            <a:off x="7356075" y="7184651"/>
            <a:ext cx="3307381" cy="2527806"/>
            <a:chOff x="0" y="0"/>
            <a:chExt cx="871080" cy="665760"/>
          </a:xfrm>
        </p:grpSpPr>
        <p:sp>
          <p:nvSpPr>
            <p:cNvPr id="6" name="Freeform 6"/>
            <p:cNvSpPr/>
            <p:nvPr/>
          </p:nvSpPr>
          <p:spPr>
            <a:xfrm>
              <a:off x="0" y="0"/>
              <a:ext cx="871080" cy="665760"/>
            </a:xfrm>
            <a:custGeom>
              <a:avLst/>
              <a:gdLst/>
              <a:ahLst/>
              <a:cxnLst/>
              <a:rect l="l" t="t" r="r" b="b"/>
              <a:pathLst>
                <a:path w="871080" h="665760">
                  <a:moveTo>
                    <a:pt x="119381" y="0"/>
                  </a:moveTo>
                  <a:lnTo>
                    <a:pt x="751699" y="0"/>
                  </a:lnTo>
                  <a:cubicBezTo>
                    <a:pt x="817631" y="0"/>
                    <a:pt x="871080" y="53449"/>
                    <a:pt x="871080" y="119381"/>
                  </a:cubicBezTo>
                  <a:lnTo>
                    <a:pt x="871080" y="546379"/>
                  </a:lnTo>
                  <a:cubicBezTo>
                    <a:pt x="871080" y="578041"/>
                    <a:pt x="858502" y="608406"/>
                    <a:pt x="836114" y="630794"/>
                  </a:cubicBezTo>
                  <a:cubicBezTo>
                    <a:pt x="813726" y="653182"/>
                    <a:pt x="783361" y="665760"/>
                    <a:pt x="751699" y="665760"/>
                  </a:cubicBezTo>
                  <a:lnTo>
                    <a:pt x="119381" y="665760"/>
                  </a:lnTo>
                  <a:cubicBezTo>
                    <a:pt x="53449" y="665760"/>
                    <a:pt x="0" y="612311"/>
                    <a:pt x="0" y="546379"/>
                  </a:cubicBezTo>
                  <a:lnTo>
                    <a:pt x="0" y="119381"/>
                  </a:lnTo>
                  <a:cubicBezTo>
                    <a:pt x="0" y="53449"/>
                    <a:pt x="53449" y="0"/>
                    <a:pt x="119381" y="0"/>
                  </a:cubicBezTo>
                  <a:close/>
                </a:path>
              </a:pathLst>
            </a:custGeom>
            <a:solidFill>
              <a:srgbClr val="FFFFFF"/>
            </a:solidFill>
          </p:spPr>
          <p:txBody>
            <a:bodyPr/>
            <a:lstStyle/>
            <a:p>
              <a:endParaRPr lang="fr-FR"/>
            </a:p>
          </p:txBody>
        </p:sp>
        <p:sp>
          <p:nvSpPr>
            <p:cNvPr id="7" name="TextBox 7"/>
            <p:cNvSpPr txBox="1"/>
            <p:nvPr/>
          </p:nvSpPr>
          <p:spPr>
            <a:xfrm>
              <a:off x="0" y="-57150"/>
              <a:ext cx="871080" cy="722910"/>
            </a:xfrm>
            <a:prstGeom prst="rect">
              <a:avLst/>
            </a:prstGeom>
          </p:spPr>
          <p:txBody>
            <a:bodyPr lIns="50800" tIns="50800" rIns="50800" bIns="50800" rtlCol="0" anchor="ctr"/>
            <a:lstStyle/>
            <a:p>
              <a:pPr algn="ctr">
                <a:lnSpc>
                  <a:spcPts val="3640"/>
                </a:lnSpc>
              </a:pPr>
              <a:endParaRPr/>
            </a:p>
          </p:txBody>
        </p:sp>
      </p:grpSp>
      <p:sp>
        <p:nvSpPr>
          <p:cNvPr id="8" name="Freeform 8"/>
          <p:cNvSpPr/>
          <p:nvPr/>
        </p:nvSpPr>
        <p:spPr>
          <a:xfrm>
            <a:off x="8129785" y="7778081"/>
            <a:ext cx="1759961" cy="1712395"/>
          </a:xfrm>
          <a:custGeom>
            <a:avLst/>
            <a:gdLst/>
            <a:ahLst/>
            <a:cxnLst/>
            <a:rect l="l" t="t" r="r" b="b"/>
            <a:pathLst>
              <a:path w="1759961" h="1712395">
                <a:moveTo>
                  <a:pt x="0" y="0"/>
                </a:moveTo>
                <a:lnTo>
                  <a:pt x="1759961" y="0"/>
                </a:lnTo>
                <a:lnTo>
                  <a:pt x="1759961" y="1712395"/>
                </a:lnTo>
                <a:lnTo>
                  <a:pt x="0" y="1712395"/>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721" y="0"/>
            <a:ext cx="17968559" cy="10287000"/>
          </a:xfrm>
          <a:custGeom>
            <a:avLst/>
            <a:gdLst/>
            <a:ahLst/>
            <a:cxnLst/>
            <a:rect l="l" t="t" r="r" b="b"/>
            <a:pathLst>
              <a:path w="17968559" h="10287000">
                <a:moveTo>
                  <a:pt x="0" y="0"/>
                </a:moveTo>
                <a:lnTo>
                  <a:pt x="17968558" y="0"/>
                </a:lnTo>
                <a:lnTo>
                  <a:pt x="17968558" y="10287000"/>
                </a:lnTo>
                <a:lnTo>
                  <a:pt x="0" y="10287000"/>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9526" y="-2561118"/>
            <a:ext cx="15440366" cy="15409236"/>
          </a:xfrm>
          <a:custGeom>
            <a:avLst/>
            <a:gdLst/>
            <a:ahLst/>
            <a:cxnLst/>
            <a:rect l="l" t="t" r="r" b="b"/>
            <a:pathLst>
              <a:path w="15440366" h="15409236">
                <a:moveTo>
                  <a:pt x="0" y="0"/>
                </a:moveTo>
                <a:lnTo>
                  <a:pt x="15440366" y="0"/>
                </a:lnTo>
                <a:lnTo>
                  <a:pt x="15440366" y="15409236"/>
                </a:lnTo>
                <a:lnTo>
                  <a:pt x="0" y="15409236"/>
                </a:lnTo>
                <a:lnTo>
                  <a:pt x="0" y="0"/>
                </a:lnTo>
                <a:close/>
              </a:path>
            </a:pathLst>
          </a:custGeom>
          <a:blipFill>
            <a:blip r:embed="rId2">
              <a:alphaModFix amt="67000"/>
            </a:blip>
            <a:stretch>
              <a:fillRect/>
            </a:stretch>
          </a:blipFill>
        </p:spPr>
        <p:txBody>
          <a:bodyPr/>
          <a:lstStyle/>
          <a:p>
            <a:endParaRPr lang="fr-FR"/>
          </a:p>
        </p:txBody>
      </p:sp>
      <p:grpSp>
        <p:nvGrpSpPr>
          <p:cNvPr id="3" name="Group 3"/>
          <p:cNvGrpSpPr/>
          <p:nvPr/>
        </p:nvGrpSpPr>
        <p:grpSpPr>
          <a:xfrm>
            <a:off x="2297772" y="4142775"/>
            <a:ext cx="13692456" cy="1980691"/>
            <a:chOff x="0" y="0"/>
            <a:chExt cx="3606244" cy="521663"/>
          </a:xfrm>
        </p:grpSpPr>
        <p:sp>
          <p:nvSpPr>
            <p:cNvPr id="4" name="Freeform 4"/>
            <p:cNvSpPr/>
            <p:nvPr/>
          </p:nvSpPr>
          <p:spPr>
            <a:xfrm>
              <a:off x="0" y="0"/>
              <a:ext cx="3606243" cy="521663"/>
            </a:xfrm>
            <a:custGeom>
              <a:avLst/>
              <a:gdLst/>
              <a:ahLst/>
              <a:cxnLst/>
              <a:rect l="l" t="t" r="r" b="b"/>
              <a:pathLst>
                <a:path w="3606243" h="521663">
                  <a:moveTo>
                    <a:pt x="0" y="0"/>
                  </a:moveTo>
                  <a:lnTo>
                    <a:pt x="3606243" y="0"/>
                  </a:lnTo>
                  <a:lnTo>
                    <a:pt x="3606243" y="521663"/>
                  </a:lnTo>
                  <a:lnTo>
                    <a:pt x="0" y="521663"/>
                  </a:lnTo>
                  <a:close/>
                </a:path>
              </a:pathLst>
            </a:custGeom>
            <a:solidFill>
              <a:srgbClr val="F03F4D"/>
            </a:solidFill>
          </p:spPr>
          <p:txBody>
            <a:bodyPr/>
            <a:lstStyle/>
            <a:p>
              <a:endParaRPr lang="fr-FR"/>
            </a:p>
          </p:txBody>
        </p:sp>
        <p:sp>
          <p:nvSpPr>
            <p:cNvPr id="5" name="TextBox 5"/>
            <p:cNvSpPr txBox="1"/>
            <p:nvPr/>
          </p:nvSpPr>
          <p:spPr>
            <a:xfrm>
              <a:off x="0" y="-95250"/>
              <a:ext cx="3606244" cy="616913"/>
            </a:xfrm>
            <a:prstGeom prst="rect">
              <a:avLst/>
            </a:prstGeom>
          </p:spPr>
          <p:txBody>
            <a:bodyPr lIns="50800" tIns="50800" rIns="50800" bIns="50800" rtlCol="0" anchor="ctr"/>
            <a:lstStyle/>
            <a:p>
              <a:pPr algn="ctr">
                <a:lnSpc>
                  <a:spcPts val="7279"/>
                </a:lnSpc>
                <a:spcBef>
                  <a:spcPct val="0"/>
                </a:spcBef>
              </a:pPr>
              <a:r>
                <a:rPr lang="en-US" sz="5199">
                  <a:solidFill>
                    <a:srgbClr val="FFFFFF"/>
                  </a:solidFill>
                  <a:latin typeface="Hammersmith One"/>
                  <a:ea typeface="Hammersmith One"/>
                  <a:cs typeface="Hammersmith One"/>
                  <a:sym typeface="Hammersmith One"/>
                </a:rPr>
                <a:t>3. Nature des projets</a:t>
              </a:r>
            </a:p>
          </p:txBody>
        </p:sp>
      </p:grpSp>
      <p:sp>
        <p:nvSpPr>
          <p:cNvPr id="6" name="Freeform 6"/>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2"/>
            <a:stretch>
              <a:fillRect/>
            </a:stretch>
          </a:blipFill>
        </p:spPr>
        <p:txBody>
          <a:bodyPr/>
          <a:lstStyle/>
          <a:p>
            <a:endParaRPr lang="fr-FR"/>
          </a:p>
        </p:txBody>
      </p:sp>
      <p:sp>
        <p:nvSpPr>
          <p:cNvPr id="3" name="Freeform 3"/>
          <p:cNvSpPr/>
          <p:nvPr/>
        </p:nvSpPr>
        <p:spPr>
          <a:xfrm>
            <a:off x="1472089" y="7254493"/>
            <a:ext cx="2497074" cy="2478935"/>
          </a:xfrm>
          <a:custGeom>
            <a:avLst/>
            <a:gdLst/>
            <a:ahLst/>
            <a:cxnLst/>
            <a:rect l="l" t="t" r="r" b="b"/>
            <a:pathLst>
              <a:path w="2497074" h="2478935">
                <a:moveTo>
                  <a:pt x="0" y="0"/>
                </a:moveTo>
                <a:lnTo>
                  <a:pt x="2497074" y="0"/>
                </a:lnTo>
                <a:lnTo>
                  <a:pt x="2497074" y="2478936"/>
                </a:lnTo>
                <a:lnTo>
                  <a:pt x="0" y="2478936"/>
                </a:lnTo>
                <a:lnTo>
                  <a:pt x="0" y="0"/>
                </a:lnTo>
                <a:close/>
              </a:path>
            </a:pathLst>
          </a:custGeom>
          <a:blipFill>
            <a:blip r:embed="rId3"/>
            <a:stretch>
              <a:fillRect/>
            </a:stretch>
          </a:blipFill>
        </p:spPr>
        <p:txBody>
          <a:bodyPr/>
          <a:lstStyle/>
          <a:p>
            <a:endParaRPr lang="fr-FR"/>
          </a:p>
        </p:txBody>
      </p:sp>
      <p:sp>
        <p:nvSpPr>
          <p:cNvPr id="4" name="Freeform 4"/>
          <p:cNvSpPr/>
          <p:nvPr/>
        </p:nvSpPr>
        <p:spPr>
          <a:xfrm>
            <a:off x="4328583" y="7254493"/>
            <a:ext cx="2478935" cy="2478935"/>
          </a:xfrm>
          <a:custGeom>
            <a:avLst/>
            <a:gdLst/>
            <a:ahLst/>
            <a:cxnLst/>
            <a:rect l="l" t="t" r="r" b="b"/>
            <a:pathLst>
              <a:path w="2478935" h="2478935">
                <a:moveTo>
                  <a:pt x="0" y="0"/>
                </a:moveTo>
                <a:lnTo>
                  <a:pt x="2478935" y="0"/>
                </a:lnTo>
                <a:lnTo>
                  <a:pt x="2478935" y="2478936"/>
                </a:lnTo>
                <a:lnTo>
                  <a:pt x="0" y="2478936"/>
                </a:lnTo>
                <a:lnTo>
                  <a:pt x="0" y="0"/>
                </a:lnTo>
                <a:close/>
              </a:path>
            </a:pathLst>
          </a:custGeom>
          <a:blipFill>
            <a:blip r:embed="rId4"/>
            <a:stretch>
              <a:fillRect/>
            </a:stretch>
          </a:blipFill>
        </p:spPr>
        <p:txBody>
          <a:bodyPr/>
          <a:lstStyle/>
          <a:p>
            <a:endParaRPr lang="fr-FR"/>
          </a:p>
        </p:txBody>
      </p:sp>
      <p:sp>
        <p:nvSpPr>
          <p:cNvPr id="5" name="Freeform 5"/>
          <p:cNvSpPr/>
          <p:nvPr/>
        </p:nvSpPr>
        <p:spPr>
          <a:xfrm>
            <a:off x="7169468" y="7254493"/>
            <a:ext cx="2420313" cy="2420313"/>
          </a:xfrm>
          <a:custGeom>
            <a:avLst/>
            <a:gdLst/>
            <a:ahLst/>
            <a:cxnLst/>
            <a:rect l="l" t="t" r="r" b="b"/>
            <a:pathLst>
              <a:path w="2420313" h="2420313">
                <a:moveTo>
                  <a:pt x="0" y="0"/>
                </a:moveTo>
                <a:lnTo>
                  <a:pt x="2420313" y="0"/>
                </a:lnTo>
                <a:lnTo>
                  <a:pt x="2420313" y="2420314"/>
                </a:lnTo>
                <a:lnTo>
                  <a:pt x="0" y="2420314"/>
                </a:lnTo>
                <a:lnTo>
                  <a:pt x="0" y="0"/>
                </a:lnTo>
                <a:close/>
              </a:path>
            </a:pathLst>
          </a:custGeom>
          <a:blipFill>
            <a:blip r:embed="rId5"/>
            <a:stretch>
              <a:fillRect/>
            </a:stretch>
          </a:blipFill>
        </p:spPr>
        <p:txBody>
          <a:bodyPr/>
          <a:lstStyle/>
          <a:p>
            <a:endParaRPr lang="fr-FR"/>
          </a:p>
        </p:txBody>
      </p:sp>
      <p:sp>
        <p:nvSpPr>
          <p:cNvPr id="6" name="Freeform 6"/>
          <p:cNvSpPr/>
          <p:nvPr/>
        </p:nvSpPr>
        <p:spPr>
          <a:xfrm>
            <a:off x="9589781" y="7254493"/>
            <a:ext cx="2834434" cy="2152201"/>
          </a:xfrm>
          <a:custGeom>
            <a:avLst/>
            <a:gdLst/>
            <a:ahLst/>
            <a:cxnLst/>
            <a:rect l="l" t="t" r="r" b="b"/>
            <a:pathLst>
              <a:path w="2834434" h="2152201">
                <a:moveTo>
                  <a:pt x="0" y="0"/>
                </a:moveTo>
                <a:lnTo>
                  <a:pt x="2834435" y="0"/>
                </a:lnTo>
                <a:lnTo>
                  <a:pt x="2834435" y="2152201"/>
                </a:lnTo>
                <a:lnTo>
                  <a:pt x="0" y="2152201"/>
                </a:lnTo>
                <a:lnTo>
                  <a:pt x="0" y="0"/>
                </a:lnTo>
                <a:close/>
              </a:path>
            </a:pathLst>
          </a:custGeom>
          <a:blipFill>
            <a:blip r:embed="rId6"/>
            <a:stretch>
              <a:fillRect/>
            </a:stretch>
          </a:blipFill>
        </p:spPr>
        <p:txBody>
          <a:bodyPr/>
          <a:lstStyle/>
          <a:p>
            <a:endParaRPr lang="fr-FR"/>
          </a:p>
        </p:txBody>
      </p:sp>
      <p:sp>
        <p:nvSpPr>
          <p:cNvPr id="7" name="Freeform 7"/>
          <p:cNvSpPr/>
          <p:nvPr/>
        </p:nvSpPr>
        <p:spPr>
          <a:xfrm>
            <a:off x="12742120" y="7061782"/>
            <a:ext cx="2619725" cy="2613025"/>
          </a:xfrm>
          <a:custGeom>
            <a:avLst/>
            <a:gdLst/>
            <a:ahLst/>
            <a:cxnLst/>
            <a:rect l="l" t="t" r="r" b="b"/>
            <a:pathLst>
              <a:path w="2619725" h="2613025">
                <a:moveTo>
                  <a:pt x="0" y="0"/>
                </a:moveTo>
                <a:lnTo>
                  <a:pt x="2619725" y="0"/>
                </a:lnTo>
                <a:lnTo>
                  <a:pt x="2619725" y="2613025"/>
                </a:lnTo>
                <a:lnTo>
                  <a:pt x="0" y="2613025"/>
                </a:lnTo>
                <a:lnTo>
                  <a:pt x="0" y="0"/>
                </a:lnTo>
                <a:close/>
              </a:path>
            </a:pathLst>
          </a:custGeom>
          <a:blipFill>
            <a:blip r:embed="rId7"/>
            <a:stretch>
              <a:fillRect/>
            </a:stretch>
          </a:blipFill>
        </p:spPr>
        <p:txBody>
          <a:bodyPr/>
          <a:lstStyle/>
          <a:p>
            <a:endParaRPr lang="fr-FR"/>
          </a:p>
        </p:txBody>
      </p:sp>
      <p:sp>
        <p:nvSpPr>
          <p:cNvPr id="8" name="Freeform 8"/>
          <p:cNvSpPr/>
          <p:nvPr/>
        </p:nvSpPr>
        <p:spPr>
          <a:xfrm>
            <a:off x="15498969" y="7254493"/>
            <a:ext cx="2092782" cy="2517879"/>
          </a:xfrm>
          <a:custGeom>
            <a:avLst/>
            <a:gdLst/>
            <a:ahLst/>
            <a:cxnLst/>
            <a:rect l="l" t="t" r="r" b="b"/>
            <a:pathLst>
              <a:path w="2092782" h="2517879">
                <a:moveTo>
                  <a:pt x="0" y="0"/>
                </a:moveTo>
                <a:lnTo>
                  <a:pt x="2092782" y="0"/>
                </a:lnTo>
                <a:lnTo>
                  <a:pt x="2092782" y="2517879"/>
                </a:lnTo>
                <a:lnTo>
                  <a:pt x="0" y="2517879"/>
                </a:lnTo>
                <a:lnTo>
                  <a:pt x="0" y="0"/>
                </a:lnTo>
                <a:close/>
              </a:path>
            </a:pathLst>
          </a:custGeom>
          <a:blipFill>
            <a:blip r:embed="rId8"/>
            <a:stretch>
              <a:fillRect/>
            </a:stretch>
          </a:blipFill>
        </p:spPr>
        <p:txBody>
          <a:bodyPr/>
          <a:lstStyle/>
          <a:p>
            <a:endParaRPr lang="fr-FR"/>
          </a:p>
        </p:txBody>
      </p:sp>
      <p:grpSp>
        <p:nvGrpSpPr>
          <p:cNvPr id="9" name="Group 9"/>
          <p:cNvGrpSpPr/>
          <p:nvPr/>
        </p:nvGrpSpPr>
        <p:grpSpPr>
          <a:xfrm>
            <a:off x="1472089" y="1502700"/>
            <a:ext cx="13889756" cy="4762107"/>
            <a:chOff x="0" y="0"/>
            <a:chExt cx="3658207" cy="1254217"/>
          </a:xfrm>
        </p:grpSpPr>
        <p:sp>
          <p:nvSpPr>
            <p:cNvPr id="10" name="Freeform 10"/>
            <p:cNvSpPr/>
            <p:nvPr/>
          </p:nvSpPr>
          <p:spPr>
            <a:xfrm>
              <a:off x="0" y="0"/>
              <a:ext cx="3658207" cy="1254217"/>
            </a:xfrm>
            <a:custGeom>
              <a:avLst/>
              <a:gdLst/>
              <a:ahLst/>
              <a:cxnLst/>
              <a:rect l="l" t="t" r="r" b="b"/>
              <a:pathLst>
                <a:path w="3658207" h="1254217">
                  <a:moveTo>
                    <a:pt x="0" y="0"/>
                  </a:moveTo>
                  <a:lnTo>
                    <a:pt x="3658207" y="0"/>
                  </a:lnTo>
                  <a:lnTo>
                    <a:pt x="3658207" y="1254217"/>
                  </a:lnTo>
                  <a:lnTo>
                    <a:pt x="0" y="1254217"/>
                  </a:lnTo>
                  <a:close/>
                </a:path>
              </a:pathLst>
            </a:custGeom>
            <a:solidFill>
              <a:srgbClr val="0047A8"/>
            </a:solidFill>
          </p:spPr>
          <p:txBody>
            <a:bodyPr/>
            <a:lstStyle/>
            <a:p>
              <a:endParaRPr lang="fr-FR"/>
            </a:p>
          </p:txBody>
        </p:sp>
        <p:sp>
          <p:nvSpPr>
            <p:cNvPr id="11" name="TextBox 11"/>
            <p:cNvSpPr txBox="1"/>
            <p:nvPr/>
          </p:nvSpPr>
          <p:spPr>
            <a:xfrm>
              <a:off x="0" y="-38100"/>
              <a:ext cx="3658207" cy="1292317"/>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2066260" y="2999885"/>
            <a:ext cx="13432708" cy="358076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Open Sans"/>
                <a:ea typeface="Open Sans"/>
                <a:cs typeface="Open Sans"/>
                <a:sym typeface="Open Sans"/>
              </a:rPr>
              <a:t>Production écrite</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Réalisation audiovisuelle</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Création artistique (littéraire, graphique, plastique, théâtrale, cinématographique, chorégraphique, musicale, etc.)</a:t>
            </a:r>
          </a:p>
          <a:p>
            <a:pPr algn="l">
              <a:lnSpc>
                <a:spcPts val="4759"/>
              </a:lnSpc>
            </a:pPr>
            <a:endParaRPr lang="en-US" sz="3399">
              <a:solidFill>
                <a:srgbClr val="FFFFFF"/>
              </a:solidFill>
              <a:latin typeface="Open Sans"/>
              <a:ea typeface="Open Sans"/>
              <a:cs typeface="Open Sans"/>
              <a:sym typeface="Open Sans"/>
            </a:endParaRPr>
          </a:p>
          <a:p>
            <a:pPr algn="l">
              <a:lnSpc>
                <a:spcPts val="4759"/>
              </a:lnSpc>
            </a:pPr>
            <a:endParaRPr lang="en-US" sz="3399">
              <a:solidFill>
                <a:srgbClr val="FFFFFF"/>
              </a:solidFill>
              <a:latin typeface="Open Sans"/>
              <a:ea typeface="Open Sans"/>
              <a:cs typeface="Open Sans"/>
              <a:sym typeface="Open Sans"/>
            </a:endParaRPr>
          </a:p>
        </p:txBody>
      </p:sp>
      <p:sp>
        <p:nvSpPr>
          <p:cNvPr id="13" name="TextBox 13"/>
          <p:cNvSpPr txBox="1"/>
          <p:nvPr/>
        </p:nvSpPr>
        <p:spPr>
          <a:xfrm>
            <a:off x="1821358" y="1996596"/>
            <a:ext cx="12724209" cy="887095"/>
          </a:xfrm>
          <a:prstGeom prst="rect">
            <a:avLst/>
          </a:prstGeom>
        </p:spPr>
        <p:txBody>
          <a:bodyPr lIns="0" tIns="0" rIns="0" bIns="0" rtlCol="0" anchor="t">
            <a:spAutoFit/>
          </a:bodyPr>
          <a:lstStyle/>
          <a:p>
            <a:pPr algn="ctr">
              <a:lnSpc>
                <a:spcPts val="7279"/>
              </a:lnSpc>
            </a:pPr>
            <a:r>
              <a:rPr lang="en-US" sz="5199">
                <a:solidFill>
                  <a:srgbClr val="FFFFFF"/>
                </a:solidFill>
                <a:latin typeface="Hammersmith One"/>
                <a:ea typeface="Hammersmith One"/>
                <a:cs typeface="Hammersmith One"/>
                <a:sym typeface="Hammersmith One"/>
              </a:rPr>
              <a:t>Diverses formes d’expression possibles :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1695" y="0"/>
            <a:ext cx="4935558" cy="6131185"/>
          </a:xfrm>
          <a:custGeom>
            <a:avLst/>
            <a:gdLst/>
            <a:ahLst/>
            <a:cxnLst/>
            <a:rect l="l" t="t" r="r" b="b"/>
            <a:pathLst>
              <a:path w="4935558" h="6131185">
                <a:moveTo>
                  <a:pt x="0" y="0"/>
                </a:moveTo>
                <a:lnTo>
                  <a:pt x="4935558" y="0"/>
                </a:lnTo>
                <a:lnTo>
                  <a:pt x="4935558" y="6131185"/>
                </a:lnTo>
                <a:lnTo>
                  <a:pt x="0" y="6131185"/>
                </a:lnTo>
                <a:lnTo>
                  <a:pt x="0" y="0"/>
                </a:lnTo>
                <a:close/>
              </a:path>
            </a:pathLst>
          </a:custGeom>
          <a:blipFill>
            <a:blip r:embed="rId2"/>
            <a:stretch>
              <a:fillRect b="-2636"/>
            </a:stretch>
          </a:blipFill>
        </p:spPr>
        <p:txBody>
          <a:bodyPr/>
          <a:lstStyle/>
          <a:p>
            <a:endParaRPr lang="fr-FR"/>
          </a:p>
        </p:txBody>
      </p:sp>
      <p:grpSp>
        <p:nvGrpSpPr>
          <p:cNvPr id="3" name="Group 3"/>
          <p:cNvGrpSpPr/>
          <p:nvPr/>
        </p:nvGrpSpPr>
        <p:grpSpPr>
          <a:xfrm>
            <a:off x="1437311" y="2199246"/>
            <a:ext cx="14580119" cy="6632560"/>
            <a:chOff x="0" y="0"/>
            <a:chExt cx="3840031" cy="1746847"/>
          </a:xfrm>
        </p:grpSpPr>
        <p:sp>
          <p:nvSpPr>
            <p:cNvPr id="4" name="Freeform 4"/>
            <p:cNvSpPr/>
            <p:nvPr/>
          </p:nvSpPr>
          <p:spPr>
            <a:xfrm>
              <a:off x="0" y="0"/>
              <a:ext cx="3840032" cy="1746847"/>
            </a:xfrm>
            <a:custGeom>
              <a:avLst/>
              <a:gdLst/>
              <a:ahLst/>
              <a:cxnLst/>
              <a:rect l="l" t="t" r="r" b="b"/>
              <a:pathLst>
                <a:path w="3840032" h="1746847">
                  <a:moveTo>
                    <a:pt x="0" y="0"/>
                  </a:moveTo>
                  <a:lnTo>
                    <a:pt x="3840032" y="0"/>
                  </a:lnTo>
                  <a:lnTo>
                    <a:pt x="3840032" y="1746847"/>
                  </a:lnTo>
                  <a:lnTo>
                    <a:pt x="0" y="1746847"/>
                  </a:lnTo>
                  <a:close/>
                </a:path>
              </a:pathLst>
            </a:custGeom>
            <a:solidFill>
              <a:srgbClr val="F03F4D"/>
            </a:solidFill>
          </p:spPr>
          <p:txBody>
            <a:bodyPr/>
            <a:lstStyle/>
            <a:p>
              <a:endParaRPr lang="fr-FR"/>
            </a:p>
          </p:txBody>
        </p:sp>
        <p:sp>
          <p:nvSpPr>
            <p:cNvPr id="5" name="TextBox 5"/>
            <p:cNvSpPr txBox="1"/>
            <p:nvPr/>
          </p:nvSpPr>
          <p:spPr>
            <a:xfrm>
              <a:off x="0" y="-38100"/>
              <a:ext cx="3840031" cy="178494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806260" y="2280116"/>
            <a:ext cx="13771531" cy="1811020"/>
          </a:xfrm>
          <a:prstGeom prst="rect">
            <a:avLst/>
          </a:prstGeom>
        </p:spPr>
        <p:txBody>
          <a:bodyPr lIns="0" tIns="0" rIns="0" bIns="0" rtlCol="0" anchor="t">
            <a:spAutoFit/>
          </a:bodyPr>
          <a:lstStyle/>
          <a:p>
            <a:pPr algn="ctr">
              <a:lnSpc>
                <a:spcPts val="7279"/>
              </a:lnSpc>
            </a:pPr>
            <a:r>
              <a:rPr lang="en-US" sz="5199">
                <a:solidFill>
                  <a:srgbClr val="FFFFFF"/>
                </a:solidFill>
                <a:latin typeface="Hammersmith One"/>
                <a:ea typeface="Hammersmith One"/>
                <a:cs typeface="Hammersmith One"/>
                <a:sym typeface="Hammersmith One"/>
              </a:rPr>
              <a:t>Une production en adéquation avec le thème, pouvant prendre la forme :</a:t>
            </a:r>
          </a:p>
        </p:txBody>
      </p:sp>
      <p:sp>
        <p:nvSpPr>
          <p:cNvPr id="7" name="TextBox 7"/>
          <p:cNvSpPr txBox="1"/>
          <p:nvPr/>
        </p:nvSpPr>
        <p:spPr>
          <a:xfrm>
            <a:off x="1611660" y="4172585"/>
            <a:ext cx="14160731" cy="538099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Open Sans"/>
                <a:ea typeface="Open Sans"/>
                <a:cs typeface="Open Sans"/>
                <a:sym typeface="Open Sans"/>
              </a:rPr>
              <a:t>d’un document graphique ou textuel (20 pages max) ;</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d’un diaporama (30 vignettes max) ;</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d’un fichier sonore ou vidéo (4 minutes max) ;</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d’un projet numérique dont l’ensemble des éléments respectent les contraintes mentionnées ci-dessus.</a:t>
            </a:r>
          </a:p>
          <a:p>
            <a:pPr algn="l">
              <a:lnSpc>
                <a:spcPts val="4759"/>
              </a:lnSpc>
            </a:pPr>
            <a:endParaRPr lang="en-US" sz="3399">
              <a:solidFill>
                <a:srgbClr val="FFFFFF"/>
              </a:solidFill>
              <a:latin typeface="Open Sans"/>
              <a:ea typeface="Open Sans"/>
              <a:cs typeface="Open Sans"/>
              <a:sym typeface="Open Sans"/>
            </a:endParaRPr>
          </a:p>
          <a:p>
            <a:pPr algn="ctr">
              <a:lnSpc>
                <a:spcPts val="4759"/>
              </a:lnSpc>
            </a:pPr>
            <a:r>
              <a:rPr lang="en-US" sz="3399">
                <a:solidFill>
                  <a:srgbClr val="FFFFFF"/>
                </a:solidFill>
                <a:latin typeface="Open Sans"/>
                <a:ea typeface="Open Sans"/>
                <a:cs typeface="Open Sans"/>
                <a:sym typeface="Open Sans"/>
              </a:rPr>
              <a:t>A déposer sur la plateforme du concours sous format numérique</a:t>
            </a:r>
          </a:p>
          <a:p>
            <a:pPr algn="l">
              <a:lnSpc>
                <a:spcPts val="4759"/>
              </a:lnSpc>
            </a:pPr>
            <a:endParaRPr lang="en-US" sz="3399">
              <a:solidFill>
                <a:srgbClr val="FFFFFF"/>
              </a:solidFill>
              <a:latin typeface="Open Sans"/>
              <a:ea typeface="Open Sans"/>
              <a:cs typeface="Open Sans"/>
              <a:sym typeface="Open Sans"/>
            </a:endParaRPr>
          </a:p>
          <a:p>
            <a:pPr algn="l">
              <a:lnSpc>
                <a:spcPts val="4759"/>
              </a:lnSpc>
            </a:pPr>
            <a:endParaRPr lang="en-US" sz="3399">
              <a:solidFill>
                <a:srgbClr val="FFFFFF"/>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01329" y="0"/>
            <a:ext cx="1485924" cy="1845885"/>
          </a:xfrm>
          <a:custGeom>
            <a:avLst/>
            <a:gdLst/>
            <a:ahLst/>
            <a:cxnLst/>
            <a:rect l="l" t="t" r="r" b="b"/>
            <a:pathLst>
              <a:path w="1485924" h="1845885">
                <a:moveTo>
                  <a:pt x="0" y="0"/>
                </a:moveTo>
                <a:lnTo>
                  <a:pt x="1485924" y="0"/>
                </a:lnTo>
                <a:lnTo>
                  <a:pt x="1485924" y="1845885"/>
                </a:lnTo>
                <a:lnTo>
                  <a:pt x="0" y="1845885"/>
                </a:lnTo>
                <a:lnTo>
                  <a:pt x="0" y="0"/>
                </a:lnTo>
                <a:close/>
              </a:path>
            </a:pathLst>
          </a:custGeom>
          <a:blipFill>
            <a:blip r:embed="rId2"/>
            <a:stretch>
              <a:fillRect b="-2636"/>
            </a:stretch>
          </a:blipFill>
        </p:spPr>
        <p:txBody>
          <a:bodyPr/>
          <a:lstStyle/>
          <a:p>
            <a:endParaRPr lang="fr-FR"/>
          </a:p>
        </p:txBody>
      </p:sp>
      <p:grpSp>
        <p:nvGrpSpPr>
          <p:cNvPr id="3" name="Group 3"/>
          <p:cNvGrpSpPr/>
          <p:nvPr/>
        </p:nvGrpSpPr>
        <p:grpSpPr>
          <a:xfrm>
            <a:off x="5167744" y="834168"/>
            <a:ext cx="7952513" cy="791845"/>
            <a:chOff x="0" y="0"/>
            <a:chExt cx="2094489" cy="208552"/>
          </a:xfrm>
        </p:grpSpPr>
        <p:sp>
          <p:nvSpPr>
            <p:cNvPr id="4" name="Freeform 4"/>
            <p:cNvSpPr/>
            <p:nvPr/>
          </p:nvSpPr>
          <p:spPr>
            <a:xfrm>
              <a:off x="0" y="0"/>
              <a:ext cx="2094489" cy="208552"/>
            </a:xfrm>
            <a:custGeom>
              <a:avLst/>
              <a:gdLst/>
              <a:ahLst/>
              <a:cxnLst/>
              <a:rect l="l" t="t" r="r" b="b"/>
              <a:pathLst>
                <a:path w="2094489" h="208552">
                  <a:moveTo>
                    <a:pt x="0" y="0"/>
                  </a:moveTo>
                  <a:lnTo>
                    <a:pt x="2094489" y="0"/>
                  </a:lnTo>
                  <a:lnTo>
                    <a:pt x="2094489" y="208552"/>
                  </a:lnTo>
                  <a:lnTo>
                    <a:pt x="0" y="208552"/>
                  </a:lnTo>
                  <a:close/>
                </a:path>
              </a:pathLst>
            </a:custGeom>
            <a:solidFill>
              <a:srgbClr val="0047A8"/>
            </a:solidFill>
          </p:spPr>
          <p:txBody>
            <a:bodyPr/>
            <a:lstStyle/>
            <a:p>
              <a:endParaRPr lang="fr-FR"/>
            </a:p>
          </p:txBody>
        </p:sp>
        <p:sp>
          <p:nvSpPr>
            <p:cNvPr id="5" name="TextBox 5"/>
            <p:cNvSpPr txBox="1"/>
            <p:nvPr/>
          </p:nvSpPr>
          <p:spPr>
            <a:xfrm>
              <a:off x="0" y="-38100"/>
              <a:ext cx="2094489" cy="24665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572351" y="2314221"/>
            <a:ext cx="1212564" cy="1691999"/>
          </a:xfrm>
          <a:custGeom>
            <a:avLst/>
            <a:gdLst/>
            <a:ahLst/>
            <a:cxnLst/>
            <a:rect l="l" t="t" r="r" b="b"/>
            <a:pathLst>
              <a:path w="1212564" h="1691999">
                <a:moveTo>
                  <a:pt x="0" y="0"/>
                </a:moveTo>
                <a:lnTo>
                  <a:pt x="1212563" y="0"/>
                </a:lnTo>
                <a:lnTo>
                  <a:pt x="1212563" y="1692000"/>
                </a:lnTo>
                <a:lnTo>
                  <a:pt x="0" y="1692000"/>
                </a:lnTo>
                <a:lnTo>
                  <a:pt x="0" y="0"/>
                </a:lnTo>
                <a:close/>
              </a:path>
            </a:pathLst>
          </a:custGeom>
          <a:blipFill>
            <a:blip r:embed="rId3"/>
            <a:stretch>
              <a:fillRect/>
            </a:stretch>
          </a:blipFill>
        </p:spPr>
        <p:txBody>
          <a:bodyPr/>
          <a:lstStyle/>
          <a:p>
            <a:endParaRPr lang="fr-FR"/>
          </a:p>
        </p:txBody>
      </p:sp>
      <p:sp>
        <p:nvSpPr>
          <p:cNvPr id="7" name="Freeform 7"/>
          <p:cNvSpPr/>
          <p:nvPr/>
        </p:nvSpPr>
        <p:spPr>
          <a:xfrm>
            <a:off x="572351" y="4006221"/>
            <a:ext cx="5152180" cy="2956063"/>
          </a:xfrm>
          <a:custGeom>
            <a:avLst/>
            <a:gdLst/>
            <a:ahLst/>
            <a:cxnLst/>
            <a:rect l="l" t="t" r="r" b="b"/>
            <a:pathLst>
              <a:path w="5152180" h="2956063">
                <a:moveTo>
                  <a:pt x="0" y="0"/>
                </a:moveTo>
                <a:lnTo>
                  <a:pt x="5152180" y="0"/>
                </a:lnTo>
                <a:lnTo>
                  <a:pt x="5152180" y="2956063"/>
                </a:lnTo>
                <a:lnTo>
                  <a:pt x="0" y="2956063"/>
                </a:lnTo>
                <a:lnTo>
                  <a:pt x="0" y="0"/>
                </a:lnTo>
                <a:close/>
              </a:path>
            </a:pathLst>
          </a:custGeom>
          <a:blipFill>
            <a:blip r:embed="rId4"/>
            <a:stretch>
              <a:fillRect/>
            </a:stretch>
          </a:blipFill>
        </p:spPr>
        <p:txBody>
          <a:bodyPr/>
          <a:lstStyle/>
          <a:p>
            <a:endParaRPr lang="fr-FR"/>
          </a:p>
        </p:txBody>
      </p:sp>
      <p:sp>
        <p:nvSpPr>
          <p:cNvPr id="8" name="Freeform 8"/>
          <p:cNvSpPr/>
          <p:nvPr/>
        </p:nvSpPr>
        <p:spPr>
          <a:xfrm>
            <a:off x="6903912" y="4006221"/>
            <a:ext cx="4445809" cy="2956063"/>
          </a:xfrm>
          <a:custGeom>
            <a:avLst/>
            <a:gdLst/>
            <a:ahLst/>
            <a:cxnLst/>
            <a:rect l="l" t="t" r="r" b="b"/>
            <a:pathLst>
              <a:path w="4445809" h="2956063">
                <a:moveTo>
                  <a:pt x="0" y="0"/>
                </a:moveTo>
                <a:lnTo>
                  <a:pt x="4445809" y="0"/>
                </a:lnTo>
                <a:lnTo>
                  <a:pt x="4445809" y="2956063"/>
                </a:lnTo>
                <a:lnTo>
                  <a:pt x="0" y="2956063"/>
                </a:lnTo>
                <a:lnTo>
                  <a:pt x="0" y="0"/>
                </a:lnTo>
                <a:close/>
              </a:path>
            </a:pathLst>
          </a:custGeom>
          <a:blipFill>
            <a:blip r:embed="rId5"/>
            <a:stretch>
              <a:fillRect r="-29422"/>
            </a:stretch>
          </a:blipFill>
        </p:spPr>
        <p:txBody>
          <a:bodyPr/>
          <a:lstStyle/>
          <a:p>
            <a:endParaRPr lang="fr-FR"/>
          </a:p>
        </p:txBody>
      </p:sp>
      <p:sp>
        <p:nvSpPr>
          <p:cNvPr id="9" name="Freeform 9"/>
          <p:cNvSpPr/>
          <p:nvPr/>
        </p:nvSpPr>
        <p:spPr>
          <a:xfrm>
            <a:off x="12530821" y="4006221"/>
            <a:ext cx="4339438" cy="2918272"/>
          </a:xfrm>
          <a:custGeom>
            <a:avLst/>
            <a:gdLst/>
            <a:ahLst/>
            <a:cxnLst/>
            <a:rect l="l" t="t" r="r" b="b"/>
            <a:pathLst>
              <a:path w="4339438" h="2918272">
                <a:moveTo>
                  <a:pt x="0" y="0"/>
                </a:moveTo>
                <a:lnTo>
                  <a:pt x="4339438" y="0"/>
                </a:lnTo>
                <a:lnTo>
                  <a:pt x="4339438" y="2918272"/>
                </a:lnTo>
                <a:lnTo>
                  <a:pt x="0" y="2918272"/>
                </a:lnTo>
                <a:lnTo>
                  <a:pt x="0" y="0"/>
                </a:lnTo>
                <a:close/>
              </a:path>
            </a:pathLst>
          </a:custGeom>
          <a:blipFill>
            <a:blip r:embed="rId6"/>
            <a:stretch>
              <a:fillRect/>
            </a:stretch>
          </a:blipFill>
        </p:spPr>
        <p:txBody>
          <a:bodyPr/>
          <a:lstStyle/>
          <a:p>
            <a:endParaRPr lang="fr-FR"/>
          </a:p>
        </p:txBody>
      </p:sp>
      <p:sp>
        <p:nvSpPr>
          <p:cNvPr id="10" name="TextBox 10"/>
          <p:cNvSpPr txBox="1"/>
          <p:nvPr/>
        </p:nvSpPr>
        <p:spPr>
          <a:xfrm>
            <a:off x="5436698" y="738918"/>
            <a:ext cx="7380238" cy="887095"/>
          </a:xfrm>
          <a:prstGeom prst="rect">
            <a:avLst/>
          </a:prstGeom>
        </p:spPr>
        <p:txBody>
          <a:bodyPr lIns="0" tIns="0" rIns="0" bIns="0" rtlCol="0" anchor="t">
            <a:spAutoFit/>
          </a:bodyPr>
          <a:lstStyle/>
          <a:p>
            <a:pPr algn="ctr">
              <a:lnSpc>
                <a:spcPts val="7279"/>
              </a:lnSpc>
            </a:pPr>
            <a:r>
              <a:rPr lang="en-US" sz="5199">
                <a:solidFill>
                  <a:srgbClr val="FFFFFF"/>
                </a:solidFill>
                <a:latin typeface="Hammersmith One"/>
                <a:ea typeface="Hammersmith One"/>
                <a:cs typeface="Hammersmith One"/>
                <a:sym typeface="Hammersmith One"/>
              </a:rPr>
              <a:t>Variété des productions</a:t>
            </a:r>
          </a:p>
        </p:txBody>
      </p:sp>
      <p:sp>
        <p:nvSpPr>
          <p:cNvPr id="11" name="TextBox 11"/>
          <p:cNvSpPr txBox="1"/>
          <p:nvPr/>
        </p:nvSpPr>
        <p:spPr>
          <a:xfrm>
            <a:off x="2318902" y="2257071"/>
            <a:ext cx="3117796" cy="1362710"/>
          </a:xfrm>
          <a:prstGeom prst="rect">
            <a:avLst/>
          </a:prstGeom>
        </p:spPr>
        <p:txBody>
          <a:bodyPr lIns="0" tIns="0" rIns="0" bIns="0" rtlCol="0" anchor="t">
            <a:spAutoFit/>
          </a:bodyPr>
          <a:lstStyle/>
          <a:p>
            <a:pPr algn="ctr">
              <a:lnSpc>
                <a:spcPts val="3640"/>
              </a:lnSpc>
            </a:pPr>
            <a:r>
              <a:rPr lang="en-US" sz="2600">
                <a:solidFill>
                  <a:srgbClr val="F34255"/>
                </a:solidFill>
                <a:latin typeface="Open Sans"/>
                <a:ea typeface="Open Sans"/>
                <a:cs typeface="Open Sans"/>
                <a:sym typeface="Open Sans"/>
              </a:rPr>
              <a:t>Jeu de cartes « 1848 : les mots de la liberté »</a:t>
            </a:r>
          </a:p>
        </p:txBody>
      </p:sp>
      <p:sp>
        <p:nvSpPr>
          <p:cNvPr id="12" name="TextBox 12"/>
          <p:cNvSpPr txBox="1"/>
          <p:nvPr/>
        </p:nvSpPr>
        <p:spPr>
          <a:xfrm>
            <a:off x="572351" y="7063793"/>
            <a:ext cx="5152180" cy="1362710"/>
          </a:xfrm>
          <a:prstGeom prst="rect">
            <a:avLst/>
          </a:prstGeom>
        </p:spPr>
        <p:txBody>
          <a:bodyPr lIns="0" tIns="0" rIns="0" bIns="0" rtlCol="0" anchor="t">
            <a:spAutoFit/>
          </a:bodyPr>
          <a:lstStyle/>
          <a:p>
            <a:pPr algn="ctr">
              <a:lnSpc>
                <a:spcPts val="3640"/>
              </a:lnSpc>
            </a:pPr>
            <a:r>
              <a:rPr lang="en-US" sz="2600">
                <a:solidFill>
                  <a:srgbClr val="0047A8"/>
                </a:solidFill>
                <a:latin typeface="Open Sans"/>
                <a:ea typeface="Open Sans"/>
                <a:cs typeface="Open Sans"/>
                <a:sym typeface="Open Sans"/>
              </a:rPr>
              <a:t>Lycée professionnel de L’Acheuléen (Amiens - 80)</a:t>
            </a:r>
          </a:p>
          <a:p>
            <a:pPr algn="ctr">
              <a:lnSpc>
                <a:spcPts val="3640"/>
              </a:lnSpc>
            </a:pPr>
            <a:r>
              <a:rPr lang="en-US" sz="2600">
                <a:solidFill>
                  <a:srgbClr val="0047A8"/>
                </a:solidFill>
                <a:latin typeface="Open Sans"/>
                <a:ea typeface="Open Sans"/>
                <a:cs typeface="Open Sans"/>
                <a:sym typeface="Open Sans"/>
              </a:rPr>
              <a:t>4ème session (2018-2019)</a:t>
            </a:r>
          </a:p>
        </p:txBody>
      </p:sp>
      <p:sp>
        <p:nvSpPr>
          <p:cNvPr id="13" name="TextBox 13"/>
          <p:cNvSpPr txBox="1"/>
          <p:nvPr/>
        </p:nvSpPr>
        <p:spPr>
          <a:xfrm>
            <a:off x="6903912" y="2257071"/>
            <a:ext cx="4445809" cy="1362710"/>
          </a:xfrm>
          <a:prstGeom prst="rect">
            <a:avLst/>
          </a:prstGeom>
        </p:spPr>
        <p:txBody>
          <a:bodyPr lIns="0" tIns="0" rIns="0" bIns="0" rtlCol="0" anchor="t">
            <a:spAutoFit/>
          </a:bodyPr>
          <a:lstStyle/>
          <a:p>
            <a:pPr algn="ctr">
              <a:lnSpc>
                <a:spcPts val="3640"/>
              </a:lnSpc>
            </a:pPr>
            <a:r>
              <a:rPr lang="en-US" sz="2600">
                <a:solidFill>
                  <a:srgbClr val="F34255"/>
                </a:solidFill>
                <a:latin typeface="Open Sans"/>
                <a:ea typeface="Open Sans"/>
                <a:cs typeface="Open Sans"/>
                <a:sym typeface="Open Sans"/>
              </a:rPr>
              <a:t>Performance dansée et slamée « Les chemins d’Harriet »</a:t>
            </a:r>
          </a:p>
        </p:txBody>
      </p:sp>
      <p:sp>
        <p:nvSpPr>
          <p:cNvPr id="14" name="TextBox 14"/>
          <p:cNvSpPr txBox="1"/>
          <p:nvPr/>
        </p:nvSpPr>
        <p:spPr>
          <a:xfrm>
            <a:off x="12424450" y="2444723"/>
            <a:ext cx="4445809" cy="905510"/>
          </a:xfrm>
          <a:prstGeom prst="rect">
            <a:avLst/>
          </a:prstGeom>
        </p:spPr>
        <p:txBody>
          <a:bodyPr lIns="0" tIns="0" rIns="0" bIns="0" rtlCol="0" anchor="t">
            <a:spAutoFit/>
          </a:bodyPr>
          <a:lstStyle/>
          <a:p>
            <a:pPr algn="ctr">
              <a:lnSpc>
                <a:spcPts val="3640"/>
              </a:lnSpc>
            </a:pPr>
            <a:r>
              <a:rPr lang="en-US" sz="2600">
                <a:solidFill>
                  <a:srgbClr val="F34255"/>
                </a:solidFill>
                <a:latin typeface="Open Sans"/>
                <a:ea typeface="Open Sans"/>
                <a:cs typeface="Open Sans"/>
                <a:sym typeface="Open Sans"/>
              </a:rPr>
              <a:t>Emission TV « Travailler en esclavage »</a:t>
            </a:r>
          </a:p>
        </p:txBody>
      </p:sp>
      <p:sp>
        <p:nvSpPr>
          <p:cNvPr id="15" name="TextBox 15"/>
          <p:cNvSpPr txBox="1"/>
          <p:nvPr/>
        </p:nvSpPr>
        <p:spPr>
          <a:xfrm>
            <a:off x="6903912" y="7063793"/>
            <a:ext cx="4445809" cy="1362710"/>
          </a:xfrm>
          <a:prstGeom prst="rect">
            <a:avLst/>
          </a:prstGeom>
        </p:spPr>
        <p:txBody>
          <a:bodyPr lIns="0" tIns="0" rIns="0" bIns="0" rtlCol="0" anchor="t">
            <a:spAutoFit/>
          </a:bodyPr>
          <a:lstStyle/>
          <a:p>
            <a:pPr algn="ctr">
              <a:lnSpc>
                <a:spcPts val="3640"/>
              </a:lnSpc>
            </a:pPr>
            <a:r>
              <a:rPr lang="en-US" sz="2600">
                <a:solidFill>
                  <a:srgbClr val="0047A8"/>
                </a:solidFill>
                <a:latin typeface="Open Sans"/>
                <a:ea typeface="Open Sans"/>
                <a:cs typeface="Open Sans"/>
                <a:sym typeface="Open Sans"/>
              </a:rPr>
              <a:t>Collège Paul Dangla </a:t>
            </a:r>
          </a:p>
          <a:p>
            <a:pPr algn="ctr">
              <a:lnSpc>
                <a:spcPts val="3640"/>
              </a:lnSpc>
            </a:pPr>
            <a:r>
              <a:rPr lang="en-US" sz="2600">
                <a:solidFill>
                  <a:srgbClr val="0047A8"/>
                </a:solidFill>
                <a:latin typeface="Open Sans"/>
                <a:ea typeface="Open Sans"/>
                <a:cs typeface="Open Sans"/>
                <a:sym typeface="Open Sans"/>
              </a:rPr>
              <a:t>(Agen - 47)</a:t>
            </a:r>
          </a:p>
          <a:p>
            <a:pPr algn="ctr">
              <a:lnSpc>
                <a:spcPts val="3640"/>
              </a:lnSpc>
            </a:pPr>
            <a:r>
              <a:rPr lang="en-US" sz="2600">
                <a:solidFill>
                  <a:srgbClr val="0047A8"/>
                </a:solidFill>
                <a:latin typeface="Open Sans"/>
                <a:ea typeface="Open Sans"/>
                <a:cs typeface="Open Sans"/>
                <a:sym typeface="Open Sans"/>
              </a:rPr>
              <a:t>8ème session (2022-2023)</a:t>
            </a:r>
          </a:p>
        </p:txBody>
      </p:sp>
      <p:sp>
        <p:nvSpPr>
          <p:cNvPr id="16" name="TextBox 16"/>
          <p:cNvSpPr txBox="1"/>
          <p:nvPr/>
        </p:nvSpPr>
        <p:spPr>
          <a:xfrm>
            <a:off x="12477636" y="7063793"/>
            <a:ext cx="4445809" cy="1362710"/>
          </a:xfrm>
          <a:prstGeom prst="rect">
            <a:avLst/>
          </a:prstGeom>
        </p:spPr>
        <p:txBody>
          <a:bodyPr lIns="0" tIns="0" rIns="0" bIns="0" rtlCol="0" anchor="t">
            <a:spAutoFit/>
          </a:bodyPr>
          <a:lstStyle/>
          <a:p>
            <a:pPr algn="ctr">
              <a:lnSpc>
                <a:spcPts val="3640"/>
              </a:lnSpc>
            </a:pPr>
            <a:r>
              <a:rPr lang="en-US" sz="2600">
                <a:solidFill>
                  <a:srgbClr val="0047A8"/>
                </a:solidFill>
                <a:latin typeface="Open Sans"/>
                <a:ea typeface="Open Sans"/>
                <a:cs typeface="Open Sans"/>
                <a:sym typeface="Open Sans"/>
              </a:rPr>
              <a:t>Ecole Pierrette Mazel </a:t>
            </a:r>
          </a:p>
          <a:p>
            <a:pPr algn="ctr">
              <a:lnSpc>
                <a:spcPts val="3640"/>
              </a:lnSpc>
            </a:pPr>
            <a:r>
              <a:rPr lang="en-US" sz="2600">
                <a:solidFill>
                  <a:srgbClr val="0047A8"/>
                </a:solidFill>
                <a:latin typeface="Open Sans"/>
                <a:ea typeface="Open Sans"/>
                <a:cs typeface="Open Sans"/>
                <a:sym typeface="Open Sans"/>
              </a:rPr>
              <a:t>(Tourbes - 34)</a:t>
            </a:r>
          </a:p>
          <a:p>
            <a:pPr algn="ctr">
              <a:lnSpc>
                <a:spcPts val="3640"/>
              </a:lnSpc>
            </a:pPr>
            <a:r>
              <a:rPr lang="en-US" sz="2600">
                <a:solidFill>
                  <a:srgbClr val="0047A8"/>
                </a:solidFill>
                <a:latin typeface="Open Sans"/>
                <a:ea typeface="Open Sans"/>
                <a:cs typeface="Open Sans"/>
                <a:sym typeface="Open Sans"/>
              </a:rPr>
              <a:t>7ème session (2021-2022)</a:t>
            </a:r>
          </a:p>
        </p:txBody>
      </p:sp>
      <p:sp>
        <p:nvSpPr>
          <p:cNvPr id="17" name="TextBox 17"/>
          <p:cNvSpPr txBox="1"/>
          <p:nvPr/>
        </p:nvSpPr>
        <p:spPr>
          <a:xfrm>
            <a:off x="11954411" y="8809990"/>
            <a:ext cx="5089881" cy="448310"/>
          </a:xfrm>
          <a:prstGeom prst="rect">
            <a:avLst/>
          </a:prstGeom>
        </p:spPr>
        <p:txBody>
          <a:bodyPr lIns="0" tIns="0" rIns="0" bIns="0" rtlCol="0" anchor="t">
            <a:spAutoFit/>
          </a:bodyPr>
          <a:lstStyle/>
          <a:p>
            <a:pPr algn="ctr">
              <a:lnSpc>
                <a:spcPts val="3640"/>
              </a:lnSpc>
            </a:pPr>
            <a:r>
              <a:rPr lang="en-US" sz="2600" u="sng">
                <a:solidFill>
                  <a:srgbClr val="0047A8"/>
                </a:solidFill>
                <a:latin typeface="Open Sans"/>
                <a:ea typeface="Open Sans"/>
                <a:cs typeface="Open Sans"/>
                <a:sym typeface="Open Sans"/>
                <a:hlinkClick r:id="rId7" tooltip="https://www.youtube.com/watch?v=imdDQ-LK4ik"/>
              </a:rPr>
              <a:t>Lien vers le projet</a:t>
            </a:r>
          </a:p>
        </p:txBody>
      </p:sp>
      <p:sp>
        <p:nvSpPr>
          <p:cNvPr id="18" name="TextBox 18"/>
          <p:cNvSpPr txBox="1"/>
          <p:nvPr/>
        </p:nvSpPr>
        <p:spPr>
          <a:xfrm>
            <a:off x="6259841" y="8809990"/>
            <a:ext cx="5089881" cy="448310"/>
          </a:xfrm>
          <a:prstGeom prst="rect">
            <a:avLst/>
          </a:prstGeom>
        </p:spPr>
        <p:txBody>
          <a:bodyPr lIns="0" tIns="0" rIns="0" bIns="0" rtlCol="0" anchor="t">
            <a:spAutoFit/>
          </a:bodyPr>
          <a:lstStyle/>
          <a:p>
            <a:pPr algn="ctr">
              <a:lnSpc>
                <a:spcPts val="3640"/>
              </a:lnSpc>
            </a:pPr>
            <a:r>
              <a:rPr lang="en-US" sz="2600" u="sng">
                <a:solidFill>
                  <a:srgbClr val="0047A8"/>
                </a:solidFill>
                <a:latin typeface="Open Sans"/>
                <a:ea typeface="Open Sans"/>
                <a:cs typeface="Open Sans"/>
                <a:sym typeface="Open Sans"/>
                <a:hlinkClick r:id="rId8" tooltip="https://www.youtube.com/watch?v=p71dcaRottM"/>
              </a:rPr>
              <a:t>Lien vers le projet</a:t>
            </a:r>
          </a:p>
        </p:txBody>
      </p:sp>
      <p:sp>
        <p:nvSpPr>
          <p:cNvPr id="19" name="TextBox 19"/>
          <p:cNvSpPr txBox="1"/>
          <p:nvPr/>
        </p:nvSpPr>
        <p:spPr>
          <a:xfrm>
            <a:off x="569885" y="8759878"/>
            <a:ext cx="5089881" cy="448310"/>
          </a:xfrm>
          <a:prstGeom prst="rect">
            <a:avLst/>
          </a:prstGeom>
        </p:spPr>
        <p:txBody>
          <a:bodyPr lIns="0" tIns="0" rIns="0" bIns="0" rtlCol="0" anchor="t">
            <a:spAutoFit/>
          </a:bodyPr>
          <a:lstStyle/>
          <a:p>
            <a:pPr algn="ctr">
              <a:lnSpc>
                <a:spcPts val="3640"/>
              </a:lnSpc>
            </a:pPr>
            <a:r>
              <a:rPr lang="en-US" sz="2600" u="sng">
                <a:solidFill>
                  <a:srgbClr val="0047A8"/>
                </a:solidFill>
                <a:latin typeface="Open Sans"/>
                <a:ea typeface="Open Sans"/>
                <a:cs typeface="Open Sans"/>
                <a:sym typeface="Open Sans"/>
                <a:hlinkClick r:id="rId9" tooltip="https://www.youtube.com/watch?v=-hMM-QqsMdw"/>
              </a:rPr>
              <a:t>Lien vers le projet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9526" y="-2561118"/>
            <a:ext cx="15440366" cy="15409236"/>
          </a:xfrm>
          <a:custGeom>
            <a:avLst/>
            <a:gdLst/>
            <a:ahLst/>
            <a:cxnLst/>
            <a:rect l="l" t="t" r="r" b="b"/>
            <a:pathLst>
              <a:path w="15440366" h="15409236">
                <a:moveTo>
                  <a:pt x="0" y="0"/>
                </a:moveTo>
                <a:lnTo>
                  <a:pt x="15440366" y="0"/>
                </a:lnTo>
                <a:lnTo>
                  <a:pt x="15440366" y="15409236"/>
                </a:lnTo>
                <a:lnTo>
                  <a:pt x="0" y="15409236"/>
                </a:lnTo>
                <a:lnTo>
                  <a:pt x="0" y="0"/>
                </a:lnTo>
                <a:close/>
              </a:path>
            </a:pathLst>
          </a:custGeom>
          <a:blipFill>
            <a:blip r:embed="rId2">
              <a:alphaModFix amt="67000"/>
            </a:blip>
            <a:stretch>
              <a:fillRect/>
            </a:stretch>
          </a:blipFill>
        </p:spPr>
        <p:txBody>
          <a:bodyPr/>
          <a:lstStyle/>
          <a:p>
            <a:endParaRPr lang="fr-FR"/>
          </a:p>
        </p:txBody>
      </p:sp>
      <p:grpSp>
        <p:nvGrpSpPr>
          <p:cNvPr id="3" name="Group 3"/>
          <p:cNvGrpSpPr/>
          <p:nvPr/>
        </p:nvGrpSpPr>
        <p:grpSpPr>
          <a:xfrm>
            <a:off x="2297772" y="4142775"/>
            <a:ext cx="13692456" cy="1980691"/>
            <a:chOff x="0" y="0"/>
            <a:chExt cx="3606244" cy="521663"/>
          </a:xfrm>
        </p:grpSpPr>
        <p:sp>
          <p:nvSpPr>
            <p:cNvPr id="4" name="Freeform 4"/>
            <p:cNvSpPr/>
            <p:nvPr/>
          </p:nvSpPr>
          <p:spPr>
            <a:xfrm>
              <a:off x="0" y="0"/>
              <a:ext cx="3606243" cy="521663"/>
            </a:xfrm>
            <a:custGeom>
              <a:avLst/>
              <a:gdLst/>
              <a:ahLst/>
              <a:cxnLst/>
              <a:rect l="l" t="t" r="r" b="b"/>
              <a:pathLst>
                <a:path w="3606243" h="521663">
                  <a:moveTo>
                    <a:pt x="0" y="0"/>
                  </a:moveTo>
                  <a:lnTo>
                    <a:pt x="3606243" y="0"/>
                  </a:lnTo>
                  <a:lnTo>
                    <a:pt x="3606243" y="521663"/>
                  </a:lnTo>
                  <a:lnTo>
                    <a:pt x="0" y="521663"/>
                  </a:lnTo>
                  <a:close/>
                </a:path>
              </a:pathLst>
            </a:custGeom>
            <a:solidFill>
              <a:srgbClr val="F03F4D"/>
            </a:solidFill>
          </p:spPr>
          <p:txBody>
            <a:bodyPr/>
            <a:lstStyle/>
            <a:p>
              <a:endParaRPr lang="fr-FR"/>
            </a:p>
          </p:txBody>
        </p:sp>
        <p:sp>
          <p:nvSpPr>
            <p:cNvPr id="5" name="TextBox 5"/>
            <p:cNvSpPr txBox="1"/>
            <p:nvPr/>
          </p:nvSpPr>
          <p:spPr>
            <a:xfrm>
              <a:off x="0" y="-95250"/>
              <a:ext cx="3606244" cy="616913"/>
            </a:xfrm>
            <a:prstGeom prst="rect">
              <a:avLst/>
            </a:prstGeom>
          </p:spPr>
          <p:txBody>
            <a:bodyPr lIns="50800" tIns="50800" rIns="50800" bIns="50800" rtlCol="0" anchor="ctr"/>
            <a:lstStyle/>
            <a:p>
              <a:pPr algn="ctr">
                <a:lnSpc>
                  <a:spcPts val="7279"/>
                </a:lnSpc>
                <a:spcBef>
                  <a:spcPct val="0"/>
                </a:spcBef>
              </a:pPr>
              <a:r>
                <a:rPr lang="en-US" sz="5199">
                  <a:solidFill>
                    <a:srgbClr val="FFFFFF"/>
                  </a:solidFill>
                  <a:latin typeface="Hammersmith One"/>
                  <a:ea typeface="Hammersmith One"/>
                  <a:cs typeface="Hammersmith One"/>
                  <a:sym typeface="Hammersmith One"/>
                </a:rPr>
                <a:t>4. Comment s’inscrire ?</a:t>
              </a:r>
            </a:p>
          </p:txBody>
        </p:sp>
      </p:grpSp>
      <p:sp>
        <p:nvSpPr>
          <p:cNvPr id="6" name="Freeform 6"/>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1854" y="5402978"/>
            <a:ext cx="6635313" cy="3254070"/>
            <a:chOff x="0" y="0"/>
            <a:chExt cx="1747572" cy="857039"/>
          </a:xfrm>
        </p:grpSpPr>
        <p:sp>
          <p:nvSpPr>
            <p:cNvPr id="3" name="Freeform 3"/>
            <p:cNvSpPr/>
            <p:nvPr/>
          </p:nvSpPr>
          <p:spPr>
            <a:xfrm>
              <a:off x="0" y="0"/>
              <a:ext cx="1747572" cy="857039"/>
            </a:xfrm>
            <a:custGeom>
              <a:avLst/>
              <a:gdLst/>
              <a:ahLst/>
              <a:cxnLst/>
              <a:rect l="l" t="t" r="r" b="b"/>
              <a:pathLst>
                <a:path w="1747572" h="857039">
                  <a:moveTo>
                    <a:pt x="0" y="0"/>
                  </a:moveTo>
                  <a:lnTo>
                    <a:pt x="1747572" y="0"/>
                  </a:lnTo>
                  <a:lnTo>
                    <a:pt x="1747572" y="857039"/>
                  </a:lnTo>
                  <a:lnTo>
                    <a:pt x="0" y="857039"/>
                  </a:lnTo>
                  <a:close/>
                </a:path>
              </a:pathLst>
            </a:custGeom>
            <a:solidFill>
              <a:srgbClr val="0047A8"/>
            </a:solidFill>
          </p:spPr>
          <p:txBody>
            <a:bodyPr/>
            <a:lstStyle/>
            <a:p>
              <a:endParaRPr lang="fr-FR"/>
            </a:p>
          </p:txBody>
        </p:sp>
        <p:sp>
          <p:nvSpPr>
            <p:cNvPr id="4" name="TextBox 4"/>
            <p:cNvSpPr txBox="1"/>
            <p:nvPr/>
          </p:nvSpPr>
          <p:spPr>
            <a:xfrm>
              <a:off x="0" y="-38100"/>
              <a:ext cx="1747572" cy="89513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785871" y="5402978"/>
            <a:ext cx="6635313" cy="3388578"/>
            <a:chOff x="0" y="0"/>
            <a:chExt cx="1747572" cy="892465"/>
          </a:xfrm>
        </p:grpSpPr>
        <p:sp>
          <p:nvSpPr>
            <p:cNvPr id="6" name="Freeform 6"/>
            <p:cNvSpPr/>
            <p:nvPr/>
          </p:nvSpPr>
          <p:spPr>
            <a:xfrm>
              <a:off x="0" y="0"/>
              <a:ext cx="1747572" cy="892465"/>
            </a:xfrm>
            <a:custGeom>
              <a:avLst/>
              <a:gdLst/>
              <a:ahLst/>
              <a:cxnLst/>
              <a:rect l="l" t="t" r="r" b="b"/>
              <a:pathLst>
                <a:path w="1747572" h="892465">
                  <a:moveTo>
                    <a:pt x="0" y="0"/>
                  </a:moveTo>
                  <a:lnTo>
                    <a:pt x="1747572" y="0"/>
                  </a:lnTo>
                  <a:lnTo>
                    <a:pt x="1747572" y="892465"/>
                  </a:lnTo>
                  <a:lnTo>
                    <a:pt x="0" y="892465"/>
                  </a:lnTo>
                  <a:close/>
                </a:path>
              </a:pathLst>
            </a:custGeom>
            <a:solidFill>
              <a:srgbClr val="F39726"/>
            </a:solidFill>
          </p:spPr>
          <p:txBody>
            <a:bodyPr/>
            <a:lstStyle/>
            <a:p>
              <a:endParaRPr lang="fr-FR"/>
            </a:p>
          </p:txBody>
        </p:sp>
        <p:sp>
          <p:nvSpPr>
            <p:cNvPr id="7" name="TextBox 7"/>
            <p:cNvSpPr txBox="1"/>
            <p:nvPr/>
          </p:nvSpPr>
          <p:spPr>
            <a:xfrm>
              <a:off x="0" y="-38100"/>
              <a:ext cx="1747572" cy="930565"/>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13386919" y="4133084"/>
            <a:ext cx="0" cy="1060344"/>
          </a:xfrm>
          <a:prstGeom prst="line">
            <a:avLst/>
          </a:prstGeom>
          <a:ln w="114300" cap="flat">
            <a:solidFill>
              <a:srgbClr val="000000"/>
            </a:solidFill>
            <a:prstDash val="solid"/>
            <a:headEnd type="none" w="sm" len="sm"/>
            <a:tailEnd type="arrow" w="med" len="sm"/>
          </a:ln>
        </p:spPr>
        <p:txBody>
          <a:bodyPr/>
          <a:lstStyle/>
          <a:p>
            <a:endParaRPr lang="fr-FR"/>
          </a:p>
        </p:txBody>
      </p:sp>
      <p:sp>
        <p:nvSpPr>
          <p:cNvPr id="9" name="TextBox 9"/>
          <p:cNvSpPr txBox="1"/>
          <p:nvPr/>
        </p:nvSpPr>
        <p:spPr>
          <a:xfrm>
            <a:off x="9785871" y="5533372"/>
            <a:ext cx="6454973" cy="3181985"/>
          </a:xfrm>
          <a:prstGeom prst="rect">
            <a:avLst/>
          </a:prstGeom>
        </p:spPr>
        <p:txBody>
          <a:bodyPr lIns="0" tIns="0" rIns="0" bIns="0" rtlCol="0" anchor="t">
            <a:spAutoFit/>
          </a:bodyPr>
          <a:lstStyle/>
          <a:p>
            <a:pPr marL="561344" lvl="1" indent="-280672" algn="just">
              <a:lnSpc>
                <a:spcPts val="3640"/>
              </a:lnSpc>
              <a:buFont typeface="Arial"/>
              <a:buChar char="•"/>
            </a:pPr>
            <a:r>
              <a:rPr lang="en-US" sz="2600">
                <a:solidFill>
                  <a:srgbClr val="FFFFFF"/>
                </a:solidFill>
                <a:latin typeface="Hammersmith One"/>
                <a:ea typeface="Hammersmith One"/>
                <a:cs typeface="Hammersmith One"/>
                <a:sym typeface="Hammersmith One"/>
              </a:rPr>
              <a:t>Etablissements relevant de l’éducation nationale à Wallis et Futuna</a:t>
            </a:r>
          </a:p>
          <a:p>
            <a:pPr marL="561344" lvl="1" indent="-280672" algn="just">
              <a:lnSpc>
                <a:spcPts val="3640"/>
              </a:lnSpc>
              <a:buFont typeface="Arial"/>
              <a:buChar char="•"/>
            </a:pPr>
            <a:r>
              <a:rPr lang="en-US" sz="2600">
                <a:solidFill>
                  <a:srgbClr val="FFFFFF"/>
                </a:solidFill>
                <a:latin typeface="Hammersmith One"/>
                <a:ea typeface="Hammersmith One"/>
                <a:cs typeface="Hammersmith One"/>
                <a:sym typeface="Hammersmith One"/>
              </a:rPr>
              <a:t>AEFE</a:t>
            </a:r>
          </a:p>
          <a:p>
            <a:pPr marL="561344" lvl="1" indent="-280672" algn="just">
              <a:lnSpc>
                <a:spcPts val="3640"/>
              </a:lnSpc>
              <a:buFont typeface="Arial"/>
              <a:buChar char="•"/>
            </a:pPr>
            <a:r>
              <a:rPr lang="en-US" sz="2600">
                <a:solidFill>
                  <a:srgbClr val="FFFFFF"/>
                </a:solidFill>
                <a:latin typeface="Hammersmith One"/>
                <a:ea typeface="Hammersmith One"/>
                <a:cs typeface="Hammersmith One"/>
                <a:sym typeface="Hammersmith One"/>
              </a:rPr>
              <a:t>CNED</a:t>
            </a:r>
          </a:p>
          <a:p>
            <a:pPr marL="561344" lvl="1" indent="-280672" algn="just">
              <a:lnSpc>
                <a:spcPts val="3640"/>
              </a:lnSpc>
              <a:buFont typeface="Arial"/>
              <a:buChar char="•"/>
            </a:pPr>
            <a:r>
              <a:rPr lang="en-US" sz="2600">
                <a:solidFill>
                  <a:srgbClr val="FFFFFF"/>
                </a:solidFill>
                <a:latin typeface="Hammersmith One"/>
                <a:ea typeface="Hammersmith One"/>
                <a:cs typeface="Hammersmith One"/>
                <a:sym typeface="Hammersmith One"/>
              </a:rPr>
              <a:t>Autres : MELH, IME, CFA, EPIDE, E2C, ...</a:t>
            </a:r>
          </a:p>
          <a:p>
            <a:pPr algn="just">
              <a:lnSpc>
                <a:spcPts val="3640"/>
              </a:lnSpc>
            </a:pPr>
            <a:endParaRPr lang="en-US" sz="2600">
              <a:solidFill>
                <a:srgbClr val="FFFFFF"/>
              </a:solidFill>
              <a:latin typeface="Hammersmith One"/>
              <a:ea typeface="Hammersmith One"/>
              <a:cs typeface="Hammersmith One"/>
              <a:sym typeface="Hammersmith One"/>
            </a:endParaRPr>
          </a:p>
        </p:txBody>
      </p:sp>
      <p:sp>
        <p:nvSpPr>
          <p:cNvPr id="10" name="Freeform 10"/>
          <p:cNvSpPr/>
          <p:nvPr/>
        </p:nvSpPr>
        <p:spPr>
          <a:xfrm>
            <a:off x="15168042" y="37404"/>
            <a:ext cx="3103739" cy="3103739"/>
          </a:xfrm>
          <a:custGeom>
            <a:avLst/>
            <a:gdLst/>
            <a:ahLst/>
            <a:cxnLst/>
            <a:rect l="l" t="t" r="r" b="b"/>
            <a:pathLst>
              <a:path w="3103739" h="3103739">
                <a:moveTo>
                  <a:pt x="0" y="0"/>
                </a:moveTo>
                <a:lnTo>
                  <a:pt x="3103739" y="0"/>
                </a:lnTo>
                <a:lnTo>
                  <a:pt x="3103739" y="3103739"/>
                </a:lnTo>
                <a:lnTo>
                  <a:pt x="0" y="3103739"/>
                </a:lnTo>
                <a:lnTo>
                  <a:pt x="0" y="0"/>
                </a:lnTo>
                <a:close/>
              </a:path>
            </a:pathLst>
          </a:custGeom>
          <a:blipFill>
            <a:blip r:embed="rId2"/>
            <a:stretch>
              <a:fillRect/>
            </a:stretch>
          </a:blipFill>
        </p:spPr>
        <p:txBody>
          <a:bodyPr/>
          <a:lstStyle/>
          <a:p>
            <a:endParaRPr lang="fr-FR"/>
          </a:p>
        </p:txBody>
      </p:sp>
      <p:sp>
        <p:nvSpPr>
          <p:cNvPr id="11" name="Freeform 11"/>
          <p:cNvSpPr/>
          <p:nvPr/>
        </p:nvSpPr>
        <p:spPr>
          <a:xfrm>
            <a:off x="2281444" y="2192534"/>
            <a:ext cx="4696133" cy="1940551"/>
          </a:xfrm>
          <a:custGeom>
            <a:avLst/>
            <a:gdLst/>
            <a:ahLst/>
            <a:cxnLst/>
            <a:rect l="l" t="t" r="r" b="b"/>
            <a:pathLst>
              <a:path w="4696133" h="1940551">
                <a:moveTo>
                  <a:pt x="0" y="0"/>
                </a:moveTo>
                <a:lnTo>
                  <a:pt x="4696133" y="0"/>
                </a:lnTo>
                <a:lnTo>
                  <a:pt x="4696133" y="1940550"/>
                </a:lnTo>
                <a:lnTo>
                  <a:pt x="0" y="1940550"/>
                </a:lnTo>
                <a:lnTo>
                  <a:pt x="0" y="0"/>
                </a:lnTo>
                <a:close/>
              </a:path>
            </a:pathLst>
          </a:custGeom>
          <a:blipFill>
            <a:blip r:embed="rId3"/>
            <a:stretch>
              <a:fillRect/>
            </a:stretch>
          </a:blipFill>
        </p:spPr>
        <p:txBody>
          <a:bodyPr/>
          <a:lstStyle/>
          <a:p>
            <a:endParaRPr lang="fr-FR"/>
          </a:p>
        </p:txBody>
      </p:sp>
      <p:sp>
        <p:nvSpPr>
          <p:cNvPr id="12" name="TextBox 12"/>
          <p:cNvSpPr txBox="1"/>
          <p:nvPr/>
        </p:nvSpPr>
        <p:spPr>
          <a:xfrm>
            <a:off x="7397930" y="1098108"/>
            <a:ext cx="3582739" cy="887082"/>
          </a:xfrm>
          <a:prstGeom prst="rect">
            <a:avLst/>
          </a:prstGeom>
        </p:spPr>
        <p:txBody>
          <a:bodyPr lIns="0" tIns="0" rIns="0" bIns="0" rtlCol="0" anchor="t">
            <a:spAutoFit/>
          </a:bodyPr>
          <a:lstStyle/>
          <a:p>
            <a:pPr algn="ctr">
              <a:lnSpc>
                <a:spcPts val="7280"/>
              </a:lnSpc>
            </a:pPr>
            <a:r>
              <a:rPr lang="en-US" sz="5200">
                <a:solidFill>
                  <a:srgbClr val="EA330A"/>
                </a:solidFill>
                <a:latin typeface="Hammersmith One"/>
                <a:ea typeface="Hammersmith One"/>
                <a:cs typeface="Hammersmith One"/>
                <a:sym typeface="Hammersmith One"/>
              </a:rPr>
              <a:t>Inscriptions</a:t>
            </a:r>
          </a:p>
        </p:txBody>
      </p:sp>
      <p:sp>
        <p:nvSpPr>
          <p:cNvPr id="13" name="TextBox 13"/>
          <p:cNvSpPr txBox="1"/>
          <p:nvPr/>
        </p:nvSpPr>
        <p:spPr>
          <a:xfrm>
            <a:off x="1311854" y="5466209"/>
            <a:ext cx="6635313" cy="3181985"/>
          </a:xfrm>
          <a:prstGeom prst="rect">
            <a:avLst/>
          </a:prstGeom>
        </p:spPr>
        <p:txBody>
          <a:bodyPr lIns="0" tIns="0" rIns="0" bIns="0" rtlCol="0" anchor="t">
            <a:spAutoFit/>
          </a:bodyPr>
          <a:lstStyle/>
          <a:p>
            <a:pPr marL="561344" lvl="1" indent="-280672" algn="l">
              <a:lnSpc>
                <a:spcPts val="3640"/>
              </a:lnSpc>
              <a:buFont typeface="Arial"/>
              <a:buChar char="•"/>
            </a:pPr>
            <a:r>
              <a:rPr lang="en-US" sz="2600">
                <a:solidFill>
                  <a:srgbClr val="FFFFFF"/>
                </a:solidFill>
                <a:latin typeface="Hammersmith One"/>
                <a:ea typeface="Hammersmith One"/>
                <a:cs typeface="Hammersmith One"/>
                <a:sym typeface="Hammersmith One"/>
              </a:rPr>
              <a:t>Établissements relevant de l’éducation nationale (sauf Wallis et Futuna)</a:t>
            </a:r>
          </a:p>
          <a:p>
            <a:pPr marL="561344" lvl="1" indent="-280672" algn="l">
              <a:lnSpc>
                <a:spcPts val="3640"/>
              </a:lnSpc>
              <a:buFont typeface="Arial"/>
              <a:buChar char="•"/>
            </a:pPr>
            <a:r>
              <a:rPr lang="en-US" sz="2600">
                <a:solidFill>
                  <a:srgbClr val="FFFFFF"/>
                </a:solidFill>
                <a:latin typeface="Hammersmith One"/>
                <a:ea typeface="Hammersmith One"/>
                <a:cs typeface="Hammersmith One"/>
                <a:sym typeface="Hammersmith One"/>
              </a:rPr>
              <a:t>Établissements relevant de l’enseignement agricole</a:t>
            </a:r>
          </a:p>
          <a:p>
            <a:pPr marL="561344" lvl="1" indent="-280672" algn="l">
              <a:lnSpc>
                <a:spcPts val="3640"/>
              </a:lnSpc>
              <a:buFont typeface="Arial"/>
              <a:buChar char="•"/>
            </a:pPr>
            <a:r>
              <a:rPr lang="en-US" sz="2600">
                <a:solidFill>
                  <a:srgbClr val="FFFFFF"/>
                </a:solidFill>
                <a:latin typeface="Hammersmith One"/>
                <a:ea typeface="Hammersmith One"/>
                <a:cs typeface="Hammersmith One"/>
                <a:sym typeface="Hammersmith One"/>
              </a:rPr>
              <a:t>EREA</a:t>
            </a:r>
          </a:p>
          <a:p>
            <a:pPr marL="561344" lvl="1" indent="-280672" algn="l">
              <a:lnSpc>
                <a:spcPts val="3640"/>
              </a:lnSpc>
              <a:buFont typeface="Arial"/>
              <a:buChar char="•"/>
            </a:pPr>
            <a:r>
              <a:rPr lang="en-US" sz="2600">
                <a:solidFill>
                  <a:srgbClr val="FFFFFF"/>
                </a:solidFill>
                <a:latin typeface="Hammersmith One"/>
                <a:ea typeface="Hammersmith One"/>
                <a:cs typeface="Hammersmith One"/>
                <a:sym typeface="Hammersmith One"/>
              </a:rPr>
              <a:t>Maisons Familiales et Rurales</a:t>
            </a:r>
          </a:p>
          <a:p>
            <a:pPr marL="561344" lvl="1" indent="-280672" algn="l">
              <a:lnSpc>
                <a:spcPts val="3640"/>
              </a:lnSpc>
              <a:buFont typeface="Arial"/>
              <a:buChar char="•"/>
            </a:pPr>
            <a:r>
              <a:rPr lang="en-US" sz="2600">
                <a:solidFill>
                  <a:srgbClr val="FFFFFF"/>
                </a:solidFill>
                <a:latin typeface="Hammersmith One"/>
                <a:ea typeface="Hammersmith One"/>
                <a:cs typeface="Hammersmith One"/>
                <a:sym typeface="Hammersmith One"/>
              </a:rPr>
              <a:t>Lycées Professionnels Maritimes</a:t>
            </a:r>
          </a:p>
        </p:txBody>
      </p:sp>
      <p:sp>
        <p:nvSpPr>
          <p:cNvPr id="14" name="AutoShape 14"/>
          <p:cNvSpPr/>
          <p:nvPr/>
        </p:nvSpPr>
        <p:spPr>
          <a:xfrm>
            <a:off x="4572360" y="4133084"/>
            <a:ext cx="0" cy="1060344"/>
          </a:xfrm>
          <a:prstGeom prst="line">
            <a:avLst/>
          </a:prstGeom>
          <a:ln w="114300" cap="flat">
            <a:solidFill>
              <a:srgbClr val="000000"/>
            </a:solidFill>
            <a:prstDash val="solid"/>
            <a:headEnd type="none" w="sm" len="sm"/>
            <a:tailEnd type="arrow" w="med" len="sm"/>
          </a:ln>
        </p:spPr>
        <p:txBody>
          <a:bodyPr/>
          <a:lstStyle/>
          <a:p>
            <a:endParaRPr lang="fr-FR"/>
          </a:p>
        </p:txBody>
      </p:sp>
      <p:sp>
        <p:nvSpPr>
          <p:cNvPr id="15" name="Freeform 15"/>
          <p:cNvSpPr/>
          <p:nvPr/>
        </p:nvSpPr>
        <p:spPr>
          <a:xfrm>
            <a:off x="12312972" y="1985190"/>
            <a:ext cx="2147895" cy="2147895"/>
          </a:xfrm>
          <a:custGeom>
            <a:avLst/>
            <a:gdLst/>
            <a:ahLst/>
            <a:cxnLst/>
            <a:rect l="l" t="t" r="r" b="b"/>
            <a:pathLst>
              <a:path w="2147895" h="2147895">
                <a:moveTo>
                  <a:pt x="0" y="0"/>
                </a:moveTo>
                <a:lnTo>
                  <a:pt x="2147895" y="0"/>
                </a:lnTo>
                <a:lnTo>
                  <a:pt x="2147895" y="2147894"/>
                </a:lnTo>
                <a:lnTo>
                  <a:pt x="0" y="2147894"/>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68042" y="37404"/>
            <a:ext cx="3103739" cy="3103739"/>
          </a:xfrm>
          <a:custGeom>
            <a:avLst/>
            <a:gdLst/>
            <a:ahLst/>
            <a:cxnLst/>
            <a:rect l="l" t="t" r="r" b="b"/>
            <a:pathLst>
              <a:path w="3103739" h="3103739">
                <a:moveTo>
                  <a:pt x="0" y="0"/>
                </a:moveTo>
                <a:lnTo>
                  <a:pt x="3103739" y="0"/>
                </a:lnTo>
                <a:lnTo>
                  <a:pt x="3103739" y="3103739"/>
                </a:lnTo>
                <a:lnTo>
                  <a:pt x="0" y="3103739"/>
                </a:lnTo>
                <a:lnTo>
                  <a:pt x="0" y="0"/>
                </a:lnTo>
                <a:close/>
              </a:path>
            </a:pathLst>
          </a:custGeom>
          <a:blipFill>
            <a:blip r:embed="rId2"/>
            <a:stretch>
              <a:fillRect/>
            </a:stretch>
          </a:blipFill>
        </p:spPr>
        <p:txBody>
          <a:bodyPr/>
          <a:lstStyle/>
          <a:p>
            <a:endParaRPr lang="fr-FR"/>
          </a:p>
        </p:txBody>
      </p:sp>
      <p:sp>
        <p:nvSpPr>
          <p:cNvPr id="3" name="Freeform 3"/>
          <p:cNvSpPr/>
          <p:nvPr/>
        </p:nvSpPr>
        <p:spPr>
          <a:xfrm>
            <a:off x="25972" y="37404"/>
            <a:ext cx="18245810" cy="10217653"/>
          </a:xfrm>
          <a:custGeom>
            <a:avLst/>
            <a:gdLst/>
            <a:ahLst/>
            <a:cxnLst/>
            <a:rect l="l" t="t" r="r" b="b"/>
            <a:pathLst>
              <a:path w="18245810" h="10217653">
                <a:moveTo>
                  <a:pt x="0" y="0"/>
                </a:moveTo>
                <a:lnTo>
                  <a:pt x="18245809" y="0"/>
                </a:lnTo>
                <a:lnTo>
                  <a:pt x="18245809" y="10217654"/>
                </a:lnTo>
                <a:lnTo>
                  <a:pt x="0" y="10217654"/>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68042" y="37404"/>
            <a:ext cx="3103739" cy="3103739"/>
          </a:xfrm>
          <a:custGeom>
            <a:avLst/>
            <a:gdLst/>
            <a:ahLst/>
            <a:cxnLst/>
            <a:rect l="l" t="t" r="r" b="b"/>
            <a:pathLst>
              <a:path w="3103739" h="3103739">
                <a:moveTo>
                  <a:pt x="0" y="0"/>
                </a:moveTo>
                <a:lnTo>
                  <a:pt x="3103739" y="0"/>
                </a:lnTo>
                <a:lnTo>
                  <a:pt x="3103739" y="3103739"/>
                </a:lnTo>
                <a:lnTo>
                  <a:pt x="0" y="3103739"/>
                </a:lnTo>
                <a:lnTo>
                  <a:pt x="0" y="0"/>
                </a:lnTo>
                <a:close/>
              </a:path>
            </a:pathLst>
          </a:custGeom>
          <a:blipFill>
            <a:blip r:embed="rId2"/>
            <a:stretch>
              <a:fillRect/>
            </a:stretch>
          </a:blipFill>
        </p:spPr>
        <p:txBody>
          <a:bodyPr/>
          <a:lstStyle/>
          <a:p>
            <a:endParaRPr lang="fr-FR"/>
          </a:p>
        </p:txBody>
      </p:sp>
      <p:sp>
        <p:nvSpPr>
          <p:cNvPr id="3" name="Freeform 3"/>
          <p:cNvSpPr/>
          <p:nvPr/>
        </p:nvSpPr>
        <p:spPr>
          <a:xfrm>
            <a:off x="0" y="0"/>
            <a:ext cx="15527547" cy="10287000"/>
          </a:xfrm>
          <a:custGeom>
            <a:avLst/>
            <a:gdLst/>
            <a:ahLst/>
            <a:cxnLst/>
            <a:rect l="l" t="t" r="r" b="b"/>
            <a:pathLst>
              <a:path w="15527547" h="10287000">
                <a:moveTo>
                  <a:pt x="0" y="0"/>
                </a:moveTo>
                <a:lnTo>
                  <a:pt x="15527547" y="0"/>
                </a:lnTo>
                <a:lnTo>
                  <a:pt x="15527547" y="10287000"/>
                </a:lnTo>
                <a:lnTo>
                  <a:pt x="0" y="1028700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134212"/>
            <a:ext cx="15921805" cy="7152788"/>
          </a:xfrm>
          <a:custGeom>
            <a:avLst/>
            <a:gdLst/>
            <a:ahLst/>
            <a:cxnLst/>
            <a:rect l="l" t="t" r="r" b="b"/>
            <a:pathLst>
              <a:path w="15921805" h="7152788">
                <a:moveTo>
                  <a:pt x="0" y="0"/>
                </a:moveTo>
                <a:lnTo>
                  <a:pt x="15921805" y="0"/>
                </a:lnTo>
                <a:lnTo>
                  <a:pt x="15921805" y="7152788"/>
                </a:lnTo>
                <a:lnTo>
                  <a:pt x="0" y="7152788"/>
                </a:lnTo>
                <a:lnTo>
                  <a:pt x="0" y="0"/>
                </a:lnTo>
                <a:close/>
              </a:path>
            </a:pathLst>
          </a:custGeom>
          <a:blipFill>
            <a:blip r:embed="rId2"/>
            <a:stretch>
              <a:fillRect t="-44409"/>
            </a:stretch>
          </a:blipFill>
        </p:spPr>
        <p:txBody>
          <a:bodyPr/>
          <a:lstStyle/>
          <a:p>
            <a:endParaRPr lang="fr-FR"/>
          </a:p>
        </p:txBody>
      </p:sp>
      <p:sp>
        <p:nvSpPr>
          <p:cNvPr id="3" name="AutoShape 3"/>
          <p:cNvSpPr/>
          <p:nvPr/>
        </p:nvSpPr>
        <p:spPr>
          <a:xfrm>
            <a:off x="5950592" y="8299848"/>
            <a:ext cx="507312" cy="931109"/>
          </a:xfrm>
          <a:prstGeom prst="line">
            <a:avLst/>
          </a:prstGeom>
          <a:ln w="114300" cap="flat">
            <a:solidFill>
              <a:srgbClr val="EA330A"/>
            </a:solidFill>
            <a:prstDash val="solid"/>
            <a:headEnd type="none" w="sm" len="sm"/>
            <a:tailEnd type="arrow" w="med" len="sm"/>
          </a:ln>
        </p:spPr>
        <p:txBody>
          <a:bodyPr/>
          <a:lstStyle/>
          <a:p>
            <a:endParaRPr lang="fr-FR"/>
          </a:p>
        </p:txBody>
      </p:sp>
      <p:sp>
        <p:nvSpPr>
          <p:cNvPr id="4" name="AutoShape 4"/>
          <p:cNvSpPr/>
          <p:nvPr/>
        </p:nvSpPr>
        <p:spPr>
          <a:xfrm flipH="1" flipV="1">
            <a:off x="15227044" y="9306194"/>
            <a:ext cx="888616" cy="578525"/>
          </a:xfrm>
          <a:prstGeom prst="line">
            <a:avLst/>
          </a:prstGeom>
          <a:ln w="114300" cap="flat">
            <a:solidFill>
              <a:srgbClr val="F5C720"/>
            </a:solidFill>
            <a:prstDash val="solid"/>
            <a:headEnd type="none" w="sm" len="sm"/>
            <a:tailEnd type="arrow" w="med" len="sm"/>
          </a:ln>
        </p:spPr>
        <p:txBody>
          <a:bodyPr/>
          <a:lstStyle/>
          <a:p>
            <a:endParaRPr lang="fr-FR"/>
          </a:p>
        </p:txBody>
      </p:sp>
      <p:sp>
        <p:nvSpPr>
          <p:cNvPr id="5" name="AutoShape 5"/>
          <p:cNvSpPr/>
          <p:nvPr/>
        </p:nvSpPr>
        <p:spPr>
          <a:xfrm>
            <a:off x="1040134" y="9314294"/>
            <a:ext cx="1038904" cy="212149"/>
          </a:xfrm>
          <a:prstGeom prst="line">
            <a:avLst/>
          </a:prstGeom>
          <a:ln w="114300" cap="flat">
            <a:solidFill>
              <a:srgbClr val="F39726"/>
            </a:solidFill>
            <a:prstDash val="solid"/>
            <a:headEnd type="none" w="sm" len="sm"/>
            <a:tailEnd type="arrow" w="med" len="sm"/>
          </a:ln>
        </p:spPr>
        <p:txBody>
          <a:bodyPr/>
          <a:lstStyle/>
          <a:p>
            <a:endParaRPr lang="fr-FR"/>
          </a:p>
        </p:txBody>
      </p:sp>
      <p:sp>
        <p:nvSpPr>
          <p:cNvPr id="6" name="TextBox 6"/>
          <p:cNvSpPr txBox="1"/>
          <p:nvPr/>
        </p:nvSpPr>
        <p:spPr>
          <a:xfrm>
            <a:off x="5250638" y="1098108"/>
            <a:ext cx="7877324" cy="887082"/>
          </a:xfrm>
          <a:prstGeom prst="rect">
            <a:avLst/>
          </a:prstGeom>
        </p:spPr>
        <p:txBody>
          <a:bodyPr lIns="0" tIns="0" rIns="0" bIns="0" rtlCol="0" anchor="t">
            <a:spAutoFit/>
          </a:bodyPr>
          <a:lstStyle/>
          <a:p>
            <a:pPr algn="ctr">
              <a:lnSpc>
                <a:spcPts val="7280"/>
              </a:lnSpc>
            </a:pPr>
            <a:r>
              <a:rPr lang="en-US" sz="5200">
                <a:solidFill>
                  <a:srgbClr val="EA330A"/>
                </a:solidFill>
                <a:latin typeface="Hammersmith One"/>
                <a:ea typeface="Hammersmith One"/>
                <a:cs typeface="Hammersmith One"/>
                <a:sym typeface="Hammersmith One"/>
              </a:rPr>
              <a:t>Site internet du concours</a:t>
            </a:r>
          </a:p>
        </p:txBody>
      </p:sp>
      <p:sp>
        <p:nvSpPr>
          <p:cNvPr id="7" name="TextBox 7"/>
          <p:cNvSpPr txBox="1"/>
          <p:nvPr/>
        </p:nvSpPr>
        <p:spPr>
          <a:xfrm>
            <a:off x="4102630" y="2078053"/>
            <a:ext cx="9773946" cy="755015"/>
          </a:xfrm>
          <a:prstGeom prst="rect">
            <a:avLst/>
          </a:prstGeom>
        </p:spPr>
        <p:txBody>
          <a:bodyPr lIns="0" tIns="0" rIns="0" bIns="0" rtlCol="0" anchor="t">
            <a:spAutoFit/>
          </a:bodyPr>
          <a:lstStyle/>
          <a:p>
            <a:pPr algn="ctr">
              <a:lnSpc>
                <a:spcPts val="6160"/>
              </a:lnSpc>
            </a:pPr>
            <a:r>
              <a:rPr lang="en-US" sz="4400">
                <a:solidFill>
                  <a:srgbClr val="000000"/>
                </a:solidFill>
                <a:latin typeface="Hammersmith One"/>
                <a:ea typeface="Hammersmith One"/>
                <a:cs typeface="Hammersmith One"/>
                <a:sym typeface="Hammersmith One"/>
              </a:rPr>
              <a:t>laflammedelegalite.org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9526" y="-2561118"/>
            <a:ext cx="15440366" cy="15409236"/>
          </a:xfrm>
          <a:custGeom>
            <a:avLst/>
            <a:gdLst/>
            <a:ahLst/>
            <a:cxnLst/>
            <a:rect l="l" t="t" r="r" b="b"/>
            <a:pathLst>
              <a:path w="15440366" h="15409236">
                <a:moveTo>
                  <a:pt x="0" y="0"/>
                </a:moveTo>
                <a:lnTo>
                  <a:pt x="15440366" y="0"/>
                </a:lnTo>
                <a:lnTo>
                  <a:pt x="15440366" y="15409236"/>
                </a:lnTo>
                <a:lnTo>
                  <a:pt x="0" y="15409236"/>
                </a:lnTo>
                <a:lnTo>
                  <a:pt x="0" y="0"/>
                </a:lnTo>
                <a:close/>
              </a:path>
            </a:pathLst>
          </a:custGeom>
          <a:blipFill>
            <a:blip r:embed="rId2">
              <a:alphaModFix amt="67000"/>
            </a:blip>
            <a:stretch>
              <a:fillRect/>
            </a:stretch>
          </a:blipFill>
        </p:spPr>
        <p:txBody>
          <a:bodyPr/>
          <a:lstStyle/>
          <a:p>
            <a:endParaRPr lang="fr-FR"/>
          </a:p>
        </p:txBody>
      </p:sp>
      <p:grpSp>
        <p:nvGrpSpPr>
          <p:cNvPr id="3" name="Group 3"/>
          <p:cNvGrpSpPr/>
          <p:nvPr/>
        </p:nvGrpSpPr>
        <p:grpSpPr>
          <a:xfrm>
            <a:off x="2297772" y="3846551"/>
            <a:ext cx="13692456" cy="2281372"/>
            <a:chOff x="0" y="0"/>
            <a:chExt cx="18256608" cy="3041829"/>
          </a:xfrm>
        </p:grpSpPr>
        <p:grpSp>
          <p:nvGrpSpPr>
            <p:cNvPr id="4" name="Group 4"/>
            <p:cNvGrpSpPr/>
            <p:nvPr/>
          </p:nvGrpSpPr>
          <p:grpSpPr>
            <a:xfrm>
              <a:off x="0" y="0"/>
              <a:ext cx="18256608" cy="3041829"/>
              <a:chOff x="0" y="0"/>
              <a:chExt cx="3127713" cy="521125"/>
            </a:xfrm>
          </p:grpSpPr>
          <p:sp>
            <p:nvSpPr>
              <p:cNvPr id="5" name="Freeform 5"/>
              <p:cNvSpPr/>
              <p:nvPr/>
            </p:nvSpPr>
            <p:spPr>
              <a:xfrm>
                <a:off x="0" y="0"/>
                <a:ext cx="3127713" cy="521125"/>
              </a:xfrm>
              <a:custGeom>
                <a:avLst/>
                <a:gdLst/>
                <a:ahLst/>
                <a:cxnLst/>
                <a:rect l="l" t="t" r="r" b="b"/>
                <a:pathLst>
                  <a:path w="3127713" h="521125">
                    <a:moveTo>
                      <a:pt x="0" y="0"/>
                    </a:moveTo>
                    <a:lnTo>
                      <a:pt x="3127713" y="0"/>
                    </a:lnTo>
                    <a:lnTo>
                      <a:pt x="3127713" y="521125"/>
                    </a:lnTo>
                    <a:lnTo>
                      <a:pt x="0" y="521125"/>
                    </a:lnTo>
                    <a:close/>
                  </a:path>
                </a:pathLst>
              </a:custGeom>
              <a:solidFill>
                <a:srgbClr val="F34255"/>
              </a:solidFill>
            </p:spPr>
            <p:txBody>
              <a:bodyPr/>
              <a:lstStyle/>
              <a:p>
                <a:endParaRPr lang="fr-FR"/>
              </a:p>
            </p:txBody>
          </p:sp>
          <p:sp>
            <p:nvSpPr>
              <p:cNvPr id="6" name="TextBox 6"/>
              <p:cNvSpPr txBox="1"/>
              <p:nvPr/>
            </p:nvSpPr>
            <p:spPr>
              <a:xfrm>
                <a:off x="0" y="-38100"/>
                <a:ext cx="3127713" cy="5592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406060" y="570163"/>
              <a:ext cx="17444488" cy="1968178"/>
            </a:xfrm>
            <a:prstGeom prst="rect">
              <a:avLst/>
            </a:prstGeom>
          </p:spPr>
          <p:txBody>
            <a:bodyPr lIns="0" tIns="0" rIns="0" bIns="0" rtlCol="0" anchor="t">
              <a:spAutoFit/>
            </a:bodyPr>
            <a:lstStyle/>
            <a:p>
              <a:pPr marL="1144683" lvl="1" indent="-572341" algn="ctr">
                <a:lnSpc>
                  <a:spcPts val="5673"/>
                </a:lnSpc>
                <a:buAutoNum type="arabicPeriod"/>
              </a:pPr>
              <a:r>
                <a:rPr lang="en-US" sz="5301">
                  <a:solidFill>
                    <a:srgbClr val="FFFFFF"/>
                  </a:solidFill>
                  <a:latin typeface="Hammersmith One"/>
                  <a:ea typeface="Hammersmith One"/>
                  <a:cs typeface="Hammersmith One"/>
                  <a:sym typeface="Hammersmith One"/>
                </a:rPr>
                <a:t>Qu’est-ce que le concours</a:t>
              </a:r>
            </a:p>
            <a:p>
              <a:pPr algn="ctr">
                <a:lnSpc>
                  <a:spcPts val="5673"/>
                </a:lnSpc>
              </a:pPr>
              <a:r>
                <a:rPr lang="en-US" sz="5301">
                  <a:solidFill>
                    <a:srgbClr val="FFFFFF"/>
                  </a:solidFill>
                  <a:latin typeface="Hammersmith One"/>
                  <a:ea typeface="Hammersmith One"/>
                  <a:cs typeface="Hammersmith One"/>
                  <a:sym typeface="Hammersmith One"/>
                </a:rPr>
                <a:t>“La Flamme de l’égalité” ?</a:t>
              </a:r>
            </a:p>
          </p:txBody>
        </p:sp>
      </p:grpSp>
      <p:sp>
        <p:nvSpPr>
          <p:cNvPr id="8" name="Freeform 8"/>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68042" y="37404"/>
            <a:ext cx="3103739" cy="3103739"/>
          </a:xfrm>
          <a:custGeom>
            <a:avLst/>
            <a:gdLst/>
            <a:ahLst/>
            <a:cxnLst/>
            <a:rect l="l" t="t" r="r" b="b"/>
            <a:pathLst>
              <a:path w="3103739" h="3103739">
                <a:moveTo>
                  <a:pt x="0" y="0"/>
                </a:moveTo>
                <a:lnTo>
                  <a:pt x="3103739" y="0"/>
                </a:lnTo>
                <a:lnTo>
                  <a:pt x="3103739" y="3103739"/>
                </a:lnTo>
                <a:lnTo>
                  <a:pt x="0" y="3103739"/>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1796553" y="1971944"/>
            <a:ext cx="4427194" cy="769178"/>
            <a:chOff x="0" y="0"/>
            <a:chExt cx="1166010" cy="202582"/>
          </a:xfrm>
        </p:grpSpPr>
        <p:sp>
          <p:nvSpPr>
            <p:cNvPr id="4" name="Freeform 4"/>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5" name="TextBox 5"/>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8 septembre 2025</a:t>
              </a:r>
            </a:p>
          </p:txBody>
        </p:sp>
      </p:grpSp>
      <p:sp>
        <p:nvSpPr>
          <p:cNvPr id="6" name="TextBox 6"/>
          <p:cNvSpPr txBox="1"/>
          <p:nvPr/>
        </p:nvSpPr>
        <p:spPr>
          <a:xfrm>
            <a:off x="7602215" y="702192"/>
            <a:ext cx="3083570" cy="887082"/>
          </a:xfrm>
          <a:prstGeom prst="rect">
            <a:avLst/>
          </a:prstGeom>
        </p:spPr>
        <p:txBody>
          <a:bodyPr lIns="0" tIns="0" rIns="0" bIns="0" rtlCol="0" anchor="t">
            <a:spAutoFit/>
          </a:bodyPr>
          <a:lstStyle/>
          <a:p>
            <a:pPr algn="ctr">
              <a:lnSpc>
                <a:spcPts val="7280"/>
              </a:lnSpc>
            </a:pPr>
            <a:r>
              <a:rPr lang="en-US" sz="5200">
                <a:solidFill>
                  <a:srgbClr val="EA330A"/>
                </a:solidFill>
                <a:latin typeface="Hammersmith One"/>
                <a:ea typeface="Hammersmith One"/>
                <a:cs typeface="Hammersmith One"/>
                <a:sym typeface="Hammersmith One"/>
              </a:rPr>
              <a:t>Calendrier</a:t>
            </a:r>
          </a:p>
        </p:txBody>
      </p:sp>
      <p:grpSp>
        <p:nvGrpSpPr>
          <p:cNvPr id="7" name="Group 7"/>
          <p:cNvGrpSpPr/>
          <p:nvPr/>
        </p:nvGrpSpPr>
        <p:grpSpPr>
          <a:xfrm>
            <a:off x="1796553" y="2791876"/>
            <a:ext cx="4427194" cy="769178"/>
            <a:chOff x="0" y="0"/>
            <a:chExt cx="1166010" cy="202582"/>
          </a:xfrm>
        </p:grpSpPr>
        <p:sp>
          <p:nvSpPr>
            <p:cNvPr id="8" name="Freeform 8"/>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9" name="TextBox 9"/>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27 février 2026</a:t>
              </a:r>
            </a:p>
          </p:txBody>
        </p:sp>
      </p:grpSp>
      <p:grpSp>
        <p:nvGrpSpPr>
          <p:cNvPr id="10" name="Group 10"/>
          <p:cNvGrpSpPr/>
          <p:nvPr/>
        </p:nvGrpSpPr>
        <p:grpSpPr>
          <a:xfrm>
            <a:off x="1796553" y="4425481"/>
            <a:ext cx="4427194" cy="769178"/>
            <a:chOff x="0" y="0"/>
            <a:chExt cx="1166010" cy="202582"/>
          </a:xfrm>
        </p:grpSpPr>
        <p:sp>
          <p:nvSpPr>
            <p:cNvPr id="11" name="Freeform 11"/>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12" name="TextBox 12"/>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Avril 2026</a:t>
              </a:r>
            </a:p>
          </p:txBody>
        </p:sp>
      </p:grpSp>
      <p:grpSp>
        <p:nvGrpSpPr>
          <p:cNvPr id="13" name="Group 13"/>
          <p:cNvGrpSpPr/>
          <p:nvPr/>
        </p:nvGrpSpPr>
        <p:grpSpPr>
          <a:xfrm>
            <a:off x="1796553" y="5242284"/>
            <a:ext cx="4427194" cy="769178"/>
            <a:chOff x="0" y="0"/>
            <a:chExt cx="1166010" cy="202582"/>
          </a:xfrm>
        </p:grpSpPr>
        <p:sp>
          <p:nvSpPr>
            <p:cNvPr id="14" name="Freeform 14"/>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15" name="TextBox 15"/>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Mai 2026</a:t>
              </a:r>
            </a:p>
          </p:txBody>
        </p:sp>
      </p:grpSp>
      <p:grpSp>
        <p:nvGrpSpPr>
          <p:cNvPr id="16" name="Group 16"/>
          <p:cNvGrpSpPr/>
          <p:nvPr/>
        </p:nvGrpSpPr>
        <p:grpSpPr>
          <a:xfrm>
            <a:off x="1796553" y="6059086"/>
            <a:ext cx="4427194" cy="769178"/>
            <a:chOff x="0" y="0"/>
            <a:chExt cx="1166010" cy="202582"/>
          </a:xfrm>
        </p:grpSpPr>
        <p:sp>
          <p:nvSpPr>
            <p:cNvPr id="17" name="Freeform 17"/>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18" name="TextBox 18"/>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3 juin 2026</a:t>
              </a:r>
            </a:p>
          </p:txBody>
        </p:sp>
      </p:grpSp>
      <p:grpSp>
        <p:nvGrpSpPr>
          <p:cNvPr id="19" name="Group 19"/>
          <p:cNvGrpSpPr/>
          <p:nvPr/>
        </p:nvGrpSpPr>
        <p:grpSpPr>
          <a:xfrm>
            <a:off x="1796553" y="6875889"/>
            <a:ext cx="4427194" cy="769178"/>
            <a:chOff x="0" y="0"/>
            <a:chExt cx="1166010" cy="202582"/>
          </a:xfrm>
        </p:grpSpPr>
        <p:sp>
          <p:nvSpPr>
            <p:cNvPr id="20" name="Freeform 20"/>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21" name="TextBox 21"/>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Octobre et novembre 2026</a:t>
              </a:r>
            </a:p>
          </p:txBody>
        </p:sp>
      </p:grpSp>
      <p:grpSp>
        <p:nvGrpSpPr>
          <p:cNvPr id="22" name="Group 22"/>
          <p:cNvGrpSpPr/>
          <p:nvPr/>
        </p:nvGrpSpPr>
        <p:grpSpPr>
          <a:xfrm>
            <a:off x="1796553" y="7692691"/>
            <a:ext cx="4427194" cy="1232562"/>
            <a:chOff x="0" y="0"/>
            <a:chExt cx="1166010" cy="324625"/>
          </a:xfrm>
        </p:grpSpPr>
        <p:sp>
          <p:nvSpPr>
            <p:cNvPr id="23" name="Freeform 23"/>
            <p:cNvSpPr/>
            <p:nvPr/>
          </p:nvSpPr>
          <p:spPr>
            <a:xfrm>
              <a:off x="0" y="0"/>
              <a:ext cx="1166010" cy="324625"/>
            </a:xfrm>
            <a:custGeom>
              <a:avLst/>
              <a:gdLst/>
              <a:ahLst/>
              <a:cxnLst/>
              <a:rect l="l" t="t" r="r" b="b"/>
              <a:pathLst>
                <a:path w="1166010" h="324625">
                  <a:moveTo>
                    <a:pt x="0" y="0"/>
                  </a:moveTo>
                  <a:lnTo>
                    <a:pt x="1166010" y="0"/>
                  </a:lnTo>
                  <a:lnTo>
                    <a:pt x="1166010" y="324625"/>
                  </a:lnTo>
                  <a:lnTo>
                    <a:pt x="0" y="324625"/>
                  </a:lnTo>
                  <a:close/>
                </a:path>
              </a:pathLst>
            </a:custGeom>
            <a:solidFill>
              <a:srgbClr val="0047A8"/>
            </a:solidFill>
          </p:spPr>
          <p:txBody>
            <a:bodyPr/>
            <a:lstStyle/>
            <a:p>
              <a:endParaRPr lang="fr-FR"/>
            </a:p>
          </p:txBody>
        </p:sp>
        <p:sp>
          <p:nvSpPr>
            <p:cNvPr id="24" name="TextBox 24"/>
            <p:cNvSpPr txBox="1"/>
            <p:nvPr/>
          </p:nvSpPr>
          <p:spPr>
            <a:xfrm>
              <a:off x="0" y="-47625"/>
              <a:ext cx="1166010" cy="372250"/>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2 décembre 2026</a:t>
              </a:r>
            </a:p>
          </p:txBody>
        </p:sp>
      </p:grpSp>
      <p:grpSp>
        <p:nvGrpSpPr>
          <p:cNvPr id="25" name="Group 25"/>
          <p:cNvGrpSpPr/>
          <p:nvPr/>
        </p:nvGrpSpPr>
        <p:grpSpPr>
          <a:xfrm>
            <a:off x="1796553" y="8972878"/>
            <a:ext cx="4427194" cy="769178"/>
            <a:chOff x="0" y="0"/>
            <a:chExt cx="1166010" cy="202582"/>
          </a:xfrm>
        </p:grpSpPr>
        <p:sp>
          <p:nvSpPr>
            <p:cNvPr id="26" name="Freeform 26"/>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27" name="TextBox 27"/>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Temps des mémoires 2027</a:t>
              </a:r>
            </a:p>
          </p:txBody>
        </p:sp>
      </p:grpSp>
      <p:sp>
        <p:nvSpPr>
          <p:cNvPr id="28" name="TextBox 28"/>
          <p:cNvSpPr txBox="1"/>
          <p:nvPr/>
        </p:nvSpPr>
        <p:spPr>
          <a:xfrm>
            <a:off x="6440044" y="2095548"/>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Ouverture des inscriptions sur le site et sur ADAGE</a:t>
            </a:r>
          </a:p>
        </p:txBody>
      </p:sp>
      <p:sp>
        <p:nvSpPr>
          <p:cNvPr id="29" name="TextBox 29"/>
          <p:cNvSpPr txBox="1"/>
          <p:nvPr/>
        </p:nvSpPr>
        <p:spPr>
          <a:xfrm>
            <a:off x="6440044" y="2915480"/>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Clôture des inscriptions </a:t>
            </a:r>
          </a:p>
        </p:txBody>
      </p:sp>
      <p:sp>
        <p:nvSpPr>
          <p:cNvPr id="30" name="TextBox 30"/>
          <p:cNvSpPr txBox="1"/>
          <p:nvPr/>
        </p:nvSpPr>
        <p:spPr>
          <a:xfrm>
            <a:off x="6440044" y="4549527"/>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Jurys académiques</a:t>
            </a:r>
          </a:p>
        </p:txBody>
      </p:sp>
      <p:sp>
        <p:nvSpPr>
          <p:cNvPr id="31" name="TextBox 31"/>
          <p:cNvSpPr txBox="1"/>
          <p:nvPr/>
        </p:nvSpPr>
        <p:spPr>
          <a:xfrm>
            <a:off x="6440044" y="5369312"/>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Valorisation des lauréats académiques</a:t>
            </a:r>
          </a:p>
        </p:txBody>
      </p:sp>
      <p:sp>
        <p:nvSpPr>
          <p:cNvPr id="32" name="TextBox 32"/>
          <p:cNvSpPr txBox="1"/>
          <p:nvPr/>
        </p:nvSpPr>
        <p:spPr>
          <a:xfrm>
            <a:off x="6440044" y="6189097"/>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Annonce des lauréats académiques sur le site du concours</a:t>
            </a:r>
          </a:p>
        </p:txBody>
      </p:sp>
      <p:sp>
        <p:nvSpPr>
          <p:cNvPr id="33" name="TextBox 33"/>
          <p:cNvSpPr txBox="1"/>
          <p:nvPr/>
        </p:nvSpPr>
        <p:spPr>
          <a:xfrm>
            <a:off x="6440044" y="7007748"/>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Jury national</a:t>
            </a:r>
          </a:p>
        </p:txBody>
      </p:sp>
      <p:sp>
        <p:nvSpPr>
          <p:cNvPr id="34" name="TextBox 34"/>
          <p:cNvSpPr txBox="1"/>
          <p:nvPr/>
        </p:nvSpPr>
        <p:spPr>
          <a:xfrm>
            <a:off x="6440044" y="7827533"/>
            <a:ext cx="10279868" cy="9055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Annonce des lauréats nationaux de la 11ème session lors de la Journée Internationale pour l’abolition de l’esclavage</a:t>
            </a:r>
          </a:p>
        </p:txBody>
      </p:sp>
      <p:sp>
        <p:nvSpPr>
          <p:cNvPr id="35" name="TextBox 35"/>
          <p:cNvSpPr txBox="1"/>
          <p:nvPr/>
        </p:nvSpPr>
        <p:spPr>
          <a:xfrm>
            <a:off x="6440044" y="9104737"/>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Cérémonie nationale de remise des prix 11ème session</a:t>
            </a:r>
          </a:p>
        </p:txBody>
      </p:sp>
      <p:grpSp>
        <p:nvGrpSpPr>
          <p:cNvPr id="36" name="Group 36"/>
          <p:cNvGrpSpPr/>
          <p:nvPr/>
        </p:nvGrpSpPr>
        <p:grpSpPr>
          <a:xfrm>
            <a:off x="1796553" y="3608679"/>
            <a:ext cx="4427194" cy="769178"/>
            <a:chOff x="0" y="0"/>
            <a:chExt cx="1166010" cy="202582"/>
          </a:xfrm>
        </p:grpSpPr>
        <p:sp>
          <p:nvSpPr>
            <p:cNvPr id="37" name="Freeform 37"/>
            <p:cNvSpPr/>
            <p:nvPr/>
          </p:nvSpPr>
          <p:spPr>
            <a:xfrm>
              <a:off x="0" y="0"/>
              <a:ext cx="1166010" cy="202582"/>
            </a:xfrm>
            <a:custGeom>
              <a:avLst/>
              <a:gdLst/>
              <a:ahLst/>
              <a:cxnLst/>
              <a:rect l="l" t="t" r="r" b="b"/>
              <a:pathLst>
                <a:path w="1166010" h="202582">
                  <a:moveTo>
                    <a:pt x="0" y="0"/>
                  </a:moveTo>
                  <a:lnTo>
                    <a:pt x="1166010" y="0"/>
                  </a:lnTo>
                  <a:lnTo>
                    <a:pt x="1166010" y="202582"/>
                  </a:lnTo>
                  <a:lnTo>
                    <a:pt x="0" y="202582"/>
                  </a:lnTo>
                  <a:close/>
                </a:path>
              </a:pathLst>
            </a:custGeom>
            <a:solidFill>
              <a:srgbClr val="0047A8"/>
            </a:solidFill>
          </p:spPr>
          <p:txBody>
            <a:bodyPr/>
            <a:lstStyle/>
            <a:p>
              <a:endParaRPr lang="fr-FR"/>
            </a:p>
          </p:txBody>
        </p:sp>
        <p:sp>
          <p:nvSpPr>
            <p:cNvPr id="38" name="TextBox 38"/>
            <p:cNvSpPr txBox="1"/>
            <p:nvPr/>
          </p:nvSpPr>
          <p:spPr>
            <a:xfrm>
              <a:off x="0" y="-47625"/>
              <a:ext cx="1166010" cy="250207"/>
            </a:xfrm>
            <a:prstGeom prst="rect">
              <a:avLst/>
            </a:prstGeom>
          </p:spPr>
          <p:txBody>
            <a:bodyPr lIns="50800" tIns="50800" rIns="50800" bIns="50800" rtlCol="0" anchor="ctr"/>
            <a:lstStyle/>
            <a:p>
              <a:pPr algn="ctr">
                <a:lnSpc>
                  <a:spcPts val="3499"/>
                </a:lnSpc>
              </a:pPr>
              <a:r>
                <a:rPr lang="en-US" sz="2499" b="1">
                  <a:solidFill>
                    <a:srgbClr val="FFFFFF"/>
                  </a:solidFill>
                  <a:latin typeface="Open Sans Bold"/>
                  <a:ea typeface="Open Sans Bold"/>
                  <a:cs typeface="Open Sans Bold"/>
                  <a:sym typeface="Open Sans Bold"/>
                </a:rPr>
                <a:t>27 mars 2026</a:t>
              </a:r>
            </a:p>
          </p:txBody>
        </p:sp>
      </p:grpSp>
      <p:sp>
        <p:nvSpPr>
          <p:cNvPr id="39" name="TextBox 39"/>
          <p:cNvSpPr txBox="1"/>
          <p:nvPr/>
        </p:nvSpPr>
        <p:spPr>
          <a:xfrm>
            <a:off x="6440044" y="3732283"/>
            <a:ext cx="10279868" cy="448310"/>
          </a:xfrm>
          <a:prstGeom prst="rect">
            <a:avLst/>
          </a:prstGeom>
        </p:spPr>
        <p:txBody>
          <a:bodyPr lIns="0" tIns="0" rIns="0" bIns="0" rtlCol="0" anchor="t">
            <a:spAutoFit/>
          </a:bodyPr>
          <a:lstStyle/>
          <a:p>
            <a:pPr algn="l">
              <a:lnSpc>
                <a:spcPts val="3640"/>
              </a:lnSpc>
            </a:pPr>
            <a:r>
              <a:rPr lang="en-US" sz="2600">
                <a:solidFill>
                  <a:srgbClr val="0047A8"/>
                </a:solidFill>
                <a:latin typeface="Open Sans"/>
                <a:ea typeface="Open Sans"/>
                <a:cs typeface="Open Sans"/>
                <a:sym typeface="Open Sans"/>
              </a:rPr>
              <a:t>Date limite de réception des travaux sur le site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3F4D"/>
        </a:solidFill>
        <a:effectLst/>
      </p:bgPr>
    </p:bg>
    <p:spTree>
      <p:nvGrpSpPr>
        <p:cNvPr id="1" name=""/>
        <p:cNvGrpSpPr/>
        <p:nvPr/>
      </p:nvGrpSpPr>
      <p:grpSpPr>
        <a:xfrm>
          <a:off x="0" y="0"/>
          <a:ext cx="0" cy="0"/>
          <a:chOff x="0" y="0"/>
          <a:chExt cx="0" cy="0"/>
        </a:xfrm>
      </p:grpSpPr>
      <p:grpSp>
        <p:nvGrpSpPr>
          <p:cNvPr id="2" name="Group 2"/>
          <p:cNvGrpSpPr/>
          <p:nvPr/>
        </p:nvGrpSpPr>
        <p:grpSpPr>
          <a:xfrm>
            <a:off x="2618521" y="3472005"/>
            <a:ext cx="716737" cy="692547"/>
            <a:chOff x="0" y="0"/>
            <a:chExt cx="955649" cy="923396"/>
          </a:xfrm>
        </p:grpSpPr>
        <p:sp>
          <p:nvSpPr>
            <p:cNvPr id="3" name="Freeform 3"/>
            <p:cNvSpPr/>
            <p:nvPr/>
          </p:nvSpPr>
          <p:spPr>
            <a:xfrm>
              <a:off x="0" y="0"/>
              <a:ext cx="955649" cy="923396"/>
            </a:xfrm>
            <a:custGeom>
              <a:avLst/>
              <a:gdLst/>
              <a:ahLst/>
              <a:cxnLst/>
              <a:rect l="l" t="t" r="r" b="b"/>
              <a:pathLst>
                <a:path w="955649" h="923396">
                  <a:moveTo>
                    <a:pt x="0" y="0"/>
                  </a:moveTo>
                  <a:lnTo>
                    <a:pt x="955649" y="0"/>
                  </a:lnTo>
                  <a:lnTo>
                    <a:pt x="955649" y="923396"/>
                  </a:lnTo>
                  <a:lnTo>
                    <a:pt x="0" y="923396"/>
                  </a:lnTo>
                  <a:lnTo>
                    <a:pt x="0" y="0"/>
                  </a:lnTo>
                  <a:close/>
                </a:path>
              </a:pathLst>
            </a:custGeom>
            <a:blipFill>
              <a:blip r:embed="rId2"/>
              <a:stretch>
                <a:fillRect/>
              </a:stretch>
            </a:blipFill>
          </p:spPr>
          <p:txBody>
            <a:bodyPr/>
            <a:lstStyle/>
            <a:p>
              <a:endParaRPr lang="fr-FR"/>
            </a:p>
          </p:txBody>
        </p:sp>
        <p:sp>
          <p:nvSpPr>
            <p:cNvPr id="4" name="Freeform 4"/>
            <p:cNvSpPr/>
            <p:nvPr/>
          </p:nvSpPr>
          <p:spPr>
            <a:xfrm>
              <a:off x="0" y="0"/>
              <a:ext cx="955649" cy="923396"/>
            </a:xfrm>
            <a:custGeom>
              <a:avLst/>
              <a:gdLst/>
              <a:ahLst/>
              <a:cxnLst/>
              <a:rect l="l" t="t" r="r" b="b"/>
              <a:pathLst>
                <a:path w="955649" h="923396">
                  <a:moveTo>
                    <a:pt x="0" y="0"/>
                  </a:moveTo>
                  <a:lnTo>
                    <a:pt x="955649" y="0"/>
                  </a:lnTo>
                  <a:lnTo>
                    <a:pt x="955649" y="923396"/>
                  </a:lnTo>
                  <a:lnTo>
                    <a:pt x="0" y="923396"/>
                  </a:lnTo>
                  <a:lnTo>
                    <a:pt x="0" y="0"/>
                  </a:lnTo>
                  <a:close/>
                </a:path>
              </a:pathLst>
            </a:custGeom>
            <a:blipFill>
              <a:blip r:embed="rId2"/>
              <a:stretch>
                <a:fillRect/>
              </a:stretch>
            </a:blipFill>
          </p:spPr>
          <p:txBody>
            <a:bodyPr/>
            <a:lstStyle/>
            <a:p>
              <a:endParaRPr lang="fr-FR"/>
            </a:p>
          </p:txBody>
        </p:sp>
        <p:sp>
          <p:nvSpPr>
            <p:cNvPr id="5" name="Freeform 5"/>
            <p:cNvSpPr/>
            <p:nvPr/>
          </p:nvSpPr>
          <p:spPr>
            <a:xfrm>
              <a:off x="0" y="0"/>
              <a:ext cx="955649" cy="923396"/>
            </a:xfrm>
            <a:custGeom>
              <a:avLst/>
              <a:gdLst/>
              <a:ahLst/>
              <a:cxnLst/>
              <a:rect l="l" t="t" r="r" b="b"/>
              <a:pathLst>
                <a:path w="955649" h="923396">
                  <a:moveTo>
                    <a:pt x="0" y="0"/>
                  </a:moveTo>
                  <a:lnTo>
                    <a:pt x="955649" y="0"/>
                  </a:lnTo>
                  <a:lnTo>
                    <a:pt x="955649" y="923396"/>
                  </a:lnTo>
                  <a:lnTo>
                    <a:pt x="0" y="923396"/>
                  </a:lnTo>
                  <a:lnTo>
                    <a:pt x="0" y="0"/>
                  </a:lnTo>
                  <a:close/>
                </a:path>
              </a:pathLst>
            </a:custGeom>
            <a:blipFill>
              <a:blip r:embed="rId2"/>
              <a:stretch>
                <a:fillRect/>
              </a:stretch>
            </a:blipFill>
          </p:spPr>
          <p:txBody>
            <a:bodyPr/>
            <a:lstStyle/>
            <a:p>
              <a:endParaRPr lang="fr-FR"/>
            </a:p>
          </p:txBody>
        </p:sp>
      </p:grpSp>
      <p:sp>
        <p:nvSpPr>
          <p:cNvPr id="6" name="Freeform 6"/>
          <p:cNvSpPr/>
          <p:nvPr/>
        </p:nvSpPr>
        <p:spPr>
          <a:xfrm>
            <a:off x="1225390" y="3157758"/>
            <a:ext cx="6528412" cy="4896309"/>
          </a:xfrm>
          <a:custGeom>
            <a:avLst/>
            <a:gdLst/>
            <a:ahLst/>
            <a:cxnLst/>
            <a:rect l="l" t="t" r="r" b="b"/>
            <a:pathLst>
              <a:path w="6528412" h="4896309">
                <a:moveTo>
                  <a:pt x="0" y="0"/>
                </a:moveTo>
                <a:lnTo>
                  <a:pt x="6528412" y="0"/>
                </a:lnTo>
                <a:lnTo>
                  <a:pt x="6528412" y="4896309"/>
                </a:lnTo>
                <a:lnTo>
                  <a:pt x="0" y="4896309"/>
                </a:lnTo>
                <a:lnTo>
                  <a:pt x="0" y="0"/>
                </a:lnTo>
                <a:close/>
              </a:path>
            </a:pathLst>
          </a:custGeom>
          <a:blipFill>
            <a:blip r:embed="rId3"/>
            <a:stretch>
              <a:fillRect/>
            </a:stretch>
          </a:blipFill>
        </p:spPr>
        <p:txBody>
          <a:bodyPr/>
          <a:lstStyle/>
          <a:p>
            <a:endParaRPr lang="fr-FR"/>
          </a:p>
        </p:txBody>
      </p:sp>
      <p:sp>
        <p:nvSpPr>
          <p:cNvPr id="7" name="Freeform 7"/>
          <p:cNvSpPr/>
          <p:nvPr/>
        </p:nvSpPr>
        <p:spPr>
          <a:xfrm>
            <a:off x="8753340" y="2968562"/>
            <a:ext cx="4586594" cy="3439946"/>
          </a:xfrm>
          <a:custGeom>
            <a:avLst/>
            <a:gdLst/>
            <a:ahLst/>
            <a:cxnLst/>
            <a:rect l="l" t="t" r="r" b="b"/>
            <a:pathLst>
              <a:path w="4586594" h="3439946">
                <a:moveTo>
                  <a:pt x="0" y="0"/>
                </a:moveTo>
                <a:lnTo>
                  <a:pt x="4586594" y="0"/>
                </a:lnTo>
                <a:lnTo>
                  <a:pt x="4586594" y="3439945"/>
                </a:lnTo>
                <a:lnTo>
                  <a:pt x="0" y="3439945"/>
                </a:lnTo>
                <a:lnTo>
                  <a:pt x="0" y="0"/>
                </a:lnTo>
                <a:close/>
              </a:path>
            </a:pathLst>
          </a:custGeom>
          <a:blipFill>
            <a:blip r:embed="rId4"/>
            <a:stretch>
              <a:fillRect/>
            </a:stretch>
          </a:blipFill>
        </p:spPr>
        <p:txBody>
          <a:bodyPr/>
          <a:lstStyle/>
          <a:p>
            <a:endParaRPr lang="fr-FR"/>
          </a:p>
        </p:txBody>
      </p:sp>
      <p:sp>
        <p:nvSpPr>
          <p:cNvPr id="8" name="Freeform 8"/>
          <p:cNvSpPr/>
          <p:nvPr/>
        </p:nvSpPr>
        <p:spPr>
          <a:xfrm>
            <a:off x="12852031" y="5948812"/>
            <a:ext cx="4365270" cy="2913818"/>
          </a:xfrm>
          <a:custGeom>
            <a:avLst/>
            <a:gdLst/>
            <a:ahLst/>
            <a:cxnLst/>
            <a:rect l="l" t="t" r="r" b="b"/>
            <a:pathLst>
              <a:path w="4365270" h="2913818">
                <a:moveTo>
                  <a:pt x="0" y="0"/>
                </a:moveTo>
                <a:lnTo>
                  <a:pt x="4365270" y="0"/>
                </a:lnTo>
                <a:lnTo>
                  <a:pt x="4365270" y="2913818"/>
                </a:lnTo>
                <a:lnTo>
                  <a:pt x="0" y="2913818"/>
                </a:lnTo>
                <a:lnTo>
                  <a:pt x="0" y="0"/>
                </a:lnTo>
                <a:close/>
              </a:path>
            </a:pathLst>
          </a:custGeom>
          <a:blipFill>
            <a:blip r:embed="rId5"/>
            <a:stretch>
              <a:fillRect/>
            </a:stretch>
          </a:blipFill>
        </p:spPr>
        <p:txBody>
          <a:bodyPr/>
          <a:lstStyle/>
          <a:p>
            <a:endParaRPr lang="fr-FR"/>
          </a:p>
        </p:txBody>
      </p:sp>
      <p:sp>
        <p:nvSpPr>
          <p:cNvPr id="9" name="TextBox 9"/>
          <p:cNvSpPr txBox="1"/>
          <p:nvPr/>
        </p:nvSpPr>
        <p:spPr>
          <a:xfrm>
            <a:off x="2836292" y="933450"/>
            <a:ext cx="12615416" cy="887082"/>
          </a:xfrm>
          <a:prstGeom prst="rect">
            <a:avLst/>
          </a:prstGeom>
        </p:spPr>
        <p:txBody>
          <a:bodyPr lIns="0" tIns="0" rIns="0" bIns="0" rtlCol="0" anchor="t">
            <a:spAutoFit/>
          </a:bodyPr>
          <a:lstStyle/>
          <a:p>
            <a:pPr algn="ctr">
              <a:lnSpc>
                <a:spcPts val="7280"/>
              </a:lnSpc>
            </a:pPr>
            <a:r>
              <a:rPr lang="en-US" sz="5200">
                <a:solidFill>
                  <a:srgbClr val="FFFFFF"/>
                </a:solidFill>
                <a:latin typeface="Hammersmith One"/>
                <a:ea typeface="Hammersmith One"/>
                <a:cs typeface="Hammersmith One"/>
                <a:sym typeface="Hammersmith One"/>
              </a:rPr>
              <a:t>Récompenses et valorisation des projets</a:t>
            </a:r>
          </a:p>
        </p:txBody>
      </p:sp>
      <p:sp>
        <p:nvSpPr>
          <p:cNvPr id="10" name="TextBox 10"/>
          <p:cNvSpPr txBox="1"/>
          <p:nvPr/>
        </p:nvSpPr>
        <p:spPr>
          <a:xfrm>
            <a:off x="1225390" y="8201042"/>
            <a:ext cx="6616846" cy="1054099"/>
          </a:xfrm>
          <a:prstGeom prst="rect">
            <a:avLst/>
          </a:prstGeom>
        </p:spPr>
        <p:txBody>
          <a:bodyPr lIns="0" tIns="0" rIns="0" bIns="0" rtlCol="0" anchor="t">
            <a:spAutoFit/>
          </a:bodyPr>
          <a:lstStyle/>
          <a:p>
            <a:pPr algn="ctr">
              <a:lnSpc>
                <a:spcPts val="2800"/>
              </a:lnSpc>
            </a:pPr>
            <a:r>
              <a:rPr lang="en-US" sz="2000">
                <a:solidFill>
                  <a:srgbClr val="FFFFFF"/>
                </a:solidFill>
                <a:latin typeface="Open Sans"/>
                <a:ea typeface="Open Sans"/>
                <a:cs typeface="Open Sans"/>
                <a:sym typeface="Open Sans"/>
              </a:rPr>
              <a:t>Lauréats nationaux 2025 du concours « La Flamme de l’égalité » au Ministère des Outre-Mer, le 23 mai 2025 </a:t>
            </a:r>
          </a:p>
          <a:p>
            <a:pPr algn="ctr">
              <a:lnSpc>
                <a:spcPts val="2800"/>
              </a:lnSpc>
            </a:pPr>
            <a:r>
              <a:rPr lang="en-US" sz="2000">
                <a:solidFill>
                  <a:srgbClr val="FFFFFF"/>
                </a:solidFill>
                <a:latin typeface="Open Sans"/>
                <a:ea typeface="Open Sans"/>
                <a:cs typeface="Open Sans"/>
                <a:sym typeface="Open Sans"/>
              </a:rPr>
              <a:t>© Ligue Paris</a:t>
            </a:r>
          </a:p>
        </p:txBody>
      </p:sp>
      <p:sp>
        <p:nvSpPr>
          <p:cNvPr id="11" name="TextBox 11"/>
          <p:cNvSpPr txBox="1"/>
          <p:nvPr/>
        </p:nvSpPr>
        <p:spPr>
          <a:xfrm>
            <a:off x="13857322" y="3129796"/>
            <a:ext cx="3401978" cy="1758949"/>
          </a:xfrm>
          <a:prstGeom prst="rect">
            <a:avLst/>
          </a:prstGeom>
        </p:spPr>
        <p:txBody>
          <a:bodyPr lIns="0" tIns="0" rIns="0" bIns="0" rtlCol="0" anchor="t">
            <a:spAutoFit/>
          </a:bodyPr>
          <a:lstStyle/>
          <a:p>
            <a:pPr algn="ctr">
              <a:lnSpc>
                <a:spcPts val="2800"/>
              </a:lnSpc>
            </a:pPr>
            <a:r>
              <a:rPr lang="en-US" sz="2000">
                <a:solidFill>
                  <a:srgbClr val="FFFFFF"/>
                </a:solidFill>
                <a:latin typeface="Open Sans"/>
                <a:ea typeface="Open Sans"/>
                <a:cs typeface="Open Sans"/>
                <a:sym typeface="Open Sans"/>
              </a:rPr>
              <a:t>Lauréats académiques 2025 du concours « La Flamme de l’égalité » à l’occasion de cérémonies académiques, mai 2025 </a:t>
            </a:r>
          </a:p>
        </p:txBody>
      </p:sp>
      <p:sp>
        <p:nvSpPr>
          <p:cNvPr id="12" name="TextBox 12"/>
          <p:cNvSpPr txBox="1"/>
          <p:nvPr/>
        </p:nvSpPr>
        <p:spPr>
          <a:xfrm>
            <a:off x="9450053" y="6360882"/>
            <a:ext cx="3401978" cy="349249"/>
          </a:xfrm>
          <a:prstGeom prst="rect">
            <a:avLst/>
          </a:prstGeom>
        </p:spPr>
        <p:txBody>
          <a:bodyPr lIns="0" tIns="0" rIns="0" bIns="0" rtlCol="0" anchor="t">
            <a:spAutoFit/>
          </a:bodyPr>
          <a:lstStyle/>
          <a:p>
            <a:pPr algn="l">
              <a:lnSpc>
                <a:spcPts val="2800"/>
              </a:lnSpc>
            </a:pPr>
            <a:r>
              <a:rPr lang="en-US" sz="2000" i="1">
                <a:solidFill>
                  <a:srgbClr val="FFFFFF"/>
                </a:solidFill>
                <a:latin typeface="Open Sans Italics"/>
                <a:ea typeface="Open Sans Italics"/>
                <a:cs typeface="Open Sans Italics"/>
                <a:sym typeface="Open Sans Italics"/>
              </a:rPr>
              <a:t>Académie de Versailles</a:t>
            </a:r>
          </a:p>
        </p:txBody>
      </p:sp>
      <p:sp>
        <p:nvSpPr>
          <p:cNvPr id="13" name="TextBox 13"/>
          <p:cNvSpPr txBox="1"/>
          <p:nvPr/>
        </p:nvSpPr>
        <p:spPr>
          <a:xfrm>
            <a:off x="13571800" y="8905892"/>
            <a:ext cx="3401978" cy="349249"/>
          </a:xfrm>
          <a:prstGeom prst="rect">
            <a:avLst/>
          </a:prstGeom>
        </p:spPr>
        <p:txBody>
          <a:bodyPr lIns="0" tIns="0" rIns="0" bIns="0" rtlCol="0" anchor="t">
            <a:spAutoFit/>
          </a:bodyPr>
          <a:lstStyle/>
          <a:p>
            <a:pPr algn="l">
              <a:lnSpc>
                <a:spcPts val="2800"/>
              </a:lnSpc>
            </a:pPr>
            <a:r>
              <a:rPr lang="en-US" sz="2000" i="1">
                <a:solidFill>
                  <a:srgbClr val="FFFFFF"/>
                </a:solidFill>
                <a:latin typeface="Open Sans Italics"/>
                <a:ea typeface="Open Sans Italics"/>
                <a:cs typeface="Open Sans Italics"/>
                <a:sym typeface="Open Sans Italics"/>
              </a:rPr>
              <a:t>Académie d’Aix-Marseille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9526" y="-2561118"/>
            <a:ext cx="15440366" cy="15409236"/>
          </a:xfrm>
          <a:custGeom>
            <a:avLst/>
            <a:gdLst/>
            <a:ahLst/>
            <a:cxnLst/>
            <a:rect l="l" t="t" r="r" b="b"/>
            <a:pathLst>
              <a:path w="15440366" h="15409236">
                <a:moveTo>
                  <a:pt x="0" y="0"/>
                </a:moveTo>
                <a:lnTo>
                  <a:pt x="15440366" y="0"/>
                </a:lnTo>
                <a:lnTo>
                  <a:pt x="15440366" y="15409236"/>
                </a:lnTo>
                <a:lnTo>
                  <a:pt x="0" y="15409236"/>
                </a:lnTo>
                <a:lnTo>
                  <a:pt x="0" y="0"/>
                </a:lnTo>
                <a:close/>
              </a:path>
            </a:pathLst>
          </a:custGeom>
          <a:blipFill>
            <a:blip r:embed="rId2">
              <a:alphaModFix amt="67000"/>
            </a:blip>
            <a:stretch>
              <a:fillRect/>
            </a:stretch>
          </a:blipFill>
        </p:spPr>
        <p:txBody>
          <a:bodyPr/>
          <a:lstStyle/>
          <a:p>
            <a:endParaRPr lang="fr-FR"/>
          </a:p>
        </p:txBody>
      </p:sp>
      <p:grpSp>
        <p:nvGrpSpPr>
          <p:cNvPr id="3" name="Group 3"/>
          <p:cNvGrpSpPr/>
          <p:nvPr/>
        </p:nvGrpSpPr>
        <p:grpSpPr>
          <a:xfrm>
            <a:off x="2297772" y="4142775"/>
            <a:ext cx="13692456" cy="1980691"/>
            <a:chOff x="0" y="0"/>
            <a:chExt cx="3606244" cy="521663"/>
          </a:xfrm>
        </p:grpSpPr>
        <p:sp>
          <p:nvSpPr>
            <p:cNvPr id="4" name="Freeform 4"/>
            <p:cNvSpPr/>
            <p:nvPr/>
          </p:nvSpPr>
          <p:spPr>
            <a:xfrm>
              <a:off x="0" y="0"/>
              <a:ext cx="3606243" cy="521663"/>
            </a:xfrm>
            <a:custGeom>
              <a:avLst/>
              <a:gdLst/>
              <a:ahLst/>
              <a:cxnLst/>
              <a:rect l="l" t="t" r="r" b="b"/>
              <a:pathLst>
                <a:path w="3606243" h="521663">
                  <a:moveTo>
                    <a:pt x="0" y="0"/>
                  </a:moveTo>
                  <a:lnTo>
                    <a:pt x="3606243" y="0"/>
                  </a:lnTo>
                  <a:lnTo>
                    <a:pt x="3606243" y="521663"/>
                  </a:lnTo>
                  <a:lnTo>
                    <a:pt x="0" y="521663"/>
                  </a:lnTo>
                  <a:close/>
                </a:path>
              </a:pathLst>
            </a:custGeom>
            <a:solidFill>
              <a:srgbClr val="F03F4D"/>
            </a:solidFill>
          </p:spPr>
          <p:txBody>
            <a:bodyPr/>
            <a:lstStyle/>
            <a:p>
              <a:endParaRPr lang="fr-FR"/>
            </a:p>
          </p:txBody>
        </p:sp>
        <p:sp>
          <p:nvSpPr>
            <p:cNvPr id="5" name="TextBox 5"/>
            <p:cNvSpPr txBox="1"/>
            <p:nvPr/>
          </p:nvSpPr>
          <p:spPr>
            <a:xfrm>
              <a:off x="0" y="-95250"/>
              <a:ext cx="3606244" cy="616913"/>
            </a:xfrm>
            <a:prstGeom prst="rect">
              <a:avLst/>
            </a:prstGeom>
          </p:spPr>
          <p:txBody>
            <a:bodyPr lIns="50800" tIns="50800" rIns="50800" bIns="50800" rtlCol="0" anchor="ctr"/>
            <a:lstStyle/>
            <a:p>
              <a:pPr algn="ctr">
                <a:lnSpc>
                  <a:spcPts val="7279"/>
                </a:lnSpc>
                <a:spcBef>
                  <a:spcPct val="0"/>
                </a:spcBef>
              </a:pPr>
              <a:r>
                <a:rPr lang="en-US" sz="5199">
                  <a:solidFill>
                    <a:srgbClr val="FFFFFF"/>
                  </a:solidFill>
                  <a:latin typeface="Hammersmith One"/>
                  <a:ea typeface="Hammersmith One"/>
                  <a:cs typeface="Hammersmith One"/>
                  <a:sym typeface="Hammersmith One"/>
                </a:rPr>
                <a:t>5. Quel accompagnement ?</a:t>
              </a:r>
            </a:p>
          </p:txBody>
        </p:sp>
      </p:grpSp>
      <p:sp>
        <p:nvSpPr>
          <p:cNvPr id="6" name="Freeform 6"/>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59454" y="0"/>
            <a:ext cx="2228546" cy="2228546"/>
          </a:xfrm>
          <a:custGeom>
            <a:avLst/>
            <a:gdLst/>
            <a:ahLst/>
            <a:cxnLst/>
            <a:rect l="l" t="t" r="r" b="b"/>
            <a:pathLst>
              <a:path w="2228546" h="2228546">
                <a:moveTo>
                  <a:pt x="0" y="0"/>
                </a:moveTo>
                <a:lnTo>
                  <a:pt x="2228546" y="0"/>
                </a:lnTo>
                <a:lnTo>
                  <a:pt x="2228546" y="2228546"/>
                </a:lnTo>
                <a:lnTo>
                  <a:pt x="0" y="2228546"/>
                </a:lnTo>
                <a:lnTo>
                  <a:pt x="0" y="0"/>
                </a:lnTo>
                <a:close/>
              </a:path>
            </a:pathLst>
          </a:custGeom>
          <a:blipFill>
            <a:blip r:embed="rId2"/>
            <a:stretch>
              <a:fillRect/>
            </a:stretch>
          </a:blipFill>
        </p:spPr>
        <p:txBody>
          <a:bodyPr/>
          <a:lstStyle/>
          <a:p>
            <a:endParaRPr lang="fr-FR"/>
          </a:p>
        </p:txBody>
      </p:sp>
      <p:sp>
        <p:nvSpPr>
          <p:cNvPr id="3" name="Freeform 3"/>
          <p:cNvSpPr/>
          <p:nvPr/>
        </p:nvSpPr>
        <p:spPr>
          <a:xfrm>
            <a:off x="2645877" y="2861244"/>
            <a:ext cx="5413195" cy="1323466"/>
          </a:xfrm>
          <a:custGeom>
            <a:avLst/>
            <a:gdLst/>
            <a:ahLst/>
            <a:cxnLst/>
            <a:rect l="l" t="t" r="r" b="b"/>
            <a:pathLst>
              <a:path w="5413195" h="1323466">
                <a:moveTo>
                  <a:pt x="0" y="0"/>
                </a:moveTo>
                <a:lnTo>
                  <a:pt x="5413195" y="0"/>
                </a:lnTo>
                <a:lnTo>
                  <a:pt x="5413195" y="1323466"/>
                </a:lnTo>
                <a:lnTo>
                  <a:pt x="0" y="1323466"/>
                </a:lnTo>
                <a:lnTo>
                  <a:pt x="0" y="0"/>
                </a:lnTo>
                <a:close/>
              </a:path>
            </a:pathLst>
          </a:custGeom>
          <a:blipFill>
            <a:blip r:embed="rId3"/>
            <a:stretch>
              <a:fillRect/>
            </a:stretch>
          </a:blipFill>
        </p:spPr>
        <p:txBody>
          <a:bodyPr/>
          <a:lstStyle/>
          <a:p>
            <a:endParaRPr lang="fr-FR"/>
          </a:p>
        </p:txBody>
      </p:sp>
      <p:sp>
        <p:nvSpPr>
          <p:cNvPr id="4" name="Freeform 4"/>
          <p:cNvSpPr/>
          <p:nvPr/>
        </p:nvSpPr>
        <p:spPr>
          <a:xfrm>
            <a:off x="1706735" y="6376807"/>
            <a:ext cx="2790411" cy="2790411"/>
          </a:xfrm>
          <a:custGeom>
            <a:avLst/>
            <a:gdLst/>
            <a:ahLst/>
            <a:cxnLst/>
            <a:rect l="l" t="t" r="r" b="b"/>
            <a:pathLst>
              <a:path w="2790411" h="2790411">
                <a:moveTo>
                  <a:pt x="0" y="0"/>
                </a:moveTo>
                <a:lnTo>
                  <a:pt x="2790411" y="0"/>
                </a:lnTo>
                <a:lnTo>
                  <a:pt x="2790411" y="2790411"/>
                </a:lnTo>
                <a:lnTo>
                  <a:pt x="0" y="2790411"/>
                </a:lnTo>
                <a:lnTo>
                  <a:pt x="0" y="0"/>
                </a:lnTo>
                <a:close/>
              </a:path>
            </a:pathLst>
          </a:custGeom>
          <a:blipFill>
            <a:blip r:embed="rId4"/>
            <a:stretch>
              <a:fillRect/>
            </a:stretch>
          </a:blipFill>
        </p:spPr>
        <p:txBody>
          <a:bodyPr/>
          <a:lstStyle/>
          <a:p>
            <a:endParaRPr lang="fr-FR"/>
          </a:p>
        </p:txBody>
      </p:sp>
      <p:sp>
        <p:nvSpPr>
          <p:cNvPr id="5" name="TextBox 5"/>
          <p:cNvSpPr txBox="1"/>
          <p:nvPr/>
        </p:nvSpPr>
        <p:spPr>
          <a:xfrm>
            <a:off x="7408143" y="933450"/>
            <a:ext cx="3471714" cy="887082"/>
          </a:xfrm>
          <a:prstGeom prst="rect">
            <a:avLst/>
          </a:prstGeom>
        </p:spPr>
        <p:txBody>
          <a:bodyPr lIns="0" tIns="0" rIns="0" bIns="0" rtlCol="0" anchor="t">
            <a:spAutoFit/>
          </a:bodyPr>
          <a:lstStyle/>
          <a:p>
            <a:pPr algn="ctr">
              <a:lnSpc>
                <a:spcPts val="7280"/>
              </a:lnSpc>
            </a:pPr>
            <a:r>
              <a:rPr lang="en-US" sz="5200">
                <a:solidFill>
                  <a:srgbClr val="EA330A"/>
                </a:solidFill>
                <a:latin typeface="Hammersmith One"/>
                <a:ea typeface="Hammersmith One"/>
                <a:cs typeface="Hammersmith One"/>
                <a:sym typeface="Hammersmith One"/>
              </a:rPr>
              <a:t>Ressources</a:t>
            </a:r>
          </a:p>
        </p:txBody>
      </p:sp>
      <p:sp>
        <p:nvSpPr>
          <p:cNvPr id="6" name="Freeform 6"/>
          <p:cNvSpPr/>
          <p:nvPr/>
        </p:nvSpPr>
        <p:spPr>
          <a:xfrm>
            <a:off x="12110057" y="2127771"/>
            <a:ext cx="2790411" cy="2790411"/>
          </a:xfrm>
          <a:custGeom>
            <a:avLst/>
            <a:gdLst/>
            <a:ahLst/>
            <a:cxnLst/>
            <a:rect l="l" t="t" r="r" b="b"/>
            <a:pathLst>
              <a:path w="2790411" h="2790411">
                <a:moveTo>
                  <a:pt x="0" y="0"/>
                </a:moveTo>
                <a:lnTo>
                  <a:pt x="2790411" y="0"/>
                </a:lnTo>
                <a:lnTo>
                  <a:pt x="2790411" y="2790411"/>
                </a:lnTo>
                <a:lnTo>
                  <a:pt x="0" y="2790411"/>
                </a:lnTo>
                <a:lnTo>
                  <a:pt x="0" y="0"/>
                </a:lnTo>
                <a:close/>
              </a:path>
            </a:pathLst>
          </a:custGeom>
          <a:blipFill>
            <a:blip r:embed="rId2"/>
            <a:stretch>
              <a:fillRect/>
            </a:stretch>
          </a:blipFill>
        </p:spPr>
        <p:txBody>
          <a:bodyPr/>
          <a:lstStyle/>
          <a:p>
            <a:endParaRPr lang="fr-FR"/>
          </a:p>
        </p:txBody>
      </p:sp>
      <p:sp>
        <p:nvSpPr>
          <p:cNvPr id="7" name="Freeform 7"/>
          <p:cNvSpPr/>
          <p:nvPr/>
        </p:nvSpPr>
        <p:spPr>
          <a:xfrm>
            <a:off x="6334544" y="6376807"/>
            <a:ext cx="5618912" cy="2881493"/>
          </a:xfrm>
          <a:custGeom>
            <a:avLst/>
            <a:gdLst/>
            <a:ahLst/>
            <a:cxnLst/>
            <a:rect l="l" t="t" r="r" b="b"/>
            <a:pathLst>
              <a:path w="5618912" h="2881493">
                <a:moveTo>
                  <a:pt x="0" y="0"/>
                </a:moveTo>
                <a:lnTo>
                  <a:pt x="5618912" y="0"/>
                </a:lnTo>
                <a:lnTo>
                  <a:pt x="5618912" y="2881493"/>
                </a:lnTo>
                <a:lnTo>
                  <a:pt x="0" y="2881493"/>
                </a:lnTo>
                <a:lnTo>
                  <a:pt x="0" y="0"/>
                </a:lnTo>
                <a:close/>
              </a:path>
            </a:pathLst>
          </a:custGeom>
          <a:blipFill>
            <a:blip r:embed="rId5"/>
            <a:stretch>
              <a:fillRect/>
            </a:stretch>
          </a:blipFill>
        </p:spPr>
        <p:txBody>
          <a:bodyPr/>
          <a:lstStyle/>
          <a:p>
            <a:endParaRPr lang="fr-FR"/>
          </a:p>
        </p:txBody>
      </p:sp>
      <p:sp>
        <p:nvSpPr>
          <p:cNvPr id="8" name="Freeform 8"/>
          <p:cNvSpPr/>
          <p:nvPr/>
        </p:nvSpPr>
        <p:spPr>
          <a:xfrm>
            <a:off x="12738557" y="6910035"/>
            <a:ext cx="4520743" cy="2257183"/>
          </a:xfrm>
          <a:custGeom>
            <a:avLst/>
            <a:gdLst/>
            <a:ahLst/>
            <a:cxnLst/>
            <a:rect l="l" t="t" r="r" b="b"/>
            <a:pathLst>
              <a:path w="4520743" h="2257183">
                <a:moveTo>
                  <a:pt x="0" y="0"/>
                </a:moveTo>
                <a:lnTo>
                  <a:pt x="4520743" y="0"/>
                </a:lnTo>
                <a:lnTo>
                  <a:pt x="4520743" y="2257183"/>
                </a:lnTo>
                <a:lnTo>
                  <a:pt x="0" y="2257183"/>
                </a:lnTo>
                <a:lnTo>
                  <a:pt x="0" y="0"/>
                </a:lnTo>
                <a:close/>
              </a:path>
            </a:pathLst>
          </a:custGeom>
          <a:blipFill>
            <a:blip r:embed="rId6"/>
            <a:stretch>
              <a:fillRect/>
            </a:stretch>
          </a:blipFill>
        </p:spPr>
        <p:txBody>
          <a:bodyPr/>
          <a:lstStyle/>
          <a:p>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9526" y="-2561118"/>
            <a:ext cx="15440366" cy="15409236"/>
          </a:xfrm>
          <a:custGeom>
            <a:avLst/>
            <a:gdLst/>
            <a:ahLst/>
            <a:cxnLst/>
            <a:rect l="l" t="t" r="r" b="b"/>
            <a:pathLst>
              <a:path w="15440366" h="15409236">
                <a:moveTo>
                  <a:pt x="0" y="0"/>
                </a:moveTo>
                <a:lnTo>
                  <a:pt x="15440366" y="0"/>
                </a:lnTo>
                <a:lnTo>
                  <a:pt x="15440366" y="15409236"/>
                </a:lnTo>
                <a:lnTo>
                  <a:pt x="0" y="15409236"/>
                </a:lnTo>
                <a:lnTo>
                  <a:pt x="0" y="0"/>
                </a:lnTo>
                <a:close/>
              </a:path>
            </a:pathLst>
          </a:custGeom>
          <a:blipFill>
            <a:blip r:embed="rId2">
              <a:alphaModFix amt="67000"/>
            </a:blip>
            <a:stretch>
              <a:fillRect/>
            </a:stretch>
          </a:blipFill>
        </p:spPr>
        <p:txBody>
          <a:bodyPr/>
          <a:lstStyle/>
          <a:p>
            <a:endParaRPr lang="fr-FR"/>
          </a:p>
        </p:txBody>
      </p:sp>
      <p:grpSp>
        <p:nvGrpSpPr>
          <p:cNvPr id="3" name="Group 3"/>
          <p:cNvGrpSpPr/>
          <p:nvPr/>
        </p:nvGrpSpPr>
        <p:grpSpPr>
          <a:xfrm>
            <a:off x="2297772" y="4142775"/>
            <a:ext cx="13692456" cy="1980691"/>
            <a:chOff x="0" y="0"/>
            <a:chExt cx="3606244" cy="521663"/>
          </a:xfrm>
        </p:grpSpPr>
        <p:sp>
          <p:nvSpPr>
            <p:cNvPr id="4" name="Freeform 4"/>
            <p:cNvSpPr/>
            <p:nvPr/>
          </p:nvSpPr>
          <p:spPr>
            <a:xfrm>
              <a:off x="0" y="0"/>
              <a:ext cx="3606243" cy="521663"/>
            </a:xfrm>
            <a:custGeom>
              <a:avLst/>
              <a:gdLst/>
              <a:ahLst/>
              <a:cxnLst/>
              <a:rect l="l" t="t" r="r" b="b"/>
              <a:pathLst>
                <a:path w="3606243" h="521663">
                  <a:moveTo>
                    <a:pt x="0" y="0"/>
                  </a:moveTo>
                  <a:lnTo>
                    <a:pt x="3606243" y="0"/>
                  </a:lnTo>
                  <a:lnTo>
                    <a:pt x="3606243" y="521663"/>
                  </a:lnTo>
                  <a:lnTo>
                    <a:pt x="0" y="521663"/>
                  </a:lnTo>
                  <a:close/>
                </a:path>
              </a:pathLst>
            </a:custGeom>
            <a:solidFill>
              <a:srgbClr val="F03F4D"/>
            </a:solidFill>
          </p:spPr>
          <p:txBody>
            <a:bodyPr/>
            <a:lstStyle/>
            <a:p>
              <a:endParaRPr lang="fr-FR"/>
            </a:p>
          </p:txBody>
        </p:sp>
        <p:sp>
          <p:nvSpPr>
            <p:cNvPr id="5" name="TextBox 5"/>
            <p:cNvSpPr txBox="1"/>
            <p:nvPr/>
          </p:nvSpPr>
          <p:spPr>
            <a:xfrm>
              <a:off x="0" y="-95250"/>
              <a:ext cx="3606244" cy="616913"/>
            </a:xfrm>
            <a:prstGeom prst="rect">
              <a:avLst/>
            </a:prstGeom>
          </p:spPr>
          <p:txBody>
            <a:bodyPr lIns="50800" tIns="50800" rIns="50800" bIns="50800" rtlCol="0" anchor="ctr"/>
            <a:lstStyle/>
            <a:p>
              <a:pPr algn="ctr">
                <a:lnSpc>
                  <a:spcPts val="7279"/>
                </a:lnSpc>
                <a:spcBef>
                  <a:spcPct val="0"/>
                </a:spcBef>
              </a:pPr>
              <a:r>
                <a:rPr lang="en-US" sz="5199">
                  <a:solidFill>
                    <a:srgbClr val="FFFFFF"/>
                  </a:solidFill>
                  <a:latin typeface="Hammersmith One"/>
                  <a:ea typeface="Hammersmith One"/>
                  <a:cs typeface="Hammersmith One"/>
                  <a:sym typeface="Hammersmith One"/>
                </a:rPr>
                <a:t>6. Ils et elles en parlent</a:t>
              </a:r>
            </a:p>
          </p:txBody>
        </p:sp>
      </p:grpSp>
      <p:sp>
        <p:nvSpPr>
          <p:cNvPr id="6" name="Freeform 6"/>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laflammedelegalite.org"/>
          </p:cNvPr>
          <p:cNvSpPr/>
          <p:nvPr/>
        </p:nvSpPr>
        <p:spPr>
          <a:xfrm>
            <a:off x="10407785" y="7065682"/>
            <a:ext cx="7645314" cy="2192618"/>
          </a:xfrm>
          <a:custGeom>
            <a:avLst/>
            <a:gdLst/>
            <a:ahLst/>
            <a:cxnLst/>
            <a:rect l="l" t="t" r="r" b="b"/>
            <a:pathLst>
              <a:path w="7645314" h="2192618">
                <a:moveTo>
                  <a:pt x="0" y="0"/>
                </a:moveTo>
                <a:lnTo>
                  <a:pt x="7645314" y="0"/>
                </a:lnTo>
                <a:lnTo>
                  <a:pt x="7645314" y="2192618"/>
                </a:lnTo>
                <a:lnTo>
                  <a:pt x="0" y="2192618"/>
                </a:lnTo>
                <a:lnTo>
                  <a:pt x="0" y="0"/>
                </a:lnTo>
                <a:close/>
              </a:path>
            </a:pathLst>
          </a:custGeom>
          <a:blipFill>
            <a:blip r:embed="rId3"/>
            <a:stretch>
              <a:fillRect/>
            </a:stretch>
          </a:blipFill>
        </p:spPr>
        <p:txBody>
          <a:bodyPr/>
          <a:lstStyle/>
          <a:p>
            <a:endParaRPr lang="fr-FR"/>
          </a:p>
        </p:txBody>
      </p:sp>
      <p:grpSp>
        <p:nvGrpSpPr>
          <p:cNvPr id="3" name="Group 3"/>
          <p:cNvGrpSpPr/>
          <p:nvPr/>
        </p:nvGrpSpPr>
        <p:grpSpPr>
          <a:xfrm>
            <a:off x="6186575" y="271345"/>
            <a:ext cx="11072725" cy="1546195"/>
            <a:chOff x="0" y="0"/>
            <a:chExt cx="14763633" cy="2061594"/>
          </a:xfrm>
        </p:grpSpPr>
        <p:grpSp>
          <p:nvGrpSpPr>
            <p:cNvPr id="4" name="Group 4"/>
            <p:cNvGrpSpPr/>
            <p:nvPr/>
          </p:nvGrpSpPr>
          <p:grpSpPr>
            <a:xfrm>
              <a:off x="0" y="0"/>
              <a:ext cx="14763633" cy="2061594"/>
              <a:chOff x="0" y="0"/>
              <a:chExt cx="2916273" cy="407228"/>
            </a:xfrm>
          </p:grpSpPr>
          <p:sp>
            <p:nvSpPr>
              <p:cNvPr id="5" name="Freeform 5"/>
              <p:cNvSpPr/>
              <p:nvPr/>
            </p:nvSpPr>
            <p:spPr>
              <a:xfrm>
                <a:off x="0" y="0"/>
                <a:ext cx="2916273" cy="407228"/>
              </a:xfrm>
              <a:custGeom>
                <a:avLst/>
                <a:gdLst/>
                <a:ahLst/>
                <a:cxnLst/>
                <a:rect l="l" t="t" r="r" b="b"/>
                <a:pathLst>
                  <a:path w="2916273" h="407228">
                    <a:moveTo>
                      <a:pt x="0" y="0"/>
                    </a:moveTo>
                    <a:lnTo>
                      <a:pt x="2916273" y="0"/>
                    </a:lnTo>
                    <a:lnTo>
                      <a:pt x="2916273" y="407228"/>
                    </a:lnTo>
                    <a:lnTo>
                      <a:pt x="0" y="407228"/>
                    </a:lnTo>
                    <a:close/>
                  </a:path>
                </a:pathLst>
              </a:custGeom>
              <a:solidFill>
                <a:srgbClr val="437AB0"/>
              </a:solidFill>
            </p:spPr>
            <p:txBody>
              <a:bodyPr/>
              <a:lstStyle/>
              <a:p>
                <a:endParaRPr lang="fr-FR"/>
              </a:p>
            </p:txBody>
          </p:sp>
          <p:sp>
            <p:nvSpPr>
              <p:cNvPr id="6" name="TextBox 6"/>
              <p:cNvSpPr txBox="1"/>
              <p:nvPr/>
            </p:nvSpPr>
            <p:spPr>
              <a:xfrm>
                <a:off x="0" y="-57150"/>
                <a:ext cx="2916273" cy="464378"/>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0" y="186911"/>
              <a:ext cx="14519201" cy="163322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Open Sans"/>
                  <a:ea typeface="Open Sans"/>
                  <a:cs typeface="Open Sans"/>
                  <a:sym typeface="Open Sans"/>
                </a:rPr>
                <a:t>“Le concours s'inscrit parfaitement dans le cadre du parcours Citoyen et permet aux élèves d'être confrontés à un sujet sur la citoyenneté à une époque où les discriminations sont particulièrement fortes.”</a:t>
              </a:r>
            </a:p>
          </p:txBody>
        </p:sp>
      </p:grpSp>
      <p:grpSp>
        <p:nvGrpSpPr>
          <p:cNvPr id="8" name="Group 8"/>
          <p:cNvGrpSpPr/>
          <p:nvPr/>
        </p:nvGrpSpPr>
        <p:grpSpPr>
          <a:xfrm>
            <a:off x="604363" y="6439395"/>
            <a:ext cx="9370045" cy="1546195"/>
            <a:chOff x="0" y="0"/>
            <a:chExt cx="12493394" cy="2061594"/>
          </a:xfrm>
        </p:grpSpPr>
        <p:grpSp>
          <p:nvGrpSpPr>
            <p:cNvPr id="9" name="Group 9"/>
            <p:cNvGrpSpPr/>
            <p:nvPr/>
          </p:nvGrpSpPr>
          <p:grpSpPr>
            <a:xfrm>
              <a:off x="150697" y="0"/>
              <a:ext cx="12192000" cy="2061594"/>
              <a:chOff x="0" y="0"/>
              <a:chExt cx="2408296" cy="407228"/>
            </a:xfrm>
          </p:grpSpPr>
          <p:sp>
            <p:nvSpPr>
              <p:cNvPr id="10" name="Freeform 10"/>
              <p:cNvSpPr/>
              <p:nvPr/>
            </p:nvSpPr>
            <p:spPr>
              <a:xfrm>
                <a:off x="0" y="0"/>
                <a:ext cx="2408296" cy="407228"/>
              </a:xfrm>
              <a:custGeom>
                <a:avLst/>
                <a:gdLst/>
                <a:ahLst/>
                <a:cxnLst/>
                <a:rect l="l" t="t" r="r" b="b"/>
                <a:pathLst>
                  <a:path w="2408296" h="407228">
                    <a:moveTo>
                      <a:pt x="0" y="0"/>
                    </a:moveTo>
                    <a:lnTo>
                      <a:pt x="2408296" y="0"/>
                    </a:lnTo>
                    <a:lnTo>
                      <a:pt x="2408296" y="407228"/>
                    </a:lnTo>
                    <a:lnTo>
                      <a:pt x="0" y="407228"/>
                    </a:lnTo>
                    <a:close/>
                  </a:path>
                </a:pathLst>
              </a:custGeom>
              <a:solidFill>
                <a:srgbClr val="0047A8"/>
              </a:solidFill>
            </p:spPr>
            <p:txBody>
              <a:bodyPr/>
              <a:lstStyle/>
              <a:p>
                <a:endParaRPr lang="fr-FR"/>
              </a:p>
            </p:txBody>
          </p:sp>
          <p:sp>
            <p:nvSpPr>
              <p:cNvPr id="11" name="TextBox 11"/>
              <p:cNvSpPr txBox="1"/>
              <p:nvPr/>
            </p:nvSpPr>
            <p:spPr>
              <a:xfrm>
                <a:off x="0" y="-57150"/>
                <a:ext cx="2408296" cy="464378"/>
              </a:xfrm>
              <a:prstGeom prst="rect">
                <a:avLst/>
              </a:prstGeom>
            </p:spPr>
            <p:txBody>
              <a:bodyPr lIns="50800" tIns="50800" rIns="50800" bIns="50800" rtlCol="0" anchor="ctr"/>
              <a:lstStyle/>
              <a:p>
                <a:pPr algn="ctr">
                  <a:lnSpc>
                    <a:spcPts val="3640"/>
                  </a:lnSpc>
                </a:pPr>
                <a:endParaRPr/>
              </a:p>
            </p:txBody>
          </p:sp>
        </p:grpSp>
        <p:sp>
          <p:nvSpPr>
            <p:cNvPr id="12" name="TextBox 12"/>
            <p:cNvSpPr txBox="1"/>
            <p:nvPr/>
          </p:nvSpPr>
          <p:spPr>
            <a:xfrm>
              <a:off x="0" y="162050"/>
              <a:ext cx="12493394" cy="163322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Open Sans"/>
                  <a:ea typeface="Open Sans"/>
                  <a:cs typeface="Open Sans"/>
                  <a:sym typeface="Open Sans"/>
                </a:rPr>
                <a:t>“C'est une occasion de travailler en petit groupe. Cet effectif permet des relations plus authentiques et laisse la place pour travailler plus finement sur les valeurs à faire passer.”</a:t>
              </a:r>
            </a:p>
          </p:txBody>
        </p:sp>
      </p:grpSp>
      <p:grpSp>
        <p:nvGrpSpPr>
          <p:cNvPr id="13" name="Group 13"/>
          <p:cNvGrpSpPr/>
          <p:nvPr/>
        </p:nvGrpSpPr>
        <p:grpSpPr>
          <a:xfrm>
            <a:off x="9008506" y="4231969"/>
            <a:ext cx="9044593" cy="2007402"/>
            <a:chOff x="0" y="0"/>
            <a:chExt cx="12059458" cy="2676536"/>
          </a:xfrm>
        </p:grpSpPr>
        <p:grpSp>
          <p:nvGrpSpPr>
            <p:cNvPr id="14" name="Group 14"/>
            <p:cNvGrpSpPr/>
            <p:nvPr/>
          </p:nvGrpSpPr>
          <p:grpSpPr>
            <a:xfrm>
              <a:off x="0" y="0"/>
              <a:ext cx="12059458" cy="2676536"/>
              <a:chOff x="0" y="0"/>
              <a:chExt cx="2382115" cy="528698"/>
            </a:xfrm>
          </p:grpSpPr>
          <p:sp>
            <p:nvSpPr>
              <p:cNvPr id="15" name="Freeform 15"/>
              <p:cNvSpPr/>
              <p:nvPr/>
            </p:nvSpPr>
            <p:spPr>
              <a:xfrm>
                <a:off x="0" y="0"/>
                <a:ext cx="2382115" cy="528698"/>
              </a:xfrm>
              <a:custGeom>
                <a:avLst/>
                <a:gdLst/>
                <a:ahLst/>
                <a:cxnLst/>
                <a:rect l="l" t="t" r="r" b="b"/>
                <a:pathLst>
                  <a:path w="2382115" h="528698">
                    <a:moveTo>
                      <a:pt x="0" y="0"/>
                    </a:moveTo>
                    <a:lnTo>
                      <a:pt x="2382115" y="0"/>
                    </a:lnTo>
                    <a:lnTo>
                      <a:pt x="2382115" y="528698"/>
                    </a:lnTo>
                    <a:lnTo>
                      <a:pt x="0" y="528698"/>
                    </a:lnTo>
                    <a:close/>
                  </a:path>
                </a:pathLst>
              </a:custGeom>
              <a:solidFill>
                <a:srgbClr val="F03F4D"/>
              </a:solidFill>
            </p:spPr>
            <p:txBody>
              <a:bodyPr/>
              <a:lstStyle/>
              <a:p>
                <a:endParaRPr lang="fr-FR"/>
              </a:p>
            </p:txBody>
          </p:sp>
          <p:sp>
            <p:nvSpPr>
              <p:cNvPr id="16" name="TextBox 16"/>
              <p:cNvSpPr txBox="1"/>
              <p:nvPr/>
            </p:nvSpPr>
            <p:spPr>
              <a:xfrm>
                <a:off x="0" y="-57150"/>
                <a:ext cx="2382115" cy="585848"/>
              </a:xfrm>
              <a:prstGeom prst="rect">
                <a:avLst/>
              </a:prstGeom>
            </p:spPr>
            <p:txBody>
              <a:bodyPr lIns="50800" tIns="50800" rIns="50800" bIns="50800" rtlCol="0" anchor="ctr"/>
              <a:lstStyle/>
              <a:p>
                <a:pPr algn="ctr">
                  <a:lnSpc>
                    <a:spcPts val="3640"/>
                  </a:lnSpc>
                </a:pPr>
                <a:endParaRPr/>
              </a:p>
            </p:txBody>
          </p:sp>
        </p:grpSp>
        <p:sp>
          <p:nvSpPr>
            <p:cNvPr id="17" name="TextBox 17"/>
            <p:cNvSpPr txBox="1"/>
            <p:nvPr/>
          </p:nvSpPr>
          <p:spPr>
            <a:xfrm>
              <a:off x="164706" y="223208"/>
              <a:ext cx="11730046" cy="219202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Open Sans"/>
                  <a:ea typeface="Open Sans"/>
                  <a:cs typeface="Open Sans"/>
                  <a:sym typeface="Open Sans"/>
                </a:rPr>
                <a:t>“L'émulation a été à la fois saine et motivante pour les lycéens. Nombre d'entre eux se sont sentis concernés (par leurs connaissances, par leurs origines, par leur rapport en tant que consommateur à l'esclavage moderne).”</a:t>
              </a:r>
            </a:p>
          </p:txBody>
        </p:sp>
      </p:grpSp>
      <p:grpSp>
        <p:nvGrpSpPr>
          <p:cNvPr id="18" name="Group 18"/>
          <p:cNvGrpSpPr/>
          <p:nvPr/>
        </p:nvGrpSpPr>
        <p:grpSpPr>
          <a:xfrm>
            <a:off x="1591372" y="4677899"/>
            <a:ext cx="6792311" cy="1115542"/>
            <a:chOff x="0" y="0"/>
            <a:chExt cx="9056415" cy="1487389"/>
          </a:xfrm>
        </p:grpSpPr>
        <p:grpSp>
          <p:nvGrpSpPr>
            <p:cNvPr id="19" name="Group 19"/>
            <p:cNvGrpSpPr/>
            <p:nvPr/>
          </p:nvGrpSpPr>
          <p:grpSpPr>
            <a:xfrm>
              <a:off x="0" y="0"/>
              <a:ext cx="9056415" cy="1487389"/>
              <a:chOff x="0" y="0"/>
              <a:chExt cx="1788922" cy="293805"/>
            </a:xfrm>
          </p:grpSpPr>
          <p:sp>
            <p:nvSpPr>
              <p:cNvPr id="20" name="Freeform 20"/>
              <p:cNvSpPr/>
              <p:nvPr/>
            </p:nvSpPr>
            <p:spPr>
              <a:xfrm>
                <a:off x="0" y="0"/>
                <a:ext cx="1788922" cy="293805"/>
              </a:xfrm>
              <a:custGeom>
                <a:avLst/>
                <a:gdLst/>
                <a:ahLst/>
                <a:cxnLst/>
                <a:rect l="l" t="t" r="r" b="b"/>
                <a:pathLst>
                  <a:path w="1788922" h="293805">
                    <a:moveTo>
                      <a:pt x="0" y="0"/>
                    </a:moveTo>
                    <a:lnTo>
                      <a:pt x="1788922" y="0"/>
                    </a:lnTo>
                    <a:lnTo>
                      <a:pt x="1788922" y="293805"/>
                    </a:lnTo>
                    <a:lnTo>
                      <a:pt x="0" y="293805"/>
                    </a:lnTo>
                    <a:close/>
                  </a:path>
                </a:pathLst>
              </a:custGeom>
              <a:solidFill>
                <a:srgbClr val="382341"/>
              </a:solidFill>
            </p:spPr>
            <p:txBody>
              <a:bodyPr/>
              <a:lstStyle/>
              <a:p>
                <a:endParaRPr lang="fr-FR"/>
              </a:p>
            </p:txBody>
          </p:sp>
          <p:sp>
            <p:nvSpPr>
              <p:cNvPr id="21" name="TextBox 21"/>
              <p:cNvSpPr txBox="1"/>
              <p:nvPr/>
            </p:nvSpPr>
            <p:spPr>
              <a:xfrm>
                <a:off x="0" y="-57150"/>
                <a:ext cx="1788922" cy="350955"/>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274358" y="187435"/>
              <a:ext cx="8507700" cy="1074419"/>
            </a:xfrm>
            <a:prstGeom prst="rect">
              <a:avLst/>
            </a:prstGeom>
          </p:spPr>
          <p:txBody>
            <a:bodyPr lIns="0" tIns="0" rIns="0" bIns="0" rtlCol="0" anchor="t">
              <a:spAutoFit/>
            </a:bodyPr>
            <a:lstStyle/>
            <a:p>
              <a:pPr algn="ctr">
                <a:lnSpc>
                  <a:spcPts val="3360"/>
                </a:lnSpc>
                <a:spcBef>
                  <a:spcPct val="0"/>
                </a:spcBef>
              </a:pPr>
              <a:r>
                <a:rPr lang="en-US" sz="2400">
                  <a:solidFill>
                    <a:srgbClr val="FFFFFF"/>
                  </a:solidFill>
                  <a:latin typeface="Open Sans"/>
                  <a:ea typeface="Open Sans"/>
                  <a:cs typeface="Open Sans"/>
                  <a:sym typeface="Open Sans"/>
                </a:rPr>
                <a:t>“Les réalisations rendent moins abstraites les notions vues en cours.”</a:t>
              </a:r>
            </a:p>
          </p:txBody>
        </p:sp>
      </p:grpSp>
      <p:grpSp>
        <p:nvGrpSpPr>
          <p:cNvPr id="23" name="Group 23"/>
          <p:cNvGrpSpPr/>
          <p:nvPr/>
        </p:nvGrpSpPr>
        <p:grpSpPr>
          <a:xfrm>
            <a:off x="1023372" y="2017565"/>
            <a:ext cx="11240978" cy="2016954"/>
            <a:chOff x="0" y="0"/>
            <a:chExt cx="14987971" cy="2689272"/>
          </a:xfrm>
        </p:grpSpPr>
        <p:grpSp>
          <p:nvGrpSpPr>
            <p:cNvPr id="24" name="Group 24"/>
            <p:cNvGrpSpPr/>
            <p:nvPr/>
          </p:nvGrpSpPr>
          <p:grpSpPr>
            <a:xfrm>
              <a:off x="7104" y="0"/>
              <a:ext cx="14980867" cy="2689272"/>
              <a:chOff x="0" y="0"/>
              <a:chExt cx="2959184" cy="531214"/>
            </a:xfrm>
          </p:grpSpPr>
          <p:sp>
            <p:nvSpPr>
              <p:cNvPr id="25" name="Freeform 25"/>
              <p:cNvSpPr/>
              <p:nvPr/>
            </p:nvSpPr>
            <p:spPr>
              <a:xfrm>
                <a:off x="0" y="0"/>
                <a:ext cx="2959184" cy="531214"/>
              </a:xfrm>
              <a:custGeom>
                <a:avLst/>
                <a:gdLst/>
                <a:ahLst/>
                <a:cxnLst/>
                <a:rect l="l" t="t" r="r" b="b"/>
                <a:pathLst>
                  <a:path w="2959184" h="531214">
                    <a:moveTo>
                      <a:pt x="0" y="0"/>
                    </a:moveTo>
                    <a:lnTo>
                      <a:pt x="2959184" y="0"/>
                    </a:lnTo>
                    <a:lnTo>
                      <a:pt x="2959184" y="531214"/>
                    </a:lnTo>
                    <a:lnTo>
                      <a:pt x="0" y="531214"/>
                    </a:lnTo>
                    <a:close/>
                  </a:path>
                </a:pathLst>
              </a:custGeom>
              <a:solidFill>
                <a:srgbClr val="F39726"/>
              </a:solidFill>
            </p:spPr>
            <p:txBody>
              <a:bodyPr/>
              <a:lstStyle/>
              <a:p>
                <a:endParaRPr lang="fr-FR"/>
              </a:p>
            </p:txBody>
          </p:sp>
          <p:sp>
            <p:nvSpPr>
              <p:cNvPr id="26" name="TextBox 26"/>
              <p:cNvSpPr txBox="1"/>
              <p:nvPr/>
            </p:nvSpPr>
            <p:spPr>
              <a:xfrm>
                <a:off x="0" y="-57150"/>
                <a:ext cx="2959184" cy="588364"/>
              </a:xfrm>
              <a:prstGeom prst="rect">
                <a:avLst/>
              </a:prstGeom>
            </p:spPr>
            <p:txBody>
              <a:bodyPr lIns="50800" tIns="50800" rIns="50800" bIns="50800" rtlCol="0" anchor="ctr"/>
              <a:lstStyle/>
              <a:p>
                <a:pPr algn="ctr">
                  <a:lnSpc>
                    <a:spcPts val="3640"/>
                  </a:lnSpc>
                </a:pPr>
                <a:endParaRPr/>
              </a:p>
            </p:txBody>
          </p:sp>
        </p:grpSp>
        <p:sp>
          <p:nvSpPr>
            <p:cNvPr id="27" name="TextBox 27"/>
            <p:cNvSpPr txBox="1"/>
            <p:nvPr/>
          </p:nvSpPr>
          <p:spPr>
            <a:xfrm>
              <a:off x="0" y="171686"/>
              <a:ext cx="14987971" cy="2192019"/>
            </a:xfrm>
            <a:prstGeom prst="rect">
              <a:avLst/>
            </a:prstGeom>
          </p:spPr>
          <p:txBody>
            <a:bodyPr lIns="0" tIns="0" rIns="0" bIns="0" rtlCol="0" anchor="t">
              <a:spAutoFit/>
            </a:bodyPr>
            <a:lstStyle/>
            <a:p>
              <a:pPr algn="ctr">
                <a:lnSpc>
                  <a:spcPts val="3360"/>
                </a:lnSpc>
                <a:spcBef>
                  <a:spcPct val="0"/>
                </a:spcBef>
              </a:pPr>
              <a:r>
                <a:rPr lang="en-US" sz="2400">
                  <a:solidFill>
                    <a:srgbClr val="FFFFFF"/>
                  </a:solidFill>
                  <a:latin typeface="Open Sans"/>
                  <a:ea typeface="Open Sans"/>
                  <a:cs typeface="Open Sans"/>
                  <a:sym typeface="Open Sans"/>
                </a:rPr>
                <a:t>“Merci de créer des concours projets comme la Flamme de l'égalité qui motivent les élèves et qui ont un impact dans leurs comportements, leur réussite et leur confiance. C'était très agréable d'avoir des élèves motivés et soudés pour la réalisation de ce projet.”</a:t>
              </a:r>
            </a:p>
          </p:txBody>
        </p:sp>
      </p:grpSp>
      <p:grpSp>
        <p:nvGrpSpPr>
          <p:cNvPr id="28" name="Group 28"/>
          <p:cNvGrpSpPr/>
          <p:nvPr/>
        </p:nvGrpSpPr>
        <p:grpSpPr>
          <a:xfrm>
            <a:off x="1838348" y="8185616"/>
            <a:ext cx="11072725" cy="1546195"/>
            <a:chOff x="0" y="0"/>
            <a:chExt cx="14763633" cy="2061594"/>
          </a:xfrm>
        </p:grpSpPr>
        <p:grpSp>
          <p:nvGrpSpPr>
            <p:cNvPr id="29" name="Group 29"/>
            <p:cNvGrpSpPr/>
            <p:nvPr/>
          </p:nvGrpSpPr>
          <p:grpSpPr>
            <a:xfrm>
              <a:off x="0" y="0"/>
              <a:ext cx="14763633" cy="2061594"/>
              <a:chOff x="0" y="0"/>
              <a:chExt cx="2916273" cy="407228"/>
            </a:xfrm>
          </p:grpSpPr>
          <p:sp>
            <p:nvSpPr>
              <p:cNvPr id="30" name="Freeform 30"/>
              <p:cNvSpPr/>
              <p:nvPr/>
            </p:nvSpPr>
            <p:spPr>
              <a:xfrm>
                <a:off x="0" y="0"/>
                <a:ext cx="2916273" cy="407228"/>
              </a:xfrm>
              <a:custGeom>
                <a:avLst/>
                <a:gdLst/>
                <a:ahLst/>
                <a:cxnLst/>
                <a:rect l="l" t="t" r="r" b="b"/>
                <a:pathLst>
                  <a:path w="2916273" h="407228">
                    <a:moveTo>
                      <a:pt x="0" y="0"/>
                    </a:moveTo>
                    <a:lnTo>
                      <a:pt x="2916273" y="0"/>
                    </a:lnTo>
                    <a:lnTo>
                      <a:pt x="2916273" y="407228"/>
                    </a:lnTo>
                    <a:lnTo>
                      <a:pt x="0" y="407228"/>
                    </a:lnTo>
                    <a:close/>
                  </a:path>
                </a:pathLst>
              </a:custGeom>
              <a:solidFill>
                <a:srgbClr val="EA330A"/>
              </a:solidFill>
            </p:spPr>
            <p:txBody>
              <a:bodyPr/>
              <a:lstStyle/>
              <a:p>
                <a:endParaRPr lang="fr-FR"/>
              </a:p>
            </p:txBody>
          </p:sp>
          <p:sp>
            <p:nvSpPr>
              <p:cNvPr id="31" name="TextBox 31"/>
              <p:cNvSpPr txBox="1"/>
              <p:nvPr/>
            </p:nvSpPr>
            <p:spPr>
              <a:xfrm>
                <a:off x="0" y="-57150"/>
                <a:ext cx="2916273" cy="464378"/>
              </a:xfrm>
              <a:prstGeom prst="rect">
                <a:avLst/>
              </a:prstGeom>
            </p:spPr>
            <p:txBody>
              <a:bodyPr lIns="50800" tIns="50800" rIns="50800" bIns="50800" rtlCol="0" anchor="ctr"/>
              <a:lstStyle/>
              <a:p>
                <a:pPr algn="ctr">
                  <a:lnSpc>
                    <a:spcPts val="3640"/>
                  </a:lnSpc>
                </a:pPr>
                <a:endParaRPr/>
              </a:p>
            </p:txBody>
          </p:sp>
        </p:grpSp>
        <p:sp>
          <p:nvSpPr>
            <p:cNvPr id="32" name="TextBox 32"/>
            <p:cNvSpPr txBox="1"/>
            <p:nvPr/>
          </p:nvSpPr>
          <p:spPr>
            <a:xfrm>
              <a:off x="241813" y="195137"/>
              <a:ext cx="14280006" cy="1633219"/>
            </a:xfrm>
            <a:prstGeom prst="rect">
              <a:avLst/>
            </a:prstGeom>
          </p:spPr>
          <p:txBody>
            <a:bodyPr lIns="0" tIns="0" rIns="0" bIns="0" rtlCol="0" anchor="t">
              <a:spAutoFit/>
            </a:bodyPr>
            <a:lstStyle/>
            <a:p>
              <a:pPr algn="ctr">
                <a:lnSpc>
                  <a:spcPts val="3360"/>
                </a:lnSpc>
                <a:spcBef>
                  <a:spcPct val="0"/>
                </a:spcBef>
              </a:pPr>
              <a:r>
                <a:rPr lang="en-US" sz="2400">
                  <a:solidFill>
                    <a:srgbClr val="FFFFFF"/>
                  </a:solidFill>
                  <a:latin typeface="Open Sans"/>
                  <a:ea typeface="Open Sans"/>
                  <a:cs typeface="Open Sans"/>
                  <a:sym typeface="Open Sans"/>
                </a:rPr>
                <a:t>“Rapport professeur-parents amélioré (le spectacle a permis de faire venir de très nombreux parents, y compris certaines familles qui ne se déplacent pas pour les rendez-vous classiques).”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9526" y="-2561118"/>
            <a:ext cx="15440366" cy="15409236"/>
          </a:xfrm>
          <a:custGeom>
            <a:avLst/>
            <a:gdLst/>
            <a:ahLst/>
            <a:cxnLst/>
            <a:rect l="l" t="t" r="r" b="b"/>
            <a:pathLst>
              <a:path w="15440366" h="15409236">
                <a:moveTo>
                  <a:pt x="0" y="0"/>
                </a:moveTo>
                <a:lnTo>
                  <a:pt x="15440366" y="0"/>
                </a:lnTo>
                <a:lnTo>
                  <a:pt x="15440366" y="15409236"/>
                </a:lnTo>
                <a:lnTo>
                  <a:pt x="0" y="15409236"/>
                </a:lnTo>
                <a:lnTo>
                  <a:pt x="0" y="0"/>
                </a:lnTo>
                <a:close/>
              </a:path>
            </a:pathLst>
          </a:custGeom>
          <a:blipFill>
            <a:blip r:embed="rId2">
              <a:alphaModFix amt="67000"/>
            </a:blip>
            <a:stretch>
              <a:fillRect/>
            </a:stretch>
          </a:blipFill>
        </p:spPr>
        <p:txBody>
          <a:bodyPr/>
          <a:lstStyle/>
          <a:p>
            <a:endParaRPr lang="fr-FR"/>
          </a:p>
        </p:txBody>
      </p:sp>
      <p:grpSp>
        <p:nvGrpSpPr>
          <p:cNvPr id="3" name="Group 3"/>
          <p:cNvGrpSpPr/>
          <p:nvPr/>
        </p:nvGrpSpPr>
        <p:grpSpPr>
          <a:xfrm>
            <a:off x="5799561" y="2398319"/>
            <a:ext cx="6688878" cy="6106911"/>
            <a:chOff x="0" y="0"/>
            <a:chExt cx="1542412" cy="1408214"/>
          </a:xfrm>
        </p:grpSpPr>
        <p:sp>
          <p:nvSpPr>
            <p:cNvPr id="4" name="Freeform 4"/>
            <p:cNvSpPr/>
            <p:nvPr/>
          </p:nvSpPr>
          <p:spPr>
            <a:xfrm>
              <a:off x="0" y="0"/>
              <a:ext cx="1542412" cy="1408214"/>
            </a:xfrm>
            <a:custGeom>
              <a:avLst/>
              <a:gdLst/>
              <a:ahLst/>
              <a:cxnLst/>
              <a:rect l="l" t="t" r="r" b="b"/>
              <a:pathLst>
                <a:path w="1542412" h="1408214">
                  <a:moveTo>
                    <a:pt x="0" y="0"/>
                  </a:moveTo>
                  <a:lnTo>
                    <a:pt x="1542412" y="0"/>
                  </a:lnTo>
                  <a:lnTo>
                    <a:pt x="1542412" y="1408214"/>
                  </a:lnTo>
                  <a:lnTo>
                    <a:pt x="0" y="1408214"/>
                  </a:lnTo>
                  <a:close/>
                </a:path>
              </a:pathLst>
            </a:custGeom>
            <a:solidFill>
              <a:srgbClr val="0047A8"/>
            </a:solidFill>
          </p:spPr>
          <p:txBody>
            <a:bodyPr/>
            <a:lstStyle/>
            <a:p>
              <a:endParaRPr lang="fr-FR"/>
            </a:p>
          </p:txBody>
        </p:sp>
        <p:sp>
          <p:nvSpPr>
            <p:cNvPr id="5" name="TextBox 5"/>
            <p:cNvSpPr txBox="1"/>
            <p:nvPr/>
          </p:nvSpPr>
          <p:spPr>
            <a:xfrm>
              <a:off x="0" y="-38100"/>
              <a:ext cx="1542412" cy="144631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302543" y="3256288"/>
            <a:ext cx="5682913" cy="3958712"/>
          </a:xfrm>
          <a:prstGeom prst="rect">
            <a:avLst/>
          </a:prstGeom>
        </p:spPr>
        <p:txBody>
          <a:bodyPr lIns="0" tIns="0" rIns="0" bIns="0" rtlCol="0" anchor="t">
            <a:spAutoFit/>
          </a:bodyPr>
          <a:lstStyle/>
          <a:p>
            <a:pPr algn="ctr">
              <a:lnSpc>
                <a:spcPts val="3997"/>
              </a:lnSpc>
            </a:pPr>
            <a:r>
              <a:rPr lang="en-US" sz="2855" dirty="0">
                <a:solidFill>
                  <a:srgbClr val="FFFFFF"/>
                </a:solidFill>
                <a:latin typeface="Hammersmith One"/>
                <a:ea typeface="Hammersmith One"/>
                <a:cs typeface="Hammersmith One"/>
                <a:sym typeface="Hammersmith One"/>
              </a:rPr>
              <a:t>Contacts</a:t>
            </a:r>
          </a:p>
          <a:p>
            <a:pPr algn="ctr">
              <a:lnSpc>
                <a:spcPts val="3198"/>
              </a:lnSpc>
            </a:pPr>
            <a:endParaRPr lang="en-US" sz="2855" dirty="0">
              <a:solidFill>
                <a:srgbClr val="FFFFFF"/>
              </a:solidFill>
              <a:latin typeface="Hammersmith One"/>
              <a:ea typeface="Hammersmith One"/>
              <a:cs typeface="Hammersmith One"/>
              <a:sym typeface="Hammersmith One"/>
            </a:endParaRPr>
          </a:p>
          <a:p>
            <a:pPr algn="ctr">
              <a:lnSpc>
                <a:spcPts val="3357"/>
              </a:lnSpc>
            </a:pPr>
            <a:r>
              <a:rPr lang="en-US" sz="2398" dirty="0">
                <a:solidFill>
                  <a:srgbClr val="FFFFFF"/>
                </a:solidFill>
                <a:latin typeface="Hammersmith One"/>
                <a:ea typeface="Hammersmith One"/>
                <a:cs typeface="Hammersmith One"/>
                <a:sym typeface="Hammersmith One"/>
              </a:rPr>
              <a:t>flammedelegalite@ligueparis.org</a:t>
            </a:r>
          </a:p>
          <a:p>
            <a:pPr algn="ctr">
              <a:lnSpc>
                <a:spcPts val="3357"/>
              </a:lnSpc>
            </a:pPr>
            <a:endParaRPr lang="en-US" sz="2398" dirty="0">
              <a:solidFill>
                <a:srgbClr val="FFFFFF"/>
              </a:solidFill>
              <a:latin typeface="Hammersmith One"/>
              <a:ea typeface="Hammersmith One"/>
              <a:cs typeface="Hammersmith One"/>
              <a:sym typeface="Hammersmith One"/>
            </a:endParaRPr>
          </a:p>
          <a:p>
            <a:pPr algn="ctr">
              <a:lnSpc>
                <a:spcPts val="3357"/>
              </a:lnSpc>
            </a:pPr>
            <a:r>
              <a:rPr lang="en-US" sz="2398" dirty="0">
                <a:solidFill>
                  <a:srgbClr val="FFFFFF"/>
                </a:solidFill>
                <a:latin typeface="Hammersmith One"/>
                <a:ea typeface="Hammersmith One"/>
                <a:cs typeface="Hammersmith One"/>
                <a:sym typeface="Hammersmith One"/>
              </a:rPr>
              <a:t>01.53.38.85.90</a:t>
            </a:r>
          </a:p>
          <a:p>
            <a:pPr algn="ctr">
              <a:lnSpc>
                <a:spcPts val="3357"/>
              </a:lnSpc>
            </a:pPr>
            <a:endParaRPr lang="en-US" sz="2398" dirty="0">
              <a:solidFill>
                <a:schemeClr val="bg1"/>
              </a:solidFill>
              <a:latin typeface="Hammersmith One"/>
              <a:ea typeface="Hammersmith One"/>
              <a:cs typeface="Hammersmith One"/>
              <a:sym typeface="Hammersmith One"/>
            </a:endParaRPr>
          </a:p>
          <a:p>
            <a:pPr algn="ctr">
              <a:lnSpc>
                <a:spcPts val="3357"/>
              </a:lnSpc>
            </a:pPr>
            <a:r>
              <a:rPr lang="en-US" sz="2398" u="sng" dirty="0">
                <a:solidFill>
                  <a:schemeClr val="bg1"/>
                </a:solidFill>
                <a:latin typeface="Hammersmith One"/>
                <a:ea typeface="Hammersmith One"/>
                <a:cs typeface="Hammersmith One"/>
                <a:sym typeface="Hammersmith One"/>
                <a:hlinkClick r:id="rId3" tooltip="https://www.laflammedelegalite.org/contact">
                  <a:extLst>
                    <a:ext uri="{A12FA001-AC4F-418D-AE19-62706E023703}">
                      <ahyp:hlinkClr xmlns:ahyp="http://schemas.microsoft.com/office/drawing/2018/hyperlinkcolor" val="tx"/>
                    </a:ext>
                  </a:extLst>
                </a:hlinkClick>
              </a:rPr>
              <a:t>https://www.laflammedelegalite.org/</a:t>
            </a:r>
          </a:p>
          <a:p>
            <a:pPr algn="ctr">
              <a:lnSpc>
                <a:spcPts val="3357"/>
              </a:lnSpc>
            </a:pPr>
            <a:endParaRPr lang="en-US" sz="2398" u="sng" dirty="0">
              <a:solidFill>
                <a:schemeClr val="bg1"/>
              </a:solidFill>
              <a:latin typeface="Hammersmith One"/>
              <a:ea typeface="Hammersmith One"/>
              <a:cs typeface="Hammersmith One"/>
              <a:sym typeface="Hammersmith One"/>
              <a:hlinkClick r:id="rId3" tooltip="https://www.laflammedelegalite.org/contact">
                <a:extLst>
                  <a:ext uri="{A12FA001-AC4F-418D-AE19-62706E023703}">
                    <ahyp:hlinkClr xmlns:ahyp="http://schemas.microsoft.com/office/drawing/2018/hyperlinkcolor" val="tx"/>
                  </a:ext>
                </a:extLst>
              </a:hlinkClick>
            </a:endParaRPr>
          </a:p>
          <a:p>
            <a:pPr algn="ctr">
              <a:lnSpc>
                <a:spcPts val="3357"/>
              </a:lnSpc>
            </a:pPr>
            <a:r>
              <a:rPr lang="en-US" sz="2398" u="sng" dirty="0" err="1">
                <a:solidFill>
                  <a:schemeClr val="bg1"/>
                </a:solidFill>
                <a:latin typeface="Hammersmith One"/>
                <a:ea typeface="Hammersmith One"/>
                <a:cs typeface="Hammersmith One"/>
                <a:sym typeface="Hammersmith One"/>
                <a:hlinkClick r:id="rId3" tooltip="https://www.laflammedelegalite.org/contact">
                  <a:extLst>
                    <a:ext uri="{A12FA001-AC4F-418D-AE19-62706E023703}">
                      <ahyp:hlinkClr xmlns:ahyp="http://schemas.microsoft.com/office/drawing/2018/hyperlinkcolor" val="tx"/>
                    </a:ext>
                  </a:extLst>
                </a:hlinkClick>
              </a:rPr>
              <a:t>Abonnez</a:t>
            </a:r>
            <a:r>
              <a:rPr lang="en-US" sz="2398" u="sng" dirty="0">
                <a:solidFill>
                  <a:schemeClr val="bg1"/>
                </a:solidFill>
                <a:latin typeface="Hammersmith One"/>
                <a:ea typeface="Hammersmith One"/>
                <a:cs typeface="Hammersmith One"/>
                <a:sym typeface="Hammersmith One"/>
                <a:hlinkClick r:id="rId3" tooltip="https://www.laflammedelegalite.org/contact">
                  <a:extLst>
                    <a:ext uri="{A12FA001-AC4F-418D-AE19-62706E023703}">
                      <ahyp:hlinkClr xmlns:ahyp="http://schemas.microsoft.com/office/drawing/2018/hyperlinkcolor" val="tx"/>
                    </a:ext>
                  </a:extLst>
                </a:hlinkClick>
              </a:rPr>
              <a:t>-vous à </a:t>
            </a:r>
            <a:r>
              <a:rPr lang="en-US" sz="2398" u="sng" dirty="0" err="1">
                <a:solidFill>
                  <a:schemeClr val="bg1"/>
                </a:solidFill>
                <a:latin typeface="Hammersmith One"/>
                <a:ea typeface="Hammersmith One"/>
                <a:cs typeface="Hammersmith One"/>
                <a:sym typeface="Hammersmith One"/>
                <a:hlinkClick r:id="rId3" tooltip="https://www.laflammedelegalite.org/contact">
                  <a:extLst>
                    <a:ext uri="{A12FA001-AC4F-418D-AE19-62706E023703}">
                      <ahyp:hlinkClr xmlns:ahyp="http://schemas.microsoft.com/office/drawing/2018/hyperlinkcolor" val="tx"/>
                    </a:ext>
                  </a:extLst>
                </a:hlinkClick>
              </a:rPr>
              <a:t>notre</a:t>
            </a:r>
            <a:r>
              <a:rPr lang="en-US" sz="2398" u="sng" dirty="0">
                <a:solidFill>
                  <a:schemeClr val="bg1"/>
                </a:solidFill>
                <a:latin typeface="Hammersmith One"/>
                <a:ea typeface="Hammersmith One"/>
                <a:cs typeface="Hammersmith One"/>
                <a:sym typeface="Hammersmith One"/>
                <a:hlinkClick r:id="rId3" tooltip="https://www.laflammedelegalite.org/contact">
                  <a:extLst>
                    <a:ext uri="{A12FA001-AC4F-418D-AE19-62706E023703}">
                      <ahyp:hlinkClr xmlns:ahyp="http://schemas.microsoft.com/office/drawing/2018/hyperlinkcolor" val="tx"/>
                    </a:ext>
                  </a:extLst>
                </a:hlinkClick>
              </a:rPr>
              <a:t> newsletter !</a:t>
            </a:r>
          </a:p>
        </p:txBody>
      </p:sp>
      <p:sp>
        <p:nvSpPr>
          <p:cNvPr id="7" name="Freeform 7"/>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1695" y="0"/>
            <a:ext cx="4935558" cy="6131185"/>
          </a:xfrm>
          <a:custGeom>
            <a:avLst/>
            <a:gdLst/>
            <a:ahLst/>
            <a:cxnLst/>
            <a:rect l="l" t="t" r="r" b="b"/>
            <a:pathLst>
              <a:path w="4935558" h="6131185">
                <a:moveTo>
                  <a:pt x="0" y="0"/>
                </a:moveTo>
                <a:lnTo>
                  <a:pt x="4935558" y="0"/>
                </a:lnTo>
                <a:lnTo>
                  <a:pt x="4935558" y="6131185"/>
                </a:lnTo>
                <a:lnTo>
                  <a:pt x="0" y="6131185"/>
                </a:lnTo>
                <a:lnTo>
                  <a:pt x="0" y="0"/>
                </a:lnTo>
                <a:close/>
              </a:path>
            </a:pathLst>
          </a:custGeom>
          <a:blipFill>
            <a:blip r:embed="rId2"/>
            <a:stretch>
              <a:fillRect b="-2636"/>
            </a:stretch>
          </a:blipFill>
        </p:spPr>
        <p:txBody>
          <a:bodyPr/>
          <a:lstStyle/>
          <a:p>
            <a:endParaRPr lang="fr-FR"/>
          </a:p>
        </p:txBody>
      </p:sp>
      <p:grpSp>
        <p:nvGrpSpPr>
          <p:cNvPr id="3" name="Group 3"/>
          <p:cNvGrpSpPr/>
          <p:nvPr/>
        </p:nvGrpSpPr>
        <p:grpSpPr>
          <a:xfrm>
            <a:off x="2202919" y="3005401"/>
            <a:ext cx="13882163" cy="7281599"/>
            <a:chOff x="0" y="0"/>
            <a:chExt cx="3656207" cy="1917787"/>
          </a:xfrm>
        </p:grpSpPr>
        <p:sp>
          <p:nvSpPr>
            <p:cNvPr id="4" name="Freeform 4"/>
            <p:cNvSpPr/>
            <p:nvPr/>
          </p:nvSpPr>
          <p:spPr>
            <a:xfrm>
              <a:off x="0" y="0"/>
              <a:ext cx="3656207" cy="1917787"/>
            </a:xfrm>
            <a:custGeom>
              <a:avLst/>
              <a:gdLst/>
              <a:ahLst/>
              <a:cxnLst/>
              <a:rect l="l" t="t" r="r" b="b"/>
              <a:pathLst>
                <a:path w="3656207" h="1917787">
                  <a:moveTo>
                    <a:pt x="0" y="0"/>
                  </a:moveTo>
                  <a:lnTo>
                    <a:pt x="3656207" y="0"/>
                  </a:lnTo>
                  <a:lnTo>
                    <a:pt x="3656207" y="1917787"/>
                  </a:lnTo>
                  <a:lnTo>
                    <a:pt x="0" y="1917787"/>
                  </a:lnTo>
                  <a:close/>
                </a:path>
              </a:pathLst>
            </a:custGeom>
            <a:solidFill>
              <a:srgbClr val="F03F4D"/>
            </a:solidFill>
          </p:spPr>
          <p:txBody>
            <a:bodyPr/>
            <a:lstStyle/>
            <a:p>
              <a:endParaRPr lang="fr-FR"/>
            </a:p>
          </p:txBody>
        </p:sp>
        <p:sp>
          <p:nvSpPr>
            <p:cNvPr id="5" name="TextBox 5"/>
            <p:cNvSpPr txBox="1"/>
            <p:nvPr/>
          </p:nvSpPr>
          <p:spPr>
            <a:xfrm>
              <a:off x="0" y="-38100"/>
              <a:ext cx="3656207" cy="195588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895008" y="4256405"/>
            <a:ext cx="6497985" cy="887095"/>
          </a:xfrm>
          <a:prstGeom prst="rect">
            <a:avLst/>
          </a:prstGeom>
        </p:spPr>
        <p:txBody>
          <a:bodyPr lIns="0" tIns="0" rIns="0" bIns="0" rtlCol="0" anchor="t">
            <a:spAutoFit/>
          </a:bodyPr>
          <a:lstStyle/>
          <a:p>
            <a:pPr algn="ctr">
              <a:lnSpc>
                <a:spcPts val="7279"/>
              </a:lnSpc>
            </a:pPr>
            <a:r>
              <a:rPr lang="en-US" sz="5199">
                <a:solidFill>
                  <a:srgbClr val="FFFFFF"/>
                </a:solidFill>
                <a:latin typeface="Hammersmith One"/>
                <a:ea typeface="Hammersmith One"/>
                <a:cs typeface="Hammersmith One"/>
                <a:sym typeface="Hammersmith One"/>
              </a:rPr>
              <a:t>Origines du concours</a:t>
            </a:r>
          </a:p>
        </p:txBody>
      </p:sp>
      <p:sp>
        <p:nvSpPr>
          <p:cNvPr id="7" name="TextBox 7"/>
          <p:cNvSpPr txBox="1"/>
          <p:nvPr/>
        </p:nvSpPr>
        <p:spPr>
          <a:xfrm>
            <a:off x="2640360" y="5834423"/>
            <a:ext cx="13007280" cy="238061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Open Sans"/>
                <a:ea typeface="Open Sans"/>
                <a:cs typeface="Open Sans"/>
                <a:sym typeface="Open Sans"/>
              </a:rPr>
              <a:t>Créé en 2015 sur une proposition originale du CNMHE</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En réponse à la prescription de la loi Taubira du 21 mai 2001 </a:t>
            </a:r>
          </a:p>
          <a:p>
            <a:pPr algn="l">
              <a:lnSpc>
                <a:spcPts val="4759"/>
              </a:lnSpc>
            </a:pPr>
            <a:r>
              <a:rPr lang="en-US" sz="3399">
                <a:solidFill>
                  <a:srgbClr val="FFFFFF"/>
                </a:solidFill>
                <a:latin typeface="Open Sans"/>
                <a:ea typeface="Open Sans"/>
                <a:cs typeface="Open Sans"/>
                <a:sym typeface="Open Sans"/>
              </a:rPr>
              <a:t>       (article 2)</a:t>
            </a:r>
          </a:p>
          <a:p>
            <a:pPr algn="l">
              <a:lnSpc>
                <a:spcPts val="4759"/>
              </a:lnSpc>
            </a:pPr>
            <a:endParaRPr lang="en-US" sz="3399">
              <a:solidFill>
                <a:srgbClr val="FFFFFF"/>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1468" y="4155815"/>
            <a:ext cx="4808773" cy="6131185"/>
          </a:xfrm>
          <a:custGeom>
            <a:avLst/>
            <a:gdLst/>
            <a:ahLst/>
            <a:cxnLst/>
            <a:rect l="l" t="t" r="r" b="b"/>
            <a:pathLst>
              <a:path w="4808773" h="6131185">
                <a:moveTo>
                  <a:pt x="0" y="0"/>
                </a:moveTo>
                <a:lnTo>
                  <a:pt x="4808773" y="0"/>
                </a:lnTo>
                <a:lnTo>
                  <a:pt x="4808773" y="6131185"/>
                </a:lnTo>
                <a:lnTo>
                  <a:pt x="0" y="6131185"/>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2202919" y="1028700"/>
            <a:ext cx="13882163" cy="8229600"/>
            <a:chOff x="0" y="0"/>
            <a:chExt cx="3656207" cy="2167467"/>
          </a:xfrm>
        </p:grpSpPr>
        <p:sp>
          <p:nvSpPr>
            <p:cNvPr id="4" name="Freeform 4"/>
            <p:cNvSpPr/>
            <p:nvPr/>
          </p:nvSpPr>
          <p:spPr>
            <a:xfrm>
              <a:off x="0" y="0"/>
              <a:ext cx="3656207" cy="2167467"/>
            </a:xfrm>
            <a:custGeom>
              <a:avLst/>
              <a:gdLst/>
              <a:ahLst/>
              <a:cxnLst/>
              <a:rect l="l" t="t" r="r" b="b"/>
              <a:pathLst>
                <a:path w="3656207" h="2167467">
                  <a:moveTo>
                    <a:pt x="0" y="0"/>
                  </a:moveTo>
                  <a:lnTo>
                    <a:pt x="3656207" y="0"/>
                  </a:lnTo>
                  <a:lnTo>
                    <a:pt x="3656207" y="2167467"/>
                  </a:lnTo>
                  <a:lnTo>
                    <a:pt x="0" y="2167467"/>
                  </a:lnTo>
                  <a:close/>
                </a:path>
              </a:pathLst>
            </a:custGeom>
            <a:solidFill>
              <a:srgbClr val="F39726"/>
            </a:solidFill>
          </p:spPr>
          <p:txBody>
            <a:bodyPr/>
            <a:lstStyle/>
            <a:p>
              <a:endParaRPr lang="fr-FR"/>
            </a:p>
          </p:txBody>
        </p:sp>
        <p:sp>
          <p:nvSpPr>
            <p:cNvPr id="5" name="TextBox 5"/>
            <p:cNvSpPr txBox="1"/>
            <p:nvPr/>
          </p:nvSpPr>
          <p:spPr>
            <a:xfrm>
              <a:off x="0" y="-38100"/>
              <a:ext cx="3656207"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776661" y="3474518"/>
            <a:ext cx="12734679" cy="4780915"/>
          </a:xfrm>
          <a:prstGeom prst="rect">
            <a:avLst/>
          </a:prstGeom>
        </p:spPr>
        <p:txBody>
          <a:bodyPr lIns="0" tIns="0" rIns="0" bIns="0" rtlCol="0" anchor="t">
            <a:spAutoFit/>
          </a:bodyPr>
          <a:lstStyle/>
          <a:p>
            <a:pPr algn="l">
              <a:lnSpc>
                <a:spcPts val="4759"/>
              </a:lnSpc>
            </a:pPr>
            <a:r>
              <a:rPr lang="en-US" sz="3399" u="sng">
                <a:solidFill>
                  <a:srgbClr val="FFFFFF"/>
                </a:solidFill>
                <a:latin typeface="Open Sans"/>
                <a:ea typeface="Open Sans"/>
                <a:cs typeface="Open Sans"/>
                <a:sym typeface="Open Sans"/>
              </a:rPr>
              <a:t>Objectifs et enjeux :</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Dépasser l’approche économique de l’histoire de l’esclavage</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En faveur d’une approche sensible, sociale voire culturelle</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Donner des clés de compréhension de nos sociétés contemporaines</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Appréhender une histoire mondiale et sur le temps long</a:t>
            </a:r>
          </a:p>
          <a:p>
            <a:pPr algn="l">
              <a:lnSpc>
                <a:spcPts val="4759"/>
              </a:lnSpc>
            </a:pPr>
            <a:endParaRPr lang="en-US" sz="3399">
              <a:solidFill>
                <a:srgbClr val="FFFFFF"/>
              </a:solidFill>
              <a:latin typeface="Open Sans"/>
              <a:ea typeface="Open Sans"/>
              <a:cs typeface="Open Sans"/>
              <a:sym typeface="Open Sans"/>
            </a:endParaRPr>
          </a:p>
        </p:txBody>
      </p:sp>
      <p:sp>
        <p:nvSpPr>
          <p:cNvPr id="7" name="TextBox 7"/>
          <p:cNvSpPr txBox="1"/>
          <p:nvPr/>
        </p:nvSpPr>
        <p:spPr>
          <a:xfrm>
            <a:off x="6307931" y="1588841"/>
            <a:ext cx="5672138" cy="887095"/>
          </a:xfrm>
          <a:prstGeom prst="rect">
            <a:avLst/>
          </a:prstGeom>
        </p:spPr>
        <p:txBody>
          <a:bodyPr lIns="0" tIns="0" rIns="0" bIns="0" rtlCol="0" anchor="t">
            <a:spAutoFit/>
          </a:bodyPr>
          <a:lstStyle/>
          <a:p>
            <a:pPr algn="ctr">
              <a:lnSpc>
                <a:spcPts val="7279"/>
              </a:lnSpc>
            </a:pPr>
            <a:r>
              <a:rPr lang="en-US" sz="5199">
                <a:solidFill>
                  <a:srgbClr val="FFFFFF"/>
                </a:solidFill>
                <a:latin typeface="Hammersmith One"/>
                <a:ea typeface="Hammersmith One"/>
                <a:cs typeface="Hammersmith One"/>
                <a:sym typeface="Hammersmith One"/>
              </a:rPr>
              <a:t>Esprit du concours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86807" y="0"/>
            <a:ext cx="3701193" cy="3701193"/>
          </a:xfrm>
          <a:custGeom>
            <a:avLst/>
            <a:gdLst/>
            <a:ahLst/>
            <a:cxnLst/>
            <a:rect l="l" t="t" r="r" b="b"/>
            <a:pathLst>
              <a:path w="3701193" h="3701193">
                <a:moveTo>
                  <a:pt x="0" y="0"/>
                </a:moveTo>
                <a:lnTo>
                  <a:pt x="3701193" y="0"/>
                </a:lnTo>
                <a:lnTo>
                  <a:pt x="3701193" y="3701193"/>
                </a:lnTo>
                <a:lnTo>
                  <a:pt x="0" y="3701193"/>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1694034" y="3701193"/>
            <a:ext cx="4707946" cy="2725690"/>
            <a:chOff x="0" y="0"/>
            <a:chExt cx="1239953" cy="717877"/>
          </a:xfrm>
        </p:grpSpPr>
        <p:sp>
          <p:nvSpPr>
            <p:cNvPr id="4" name="Freeform 4"/>
            <p:cNvSpPr/>
            <p:nvPr/>
          </p:nvSpPr>
          <p:spPr>
            <a:xfrm>
              <a:off x="0" y="0"/>
              <a:ext cx="1239953" cy="717877"/>
            </a:xfrm>
            <a:custGeom>
              <a:avLst/>
              <a:gdLst/>
              <a:ahLst/>
              <a:cxnLst/>
              <a:rect l="l" t="t" r="r" b="b"/>
              <a:pathLst>
                <a:path w="1239953" h="717877">
                  <a:moveTo>
                    <a:pt x="0" y="0"/>
                  </a:moveTo>
                  <a:lnTo>
                    <a:pt x="1239953" y="0"/>
                  </a:lnTo>
                  <a:lnTo>
                    <a:pt x="1239953" y="717877"/>
                  </a:lnTo>
                  <a:lnTo>
                    <a:pt x="0" y="717877"/>
                  </a:lnTo>
                  <a:close/>
                </a:path>
              </a:pathLst>
            </a:custGeom>
            <a:solidFill>
              <a:srgbClr val="F03F4D">
                <a:alpha val="74902"/>
              </a:srgbClr>
            </a:solidFill>
          </p:spPr>
          <p:txBody>
            <a:bodyPr/>
            <a:lstStyle/>
            <a:p>
              <a:endParaRPr lang="fr-FR"/>
            </a:p>
          </p:txBody>
        </p:sp>
        <p:sp>
          <p:nvSpPr>
            <p:cNvPr id="5" name="TextBox 5"/>
            <p:cNvSpPr txBox="1"/>
            <p:nvPr/>
          </p:nvSpPr>
          <p:spPr>
            <a:xfrm>
              <a:off x="0" y="-38100"/>
              <a:ext cx="1239953" cy="755977"/>
            </a:xfrm>
            <a:prstGeom prst="rect">
              <a:avLst/>
            </a:prstGeom>
          </p:spPr>
          <p:txBody>
            <a:bodyPr lIns="50800" tIns="50800" rIns="50800" bIns="50800" rtlCol="0" anchor="ctr"/>
            <a:lstStyle/>
            <a:p>
              <a:pPr algn="ctr">
                <a:lnSpc>
                  <a:spcPts val="3359"/>
                </a:lnSpc>
              </a:pPr>
              <a:r>
                <a:rPr lang="en-US" sz="2399">
                  <a:solidFill>
                    <a:srgbClr val="FFFFFF">
                      <a:alpha val="74902"/>
                    </a:srgbClr>
                  </a:solidFill>
                  <a:latin typeface="Open Sans"/>
                  <a:ea typeface="Open Sans"/>
                  <a:cs typeface="Open Sans"/>
                  <a:sym typeface="Open Sans"/>
                </a:rPr>
                <a:t>1ère session (2015-2016) et 2ème session (2016-2017) : </a:t>
              </a:r>
              <a:r>
                <a:rPr lang="en-US" sz="2399" i="1">
                  <a:solidFill>
                    <a:srgbClr val="FFFFFF">
                      <a:alpha val="74902"/>
                    </a:srgbClr>
                  </a:solidFill>
                  <a:latin typeface="Open Sans Italics"/>
                  <a:ea typeface="Open Sans Italics"/>
                  <a:cs typeface="Open Sans Italics"/>
                  <a:sym typeface="Open Sans Italics"/>
                </a:rPr>
                <a:t>Restituer la voix  des acteurs et des témoins de la traite, de l’esclavage et de leurs abolitions</a:t>
              </a:r>
            </a:p>
          </p:txBody>
        </p:sp>
      </p:grpSp>
      <p:grpSp>
        <p:nvGrpSpPr>
          <p:cNvPr id="6" name="Group 6"/>
          <p:cNvGrpSpPr/>
          <p:nvPr/>
        </p:nvGrpSpPr>
        <p:grpSpPr>
          <a:xfrm>
            <a:off x="6789201" y="3701193"/>
            <a:ext cx="4707946" cy="2725690"/>
            <a:chOff x="0" y="0"/>
            <a:chExt cx="1239953" cy="717877"/>
          </a:xfrm>
        </p:grpSpPr>
        <p:sp>
          <p:nvSpPr>
            <p:cNvPr id="7" name="Freeform 7"/>
            <p:cNvSpPr/>
            <p:nvPr/>
          </p:nvSpPr>
          <p:spPr>
            <a:xfrm>
              <a:off x="0" y="0"/>
              <a:ext cx="1239953" cy="717877"/>
            </a:xfrm>
            <a:custGeom>
              <a:avLst/>
              <a:gdLst/>
              <a:ahLst/>
              <a:cxnLst/>
              <a:rect l="l" t="t" r="r" b="b"/>
              <a:pathLst>
                <a:path w="1239953" h="717877">
                  <a:moveTo>
                    <a:pt x="0" y="0"/>
                  </a:moveTo>
                  <a:lnTo>
                    <a:pt x="1239953" y="0"/>
                  </a:lnTo>
                  <a:lnTo>
                    <a:pt x="1239953" y="717877"/>
                  </a:lnTo>
                  <a:lnTo>
                    <a:pt x="0" y="717877"/>
                  </a:lnTo>
                  <a:close/>
                </a:path>
              </a:pathLst>
            </a:custGeom>
            <a:solidFill>
              <a:srgbClr val="F39726">
                <a:alpha val="74902"/>
              </a:srgbClr>
            </a:solidFill>
          </p:spPr>
          <p:txBody>
            <a:bodyPr/>
            <a:lstStyle/>
            <a:p>
              <a:endParaRPr lang="fr-FR"/>
            </a:p>
          </p:txBody>
        </p:sp>
        <p:sp>
          <p:nvSpPr>
            <p:cNvPr id="8" name="TextBox 8"/>
            <p:cNvSpPr txBox="1"/>
            <p:nvPr/>
          </p:nvSpPr>
          <p:spPr>
            <a:xfrm>
              <a:off x="0" y="-38100"/>
              <a:ext cx="1239953" cy="755977"/>
            </a:xfrm>
            <a:prstGeom prst="rect">
              <a:avLst/>
            </a:prstGeom>
          </p:spPr>
          <p:txBody>
            <a:bodyPr lIns="50800" tIns="50800" rIns="50800" bIns="50800" rtlCol="0" anchor="ctr"/>
            <a:lstStyle/>
            <a:p>
              <a:pPr algn="ctr">
                <a:lnSpc>
                  <a:spcPts val="3359"/>
                </a:lnSpc>
              </a:pPr>
              <a:r>
                <a:rPr lang="en-US" sz="2399">
                  <a:solidFill>
                    <a:srgbClr val="FFFFFF">
                      <a:alpha val="74902"/>
                    </a:srgbClr>
                  </a:solidFill>
                  <a:latin typeface="Open Sans"/>
                  <a:ea typeface="Open Sans"/>
                  <a:cs typeface="Open Sans"/>
                  <a:sym typeface="Open Sans"/>
                </a:rPr>
                <a:t>3ème session (2017-2018) : </a:t>
              </a:r>
              <a:r>
                <a:rPr lang="en-US" sz="2399" i="1">
                  <a:solidFill>
                    <a:srgbClr val="FFFFFF">
                      <a:alpha val="74902"/>
                    </a:srgbClr>
                  </a:solidFill>
                  <a:latin typeface="Open Sans Italics"/>
                  <a:ea typeface="Open Sans Italics"/>
                  <a:cs typeface="Open Sans Italics"/>
                  <a:sym typeface="Open Sans Italics"/>
                </a:rPr>
                <a:t>Un long combat pour l’égalité de toutes et tous</a:t>
              </a:r>
            </a:p>
          </p:txBody>
        </p:sp>
      </p:grpSp>
      <p:grpSp>
        <p:nvGrpSpPr>
          <p:cNvPr id="9" name="Group 9"/>
          <p:cNvGrpSpPr/>
          <p:nvPr/>
        </p:nvGrpSpPr>
        <p:grpSpPr>
          <a:xfrm>
            <a:off x="11887672" y="3701193"/>
            <a:ext cx="4707946" cy="2725690"/>
            <a:chOff x="0" y="0"/>
            <a:chExt cx="1239953" cy="717877"/>
          </a:xfrm>
        </p:grpSpPr>
        <p:sp>
          <p:nvSpPr>
            <p:cNvPr id="10" name="Freeform 10"/>
            <p:cNvSpPr/>
            <p:nvPr/>
          </p:nvSpPr>
          <p:spPr>
            <a:xfrm>
              <a:off x="0" y="0"/>
              <a:ext cx="1239953" cy="717877"/>
            </a:xfrm>
            <a:custGeom>
              <a:avLst/>
              <a:gdLst/>
              <a:ahLst/>
              <a:cxnLst/>
              <a:rect l="l" t="t" r="r" b="b"/>
              <a:pathLst>
                <a:path w="1239953" h="717877">
                  <a:moveTo>
                    <a:pt x="0" y="0"/>
                  </a:moveTo>
                  <a:lnTo>
                    <a:pt x="1239953" y="0"/>
                  </a:lnTo>
                  <a:lnTo>
                    <a:pt x="1239953" y="717877"/>
                  </a:lnTo>
                  <a:lnTo>
                    <a:pt x="0" y="717877"/>
                  </a:lnTo>
                  <a:close/>
                </a:path>
              </a:pathLst>
            </a:custGeom>
            <a:solidFill>
              <a:srgbClr val="458BC4">
                <a:alpha val="74902"/>
              </a:srgbClr>
            </a:solidFill>
          </p:spPr>
          <p:txBody>
            <a:bodyPr/>
            <a:lstStyle/>
            <a:p>
              <a:endParaRPr lang="fr-FR"/>
            </a:p>
          </p:txBody>
        </p:sp>
        <p:sp>
          <p:nvSpPr>
            <p:cNvPr id="11" name="TextBox 11"/>
            <p:cNvSpPr txBox="1"/>
            <p:nvPr/>
          </p:nvSpPr>
          <p:spPr>
            <a:xfrm>
              <a:off x="0" y="-38100"/>
              <a:ext cx="1239953" cy="755977"/>
            </a:xfrm>
            <a:prstGeom prst="rect">
              <a:avLst/>
            </a:prstGeom>
          </p:spPr>
          <p:txBody>
            <a:bodyPr lIns="50800" tIns="50800" rIns="50800" bIns="50800" rtlCol="0" anchor="ctr"/>
            <a:lstStyle/>
            <a:p>
              <a:pPr algn="ctr">
                <a:lnSpc>
                  <a:spcPts val="3359"/>
                </a:lnSpc>
              </a:pPr>
              <a:r>
                <a:rPr lang="en-US" sz="2399">
                  <a:solidFill>
                    <a:srgbClr val="FFFFFF">
                      <a:alpha val="74902"/>
                    </a:srgbClr>
                  </a:solidFill>
                  <a:latin typeface="Open Sans"/>
                  <a:ea typeface="Open Sans"/>
                  <a:cs typeface="Open Sans"/>
                  <a:sym typeface="Open Sans"/>
                </a:rPr>
                <a:t>4ème session (2018-2019) et 5ème session (2019-2020) : </a:t>
              </a:r>
              <a:r>
                <a:rPr lang="en-US" sz="2399" i="1">
                  <a:solidFill>
                    <a:srgbClr val="FFFFFF">
                      <a:alpha val="74902"/>
                    </a:srgbClr>
                  </a:solidFill>
                  <a:latin typeface="Open Sans Italics"/>
                  <a:ea typeface="Open Sans Italics"/>
                  <a:cs typeface="Open Sans Italics"/>
                  <a:sym typeface="Open Sans Italics"/>
                </a:rPr>
                <a:t>Devenir libre </a:t>
              </a:r>
            </a:p>
          </p:txBody>
        </p:sp>
      </p:grpSp>
      <p:grpSp>
        <p:nvGrpSpPr>
          <p:cNvPr id="12" name="Group 12"/>
          <p:cNvGrpSpPr/>
          <p:nvPr/>
        </p:nvGrpSpPr>
        <p:grpSpPr>
          <a:xfrm>
            <a:off x="1692382" y="6736327"/>
            <a:ext cx="4707946" cy="2725690"/>
            <a:chOff x="0" y="0"/>
            <a:chExt cx="1239953" cy="717877"/>
          </a:xfrm>
        </p:grpSpPr>
        <p:sp>
          <p:nvSpPr>
            <p:cNvPr id="13" name="Freeform 13"/>
            <p:cNvSpPr/>
            <p:nvPr/>
          </p:nvSpPr>
          <p:spPr>
            <a:xfrm>
              <a:off x="0" y="0"/>
              <a:ext cx="1239953" cy="717877"/>
            </a:xfrm>
            <a:custGeom>
              <a:avLst/>
              <a:gdLst/>
              <a:ahLst/>
              <a:cxnLst/>
              <a:rect l="l" t="t" r="r" b="b"/>
              <a:pathLst>
                <a:path w="1239953" h="717877">
                  <a:moveTo>
                    <a:pt x="0" y="0"/>
                  </a:moveTo>
                  <a:lnTo>
                    <a:pt x="1239953" y="0"/>
                  </a:lnTo>
                  <a:lnTo>
                    <a:pt x="1239953" y="717877"/>
                  </a:lnTo>
                  <a:lnTo>
                    <a:pt x="0" y="717877"/>
                  </a:lnTo>
                  <a:close/>
                </a:path>
              </a:pathLst>
            </a:custGeom>
            <a:solidFill>
              <a:srgbClr val="382341">
                <a:alpha val="74902"/>
              </a:srgbClr>
            </a:solidFill>
          </p:spPr>
          <p:txBody>
            <a:bodyPr/>
            <a:lstStyle/>
            <a:p>
              <a:endParaRPr lang="fr-FR"/>
            </a:p>
          </p:txBody>
        </p:sp>
        <p:sp>
          <p:nvSpPr>
            <p:cNvPr id="14" name="TextBox 14"/>
            <p:cNvSpPr txBox="1"/>
            <p:nvPr/>
          </p:nvSpPr>
          <p:spPr>
            <a:xfrm>
              <a:off x="0" y="-38100"/>
              <a:ext cx="1239953" cy="755977"/>
            </a:xfrm>
            <a:prstGeom prst="rect">
              <a:avLst/>
            </a:prstGeom>
          </p:spPr>
          <p:txBody>
            <a:bodyPr lIns="50800" tIns="50800" rIns="50800" bIns="50800" rtlCol="0" anchor="ctr"/>
            <a:lstStyle/>
            <a:p>
              <a:pPr algn="ctr">
                <a:lnSpc>
                  <a:spcPts val="3359"/>
                </a:lnSpc>
              </a:pPr>
              <a:r>
                <a:rPr lang="en-US" sz="2399">
                  <a:solidFill>
                    <a:srgbClr val="FFFFFF">
                      <a:alpha val="74902"/>
                    </a:srgbClr>
                  </a:solidFill>
                  <a:latin typeface="Open Sans"/>
                  <a:ea typeface="Open Sans"/>
                  <a:cs typeface="Open Sans"/>
                  <a:sym typeface="Open Sans"/>
                </a:rPr>
                <a:t>6ème session (2020-2021) : </a:t>
              </a:r>
              <a:r>
                <a:rPr lang="en-US" sz="2399" i="1">
                  <a:solidFill>
                    <a:srgbClr val="FFFFFF">
                      <a:alpha val="74902"/>
                    </a:srgbClr>
                  </a:solidFill>
                  <a:latin typeface="Open Sans Italics"/>
                  <a:ea typeface="Open Sans Italics"/>
                  <a:cs typeface="Open Sans Italics"/>
                  <a:sym typeface="Open Sans Italics"/>
                </a:rPr>
                <a:t>Esclavage et traites : des crimes contre l’humanité</a:t>
              </a:r>
            </a:p>
          </p:txBody>
        </p:sp>
      </p:grpSp>
      <p:grpSp>
        <p:nvGrpSpPr>
          <p:cNvPr id="15" name="Group 15"/>
          <p:cNvGrpSpPr/>
          <p:nvPr/>
        </p:nvGrpSpPr>
        <p:grpSpPr>
          <a:xfrm>
            <a:off x="6787550" y="6736327"/>
            <a:ext cx="4707946" cy="2725690"/>
            <a:chOff x="0" y="0"/>
            <a:chExt cx="1239953" cy="717877"/>
          </a:xfrm>
        </p:grpSpPr>
        <p:sp>
          <p:nvSpPr>
            <p:cNvPr id="16" name="Freeform 16"/>
            <p:cNvSpPr/>
            <p:nvPr/>
          </p:nvSpPr>
          <p:spPr>
            <a:xfrm>
              <a:off x="0" y="0"/>
              <a:ext cx="1239953" cy="717877"/>
            </a:xfrm>
            <a:custGeom>
              <a:avLst/>
              <a:gdLst/>
              <a:ahLst/>
              <a:cxnLst/>
              <a:rect l="l" t="t" r="r" b="b"/>
              <a:pathLst>
                <a:path w="1239953" h="717877">
                  <a:moveTo>
                    <a:pt x="0" y="0"/>
                  </a:moveTo>
                  <a:lnTo>
                    <a:pt x="1239953" y="0"/>
                  </a:lnTo>
                  <a:lnTo>
                    <a:pt x="1239953" y="717877"/>
                  </a:lnTo>
                  <a:lnTo>
                    <a:pt x="0" y="717877"/>
                  </a:lnTo>
                  <a:close/>
                </a:path>
              </a:pathLst>
            </a:custGeom>
            <a:solidFill>
              <a:srgbClr val="EA330A">
                <a:alpha val="74902"/>
              </a:srgbClr>
            </a:solidFill>
          </p:spPr>
          <p:txBody>
            <a:bodyPr/>
            <a:lstStyle/>
            <a:p>
              <a:endParaRPr lang="fr-FR"/>
            </a:p>
          </p:txBody>
        </p:sp>
        <p:sp>
          <p:nvSpPr>
            <p:cNvPr id="17" name="TextBox 17"/>
            <p:cNvSpPr txBox="1"/>
            <p:nvPr/>
          </p:nvSpPr>
          <p:spPr>
            <a:xfrm>
              <a:off x="0" y="-38100"/>
              <a:ext cx="1239953" cy="755977"/>
            </a:xfrm>
            <a:prstGeom prst="rect">
              <a:avLst/>
            </a:prstGeom>
          </p:spPr>
          <p:txBody>
            <a:bodyPr lIns="50800" tIns="50800" rIns="50800" bIns="50800" rtlCol="0" anchor="ctr"/>
            <a:lstStyle/>
            <a:p>
              <a:pPr algn="ctr">
                <a:lnSpc>
                  <a:spcPts val="3359"/>
                </a:lnSpc>
              </a:pPr>
              <a:r>
                <a:rPr lang="en-US" sz="2399">
                  <a:solidFill>
                    <a:srgbClr val="FFFFFF">
                      <a:alpha val="74902"/>
                    </a:srgbClr>
                  </a:solidFill>
                  <a:latin typeface="Open Sans"/>
                  <a:ea typeface="Open Sans"/>
                  <a:cs typeface="Open Sans"/>
                  <a:sym typeface="Open Sans"/>
                </a:rPr>
                <a:t>7ème session (2021-2022) et 8ème session (2022-2023) : </a:t>
              </a:r>
              <a:r>
                <a:rPr lang="en-US" sz="2399" i="1">
                  <a:solidFill>
                    <a:srgbClr val="FFFFFF">
                      <a:alpha val="74902"/>
                    </a:srgbClr>
                  </a:solidFill>
                  <a:latin typeface="Open Sans Italics"/>
                  <a:ea typeface="Open Sans Italics"/>
                  <a:cs typeface="Open Sans Italics"/>
                  <a:sym typeface="Open Sans Italics"/>
                </a:rPr>
                <a:t>Travailler en esclavage </a:t>
              </a:r>
            </a:p>
          </p:txBody>
        </p:sp>
      </p:grpSp>
      <p:grpSp>
        <p:nvGrpSpPr>
          <p:cNvPr id="18" name="Group 18"/>
          <p:cNvGrpSpPr/>
          <p:nvPr/>
        </p:nvGrpSpPr>
        <p:grpSpPr>
          <a:xfrm>
            <a:off x="11886021" y="6736327"/>
            <a:ext cx="4707946" cy="2725690"/>
            <a:chOff x="0" y="0"/>
            <a:chExt cx="1239953" cy="717877"/>
          </a:xfrm>
        </p:grpSpPr>
        <p:sp>
          <p:nvSpPr>
            <p:cNvPr id="19" name="Freeform 19"/>
            <p:cNvSpPr/>
            <p:nvPr/>
          </p:nvSpPr>
          <p:spPr>
            <a:xfrm>
              <a:off x="0" y="0"/>
              <a:ext cx="1239953" cy="717877"/>
            </a:xfrm>
            <a:custGeom>
              <a:avLst/>
              <a:gdLst/>
              <a:ahLst/>
              <a:cxnLst/>
              <a:rect l="l" t="t" r="r" b="b"/>
              <a:pathLst>
                <a:path w="1239953" h="717877">
                  <a:moveTo>
                    <a:pt x="0" y="0"/>
                  </a:moveTo>
                  <a:lnTo>
                    <a:pt x="1239953" y="0"/>
                  </a:lnTo>
                  <a:lnTo>
                    <a:pt x="1239953" y="717877"/>
                  </a:lnTo>
                  <a:lnTo>
                    <a:pt x="0" y="717877"/>
                  </a:lnTo>
                  <a:close/>
                </a:path>
              </a:pathLst>
            </a:custGeom>
            <a:solidFill>
              <a:srgbClr val="F5C720"/>
            </a:solidFill>
          </p:spPr>
          <p:txBody>
            <a:bodyPr/>
            <a:lstStyle/>
            <a:p>
              <a:endParaRPr lang="fr-FR"/>
            </a:p>
          </p:txBody>
        </p:sp>
        <p:sp>
          <p:nvSpPr>
            <p:cNvPr id="20" name="TextBox 20"/>
            <p:cNvSpPr txBox="1"/>
            <p:nvPr/>
          </p:nvSpPr>
          <p:spPr>
            <a:xfrm>
              <a:off x="0" y="-38100"/>
              <a:ext cx="1239953" cy="755977"/>
            </a:xfrm>
            <a:prstGeom prst="rect">
              <a:avLst/>
            </a:prstGeom>
          </p:spPr>
          <p:txBody>
            <a:bodyPr lIns="50800" tIns="50800" rIns="50800" bIns="50800" rtlCol="0" anchor="ctr"/>
            <a:lstStyle/>
            <a:p>
              <a:pPr algn="ctr">
                <a:lnSpc>
                  <a:spcPts val="3359"/>
                </a:lnSpc>
              </a:pPr>
              <a:r>
                <a:rPr lang="en-US" sz="2399">
                  <a:solidFill>
                    <a:srgbClr val="FFFFFF"/>
                  </a:solidFill>
                  <a:latin typeface="Open Sans"/>
                  <a:ea typeface="Open Sans"/>
                  <a:cs typeface="Open Sans"/>
                  <a:sym typeface="Open Sans"/>
                </a:rPr>
                <a:t>9ème session (2023-2024) et 10ème session (2024-2025) : </a:t>
              </a:r>
              <a:r>
                <a:rPr lang="en-US" sz="2399" i="1">
                  <a:solidFill>
                    <a:srgbClr val="FFFFFF"/>
                  </a:solidFill>
                  <a:latin typeface="Open Sans Italics"/>
                  <a:ea typeface="Open Sans Italics"/>
                  <a:cs typeface="Open Sans Italics"/>
                  <a:sym typeface="Open Sans Italics"/>
                </a:rPr>
                <a:t>Résister à l’esclavage : survivre, s’opposer, se révolter </a:t>
              </a:r>
            </a:p>
          </p:txBody>
        </p:sp>
      </p:grpSp>
      <p:grpSp>
        <p:nvGrpSpPr>
          <p:cNvPr id="21" name="Group 21"/>
          <p:cNvGrpSpPr/>
          <p:nvPr/>
        </p:nvGrpSpPr>
        <p:grpSpPr>
          <a:xfrm>
            <a:off x="11887672" y="6736327"/>
            <a:ext cx="4709597" cy="2725690"/>
            <a:chOff x="0" y="0"/>
            <a:chExt cx="1240388" cy="717877"/>
          </a:xfrm>
        </p:grpSpPr>
        <p:sp>
          <p:nvSpPr>
            <p:cNvPr id="22" name="Freeform 22"/>
            <p:cNvSpPr/>
            <p:nvPr/>
          </p:nvSpPr>
          <p:spPr>
            <a:xfrm>
              <a:off x="0" y="0"/>
              <a:ext cx="1240388" cy="717877"/>
            </a:xfrm>
            <a:custGeom>
              <a:avLst/>
              <a:gdLst/>
              <a:ahLst/>
              <a:cxnLst/>
              <a:rect l="l" t="t" r="r" b="b"/>
              <a:pathLst>
                <a:path w="1240388" h="717877">
                  <a:moveTo>
                    <a:pt x="0" y="0"/>
                  </a:moveTo>
                  <a:lnTo>
                    <a:pt x="1240388" y="0"/>
                  </a:lnTo>
                  <a:lnTo>
                    <a:pt x="1240388" y="717877"/>
                  </a:lnTo>
                  <a:lnTo>
                    <a:pt x="0" y="717877"/>
                  </a:lnTo>
                  <a:close/>
                </a:path>
              </a:pathLst>
            </a:custGeom>
            <a:solidFill>
              <a:srgbClr val="000000">
                <a:alpha val="0"/>
              </a:srgbClr>
            </a:solidFill>
            <a:ln w="38100" cap="sq">
              <a:solidFill>
                <a:srgbClr val="F5C720"/>
              </a:solidFill>
              <a:prstDash val="solid"/>
              <a:miter/>
            </a:ln>
          </p:spPr>
          <p:txBody>
            <a:bodyPr/>
            <a:lstStyle/>
            <a:p>
              <a:endParaRPr lang="fr-FR"/>
            </a:p>
          </p:txBody>
        </p:sp>
        <p:sp>
          <p:nvSpPr>
            <p:cNvPr id="23" name="TextBox 23"/>
            <p:cNvSpPr txBox="1"/>
            <p:nvPr/>
          </p:nvSpPr>
          <p:spPr>
            <a:xfrm>
              <a:off x="0" y="-57150"/>
              <a:ext cx="1240388" cy="775027"/>
            </a:xfrm>
            <a:prstGeom prst="rect">
              <a:avLst/>
            </a:prstGeom>
          </p:spPr>
          <p:txBody>
            <a:bodyPr lIns="50800" tIns="50800" rIns="50800" bIns="50800" rtlCol="0" anchor="ctr"/>
            <a:lstStyle/>
            <a:p>
              <a:pPr algn="ctr">
                <a:lnSpc>
                  <a:spcPts val="3640"/>
                </a:lnSpc>
              </a:pPr>
              <a:endParaRPr/>
            </a:p>
          </p:txBody>
        </p:sp>
      </p:grpSp>
      <p:sp>
        <p:nvSpPr>
          <p:cNvPr id="24" name="TextBox 24"/>
          <p:cNvSpPr txBox="1"/>
          <p:nvPr/>
        </p:nvSpPr>
        <p:spPr>
          <a:xfrm>
            <a:off x="5867102" y="1755346"/>
            <a:ext cx="6553795" cy="1811007"/>
          </a:xfrm>
          <a:prstGeom prst="rect">
            <a:avLst/>
          </a:prstGeom>
        </p:spPr>
        <p:txBody>
          <a:bodyPr lIns="0" tIns="0" rIns="0" bIns="0" rtlCol="0" anchor="t">
            <a:spAutoFit/>
          </a:bodyPr>
          <a:lstStyle/>
          <a:p>
            <a:pPr algn="ctr">
              <a:lnSpc>
                <a:spcPts val="7280"/>
              </a:lnSpc>
            </a:pPr>
            <a:r>
              <a:rPr lang="en-US" sz="5200">
                <a:solidFill>
                  <a:srgbClr val="0047A8"/>
                </a:solidFill>
                <a:latin typeface="Hammersmith One"/>
                <a:ea typeface="Hammersmith One"/>
                <a:cs typeface="Hammersmith One"/>
                <a:sym typeface="Hammersmith One"/>
              </a:rPr>
              <a:t>Thèmes du concours </a:t>
            </a:r>
          </a:p>
          <a:p>
            <a:pPr algn="ctr">
              <a:lnSpc>
                <a:spcPts val="7280"/>
              </a:lnSpc>
            </a:pPr>
            <a:r>
              <a:rPr lang="en-US" sz="5200">
                <a:solidFill>
                  <a:srgbClr val="0047A8"/>
                </a:solidFill>
                <a:latin typeface="Hammersmith One"/>
                <a:ea typeface="Hammersmith One"/>
                <a:cs typeface="Hammersmith One"/>
                <a:sym typeface="Hammersmith One"/>
              </a:rPr>
              <a:t>(2015-2025)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86807" y="0"/>
            <a:ext cx="3701193" cy="3701193"/>
          </a:xfrm>
          <a:custGeom>
            <a:avLst/>
            <a:gdLst/>
            <a:ahLst/>
            <a:cxnLst/>
            <a:rect l="l" t="t" r="r" b="b"/>
            <a:pathLst>
              <a:path w="3701193" h="3701193">
                <a:moveTo>
                  <a:pt x="0" y="0"/>
                </a:moveTo>
                <a:lnTo>
                  <a:pt x="3701193" y="0"/>
                </a:lnTo>
                <a:lnTo>
                  <a:pt x="3701193" y="3701193"/>
                </a:lnTo>
                <a:lnTo>
                  <a:pt x="0" y="3701193"/>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1487473" y="3701193"/>
            <a:ext cx="7401680" cy="2681933"/>
            <a:chOff x="0" y="0"/>
            <a:chExt cx="1949414" cy="706353"/>
          </a:xfrm>
        </p:grpSpPr>
        <p:sp>
          <p:nvSpPr>
            <p:cNvPr id="4" name="Freeform 4"/>
            <p:cNvSpPr/>
            <p:nvPr/>
          </p:nvSpPr>
          <p:spPr>
            <a:xfrm>
              <a:off x="0" y="0"/>
              <a:ext cx="1949414" cy="706353"/>
            </a:xfrm>
            <a:custGeom>
              <a:avLst/>
              <a:gdLst/>
              <a:ahLst/>
              <a:cxnLst/>
              <a:rect l="l" t="t" r="r" b="b"/>
              <a:pathLst>
                <a:path w="1949414" h="706353">
                  <a:moveTo>
                    <a:pt x="0" y="0"/>
                  </a:moveTo>
                  <a:lnTo>
                    <a:pt x="1949414" y="0"/>
                  </a:lnTo>
                  <a:lnTo>
                    <a:pt x="1949414" y="706353"/>
                  </a:lnTo>
                  <a:lnTo>
                    <a:pt x="0" y="706353"/>
                  </a:lnTo>
                  <a:close/>
                </a:path>
              </a:pathLst>
            </a:custGeom>
            <a:solidFill>
              <a:srgbClr val="F03F4D">
                <a:alpha val="74902"/>
              </a:srgbClr>
            </a:solidFill>
          </p:spPr>
          <p:txBody>
            <a:bodyPr/>
            <a:lstStyle/>
            <a:p>
              <a:endParaRPr lang="fr-FR"/>
            </a:p>
          </p:txBody>
        </p:sp>
        <p:sp>
          <p:nvSpPr>
            <p:cNvPr id="5" name="TextBox 5"/>
            <p:cNvSpPr txBox="1"/>
            <p:nvPr/>
          </p:nvSpPr>
          <p:spPr>
            <a:xfrm>
              <a:off x="0" y="-76200"/>
              <a:ext cx="1949414" cy="782553"/>
            </a:xfrm>
            <a:prstGeom prst="rect">
              <a:avLst/>
            </a:prstGeom>
          </p:spPr>
          <p:txBody>
            <a:bodyPr lIns="50800" tIns="50800" rIns="50800" bIns="50800" rtlCol="0" anchor="ctr"/>
            <a:lstStyle/>
            <a:p>
              <a:pPr algn="ctr">
                <a:lnSpc>
                  <a:spcPts val="5599"/>
                </a:lnSpc>
              </a:pPr>
              <a:r>
                <a:rPr lang="en-US" sz="3999" b="1">
                  <a:solidFill>
                    <a:srgbClr val="FFFFFF">
                      <a:alpha val="74902"/>
                    </a:srgbClr>
                  </a:solidFill>
                  <a:latin typeface="Open Sans Bold"/>
                  <a:ea typeface="Open Sans Bold"/>
                  <a:cs typeface="Open Sans Bold"/>
                  <a:sym typeface="Open Sans Bold"/>
                </a:rPr>
                <a:t>11ème session (2025-2026) : </a:t>
              </a:r>
              <a:r>
                <a:rPr lang="en-US" sz="3999" b="1" i="1">
                  <a:solidFill>
                    <a:srgbClr val="FFFFFF">
                      <a:alpha val="74902"/>
                    </a:srgbClr>
                  </a:solidFill>
                  <a:latin typeface="Open Sans Bold Italics"/>
                  <a:ea typeface="Open Sans Bold Italics"/>
                  <a:cs typeface="Open Sans Bold Italics"/>
                  <a:sym typeface="Open Sans Bold Italics"/>
                </a:rPr>
                <a:t>Femmes en esclavage</a:t>
              </a:r>
            </a:p>
          </p:txBody>
        </p:sp>
      </p:grpSp>
      <p:sp>
        <p:nvSpPr>
          <p:cNvPr id="6" name="Freeform 6"/>
          <p:cNvSpPr/>
          <p:nvPr/>
        </p:nvSpPr>
        <p:spPr>
          <a:xfrm>
            <a:off x="10086809" y="3228061"/>
            <a:ext cx="4148883" cy="5874057"/>
          </a:xfrm>
          <a:custGeom>
            <a:avLst/>
            <a:gdLst/>
            <a:ahLst/>
            <a:cxnLst/>
            <a:rect l="l" t="t" r="r" b="b"/>
            <a:pathLst>
              <a:path w="4148883" h="5874057">
                <a:moveTo>
                  <a:pt x="0" y="0"/>
                </a:moveTo>
                <a:lnTo>
                  <a:pt x="4148883" y="0"/>
                </a:lnTo>
                <a:lnTo>
                  <a:pt x="4148883" y="5874056"/>
                </a:lnTo>
                <a:lnTo>
                  <a:pt x="0" y="5874056"/>
                </a:lnTo>
                <a:lnTo>
                  <a:pt x="0" y="0"/>
                </a:lnTo>
                <a:close/>
              </a:path>
            </a:pathLst>
          </a:custGeom>
          <a:blipFill>
            <a:blip r:embed="rId3"/>
            <a:stretch>
              <a:fillRect/>
            </a:stretch>
          </a:blipFill>
        </p:spPr>
        <p:txBody>
          <a:bodyPr/>
          <a:lstStyle/>
          <a:p>
            <a:endParaRPr lang="fr-FR"/>
          </a:p>
        </p:txBody>
      </p:sp>
      <p:sp>
        <p:nvSpPr>
          <p:cNvPr id="7" name="TextBox 7"/>
          <p:cNvSpPr txBox="1"/>
          <p:nvPr/>
        </p:nvSpPr>
        <p:spPr>
          <a:xfrm>
            <a:off x="6693991" y="1755346"/>
            <a:ext cx="4900017" cy="887082"/>
          </a:xfrm>
          <a:prstGeom prst="rect">
            <a:avLst/>
          </a:prstGeom>
        </p:spPr>
        <p:txBody>
          <a:bodyPr lIns="0" tIns="0" rIns="0" bIns="0" rtlCol="0" anchor="t">
            <a:spAutoFit/>
          </a:bodyPr>
          <a:lstStyle/>
          <a:p>
            <a:pPr algn="ctr">
              <a:lnSpc>
                <a:spcPts val="7280"/>
              </a:lnSpc>
            </a:pPr>
            <a:r>
              <a:rPr lang="en-US" sz="5200">
                <a:solidFill>
                  <a:srgbClr val="0047A8"/>
                </a:solidFill>
                <a:latin typeface="Hammersmith One"/>
                <a:ea typeface="Hammersmith One"/>
                <a:cs typeface="Hammersmith One"/>
                <a:sym typeface="Hammersmith One"/>
              </a:rPr>
              <a:t>Nouveau thème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9526" y="-2561118"/>
            <a:ext cx="15440366" cy="15409236"/>
          </a:xfrm>
          <a:custGeom>
            <a:avLst/>
            <a:gdLst/>
            <a:ahLst/>
            <a:cxnLst/>
            <a:rect l="l" t="t" r="r" b="b"/>
            <a:pathLst>
              <a:path w="15440366" h="15409236">
                <a:moveTo>
                  <a:pt x="0" y="0"/>
                </a:moveTo>
                <a:lnTo>
                  <a:pt x="15440366" y="0"/>
                </a:lnTo>
                <a:lnTo>
                  <a:pt x="15440366" y="15409236"/>
                </a:lnTo>
                <a:lnTo>
                  <a:pt x="0" y="15409236"/>
                </a:lnTo>
                <a:lnTo>
                  <a:pt x="0" y="0"/>
                </a:lnTo>
                <a:close/>
              </a:path>
            </a:pathLst>
          </a:custGeom>
          <a:blipFill>
            <a:blip r:embed="rId2">
              <a:alphaModFix amt="67000"/>
            </a:blip>
            <a:stretch>
              <a:fillRect/>
            </a:stretch>
          </a:blipFill>
        </p:spPr>
        <p:txBody>
          <a:bodyPr/>
          <a:lstStyle/>
          <a:p>
            <a:endParaRPr lang="fr-FR"/>
          </a:p>
        </p:txBody>
      </p:sp>
      <p:grpSp>
        <p:nvGrpSpPr>
          <p:cNvPr id="3" name="Group 3"/>
          <p:cNvGrpSpPr/>
          <p:nvPr/>
        </p:nvGrpSpPr>
        <p:grpSpPr>
          <a:xfrm>
            <a:off x="2297772" y="4142775"/>
            <a:ext cx="13692456" cy="1980691"/>
            <a:chOff x="0" y="0"/>
            <a:chExt cx="3606244" cy="521663"/>
          </a:xfrm>
        </p:grpSpPr>
        <p:sp>
          <p:nvSpPr>
            <p:cNvPr id="4" name="Freeform 4"/>
            <p:cNvSpPr/>
            <p:nvPr/>
          </p:nvSpPr>
          <p:spPr>
            <a:xfrm>
              <a:off x="0" y="0"/>
              <a:ext cx="3606243" cy="521663"/>
            </a:xfrm>
            <a:custGeom>
              <a:avLst/>
              <a:gdLst/>
              <a:ahLst/>
              <a:cxnLst/>
              <a:rect l="l" t="t" r="r" b="b"/>
              <a:pathLst>
                <a:path w="3606243" h="521663">
                  <a:moveTo>
                    <a:pt x="0" y="0"/>
                  </a:moveTo>
                  <a:lnTo>
                    <a:pt x="3606243" y="0"/>
                  </a:lnTo>
                  <a:lnTo>
                    <a:pt x="3606243" y="521663"/>
                  </a:lnTo>
                  <a:lnTo>
                    <a:pt x="0" y="521663"/>
                  </a:lnTo>
                  <a:close/>
                </a:path>
              </a:pathLst>
            </a:custGeom>
            <a:solidFill>
              <a:srgbClr val="F03F4D"/>
            </a:solidFill>
          </p:spPr>
          <p:txBody>
            <a:bodyPr/>
            <a:lstStyle/>
            <a:p>
              <a:endParaRPr lang="fr-FR"/>
            </a:p>
          </p:txBody>
        </p:sp>
        <p:sp>
          <p:nvSpPr>
            <p:cNvPr id="5" name="TextBox 5"/>
            <p:cNvSpPr txBox="1"/>
            <p:nvPr/>
          </p:nvSpPr>
          <p:spPr>
            <a:xfrm>
              <a:off x="0" y="-95250"/>
              <a:ext cx="3606244" cy="616913"/>
            </a:xfrm>
            <a:prstGeom prst="rect">
              <a:avLst/>
            </a:prstGeom>
          </p:spPr>
          <p:txBody>
            <a:bodyPr lIns="50800" tIns="50800" rIns="50800" bIns="50800" rtlCol="0" anchor="ctr"/>
            <a:lstStyle/>
            <a:p>
              <a:pPr algn="ctr">
                <a:lnSpc>
                  <a:spcPts val="7279"/>
                </a:lnSpc>
                <a:spcBef>
                  <a:spcPct val="0"/>
                </a:spcBef>
              </a:pPr>
              <a:r>
                <a:rPr lang="en-US" sz="5199">
                  <a:solidFill>
                    <a:srgbClr val="FFFFFF"/>
                  </a:solidFill>
                  <a:latin typeface="Hammersmith One"/>
                  <a:ea typeface="Hammersmith One"/>
                  <a:cs typeface="Hammersmith One"/>
                  <a:sym typeface="Hammersmith One"/>
                </a:rPr>
                <a:t>2. Qui peut participer ?</a:t>
              </a:r>
            </a:p>
          </p:txBody>
        </p:sp>
      </p:grpSp>
      <p:sp>
        <p:nvSpPr>
          <p:cNvPr id="6" name="Freeform 6"/>
          <p:cNvSpPr/>
          <p:nvPr/>
        </p:nvSpPr>
        <p:spPr>
          <a:xfrm>
            <a:off x="15361845" y="0"/>
            <a:ext cx="2926155" cy="2926155"/>
          </a:xfrm>
          <a:custGeom>
            <a:avLst/>
            <a:gdLst/>
            <a:ahLst/>
            <a:cxnLst/>
            <a:rect l="l" t="t" r="r" b="b"/>
            <a:pathLst>
              <a:path w="2926155" h="2926155">
                <a:moveTo>
                  <a:pt x="0" y="0"/>
                </a:moveTo>
                <a:lnTo>
                  <a:pt x="2926155" y="0"/>
                </a:lnTo>
                <a:lnTo>
                  <a:pt x="2926155" y="2926155"/>
                </a:lnTo>
                <a:lnTo>
                  <a:pt x="0" y="2926155"/>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1695" y="0"/>
            <a:ext cx="4935558" cy="6131185"/>
          </a:xfrm>
          <a:custGeom>
            <a:avLst/>
            <a:gdLst/>
            <a:ahLst/>
            <a:cxnLst/>
            <a:rect l="l" t="t" r="r" b="b"/>
            <a:pathLst>
              <a:path w="4935558" h="6131185">
                <a:moveTo>
                  <a:pt x="0" y="0"/>
                </a:moveTo>
                <a:lnTo>
                  <a:pt x="4935558" y="0"/>
                </a:lnTo>
                <a:lnTo>
                  <a:pt x="4935558" y="6131185"/>
                </a:lnTo>
                <a:lnTo>
                  <a:pt x="0" y="6131185"/>
                </a:lnTo>
                <a:lnTo>
                  <a:pt x="0" y="0"/>
                </a:lnTo>
                <a:close/>
              </a:path>
            </a:pathLst>
          </a:custGeom>
          <a:blipFill>
            <a:blip r:embed="rId2"/>
            <a:stretch>
              <a:fillRect b="-2636"/>
            </a:stretch>
          </a:blipFill>
        </p:spPr>
        <p:txBody>
          <a:bodyPr/>
          <a:lstStyle/>
          <a:p>
            <a:endParaRPr lang="fr-FR"/>
          </a:p>
        </p:txBody>
      </p:sp>
      <p:grpSp>
        <p:nvGrpSpPr>
          <p:cNvPr id="3" name="Group 3"/>
          <p:cNvGrpSpPr/>
          <p:nvPr/>
        </p:nvGrpSpPr>
        <p:grpSpPr>
          <a:xfrm>
            <a:off x="1282026" y="1502700"/>
            <a:ext cx="14600908" cy="7755600"/>
            <a:chOff x="0" y="0"/>
            <a:chExt cx="3845507" cy="2042627"/>
          </a:xfrm>
        </p:grpSpPr>
        <p:sp>
          <p:nvSpPr>
            <p:cNvPr id="4" name="Freeform 4"/>
            <p:cNvSpPr/>
            <p:nvPr/>
          </p:nvSpPr>
          <p:spPr>
            <a:xfrm>
              <a:off x="0" y="0"/>
              <a:ext cx="3845507" cy="2042627"/>
            </a:xfrm>
            <a:custGeom>
              <a:avLst/>
              <a:gdLst/>
              <a:ahLst/>
              <a:cxnLst/>
              <a:rect l="l" t="t" r="r" b="b"/>
              <a:pathLst>
                <a:path w="3845507" h="2042627">
                  <a:moveTo>
                    <a:pt x="0" y="0"/>
                  </a:moveTo>
                  <a:lnTo>
                    <a:pt x="3845507" y="0"/>
                  </a:lnTo>
                  <a:lnTo>
                    <a:pt x="3845507" y="2042627"/>
                  </a:lnTo>
                  <a:lnTo>
                    <a:pt x="0" y="2042627"/>
                  </a:lnTo>
                  <a:close/>
                </a:path>
              </a:pathLst>
            </a:custGeom>
            <a:solidFill>
              <a:srgbClr val="0047A8"/>
            </a:solidFill>
          </p:spPr>
          <p:txBody>
            <a:bodyPr/>
            <a:lstStyle/>
            <a:p>
              <a:endParaRPr lang="fr-FR"/>
            </a:p>
          </p:txBody>
        </p:sp>
        <p:sp>
          <p:nvSpPr>
            <p:cNvPr id="5" name="TextBox 5"/>
            <p:cNvSpPr txBox="1"/>
            <p:nvPr/>
          </p:nvSpPr>
          <p:spPr>
            <a:xfrm>
              <a:off x="0" y="-38100"/>
              <a:ext cx="3845507" cy="208072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886766" y="2998918"/>
            <a:ext cx="13432708" cy="718121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Open Sans"/>
                <a:ea typeface="Open Sans"/>
                <a:cs typeface="Open Sans"/>
                <a:sym typeface="Open Sans"/>
              </a:rPr>
              <a:t>Types d’établissements :</a:t>
            </a:r>
          </a:p>
          <a:p>
            <a:pPr marL="1468119" lvl="2" indent="-489373" algn="l">
              <a:lnSpc>
                <a:spcPts val="4759"/>
              </a:lnSpc>
              <a:buFont typeface="Arial"/>
              <a:buChar char="⚬"/>
            </a:pPr>
            <a:r>
              <a:rPr lang="en-US" sz="3399">
                <a:solidFill>
                  <a:srgbClr val="FFFFFF"/>
                </a:solidFill>
                <a:latin typeface="Open Sans"/>
                <a:ea typeface="Open Sans"/>
                <a:cs typeface="Open Sans"/>
                <a:sym typeface="Open Sans"/>
              </a:rPr>
              <a:t>Etablissements relevant du Ministère de l’Education Nationale (publics, privés sous contrats, EREA)</a:t>
            </a:r>
          </a:p>
          <a:p>
            <a:pPr marL="1468119" lvl="2" indent="-489373" algn="l">
              <a:lnSpc>
                <a:spcPts val="4759"/>
              </a:lnSpc>
              <a:buFont typeface="Arial"/>
              <a:buChar char="⚬"/>
            </a:pPr>
            <a:r>
              <a:rPr lang="en-US" sz="3399">
                <a:solidFill>
                  <a:srgbClr val="FFFFFF"/>
                </a:solidFill>
                <a:latin typeface="Open Sans"/>
                <a:ea typeface="Open Sans"/>
                <a:cs typeface="Open Sans"/>
                <a:sym typeface="Open Sans"/>
              </a:rPr>
              <a:t>Autres établissements : AEFE, IME, CFA, ...</a:t>
            </a:r>
          </a:p>
          <a:p>
            <a:pPr marL="1468119" lvl="2" indent="-489373" algn="l">
              <a:lnSpc>
                <a:spcPts val="4759"/>
              </a:lnSpc>
              <a:buFont typeface="Arial"/>
              <a:buChar char="⚬"/>
            </a:pPr>
            <a:r>
              <a:rPr lang="en-US" sz="3399">
                <a:solidFill>
                  <a:srgbClr val="FFFFFF"/>
                </a:solidFill>
                <a:latin typeface="Open Sans"/>
                <a:ea typeface="Open Sans"/>
                <a:cs typeface="Open Sans"/>
                <a:sym typeface="Open Sans"/>
              </a:rPr>
              <a:t>Situations particulières : CNED, PJJ, centres éducatifs fermés, ...</a:t>
            </a:r>
          </a:p>
          <a:p>
            <a:pPr marL="734059" lvl="1" indent="-367030" algn="l">
              <a:lnSpc>
                <a:spcPts val="4759"/>
              </a:lnSpc>
              <a:buFont typeface="Arial"/>
              <a:buChar char="•"/>
            </a:pPr>
            <a:r>
              <a:rPr lang="en-US" sz="3399">
                <a:solidFill>
                  <a:srgbClr val="FFFFFF"/>
                </a:solidFill>
                <a:latin typeface="Open Sans"/>
                <a:ea typeface="Open Sans"/>
                <a:cs typeface="Open Sans"/>
                <a:sym typeface="Open Sans"/>
              </a:rPr>
              <a:t>Niveaux concernés :</a:t>
            </a:r>
          </a:p>
          <a:p>
            <a:pPr marL="1468119" lvl="2" indent="-489373" algn="l">
              <a:lnSpc>
                <a:spcPts val="4759"/>
              </a:lnSpc>
              <a:buFont typeface="Arial"/>
              <a:buChar char="⚬"/>
            </a:pPr>
            <a:r>
              <a:rPr lang="en-US" sz="3399">
                <a:solidFill>
                  <a:srgbClr val="FFFFFF"/>
                </a:solidFill>
                <a:latin typeface="Open Sans"/>
                <a:ea typeface="Open Sans"/>
                <a:cs typeface="Open Sans"/>
                <a:sym typeface="Open Sans"/>
              </a:rPr>
              <a:t>Ecoles (CM1-CM2)</a:t>
            </a:r>
          </a:p>
          <a:p>
            <a:pPr marL="1468119" lvl="2" indent="-489373" algn="l">
              <a:lnSpc>
                <a:spcPts val="4759"/>
              </a:lnSpc>
              <a:buFont typeface="Arial"/>
              <a:buChar char="⚬"/>
            </a:pPr>
            <a:r>
              <a:rPr lang="en-US" sz="3399">
                <a:solidFill>
                  <a:srgbClr val="FFFFFF"/>
                </a:solidFill>
                <a:latin typeface="Open Sans"/>
                <a:ea typeface="Open Sans"/>
                <a:cs typeface="Open Sans"/>
                <a:sym typeface="Open Sans"/>
              </a:rPr>
              <a:t>Collèges</a:t>
            </a:r>
          </a:p>
          <a:p>
            <a:pPr marL="1468119" lvl="2" indent="-489373" algn="l">
              <a:lnSpc>
                <a:spcPts val="4759"/>
              </a:lnSpc>
              <a:buFont typeface="Arial"/>
              <a:buChar char="⚬"/>
            </a:pPr>
            <a:r>
              <a:rPr lang="en-US" sz="3399">
                <a:solidFill>
                  <a:srgbClr val="FFFFFF"/>
                </a:solidFill>
                <a:latin typeface="Open Sans"/>
                <a:ea typeface="Open Sans"/>
                <a:cs typeface="Open Sans"/>
                <a:sym typeface="Open Sans"/>
              </a:rPr>
              <a:t>Lycées</a:t>
            </a:r>
          </a:p>
          <a:p>
            <a:pPr algn="l">
              <a:lnSpc>
                <a:spcPts val="4759"/>
              </a:lnSpc>
            </a:pPr>
            <a:endParaRPr lang="en-US" sz="3399">
              <a:solidFill>
                <a:srgbClr val="FFFFFF"/>
              </a:solidFill>
              <a:latin typeface="Open Sans"/>
              <a:ea typeface="Open Sans"/>
              <a:cs typeface="Open Sans"/>
              <a:sym typeface="Open Sans"/>
            </a:endParaRPr>
          </a:p>
          <a:p>
            <a:pPr algn="l">
              <a:lnSpc>
                <a:spcPts val="4759"/>
              </a:lnSpc>
            </a:pPr>
            <a:endParaRPr lang="en-US" sz="3399">
              <a:solidFill>
                <a:srgbClr val="FFFFFF"/>
              </a:solidFill>
              <a:latin typeface="Open Sans"/>
              <a:ea typeface="Open Sans"/>
              <a:cs typeface="Open Sans"/>
              <a:sym typeface="Open Sans"/>
            </a:endParaRPr>
          </a:p>
        </p:txBody>
      </p:sp>
      <p:sp>
        <p:nvSpPr>
          <p:cNvPr id="7" name="TextBox 7"/>
          <p:cNvSpPr txBox="1"/>
          <p:nvPr/>
        </p:nvSpPr>
        <p:spPr>
          <a:xfrm>
            <a:off x="2291060" y="1996596"/>
            <a:ext cx="11784806" cy="887095"/>
          </a:xfrm>
          <a:prstGeom prst="rect">
            <a:avLst/>
          </a:prstGeom>
        </p:spPr>
        <p:txBody>
          <a:bodyPr lIns="0" tIns="0" rIns="0" bIns="0" rtlCol="0" anchor="t">
            <a:spAutoFit/>
          </a:bodyPr>
          <a:lstStyle/>
          <a:p>
            <a:pPr algn="ctr">
              <a:lnSpc>
                <a:spcPts val="7279"/>
              </a:lnSpc>
            </a:pPr>
            <a:r>
              <a:rPr lang="en-US" sz="5199">
                <a:solidFill>
                  <a:srgbClr val="FFFFFF"/>
                </a:solidFill>
                <a:latin typeface="Hammersmith One"/>
                <a:ea typeface="Hammersmith One"/>
                <a:cs typeface="Hammersmith One"/>
                <a:sym typeface="Hammersmith One"/>
              </a:rPr>
              <a:t>Elèves pouvant participer au concours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1468" y="4155815"/>
            <a:ext cx="4808773" cy="6131185"/>
          </a:xfrm>
          <a:custGeom>
            <a:avLst/>
            <a:gdLst/>
            <a:ahLst/>
            <a:cxnLst/>
            <a:rect l="l" t="t" r="r" b="b"/>
            <a:pathLst>
              <a:path w="4808773" h="6131185">
                <a:moveTo>
                  <a:pt x="0" y="0"/>
                </a:moveTo>
                <a:lnTo>
                  <a:pt x="4808773" y="0"/>
                </a:lnTo>
                <a:lnTo>
                  <a:pt x="4808773" y="6131185"/>
                </a:lnTo>
                <a:lnTo>
                  <a:pt x="0" y="6131185"/>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2202919" y="2547571"/>
            <a:ext cx="13882163" cy="6192707"/>
            <a:chOff x="0" y="0"/>
            <a:chExt cx="3656207" cy="1631001"/>
          </a:xfrm>
        </p:grpSpPr>
        <p:sp>
          <p:nvSpPr>
            <p:cNvPr id="4" name="Freeform 4"/>
            <p:cNvSpPr/>
            <p:nvPr/>
          </p:nvSpPr>
          <p:spPr>
            <a:xfrm>
              <a:off x="0" y="0"/>
              <a:ext cx="3656207" cy="1631001"/>
            </a:xfrm>
            <a:custGeom>
              <a:avLst/>
              <a:gdLst/>
              <a:ahLst/>
              <a:cxnLst/>
              <a:rect l="l" t="t" r="r" b="b"/>
              <a:pathLst>
                <a:path w="3656207" h="1631001">
                  <a:moveTo>
                    <a:pt x="0" y="0"/>
                  </a:moveTo>
                  <a:lnTo>
                    <a:pt x="3656207" y="0"/>
                  </a:lnTo>
                  <a:lnTo>
                    <a:pt x="3656207" y="1631001"/>
                  </a:lnTo>
                  <a:lnTo>
                    <a:pt x="0" y="1631001"/>
                  </a:lnTo>
                  <a:close/>
                </a:path>
              </a:pathLst>
            </a:custGeom>
            <a:solidFill>
              <a:srgbClr val="F39726"/>
            </a:solidFill>
          </p:spPr>
          <p:txBody>
            <a:bodyPr/>
            <a:lstStyle/>
            <a:p>
              <a:endParaRPr lang="fr-FR"/>
            </a:p>
          </p:txBody>
        </p:sp>
        <p:sp>
          <p:nvSpPr>
            <p:cNvPr id="5" name="TextBox 5"/>
            <p:cNvSpPr txBox="1"/>
            <p:nvPr/>
          </p:nvSpPr>
          <p:spPr>
            <a:xfrm>
              <a:off x="0" y="-38100"/>
              <a:ext cx="3656207" cy="1669101"/>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776661" y="4581903"/>
            <a:ext cx="12734679" cy="3036409"/>
          </a:xfrm>
          <a:prstGeom prst="rect">
            <a:avLst/>
          </a:prstGeom>
        </p:spPr>
        <p:txBody>
          <a:bodyPr lIns="0" tIns="0" rIns="0" bIns="0" rtlCol="0" anchor="t">
            <a:spAutoFit/>
          </a:bodyPr>
          <a:lstStyle/>
          <a:p>
            <a:pPr marL="734059" lvl="1" indent="-367030" algn="l">
              <a:lnSpc>
                <a:spcPts val="4759"/>
              </a:lnSpc>
              <a:buFont typeface="Arial"/>
              <a:buChar char="•"/>
            </a:pPr>
            <a:r>
              <a:rPr lang="en-US" sz="3399" dirty="0">
                <a:solidFill>
                  <a:srgbClr val="FFFFFF"/>
                </a:solidFill>
                <a:latin typeface="Open Sans"/>
                <a:ea typeface="Open Sans"/>
                <a:cs typeface="Open Sans"/>
                <a:sym typeface="Open Sans"/>
              </a:rPr>
              <a:t>Pas de </a:t>
            </a:r>
            <a:r>
              <a:rPr lang="en-US" sz="3399" dirty="0" err="1">
                <a:solidFill>
                  <a:srgbClr val="FFFFFF"/>
                </a:solidFill>
                <a:latin typeface="Open Sans"/>
                <a:ea typeface="Open Sans"/>
                <a:cs typeface="Open Sans"/>
                <a:sym typeface="Open Sans"/>
              </a:rPr>
              <a:t>limite</a:t>
            </a:r>
            <a:r>
              <a:rPr lang="en-US" sz="3399" dirty="0">
                <a:solidFill>
                  <a:srgbClr val="FFFFFF"/>
                </a:solidFill>
                <a:latin typeface="Open Sans"/>
                <a:ea typeface="Open Sans"/>
                <a:cs typeface="Open Sans"/>
                <a:sym typeface="Open Sans"/>
              </a:rPr>
              <a:t> du </a:t>
            </a:r>
            <a:r>
              <a:rPr lang="en-US" sz="3399" dirty="0" err="1">
                <a:solidFill>
                  <a:srgbClr val="FFFFFF"/>
                </a:solidFill>
                <a:latin typeface="Open Sans"/>
                <a:ea typeface="Open Sans"/>
                <a:cs typeface="Open Sans"/>
                <a:sym typeface="Open Sans"/>
              </a:rPr>
              <a:t>nombre</a:t>
            </a:r>
            <a:r>
              <a:rPr lang="en-US" sz="3399" dirty="0">
                <a:solidFill>
                  <a:srgbClr val="FFFFFF"/>
                </a:solidFill>
                <a:latin typeface="Open Sans"/>
                <a:ea typeface="Open Sans"/>
                <a:cs typeface="Open Sans"/>
                <a:sym typeface="Open Sans"/>
              </a:rPr>
              <a:t> de participants : un </a:t>
            </a:r>
            <a:r>
              <a:rPr lang="en-US" sz="3399" dirty="0" err="1">
                <a:solidFill>
                  <a:srgbClr val="FFFFFF"/>
                </a:solidFill>
                <a:latin typeface="Open Sans"/>
                <a:ea typeface="Open Sans"/>
                <a:cs typeface="Open Sans"/>
                <a:sym typeface="Open Sans"/>
              </a:rPr>
              <a:t>groupe</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d’élèves</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une</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classe</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entière</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ou</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plusieurs</a:t>
            </a:r>
            <a:r>
              <a:rPr lang="en-US" sz="3399" dirty="0">
                <a:solidFill>
                  <a:srgbClr val="FFFFFF"/>
                </a:solidFill>
                <a:latin typeface="Open Sans"/>
                <a:ea typeface="Open Sans"/>
                <a:cs typeface="Open Sans"/>
                <a:sym typeface="Open Sans"/>
              </a:rPr>
              <a:t> classes</a:t>
            </a:r>
          </a:p>
          <a:p>
            <a:pPr marL="734059" lvl="1" indent="-367030" algn="l">
              <a:lnSpc>
                <a:spcPts val="4759"/>
              </a:lnSpc>
              <a:buFont typeface="Arial"/>
              <a:buChar char="•"/>
            </a:pPr>
            <a:r>
              <a:rPr lang="en-US" sz="3399" dirty="0" err="1">
                <a:solidFill>
                  <a:srgbClr val="FFFFFF"/>
                </a:solidFill>
                <a:latin typeface="Open Sans"/>
                <a:ea typeface="Open Sans"/>
                <a:cs typeface="Open Sans"/>
                <a:sym typeface="Open Sans"/>
              </a:rPr>
              <a:t>Possibilité</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d’impliquer</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plusieurs</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enseignements</a:t>
            </a:r>
            <a:r>
              <a:rPr lang="en-US" sz="3399" dirty="0">
                <a:solidFill>
                  <a:srgbClr val="FFFFFF"/>
                </a:solidFill>
                <a:latin typeface="Open Sans"/>
                <a:ea typeface="Open Sans"/>
                <a:cs typeface="Open Sans"/>
                <a:sym typeface="Open Sans"/>
              </a:rPr>
              <a:t> et disciplines</a:t>
            </a:r>
          </a:p>
          <a:p>
            <a:pPr algn="l">
              <a:lnSpc>
                <a:spcPts val="4759"/>
              </a:lnSpc>
            </a:pPr>
            <a:endParaRPr lang="en-US" sz="3399" dirty="0">
              <a:solidFill>
                <a:srgbClr val="FFFFFF"/>
              </a:solidFill>
              <a:latin typeface="Open Sans"/>
              <a:ea typeface="Open Sans"/>
              <a:cs typeface="Open Sans"/>
              <a:sym typeface="Open Sans"/>
            </a:endParaRPr>
          </a:p>
        </p:txBody>
      </p:sp>
      <p:sp>
        <p:nvSpPr>
          <p:cNvPr id="7" name="TextBox 7"/>
          <p:cNvSpPr txBox="1"/>
          <p:nvPr/>
        </p:nvSpPr>
        <p:spPr>
          <a:xfrm>
            <a:off x="5096173" y="3107712"/>
            <a:ext cx="8095655" cy="887095"/>
          </a:xfrm>
          <a:prstGeom prst="rect">
            <a:avLst/>
          </a:prstGeom>
        </p:spPr>
        <p:txBody>
          <a:bodyPr lIns="0" tIns="0" rIns="0" bIns="0" rtlCol="0" anchor="t">
            <a:spAutoFit/>
          </a:bodyPr>
          <a:lstStyle/>
          <a:p>
            <a:pPr algn="ctr">
              <a:lnSpc>
                <a:spcPts val="7279"/>
              </a:lnSpc>
            </a:pPr>
            <a:r>
              <a:rPr lang="en-US" sz="5199">
                <a:solidFill>
                  <a:srgbClr val="FFFFFF"/>
                </a:solidFill>
                <a:latin typeface="Hammersmith One"/>
                <a:ea typeface="Hammersmith One"/>
                <a:cs typeface="Hammersmith One"/>
                <a:sym typeface="Hammersmith One"/>
              </a:rPr>
              <a:t>Modalités de participation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470B82C4BD484A837E7F5C7573B075" ma:contentTypeVersion="19" ma:contentTypeDescription="Crée un document." ma:contentTypeScope="" ma:versionID="afae107289eafac43b88e6a4baaca928">
  <xsd:schema xmlns:xsd="http://www.w3.org/2001/XMLSchema" xmlns:xs="http://www.w3.org/2001/XMLSchema" xmlns:p="http://schemas.microsoft.com/office/2006/metadata/properties" xmlns:ns2="e9a5d0f1-e66b-4c65-b148-406dcbbb467e" xmlns:ns3="1c3b70fb-7200-4e4f-aad2-8cb32fd90317" targetNamespace="http://schemas.microsoft.com/office/2006/metadata/properties" ma:root="true" ma:fieldsID="063fe03c5986e288655b3c55ab0ad44d" ns2:_="" ns3:_="">
    <xsd:import namespace="e9a5d0f1-e66b-4c65-b148-406dcbbb467e"/>
    <xsd:import namespace="1c3b70fb-7200-4e4f-aad2-8cb32fd90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d0f1-e66b-4c65-b148-406dcbbb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0ff1bba-35f2-4773-a0df-3bbd450d71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3b70fb-7200-4e4f-aad2-8cb32fd9031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31d57ada-6246-4bf2-8077-a048c2580bc5}" ma:internalName="TaxCatchAll" ma:showField="CatchAllData" ma:web="1c3b70fb-7200-4e4f-aad2-8cb32fd90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d0f1-e66b-4c65-b148-406dcbbb467e">
      <Terms xmlns="http://schemas.microsoft.com/office/infopath/2007/PartnerControls"/>
    </lcf76f155ced4ddcb4097134ff3c332f>
    <TaxCatchAll xmlns="1c3b70fb-7200-4e4f-aad2-8cb32fd90317" xsi:nil="true"/>
  </documentManagement>
</p:properties>
</file>

<file path=customXml/itemProps1.xml><?xml version="1.0" encoding="utf-8"?>
<ds:datastoreItem xmlns:ds="http://schemas.openxmlformats.org/officeDocument/2006/customXml" ds:itemID="{D14FDD9D-A540-4B09-8A33-051A2A6F851D}"/>
</file>

<file path=customXml/itemProps2.xml><?xml version="1.0" encoding="utf-8"?>
<ds:datastoreItem xmlns:ds="http://schemas.openxmlformats.org/officeDocument/2006/customXml" ds:itemID="{086217F1-26EF-4C9C-AB0B-D39147BC237C}"/>
</file>

<file path=customXml/itemProps3.xml><?xml version="1.0" encoding="utf-8"?>
<ds:datastoreItem xmlns:ds="http://schemas.openxmlformats.org/officeDocument/2006/customXml" ds:itemID="{7C35AFBA-D86F-443A-80EB-8EAC1E4BB81D}"/>
</file>

<file path=docProps/app.xml><?xml version="1.0" encoding="utf-8"?>
<Properties xmlns="http://schemas.openxmlformats.org/officeDocument/2006/extended-properties" xmlns:vt="http://schemas.openxmlformats.org/officeDocument/2006/docPropsVTypes">
  <TotalTime>60</TotalTime>
  <Words>928</Words>
  <Application>Microsoft Office PowerPoint</Application>
  <PresentationFormat>Personnalisé</PresentationFormat>
  <Paragraphs>120</Paragraphs>
  <Slides>26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26</vt:i4>
      </vt:variant>
    </vt:vector>
  </HeadingPairs>
  <TitlesOfParts>
    <vt:vector size="34" baseType="lpstr">
      <vt:lpstr>Open Sans Italics</vt:lpstr>
      <vt:lpstr>Open Sans Bold</vt:lpstr>
      <vt:lpstr>Calibri</vt:lpstr>
      <vt:lpstr>Arial</vt:lpstr>
      <vt:lpstr>Hammersmith One</vt:lpstr>
      <vt:lpstr>Open Sans</vt:lpstr>
      <vt:lpstr>Open Sans Bold Italics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concours Flamme 2025-26</dc:title>
  <cp:lastModifiedBy>Anne BOULANGER</cp:lastModifiedBy>
  <cp:revision>3</cp:revision>
  <dcterms:created xsi:type="dcterms:W3CDTF">2006-08-16T00:00:00Z</dcterms:created>
  <dcterms:modified xsi:type="dcterms:W3CDTF">2025-11-19T14:53:12Z</dcterms:modified>
  <dc:identifier>DAGywmOJWz8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0x0101001D470B82C4BD484A837E7F5C7573B075</vt:lpwstr>
  </property>
</Properties>
</file>