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7" r:id="rId6"/>
    <p:sldId id="258" r:id="rId7"/>
    <p:sldId id="259" r:id="rId8"/>
    <p:sldId id="260" r:id="rId9"/>
    <p:sldId id="261" r:id="rId10"/>
    <p:sldId id="269" r:id="rId11"/>
    <p:sldId id="262" r:id="rId12"/>
    <p:sldId id="263" r:id="rId13"/>
    <p:sldId id="270" r:id="rId14"/>
    <p:sldId id="271" r:id="rId15"/>
    <p:sldId id="272" r:id="rId16"/>
    <p:sldId id="265" r:id="rId17"/>
    <p:sldId id="266" r:id="rId18"/>
    <p:sldId id="273" r:id="rId19"/>
    <p:sldId id="268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C5F788-77BD-4F16-B364-816B76DE7041}" v="8" dt="2024-05-28T08:51:25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375"/>
  </p:normalViewPr>
  <p:slideViewPr>
    <p:cSldViewPr snapToGrid="0" snapToObjects="1">
      <p:cViewPr varScale="1">
        <p:scale>
          <a:sx n="76" d="100"/>
          <a:sy n="76" d="100"/>
        </p:scale>
        <p:origin x="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BOULANGER assistante éducation" userId="S::assistante2.education@fondationesclavage.org::71f4bd0b-50b0-45c6-b4db-9337d37038db" providerId="AD" clId="Web-{DDC5F788-77BD-4F16-B364-816B76DE7041}"/>
    <pc:docChg chg="modSld">
      <pc:chgData name="Anne BOULANGER assistante éducation" userId="S::assistante2.education@fondationesclavage.org::71f4bd0b-50b0-45c6-b4db-9337d37038db" providerId="AD" clId="Web-{DDC5F788-77BD-4F16-B364-816B76DE7041}" dt="2024-05-28T08:51:25.943" v="8" actId="20577"/>
      <pc:docMkLst>
        <pc:docMk/>
      </pc:docMkLst>
      <pc:sldChg chg="modSp">
        <pc:chgData name="Anne BOULANGER assistante éducation" userId="S::assistante2.education@fondationesclavage.org::71f4bd0b-50b0-45c6-b4db-9337d37038db" providerId="AD" clId="Web-{DDC5F788-77BD-4F16-B364-816B76DE7041}" dt="2024-05-28T08:51:25.943" v="8" actId="20577"/>
        <pc:sldMkLst>
          <pc:docMk/>
          <pc:sldMk cId="2306409016" sldId="256"/>
        </pc:sldMkLst>
        <pc:spChg chg="mod">
          <ac:chgData name="Anne BOULANGER assistante éducation" userId="S::assistante2.education@fondationesclavage.org::71f4bd0b-50b0-45c6-b4db-9337d37038db" providerId="AD" clId="Web-{DDC5F788-77BD-4F16-B364-816B76DE7041}" dt="2024-05-28T08:51:25.943" v="8" actId="20577"/>
          <ac:spMkLst>
            <pc:docMk/>
            <pc:sldMk cId="2306409016" sldId="256"/>
            <ac:spMk id="3" creationId="{47B8AC05-F129-D644-8019-64914392B94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B68E5B-A64F-AA4A-856E-7A1E272FB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94E78-25B3-7342-A7DF-90B517321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173C4E-01A3-C240-8C47-4DB9C943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952BF3-C1D7-3C4A-A80D-24F011F11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44E29-316F-FE42-98C6-F6572F14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56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6E73BC-73ED-CB46-BB29-A1B2BA7F2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D83CA5-A463-714A-BE75-F95E31390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03BAE1-AF1B-314F-A6E6-911F13801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96311B-163F-B547-A523-BB165DED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DEBCB3-35DB-DB45-B8AD-62124468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7481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B1FB961-E176-8045-8668-4CD5B20B0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194B534-2586-B04F-94B0-151163BB2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434A3A-76FA-E044-9397-144D1004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E86E9E-1387-7D4B-BC76-B670B6EC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FE13CE-D21D-CE40-ACE6-B4702181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752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670FE5-E5D6-394B-8C4D-BB0D0BA8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0E09C2-A333-6446-9818-BAEB4C7D5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2DCD66-94B4-0544-98E3-416CD7DAC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A61CBA-79D7-EE44-AEAA-0A40430A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F58AAA-DC2F-AE4A-A067-87BCDCED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84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869BCE-6ACF-974A-A77F-401852232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59E57E0-2B42-B344-A644-EA3524C58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654243-60B7-9F45-A8B7-F646611A4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6A26B4-0B49-0040-A946-4F85AAC3D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9B4416-24B9-F94F-B846-7C665494F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811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24AA00-DE9A-FB42-8E91-4A6C01575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EC1A25-522A-7544-A492-A329F3631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F88BFD-D012-4747-8696-CFE4EE3B1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2B3A73-C45E-E84F-B281-095B039F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F7994C2-733D-5348-B7DB-FAD1D41DC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255D44A-B2C8-4540-A760-79B237DA9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39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C0C265-2D44-534B-9063-F168AD92B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0C24E2-BB37-F441-8CD2-C2950A917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896FC5-12AA-6D42-93BD-FFD58C77B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5AC098-75B7-E54E-887A-7D1A404446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8996939-7707-414F-B87B-C7F7AC95F2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222A6C3-3462-9940-AB99-F10DACAB5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FC82948-4D72-8642-851A-02BAB1B94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B0801A6-622F-BF47-BDC2-A4E4DE77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37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E7F085-E5D5-F949-937B-7BF068FFF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AE64EE-57A1-D043-A870-232952E87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77E7326-3C13-EF4C-906E-A41151C7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0475E8-5B61-B348-8FF5-B4DE0884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3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96D3145-EB32-0541-84F5-E41EC361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909D361-86C4-E442-9108-F24B2483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952509-9469-2642-8BA2-6A21B585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8131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AD15-5863-1A47-B80D-9866AE22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241DDE-CF2A-4047-84AC-5DB651DAD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A5A14F-D847-5540-9A37-73CFBAFE1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1410A9-1E0B-9F4D-9EB4-1B40F8FC7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C7167C-C80A-1C42-90E3-944D8D449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4C4874-E280-9740-A2C9-FEA4048F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3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BCBAEF-3911-8540-BDED-8F2C75835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01B72FA-505A-B449-A94E-75AE7A9032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D068D03-5690-4A40-BC61-FE6BAF5C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67201A-E15A-7C4D-B239-5548FC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B2879-E3C8-BF47-A421-269EEA114DC8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945452-90A6-4041-A32A-D85A59A1C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7EDC22-1FED-8747-854F-BDF03231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50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8C14C76-B6D2-4845-B7C7-3204DFAAA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AA5D-D54C-894F-A3D4-3A35DA1F5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75FC5D-F6B4-4D4E-8978-C14C02A69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B2879-E3C8-BF47-A421-269EEA114DC8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6A8CA6-4F3F-5E43-BD52-ED6ACAD11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DD749B-F04A-7F46-9636-3C7FD0E82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0731E-B9C1-454D-BEB5-86C68B92CB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72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slavevoyages.org/voyage/database#timelapse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2451D2-5F56-974D-849D-36FC2B7F35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fr-FR" sz="4000" dirty="0"/>
            </a:br>
            <a:br>
              <a:rPr lang="fr-FR" sz="4000" dirty="0"/>
            </a:br>
            <a:r>
              <a:rPr lang="fr-FR" sz="4000" dirty="0"/>
              <a:t> Comprendre le piège racial : race et abolition de l’esclavage dans l’espace atlantique </a:t>
            </a:r>
            <a:br>
              <a:rPr lang="fr-FR" sz="4000" dirty="0"/>
            </a:br>
            <a:endParaRPr lang="fr-FR" sz="4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7B8AC05-F129-D644-8019-64914392B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997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 </a:t>
            </a:r>
            <a:r>
              <a:rPr lang="fr-FR" b="1"/>
              <a:t>Aurélia Michel</a:t>
            </a:r>
            <a:endParaRPr lang="fr-FR"/>
          </a:p>
          <a:p>
            <a:r>
              <a:rPr lang="fr-FR" dirty="0"/>
              <a:t>Université de Paris Cité/CESSMA</a:t>
            </a:r>
          </a:p>
          <a:p>
            <a:endParaRPr lang="fr-FR" dirty="0"/>
          </a:p>
          <a:p>
            <a:r>
              <a:rPr lang="fr-FR"/>
              <a:t>Formation Académie Toulouse - Fondation pour la mémoire de </a:t>
            </a:r>
            <a:r>
              <a:rPr lang="fr-FR" dirty="0"/>
              <a:t>l’esclavage</a:t>
            </a:r>
          </a:p>
        </p:txBody>
      </p:sp>
    </p:spTree>
    <p:extLst>
      <p:ext uri="{BB962C8B-B14F-4D97-AF65-F5344CB8AC3E}">
        <p14:creationId xmlns:p14="http://schemas.microsoft.com/office/powerpoint/2010/main" val="2306409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E755E3-08AD-664B-9CEC-3E50AC191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Peintures de </a:t>
            </a:r>
            <a:r>
              <a:rPr lang="fr-FR" dirty="0" err="1"/>
              <a:t>castas</a:t>
            </a:r>
            <a:r>
              <a:rPr lang="fr-FR" dirty="0"/>
              <a:t> (Mexique fin XVIIIe)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3F372D-6EAF-BA4F-831C-F1E83314C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264" y="1477605"/>
            <a:ext cx="3817390" cy="538039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F995C34-DB05-F345-B02F-E7AA21E6C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511" y="1477605"/>
            <a:ext cx="4114431" cy="34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70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F704B-74FA-224E-8BD8-9BE7B0C2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03230"/>
          </a:xfrm>
        </p:spPr>
        <p:txBody>
          <a:bodyPr>
            <a:normAutofit/>
          </a:bodyPr>
          <a:lstStyle/>
          <a:p>
            <a:r>
              <a:rPr lang="fr-FR" sz="4000" dirty="0"/>
              <a:t>La classification de Moreau de </a:t>
            </a:r>
            <a:r>
              <a:rPr lang="fr-FR" sz="4000" dirty="0" err="1"/>
              <a:t>Saint-Méry</a:t>
            </a:r>
            <a:r>
              <a:rPr lang="fr-FR" sz="4000" dirty="0"/>
              <a:t> 1796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674D38-DD92-F549-B415-3A43D2B2F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03231"/>
            <a:ext cx="4066475" cy="41570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E2CA8F-1D66-D34B-890B-DD529A7C6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915" y="1690688"/>
            <a:ext cx="4397575" cy="42309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2C32FD-4A01-2942-9FE7-D10AD4A1C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933" y="3806153"/>
            <a:ext cx="4453362" cy="30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46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95DB0DA-CEBD-7348-A938-03E56746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Julien-Joseph </a:t>
            </a:r>
            <a:r>
              <a:rPr lang="fr-FR" dirty="0" err="1"/>
              <a:t>Virey</a:t>
            </a:r>
            <a:r>
              <a:rPr lang="fr-FR" dirty="0"/>
              <a:t> </a:t>
            </a:r>
            <a:r>
              <a:rPr lang="fr-FR" i="1" dirty="0"/>
              <a:t>Histoire naturelle du genre humain</a:t>
            </a:r>
            <a:r>
              <a:rPr lang="fr-FR" dirty="0"/>
              <a:t> 1801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26270D-8B6E-3746-9FA6-66CEE4661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538" y="1559537"/>
            <a:ext cx="3040185" cy="510656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E041B9B-F23A-2443-95C2-AB58F1CDC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320" y="1430703"/>
            <a:ext cx="3359203" cy="529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99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9062D4E-1358-A049-A72C-0D7C2907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982" y="985008"/>
            <a:ext cx="6446219" cy="293091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AB2F3AB-26BC-0348-9B55-30E05E874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981" y="3939457"/>
            <a:ext cx="6446219" cy="19630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153CEB7-7357-F446-8F8B-A1A1D75E5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017" y="5902541"/>
            <a:ext cx="5010150" cy="6586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AE8E2D7-F18D-A84B-9077-6F4D9630AF43}"/>
              </a:ext>
            </a:extLst>
          </p:cNvPr>
          <p:cNvSpPr txBox="1"/>
          <p:nvPr/>
        </p:nvSpPr>
        <p:spPr>
          <a:xfrm>
            <a:off x="1565329" y="326362"/>
            <a:ext cx="9794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L’application du Code civil aux Colonies 1805</a:t>
            </a:r>
          </a:p>
        </p:txBody>
      </p:sp>
    </p:spTree>
    <p:extLst>
      <p:ext uri="{BB962C8B-B14F-4D97-AF65-F5344CB8AC3E}">
        <p14:creationId xmlns:p14="http://schemas.microsoft.com/office/powerpoint/2010/main" val="4085107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C2833D-0FAA-894A-8BD0-799C4C8DA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Transitions de l’empire colonial 1820-1870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143C044-4DF7-3948-AD98-829541CD5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53" y="1425844"/>
            <a:ext cx="7892365" cy="49762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60ACEFD-4CA8-8545-AC84-C300AD651BAB}"/>
              </a:ext>
            </a:extLst>
          </p:cNvPr>
          <p:cNvSpPr txBox="1"/>
          <p:nvPr/>
        </p:nvSpPr>
        <p:spPr>
          <a:xfrm>
            <a:off x="1224366" y="6488668"/>
            <a:ext cx="847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Source : http://</a:t>
            </a:r>
            <a:r>
              <a:rPr lang="fr-FR" dirty="0" err="1"/>
              <a:t>etudescoloniales.canalblog.com</a:t>
            </a:r>
            <a:r>
              <a:rPr lang="fr-FR" dirty="0"/>
              <a:t>/archives/2019/06/26/37459759.html</a:t>
            </a:r>
          </a:p>
        </p:txBody>
      </p:sp>
    </p:spTree>
    <p:extLst>
      <p:ext uri="{BB962C8B-B14F-4D97-AF65-F5344CB8AC3E}">
        <p14:creationId xmlns:p14="http://schemas.microsoft.com/office/powerpoint/2010/main" val="4039007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574CDF-5E4D-2E43-9005-76158EBE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Race et histoire (1800-1850)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842F06E-59DA-5548-832F-28E0037F2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516" y="2128576"/>
            <a:ext cx="5515708" cy="413678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6AB1C6-7725-BA43-9D60-3FB3EE2FD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016" y="822326"/>
            <a:ext cx="3399692" cy="564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18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1AA649-20C9-9A42-809C-59770EF6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2367"/>
          </a:xfrm>
        </p:spPr>
        <p:txBody>
          <a:bodyPr>
            <a:normAutofit fontScale="90000"/>
          </a:bodyPr>
          <a:lstStyle/>
          <a:p>
            <a:r>
              <a:rPr lang="fr-FR" i="1" dirty="0" err="1"/>
              <a:t>Humanae</a:t>
            </a:r>
            <a:r>
              <a:rPr lang="fr-FR" dirty="0"/>
              <a:t>/Angélica </a:t>
            </a:r>
            <a:r>
              <a:rPr lang="fr-FR" dirty="0" err="1"/>
              <a:t>Dass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4617D4-46CF-9944-90F5-648D6F0AD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46" y="1529862"/>
            <a:ext cx="4607169" cy="460716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BE67A7E-FE4F-4B4B-B216-A29C5BA1F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816" y="1529862"/>
            <a:ext cx="6913896" cy="46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17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13DB562-DDCC-5449-9F1E-801ADBF3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489" y="677333"/>
            <a:ext cx="9396200" cy="552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57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227C41-07B1-F943-A8EA-D4219070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917" y="172990"/>
            <a:ext cx="10515600" cy="824538"/>
          </a:xfrm>
        </p:spPr>
        <p:txBody>
          <a:bodyPr>
            <a:normAutofit fontScale="90000"/>
          </a:bodyPr>
          <a:lstStyle/>
          <a:p>
            <a:r>
              <a:rPr lang="fr-FR" sz="2800" cap="all" dirty="0"/>
              <a:t>LES ÉTABLISSEMENTS EUROPÉENS EN AFRIQUE, XVE-XVIIE SIÈCLE (source : L’histoire)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CB138-5057-E840-AC28-91FE13187FA8}"/>
              </a:ext>
            </a:extLst>
          </p:cNvPr>
          <p:cNvSpPr/>
          <p:nvPr/>
        </p:nvSpPr>
        <p:spPr>
          <a:xfrm>
            <a:off x="750917" y="6059669"/>
            <a:ext cx="9597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www.lhistoire.fr</a:t>
            </a:r>
            <a:r>
              <a:rPr lang="fr-FR" dirty="0"/>
              <a:t>/portfolio/carte-les-%C3%A9tablissements-europ%C3%A9ens-en-afrique-xve-xviie-si%C3%A8cle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DEE80A4-C16F-4440-9420-6169465E5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1" y="997528"/>
            <a:ext cx="8614881" cy="50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86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5DEEB-004B-5749-936E-F5F98C7A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771" y="148532"/>
            <a:ext cx="10589029" cy="831908"/>
          </a:xfrm>
        </p:spPr>
        <p:txBody>
          <a:bodyPr>
            <a:normAutofit/>
          </a:bodyPr>
          <a:lstStyle/>
          <a:p>
            <a:r>
              <a:rPr lang="fr-FR" dirty="0"/>
              <a:t>Les Caraïbes au XVIIe siècle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3C5505-6290-814A-B07F-7218736A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169" y="847437"/>
            <a:ext cx="7490532" cy="532060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D4EBC12-991E-5E4D-A008-5E028923EADB}"/>
              </a:ext>
            </a:extLst>
          </p:cNvPr>
          <p:cNvSpPr txBox="1"/>
          <p:nvPr/>
        </p:nvSpPr>
        <p:spPr>
          <a:xfrm>
            <a:off x="764771" y="6168044"/>
            <a:ext cx="1123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www.reseau-canope.fr</a:t>
            </a:r>
            <a:r>
              <a:rPr lang="fr-FR" dirty="0"/>
              <a:t>/</a:t>
            </a:r>
            <a:r>
              <a:rPr lang="fr-FR" dirty="0" err="1"/>
              <a:t>cndpfileadmin</a:t>
            </a:r>
            <a:r>
              <a:rPr lang="fr-FR" dirty="0"/>
              <a:t>/pour-</a:t>
            </a:r>
            <a:r>
              <a:rPr lang="fr-FR" dirty="0" err="1"/>
              <a:t>memoire</a:t>
            </a:r>
            <a:r>
              <a:rPr lang="fr-FR" dirty="0"/>
              <a:t>/le-mexique-3000-ans-dhistoire/</a:t>
            </a:r>
            <a:r>
              <a:rPr lang="fr-FR" dirty="0" err="1"/>
              <a:t>lhistoire</a:t>
            </a:r>
            <a:r>
              <a:rPr lang="fr-FR" dirty="0"/>
              <a:t>-du-</a:t>
            </a:r>
            <a:r>
              <a:rPr lang="fr-FR" dirty="0" err="1"/>
              <a:t>mexique</a:t>
            </a:r>
            <a:r>
              <a:rPr lang="fr-FR" dirty="0"/>
              <a:t>-dans-les-nouveaux-programmes/la-nouvelle-</a:t>
            </a:r>
            <a:r>
              <a:rPr lang="fr-FR" dirty="0" err="1"/>
              <a:t>espagne</a:t>
            </a:r>
            <a:r>
              <a:rPr lang="fr-FR" dirty="0"/>
              <a:t>-et-les-</a:t>
            </a:r>
            <a:r>
              <a:rPr lang="fr-FR" dirty="0" err="1"/>
              <a:t>caraibes</a:t>
            </a:r>
            <a:r>
              <a:rPr lang="fr-FR" dirty="0"/>
              <a:t>-au-</a:t>
            </a:r>
            <a:r>
              <a:rPr lang="fr-FR" dirty="0" err="1"/>
              <a:t>debut</a:t>
            </a:r>
            <a:r>
              <a:rPr lang="fr-FR" dirty="0"/>
              <a:t>-du-</a:t>
            </a:r>
            <a:r>
              <a:rPr lang="fr-FR" dirty="0" err="1"/>
              <a:t>xviiie</a:t>
            </a:r>
            <a:r>
              <a:rPr lang="fr-FR" dirty="0"/>
              <a:t>-</a:t>
            </a:r>
            <a:r>
              <a:rPr lang="fr-FR" dirty="0" err="1"/>
              <a:t>siecle</a:t>
            </a:r>
            <a:r>
              <a:rPr lang="fr-FR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34929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A99E0B8-8835-CA42-B2B6-F3555D9A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L’empire de Louis XIV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7DEBCD3-CC2A-654C-8E50-6D811CA5AFC7}"/>
              </a:ext>
            </a:extLst>
          </p:cNvPr>
          <p:cNvSpPr txBox="1"/>
          <p:nvPr/>
        </p:nvSpPr>
        <p:spPr>
          <a:xfrm>
            <a:off x="1040581" y="6021659"/>
            <a:ext cx="945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http://</a:t>
            </a:r>
            <a:r>
              <a:rPr lang="fr-FR" dirty="0" err="1"/>
              <a:t>mistertdocs.over-blog.com</a:t>
            </a:r>
            <a:r>
              <a:rPr lang="fr-FR" dirty="0"/>
              <a:t>/article-premier-empire-colonial-francais-cartes-37741356.html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025011-3706-D94B-8DB9-1C2F3BF1E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230496"/>
            <a:ext cx="6922584" cy="47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05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48AB1B-A766-6542-9F26-002D8F35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  <a:r>
              <a:rPr lang="fr-FR" sz="3600" dirty="0"/>
              <a:t>Développement du système atlantique (1700-1750)</a:t>
            </a:r>
          </a:p>
        </p:txBody>
      </p:sp>
      <p:sp>
        <p:nvSpPr>
          <p:cNvPr id="4" name="Rectangle 3">
            <a:hlinkClick r:id="rId2"/>
            <a:extLst>
              <a:ext uri="{FF2B5EF4-FFF2-40B4-BE49-F238E27FC236}">
                <a16:creationId xmlns:a16="http://schemas.microsoft.com/office/drawing/2014/main" id="{28CF8963-1604-8D42-9C4B-0A34CC01F789}"/>
              </a:ext>
            </a:extLst>
          </p:cNvPr>
          <p:cNvSpPr/>
          <p:nvPr/>
        </p:nvSpPr>
        <p:spPr>
          <a:xfrm>
            <a:off x="838200" y="1690688"/>
            <a:ext cx="8717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hlinkClick r:id="rId2"/>
              </a:rPr>
              <a:t>https://www.slavevoyages.org/voyage/</a:t>
            </a:r>
            <a:r>
              <a:rPr lang="fr-FR" dirty="0" err="1">
                <a:hlinkClick r:id="rId2"/>
              </a:rPr>
              <a:t>database#timelapse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3D3F73-5FAE-514D-8D85-D4ABF6A02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84739"/>
            <a:ext cx="8389005" cy="42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90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55BC1D-D4F7-6F40-BA4B-13652543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Voyage du Père Labat aux Amériques 1725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28CA18-9DC5-884E-89B0-D10F7F8D7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32" y="1573206"/>
            <a:ext cx="5391386" cy="51280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7768581-38C0-8344-A9DE-8049D27EC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293" y="4182485"/>
            <a:ext cx="2823427" cy="25661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F101F3-8230-574F-B484-D54D91E09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292" y="1573206"/>
            <a:ext cx="2873428" cy="26092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583B70-9E75-EB49-943E-FD0527C9B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618" y="4447496"/>
            <a:ext cx="3254161" cy="23011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7E3403B-7288-D141-9FE8-79CABB883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154" y="1573206"/>
            <a:ext cx="3153139" cy="287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20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F6AFD8-5B72-A741-B820-B99323B03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La traite française atlantique 1701-1775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70B79A-49C4-A543-9D46-FA9B8CE89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04" y="1945447"/>
            <a:ext cx="9613427" cy="37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33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DE3552-DD07-9340-A4C2-4D240785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Crise du système 1756-1794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125C39-A927-FB47-873E-B69A57FF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754" y="1548431"/>
            <a:ext cx="7583382" cy="463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158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a5d0f1-e66b-4c65-b148-406dcbbb467e">
      <Terms xmlns="http://schemas.microsoft.com/office/infopath/2007/PartnerControls"/>
    </lcf76f155ced4ddcb4097134ff3c332f>
    <TaxCatchAll xmlns="1c3b70fb-7200-4e4f-aad2-8cb32fd9031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470B82C4BD484A837E7F5C7573B075" ma:contentTypeVersion="18" ma:contentTypeDescription="Crée un document." ma:contentTypeScope="" ma:versionID="174df453db1b7bb9f4e6ccb842e35fea">
  <xsd:schema xmlns:xsd="http://www.w3.org/2001/XMLSchema" xmlns:xs="http://www.w3.org/2001/XMLSchema" xmlns:p="http://schemas.microsoft.com/office/2006/metadata/properties" xmlns:ns2="e9a5d0f1-e66b-4c65-b148-406dcbbb467e" xmlns:ns3="1c3b70fb-7200-4e4f-aad2-8cb32fd90317" targetNamespace="http://schemas.microsoft.com/office/2006/metadata/properties" ma:root="true" ma:fieldsID="116fb59d72cbdf0705d20993be8c20bc" ns2:_="" ns3:_="">
    <xsd:import namespace="e9a5d0f1-e66b-4c65-b148-406dcbbb467e"/>
    <xsd:import namespace="1c3b70fb-7200-4e4f-aad2-8cb32fd903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5d0f1-e66b-4c65-b148-406dcbbb46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70ff1bba-35f2-4773-a0df-3bbd450d71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b70fb-7200-4e4f-aad2-8cb32fd9031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d57ada-6246-4bf2-8077-a048c2580bc5}" ma:internalName="TaxCatchAll" ma:showField="CatchAllData" ma:web="1c3b70fb-7200-4e4f-aad2-8cb32fd903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CC8802-BAED-44DF-8BC7-ACF2F0CBAD41}">
  <ds:schemaRefs>
    <ds:schemaRef ds:uri="http://schemas.microsoft.com/office/2006/metadata/properties"/>
    <ds:schemaRef ds:uri="http://schemas.microsoft.com/office/infopath/2007/PartnerControls"/>
    <ds:schemaRef ds:uri="e9a5d0f1-e66b-4c65-b148-406dcbbb467e"/>
    <ds:schemaRef ds:uri="1c3b70fb-7200-4e4f-aad2-8cb32fd90317"/>
  </ds:schemaRefs>
</ds:datastoreItem>
</file>

<file path=customXml/itemProps2.xml><?xml version="1.0" encoding="utf-8"?>
<ds:datastoreItem xmlns:ds="http://schemas.openxmlformats.org/officeDocument/2006/customXml" ds:itemID="{CB510F9F-EEE1-4588-A33A-9AC8507E60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E2298B-4607-41CF-B775-4FDD62AC29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a5d0f1-e66b-4c65-b148-406dcbbb467e"/>
    <ds:schemaRef ds:uri="1c3b70fb-7200-4e4f-aad2-8cb32fd903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213</Words>
  <Application>Microsoft Office PowerPoint</Application>
  <PresentationFormat>Grand écran</PresentationFormat>
  <Paragraphs>25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   Comprendre le piège racial : race et abolition de l’esclavage dans l’espace atlantique  </vt:lpstr>
      <vt:lpstr>Présentation PowerPoint</vt:lpstr>
      <vt:lpstr>LES ÉTABLISSEMENTS EUROPÉENS EN AFRIQUE, XVE-XVIIE SIÈCLE (source : L’histoire)</vt:lpstr>
      <vt:lpstr>Les Caraïbes au XVIIe siècle </vt:lpstr>
      <vt:lpstr>L’empire de Louis XIV</vt:lpstr>
      <vt:lpstr> Développement du système atlantique (1700-1750)</vt:lpstr>
      <vt:lpstr>Voyage du Père Labat aux Amériques 1725</vt:lpstr>
      <vt:lpstr>La traite française atlantique 1701-1775</vt:lpstr>
      <vt:lpstr>Crise du système 1756-1794</vt:lpstr>
      <vt:lpstr>Peintures de castas (Mexique fin XVIIIe)</vt:lpstr>
      <vt:lpstr>La classification de Moreau de Saint-Méry 1796</vt:lpstr>
      <vt:lpstr>Julien-Joseph Virey Histoire naturelle du genre humain 1801</vt:lpstr>
      <vt:lpstr>Présentation PowerPoint</vt:lpstr>
      <vt:lpstr>Transitions de l’empire colonial 1820-1870</vt:lpstr>
      <vt:lpstr>2. Race et histoire (1800-1850) </vt:lpstr>
      <vt:lpstr>Humanae/Angélica Dass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l’esclavage à la race : les transitions des empires atlantiques </dc:title>
  <dc:creator>Utilisateur Microsoft Office</dc:creator>
  <cp:lastModifiedBy>Utilisateur Microsoft Office</cp:lastModifiedBy>
  <cp:revision>30</cp:revision>
  <dcterms:created xsi:type="dcterms:W3CDTF">2021-03-11T16:40:02Z</dcterms:created>
  <dcterms:modified xsi:type="dcterms:W3CDTF">2024-05-28T08:51:26Z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0x0101001D470B82C4BD484A837E7F5C7573B075</vt:lpwstr>
  </property>
  <property fmtid="{D5CDD505-2E9C-101B-9397-08002B2CF9AE}" pid="3" name="MediaServiceImageTags">
    <vt:lpwstr/>
  </property>
</Properties>
</file>