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86" r:id="rId3"/>
    <p:sldId id="300" r:id="rId4"/>
    <p:sldId id="29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5C6C5-C498-4584-BDFE-0C1E01DBF452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0C8A-8263-4FAF-8D2A-7505E889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2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5fe02bc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5fe02bc08_0_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Ouverture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06EDC-4F75-9228-B340-50F9AC323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70A7D9-C1EF-7A4E-03BE-2B2CA8EFD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3B39C-0BD2-4116-989E-52F01B8A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B4CDD-53E0-6772-66C5-089FF0C7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BA9AE-F81B-C4A1-F7F0-CFCD342B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497B2-C72A-E02E-3C30-AD6A3F78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82CE07-93D7-D236-0F42-0D19D94F4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DD176-7190-9912-EF76-18D42E94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BF426-682D-9C41-B863-ADF52407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F8E05-8F1F-9680-741B-0D9D6441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5DFD3C-7A77-D1E3-D25C-25A55D66B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47337C-FCB0-0842-86B0-26D04762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4127E-B2CB-5839-699E-0FF70993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A17400-E81F-2D51-7A16-CC942A47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27231-A23E-3D64-A247-B2A3F65E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33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8EAB-74E5-740C-8EA8-A0067664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B4B6EB-7141-66C8-B988-3E7270C1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943E97-0808-C2FF-EC13-59D3AC8C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9124FF-4C7E-84C1-4CF9-AB95B8DB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FF342-9430-8036-914F-8EB14D96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01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9548D-A587-6CD0-18F2-17160BD3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2BF8E-625C-64B9-56F1-2773E7763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83CB5-11F9-E506-62B2-5DE07426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B612C-D687-E6E1-8FBD-901AB3E9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174E17-8DDE-B054-46FE-B77CF56F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35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44F48-1265-401A-E64F-BDCE4568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AD864-DC0D-54D3-00F0-084331658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121888-88B0-5E30-22D8-A5013BA7C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E000D2-0507-1F0A-B9F2-2B23DC1C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7BC996-3D4F-A743-5B93-EB2AD637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F56278-AF9E-B7E1-0930-97D912E3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27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B1A2F-A5AA-2278-42F3-7225B26B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23FA5F-F66A-4D43-5A86-C3ED4BE2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1DC5A9-C868-41A4-0714-C64954ADD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928F0C-77CA-4A7B-9F95-BB403857A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B73293-7A1A-BE94-F9B5-3306FD4C6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4D4DDC-016C-1243-91BA-99A34BF9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3521C9-139A-09A4-1D54-B33038D4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256260-3224-B86E-B3F0-4A874E33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98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E1DF5-F2F1-4012-6D55-87D7658C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D73185-F766-3C41-9F7C-4CC5F120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5E30A8-C675-5CFC-4EBB-82324736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3D0D22-0636-1624-46AB-57802CB2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7706E7-9355-5270-0D90-1C4BD42C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3BD808-4491-7C25-7372-E2210DB6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55BC40-61F7-9A2D-C5CB-8C1194A5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B4A4E6-0865-5335-2526-E80843D9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2632B0-3C59-1DA2-EC8D-A2D0DE03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D482FC-61E2-8B76-B77D-CD4D525FB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256280-F395-E2BD-E4E8-92B0D864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2192F0-9B2B-12CF-4295-25041C87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611D5A-4287-9358-F4F8-1B1478E6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3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984FF-8301-9BFC-F097-CF3D09B9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F6F2FE-0490-C748-E187-78F6CB300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D295D0-8B43-AF49-1385-E91F2AF6F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6635A9-7AA2-72A7-71B7-F4B25969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72B224-311F-98FE-064F-34196E3D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AB8EA-5113-4A0A-4C47-8DE4BF61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98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17BF53-5BD1-1A80-2650-584EEB60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7FADE-FA79-7258-C174-EF95C488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077B9-3A82-3F2B-FFC2-9A5535F41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48880-D637-79F3-97AD-3D58E0766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B0C89-814A-A897-954A-8279F8776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7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562333"/>
            <a:ext cx="12192000" cy="2295600"/>
          </a:xfrm>
          <a:prstGeom prst="rect">
            <a:avLst/>
          </a:prstGeom>
          <a:solidFill>
            <a:srgbClr val="0020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55340" b="13682"/>
          <a:stretch/>
        </p:blipFill>
        <p:spPr>
          <a:xfrm>
            <a:off x="1385" y="-38400"/>
            <a:ext cx="12192003" cy="54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867" y="0"/>
            <a:ext cx="1962267" cy="17856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-531" y="5580934"/>
            <a:ext cx="1219253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+mn-lt"/>
              </a:rPr>
              <a:t>L’ESCLAVAGE COLONIAL ET LA FRANCE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De quoi parle-t-on ?</a:t>
            </a:r>
            <a:endParaRPr lang="fr-FR" sz="3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-532" y="5277467"/>
            <a:ext cx="12192000" cy="981933"/>
            <a:chOff x="-399" y="3958100"/>
            <a:chExt cx="9144000" cy="736450"/>
          </a:xfrm>
        </p:grpSpPr>
        <p:sp>
          <p:nvSpPr>
            <p:cNvPr id="62" name="Google Shape;62;p13"/>
            <p:cNvSpPr/>
            <p:nvPr/>
          </p:nvSpPr>
          <p:spPr>
            <a:xfrm>
              <a:off x="-399" y="3958100"/>
              <a:ext cx="9144000" cy="163500"/>
            </a:xfrm>
            <a:prstGeom prst="rect">
              <a:avLst/>
            </a:prstGeom>
            <a:solidFill>
              <a:srgbClr val="F961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63;p13"/>
            <p:cNvSpPr/>
            <p:nvPr/>
          </p:nvSpPr>
          <p:spPr>
            <a:xfrm rot="10800000">
              <a:off x="192350" y="4095450"/>
              <a:ext cx="1501200" cy="599100"/>
            </a:xfrm>
            <a:prstGeom prst="triangle">
              <a:avLst>
                <a:gd name="adj" fmla="val 50000"/>
              </a:avLst>
            </a:prstGeom>
            <a:solidFill>
              <a:srgbClr val="F961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A3242-81EF-6498-5DB1-550495A8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6" y="365123"/>
            <a:ext cx="10315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latin typeface="+mn-lt"/>
              </a:rPr>
              <a:t>L’esclavage colonial et la France : de quoi parle-t-on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AD2A2-4604-9A50-8828-84A622BE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03" y="1855396"/>
            <a:ext cx="11002513" cy="647407"/>
          </a:xfrm>
        </p:spPr>
        <p:txBody>
          <a:bodyPr>
            <a:noAutofit/>
          </a:bodyPr>
          <a:lstStyle/>
          <a:p>
            <a:r>
              <a:rPr lang="fr-FR" sz="3200" dirty="0"/>
              <a:t>L’esclavage colonial européen : un système économique mondial aux lourds héritages</a:t>
            </a:r>
          </a:p>
        </p:txBody>
      </p:sp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2C3E52F-CA85-E919-E942-ECB3BFA26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" y="365124"/>
            <a:ext cx="1458937" cy="1325562"/>
          </a:xfrm>
          <a:prstGeom prst="rect">
            <a:avLst/>
          </a:prstGeom>
        </p:spPr>
      </p:pic>
      <p:sp>
        <p:nvSpPr>
          <p:cNvPr id="71" name="Espace réservé du contenu 2">
            <a:extLst>
              <a:ext uri="{FF2B5EF4-FFF2-40B4-BE49-F238E27FC236}">
                <a16:creationId xmlns:a16="http://schemas.microsoft.com/office/drawing/2014/main" id="{FE83D9E8-5E60-A1C3-187A-0BCAA51B9D8F}"/>
              </a:ext>
            </a:extLst>
          </p:cNvPr>
          <p:cNvSpPr txBox="1">
            <a:spLocks/>
          </p:cNvSpPr>
          <p:nvPr/>
        </p:nvSpPr>
        <p:spPr>
          <a:xfrm>
            <a:off x="208546" y="3018098"/>
            <a:ext cx="4416155" cy="581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Un système économique</a:t>
            </a:r>
          </a:p>
        </p:txBody>
      </p:sp>
      <p:pic>
        <p:nvPicPr>
          <p:cNvPr id="72" name="Image 71" descr="Une image contenant dessin, peinture, plein air, art&#10;&#10;Description générée automatiquement">
            <a:extLst>
              <a:ext uri="{FF2B5EF4-FFF2-40B4-BE49-F238E27FC236}">
                <a16:creationId xmlns:a16="http://schemas.microsoft.com/office/drawing/2014/main" id="{101781B8-F769-D37A-15D9-E60569AC2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>
          <a:xfrm>
            <a:off x="1213568" y="3742091"/>
            <a:ext cx="2330858" cy="2729558"/>
          </a:xfrm>
          <a:prstGeom prst="rect">
            <a:avLst/>
          </a:prstGeom>
        </p:spPr>
      </p:pic>
      <p:pic>
        <p:nvPicPr>
          <p:cNvPr id="74" name="Image 7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0847E8F-3AD5-0087-CEC5-10D3BCD65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96" y="3701760"/>
            <a:ext cx="4427244" cy="2729558"/>
          </a:xfrm>
          <a:prstGeom prst="rect">
            <a:avLst/>
          </a:prstGeom>
        </p:spPr>
      </p:pic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0B6E24DB-63DE-7E7B-61E7-A4E6FA62E4B1}"/>
              </a:ext>
            </a:extLst>
          </p:cNvPr>
          <p:cNvSpPr txBox="1">
            <a:spLocks/>
          </p:cNvSpPr>
          <p:nvPr/>
        </p:nvSpPr>
        <p:spPr>
          <a:xfrm>
            <a:off x="5871413" y="3018098"/>
            <a:ext cx="1695888" cy="581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/>
              <a:t>mondial</a:t>
            </a:r>
          </a:p>
        </p:txBody>
      </p:sp>
      <p:sp>
        <p:nvSpPr>
          <p:cNvPr id="76" name="Espace réservé du contenu 2">
            <a:extLst>
              <a:ext uri="{FF2B5EF4-FFF2-40B4-BE49-F238E27FC236}">
                <a16:creationId xmlns:a16="http://schemas.microsoft.com/office/drawing/2014/main" id="{21F207F2-320D-F93A-E392-44B0AAAB2B65}"/>
              </a:ext>
            </a:extLst>
          </p:cNvPr>
          <p:cNvSpPr txBox="1">
            <a:spLocks/>
          </p:cNvSpPr>
          <p:nvPr/>
        </p:nvSpPr>
        <p:spPr>
          <a:xfrm>
            <a:off x="8149390" y="3018098"/>
            <a:ext cx="4416155" cy="581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aux lourds héritages</a:t>
            </a:r>
          </a:p>
        </p:txBody>
      </p:sp>
      <p:pic>
        <p:nvPicPr>
          <p:cNvPr id="77" name="Image 76" descr="Une image contenant plein air, ciel, homme, personne&#10;&#10;Description générée automatiquement">
            <a:extLst>
              <a:ext uri="{FF2B5EF4-FFF2-40B4-BE49-F238E27FC236}">
                <a16:creationId xmlns:a16="http://schemas.microsoft.com/office/drawing/2014/main" id="{20972CF6-90C1-BFBF-390A-C72B49833E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5"/>
          <a:stretch/>
        </p:blipFill>
        <p:spPr>
          <a:xfrm>
            <a:off x="9684857" y="3742089"/>
            <a:ext cx="1801979" cy="27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1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AB5F-AC28-1F11-062F-8968DF6C2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D1376-1D23-B421-636B-0E451F66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6" y="338500"/>
            <a:ext cx="10315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latin typeface="+mn-lt"/>
              </a:rPr>
              <a:t>L’esclavage colonial et la France : de quoi parle-t-on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F5220-A3D4-3E35-9784-DF077FD8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03" y="1855396"/>
            <a:ext cx="11002513" cy="647407"/>
          </a:xfrm>
        </p:spPr>
        <p:txBody>
          <a:bodyPr>
            <a:noAutofit/>
          </a:bodyPr>
          <a:lstStyle/>
          <a:p>
            <a:r>
              <a:rPr lang="fr-FR" sz="3200" dirty="0"/>
              <a:t>L’esclavage colonial français : un projet d’Etat</a:t>
            </a:r>
          </a:p>
        </p:txBody>
      </p:sp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FAC8ACC-B3FA-E129-6F06-DD9B8F923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" y="365124"/>
            <a:ext cx="1458937" cy="132556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C2B08E0-72BA-D46A-B4C5-E0F3B5A080C2}"/>
              </a:ext>
            </a:extLst>
          </p:cNvPr>
          <p:cNvGrpSpPr/>
          <p:nvPr/>
        </p:nvGrpSpPr>
        <p:grpSpPr>
          <a:xfrm>
            <a:off x="265050" y="2515654"/>
            <a:ext cx="1980609" cy="1839544"/>
            <a:chOff x="3184837" y="2613793"/>
            <a:chExt cx="1764351" cy="1630413"/>
          </a:xfrm>
        </p:grpSpPr>
        <p:pic>
          <p:nvPicPr>
            <p:cNvPr id="11" name="Image 10" descr="Une image contenant art, écusson, dessin, peinture&#10;&#10;Description générée automatiquement">
              <a:extLst>
                <a:ext uri="{FF2B5EF4-FFF2-40B4-BE49-F238E27FC236}">
                  <a16:creationId xmlns:a16="http://schemas.microsoft.com/office/drawing/2014/main" id="{67A1EB55-0661-1690-3B7F-4E293D2F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640" y="2613793"/>
              <a:ext cx="1644746" cy="163041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F8AB6D1-C514-944B-FC97-AACC72C52C7F}"/>
                </a:ext>
              </a:extLst>
            </p:cNvPr>
            <p:cNvSpPr txBox="1"/>
            <p:nvPr/>
          </p:nvSpPr>
          <p:spPr>
            <a:xfrm>
              <a:off x="3184837" y="3536320"/>
              <a:ext cx="17643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1664</a:t>
              </a:r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 16" descr="Une image contenant texte, croquis, art, dessin&#10;&#10;Description générée automatiquement">
            <a:extLst>
              <a:ext uri="{FF2B5EF4-FFF2-40B4-BE49-F238E27FC236}">
                <a16:creationId xmlns:a16="http://schemas.microsoft.com/office/drawing/2014/main" id="{F14B81B4-CA71-6B5A-BD62-E728EA267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7150" r="1740" b="8630"/>
          <a:stretch/>
        </p:blipFill>
        <p:spPr>
          <a:xfrm>
            <a:off x="3643966" y="2387072"/>
            <a:ext cx="5463960" cy="2211332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660CB2B3-A3C3-8D40-685C-7866331108C8}"/>
              </a:ext>
            </a:extLst>
          </p:cNvPr>
          <p:cNvGrpSpPr/>
          <p:nvPr/>
        </p:nvGrpSpPr>
        <p:grpSpPr>
          <a:xfrm>
            <a:off x="536920" y="4598404"/>
            <a:ext cx="2218766" cy="1799551"/>
            <a:chOff x="1403675" y="4563614"/>
            <a:chExt cx="2218766" cy="1799551"/>
          </a:xfrm>
        </p:grpSpPr>
        <p:pic>
          <p:nvPicPr>
            <p:cNvPr id="19" name="85B35069-0CD7-4E54-8F99-7343D64471AF">
              <a:extLst>
                <a:ext uri="{FF2B5EF4-FFF2-40B4-BE49-F238E27FC236}">
                  <a16:creationId xmlns:a16="http://schemas.microsoft.com/office/drawing/2014/main" id="{2D512E88-71DB-40A4-D8B0-A2FF006CCE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3" t="21098" r="39124" b="65859"/>
            <a:stretch/>
          </p:blipFill>
          <p:spPr bwMode="auto">
            <a:xfrm>
              <a:off x="1403675" y="4563614"/>
              <a:ext cx="2218766" cy="179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0D59509-8E15-2212-2628-D6F8EFAF8C94}"/>
                </a:ext>
              </a:extLst>
            </p:cNvPr>
            <p:cNvSpPr txBox="1"/>
            <p:nvPr/>
          </p:nvSpPr>
          <p:spPr>
            <a:xfrm>
              <a:off x="1522118" y="5655279"/>
              <a:ext cx="17643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1666</a:t>
              </a:r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58A1713-62AD-BA94-89A3-E5395BEAB9AB}"/>
              </a:ext>
            </a:extLst>
          </p:cNvPr>
          <p:cNvGrpSpPr/>
          <p:nvPr/>
        </p:nvGrpSpPr>
        <p:grpSpPr>
          <a:xfrm>
            <a:off x="4001253" y="4775599"/>
            <a:ext cx="4749386" cy="1834343"/>
            <a:chOff x="3726268" y="4775599"/>
            <a:chExt cx="4749386" cy="1834343"/>
          </a:xfrm>
        </p:grpSpPr>
        <p:pic>
          <p:nvPicPr>
            <p:cNvPr id="22" name="Image 21" descr="Une image contenant carte, texte, atlas&#10;&#10;Description générée automatiquement">
              <a:extLst>
                <a:ext uri="{FF2B5EF4-FFF2-40B4-BE49-F238E27FC236}">
                  <a16:creationId xmlns:a16="http://schemas.microsoft.com/office/drawing/2014/main" id="{A05DBEC0-6615-6FF8-ABAC-D2DF11F6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268" y="4775599"/>
              <a:ext cx="2225488" cy="1834342"/>
            </a:xfrm>
            <a:prstGeom prst="rect">
              <a:avLst/>
            </a:prstGeom>
          </p:spPr>
        </p:pic>
        <p:pic>
          <p:nvPicPr>
            <p:cNvPr id="24" name="Image 23" descr="Une image contenant carte, texte, atlas&#10;&#10;Description générée automatiquement">
              <a:extLst>
                <a:ext uri="{FF2B5EF4-FFF2-40B4-BE49-F238E27FC236}">
                  <a16:creationId xmlns:a16="http://schemas.microsoft.com/office/drawing/2014/main" id="{7E486139-EB9D-A5D3-8F72-63BD58B9C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898" y="4775600"/>
              <a:ext cx="2283756" cy="1834342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28548-83DE-A050-C619-FA76961ADE9D}"/>
              </a:ext>
            </a:extLst>
          </p:cNvPr>
          <p:cNvSpPr txBox="1"/>
          <p:nvPr/>
        </p:nvSpPr>
        <p:spPr>
          <a:xfrm>
            <a:off x="5408782" y="5902055"/>
            <a:ext cx="1764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</a:rPr>
              <a:t>16   74</a:t>
            </a:r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C1930AF-F629-255F-B267-A66D77172AE3}"/>
              </a:ext>
            </a:extLst>
          </p:cNvPr>
          <p:cNvGrpSpPr/>
          <p:nvPr/>
        </p:nvGrpSpPr>
        <p:grpSpPr>
          <a:xfrm>
            <a:off x="9360568" y="3240201"/>
            <a:ext cx="2658693" cy="2257978"/>
            <a:chOff x="9446237" y="3222806"/>
            <a:chExt cx="2658693" cy="2257978"/>
          </a:xfrm>
        </p:grpSpPr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16D0AEE-9000-C927-1108-5E841D6E9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82"/>
            <a:stretch/>
          </p:blipFill>
          <p:spPr>
            <a:xfrm>
              <a:off x="9446237" y="3222806"/>
              <a:ext cx="2658693" cy="1512201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AFB5774-D6A0-77A0-061B-F7BD277EB130}"/>
                </a:ext>
              </a:extLst>
            </p:cNvPr>
            <p:cNvSpPr txBox="1"/>
            <p:nvPr/>
          </p:nvSpPr>
          <p:spPr>
            <a:xfrm>
              <a:off x="9893407" y="4772898"/>
              <a:ext cx="17643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latin typeface="Arial" panose="020B0604020202020204" pitchFamily="34" charset="0"/>
                </a:rPr>
                <a:t>1685</a:t>
              </a:r>
              <a:endParaRPr lang="fr-FR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2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60F970F-2E31-CBE6-48A9-6F13910CECCA}"/>
              </a:ext>
            </a:extLst>
          </p:cNvPr>
          <p:cNvSpPr/>
          <p:nvPr/>
        </p:nvSpPr>
        <p:spPr>
          <a:xfrm>
            <a:off x="2465141" y="3727331"/>
            <a:ext cx="5819185" cy="13752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5A3242-81EF-6498-5DB1-550495A8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45" y="346597"/>
            <a:ext cx="10315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latin typeface="+mn-lt"/>
              </a:rPr>
              <a:t>L’esclavage colonial et la France : de quoi parle-t-on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AD2A2-4604-9A50-8828-84A622BE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73" y="1791475"/>
            <a:ext cx="11677254" cy="647407"/>
          </a:xfrm>
        </p:spPr>
        <p:txBody>
          <a:bodyPr>
            <a:noAutofit/>
          </a:bodyPr>
          <a:lstStyle/>
          <a:p>
            <a:r>
              <a:rPr lang="fr-FR" sz="3200" dirty="0"/>
              <a:t>Un moment matriciel de l’histoire coloniale française, où sont posés les piliers du fonctionnement futur de l’empire</a:t>
            </a:r>
          </a:p>
        </p:txBody>
      </p:sp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2C3E52F-CA85-E919-E942-ECB3BFA26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" y="365124"/>
            <a:ext cx="1458937" cy="1325562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A3CC6AB-12B7-954E-BFEB-4F86E3FCB4DA}"/>
              </a:ext>
            </a:extLst>
          </p:cNvPr>
          <p:cNvSpPr/>
          <p:nvPr/>
        </p:nvSpPr>
        <p:spPr>
          <a:xfrm>
            <a:off x="417757" y="4964036"/>
            <a:ext cx="11498625" cy="9046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EC16BBB-7E3D-4396-7F90-85352D6D1331}"/>
              </a:ext>
            </a:extLst>
          </p:cNvPr>
          <p:cNvSpPr txBox="1">
            <a:spLocks/>
          </p:cNvSpPr>
          <p:nvPr/>
        </p:nvSpPr>
        <p:spPr>
          <a:xfrm rot="16200000">
            <a:off x="47049" y="44870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1444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DC53843-955B-1C63-0173-C4472160294B}"/>
              </a:ext>
            </a:extLst>
          </p:cNvPr>
          <p:cNvSpPr txBox="1">
            <a:spLocks/>
          </p:cNvSpPr>
          <p:nvPr/>
        </p:nvSpPr>
        <p:spPr>
          <a:xfrm rot="16200000">
            <a:off x="412872" y="44774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1492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632EC45-B7E3-6396-5E07-4CBF2DA642CC}"/>
              </a:ext>
            </a:extLst>
          </p:cNvPr>
          <p:cNvSpPr txBox="1">
            <a:spLocks/>
          </p:cNvSpPr>
          <p:nvPr/>
        </p:nvSpPr>
        <p:spPr>
          <a:xfrm rot="16200000">
            <a:off x="2229390" y="44774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1594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F30C733-36A0-E8E2-7181-F7CCACEAB1E2}"/>
              </a:ext>
            </a:extLst>
          </p:cNvPr>
          <p:cNvSpPr txBox="1">
            <a:spLocks/>
          </p:cNvSpPr>
          <p:nvPr/>
        </p:nvSpPr>
        <p:spPr>
          <a:xfrm rot="16200000">
            <a:off x="2988148" y="44938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1626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734C0ED-AD3C-7F3E-6B23-D3D66DBD1A91}"/>
              </a:ext>
            </a:extLst>
          </p:cNvPr>
          <p:cNvSpPr txBox="1">
            <a:spLocks/>
          </p:cNvSpPr>
          <p:nvPr/>
        </p:nvSpPr>
        <p:spPr>
          <a:xfrm rot="16200000">
            <a:off x="3371682" y="44938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1642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5176DA8-2F9F-7CA6-3B95-C6D480B679C1}"/>
              </a:ext>
            </a:extLst>
          </p:cNvPr>
          <p:cNvSpPr txBox="1">
            <a:spLocks/>
          </p:cNvSpPr>
          <p:nvPr/>
        </p:nvSpPr>
        <p:spPr>
          <a:xfrm rot="16200000">
            <a:off x="4015615" y="44938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1685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826CC14-B04A-E826-79B9-7B37510261D6}"/>
              </a:ext>
            </a:extLst>
          </p:cNvPr>
          <p:cNvSpPr txBox="1">
            <a:spLocks/>
          </p:cNvSpPr>
          <p:nvPr/>
        </p:nvSpPr>
        <p:spPr>
          <a:xfrm rot="16200000">
            <a:off x="5231307" y="448042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1763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00BA1FB-B558-E423-B19A-98E399D915D5}"/>
              </a:ext>
            </a:extLst>
          </p:cNvPr>
          <p:cNvSpPr txBox="1">
            <a:spLocks/>
          </p:cNvSpPr>
          <p:nvPr/>
        </p:nvSpPr>
        <p:spPr>
          <a:xfrm rot="16200000">
            <a:off x="5821262" y="44937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1791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9CABE85E-1862-C804-0120-64E07D86D950}"/>
              </a:ext>
            </a:extLst>
          </p:cNvPr>
          <p:cNvSpPr txBox="1">
            <a:spLocks/>
          </p:cNvSpPr>
          <p:nvPr/>
        </p:nvSpPr>
        <p:spPr>
          <a:xfrm rot="16200000">
            <a:off x="6049991" y="44937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1794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564513D-7948-FFD0-CEC4-1F0946848552}"/>
              </a:ext>
            </a:extLst>
          </p:cNvPr>
          <p:cNvSpPr txBox="1">
            <a:spLocks/>
          </p:cNvSpPr>
          <p:nvPr/>
        </p:nvSpPr>
        <p:spPr>
          <a:xfrm rot="16200000">
            <a:off x="6441539" y="44774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1802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7B74BF2F-CBCE-4FA4-0CEB-420F7662E8E1}"/>
              </a:ext>
            </a:extLst>
          </p:cNvPr>
          <p:cNvSpPr txBox="1">
            <a:spLocks/>
          </p:cNvSpPr>
          <p:nvPr/>
        </p:nvSpPr>
        <p:spPr>
          <a:xfrm rot="16200000">
            <a:off x="6608857" y="4477498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1804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6A86132B-2D10-539C-9577-6C1AA67A3613}"/>
              </a:ext>
            </a:extLst>
          </p:cNvPr>
          <p:cNvSpPr txBox="1">
            <a:spLocks/>
          </p:cNvSpPr>
          <p:nvPr/>
        </p:nvSpPr>
        <p:spPr>
          <a:xfrm rot="16200000">
            <a:off x="7028861" y="4477498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1825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86D5942-5FEC-5D4E-ED92-853E8257405F}"/>
              </a:ext>
            </a:extLst>
          </p:cNvPr>
          <p:cNvSpPr txBox="1">
            <a:spLocks/>
          </p:cNvSpPr>
          <p:nvPr/>
        </p:nvSpPr>
        <p:spPr>
          <a:xfrm rot="16200000">
            <a:off x="7657027" y="4477498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1848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95DE1DE1-D05E-2287-DE3E-437544AD6069}"/>
              </a:ext>
            </a:extLst>
          </p:cNvPr>
          <p:cNvSpPr txBox="1">
            <a:spLocks/>
          </p:cNvSpPr>
          <p:nvPr/>
        </p:nvSpPr>
        <p:spPr>
          <a:xfrm rot="16200000">
            <a:off x="8792585" y="4475273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1905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CD96F51-FD3F-3B66-A8E0-B4B372AE6C1A}"/>
              </a:ext>
            </a:extLst>
          </p:cNvPr>
          <p:cNvSpPr txBox="1">
            <a:spLocks/>
          </p:cNvSpPr>
          <p:nvPr/>
        </p:nvSpPr>
        <p:spPr>
          <a:xfrm rot="16200000">
            <a:off x="9805363" y="44937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1946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BB6952F8-4B26-C959-9651-0A2F07EF2881}"/>
              </a:ext>
            </a:extLst>
          </p:cNvPr>
          <p:cNvSpPr txBox="1">
            <a:spLocks/>
          </p:cNvSpPr>
          <p:nvPr/>
        </p:nvSpPr>
        <p:spPr>
          <a:xfrm rot="16200000">
            <a:off x="10973806" y="44870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2001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F4E0170D-0949-A7D9-D0AC-C96108064AFA}"/>
              </a:ext>
            </a:extLst>
          </p:cNvPr>
          <p:cNvSpPr txBox="1">
            <a:spLocks/>
          </p:cNvSpPr>
          <p:nvPr/>
        </p:nvSpPr>
        <p:spPr>
          <a:xfrm rot="16200000">
            <a:off x="-175526" y="6098645"/>
            <a:ext cx="1244002" cy="274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Lagos (Portugal)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B2C9E043-7277-A496-6429-935DDF9EC33D}"/>
              </a:ext>
            </a:extLst>
          </p:cNvPr>
          <p:cNvSpPr txBox="1">
            <a:spLocks/>
          </p:cNvSpPr>
          <p:nvPr/>
        </p:nvSpPr>
        <p:spPr>
          <a:xfrm rot="16200000">
            <a:off x="416082" y="5901705"/>
            <a:ext cx="821538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C. Colomb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3F7EA68D-5B39-0288-8300-45DA6FD8C337}"/>
              </a:ext>
            </a:extLst>
          </p:cNvPr>
          <p:cNvSpPr txBox="1">
            <a:spLocks/>
          </p:cNvSpPr>
          <p:nvPr/>
        </p:nvSpPr>
        <p:spPr>
          <a:xfrm rot="16200000">
            <a:off x="2208578" y="5930614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La Rochelle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594EEEE3-8109-2ACB-021D-6BAA340D2365}"/>
              </a:ext>
            </a:extLst>
          </p:cNvPr>
          <p:cNvSpPr txBox="1">
            <a:spLocks/>
          </p:cNvSpPr>
          <p:nvPr/>
        </p:nvSpPr>
        <p:spPr>
          <a:xfrm rot="16200000">
            <a:off x="2964124" y="5838474"/>
            <a:ext cx="904673" cy="39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Cie de St-Christophe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E792534-F9EA-C966-4EC9-7E8A4A65890C}"/>
              </a:ext>
            </a:extLst>
          </p:cNvPr>
          <p:cNvSpPr txBox="1">
            <a:spLocks/>
          </p:cNvSpPr>
          <p:nvPr/>
        </p:nvSpPr>
        <p:spPr>
          <a:xfrm rot="16200000">
            <a:off x="3350871" y="5895596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Traite / Louis XIII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2BA88B83-1C96-49E8-4628-5E9831AEF6CB}"/>
              </a:ext>
            </a:extLst>
          </p:cNvPr>
          <p:cNvSpPr txBox="1">
            <a:spLocks/>
          </p:cNvSpPr>
          <p:nvPr/>
        </p:nvSpPr>
        <p:spPr>
          <a:xfrm rot="16200000">
            <a:off x="3994804" y="5943272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Code Noir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84BB776-DD26-C231-4538-6829139CEAF4}"/>
              </a:ext>
            </a:extLst>
          </p:cNvPr>
          <p:cNvSpPr txBox="1">
            <a:spLocks/>
          </p:cNvSpPr>
          <p:nvPr/>
        </p:nvSpPr>
        <p:spPr>
          <a:xfrm rot="16200000">
            <a:off x="5210496" y="5986638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Traité de Paris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FDD54314-3ED8-2B8C-13F2-0BAD6ECDA58F}"/>
              </a:ext>
            </a:extLst>
          </p:cNvPr>
          <p:cNvSpPr txBox="1">
            <a:spLocks/>
          </p:cNvSpPr>
          <p:nvPr/>
        </p:nvSpPr>
        <p:spPr>
          <a:xfrm rot="16200000">
            <a:off x="5644165" y="6003899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Insurrection St-Domingue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1BDF95E-35F5-E86A-9EEB-04D29077C12A}"/>
              </a:ext>
            </a:extLst>
          </p:cNvPr>
          <p:cNvSpPr txBox="1">
            <a:spLocks/>
          </p:cNvSpPr>
          <p:nvPr/>
        </p:nvSpPr>
        <p:spPr>
          <a:xfrm>
            <a:off x="6210671" y="5203759"/>
            <a:ext cx="933237" cy="30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Liberté Générale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EE7FE2AF-96E7-6AE5-02C8-233CED12BEB7}"/>
              </a:ext>
            </a:extLst>
          </p:cNvPr>
          <p:cNvSpPr txBox="1">
            <a:spLocks/>
          </p:cNvSpPr>
          <p:nvPr/>
        </p:nvSpPr>
        <p:spPr>
          <a:xfrm rot="16200000">
            <a:off x="6291297" y="6015665"/>
            <a:ext cx="1178213" cy="30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Rétablissement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62C98003-1D55-2918-B960-79E8497E80E0}"/>
              </a:ext>
            </a:extLst>
          </p:cNvPr>
          <p:cNvSpPr txBox="1">
            <a:spLocks/>
          </p:cNvSpPr>
          <p:nvPr/>
        </p:nvSpPr>
        <p:spPr>
          <a:xfrm rot="16200000">
            <a:off x="6477420" y="5991827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Indépendance Haïti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6A04A864-FF2C-C32C-BB0B-F6565A230633}"/>
              </a:ext>
            </a:extLst>
          </p:cNvPr>
          <p:cNvSpPr txBox="1">
            <a:spLocks/>
          </p:cNvSpPr>
          <p:nvPr/>
        </p:nvSpPr>
        <p:spPr>
          <a:xfrm rot="16200000">
            <a:off x="6895117" y="6029837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Indemnité Haït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70DA5DE7-C3C8-4857-9401-EEA455D14E6B}"/>
              </a:ext>
            </a:extLst>
          </p:cNvPr>
          <p:cNvSpPr txBox="1">
            <a:spLocks/>
          </p:cNvSpPr>
          <p:nvPr/>
        </p:nvSpPr>
        <p:spPr>
          <a:xfrm>
            <a:off x="7656160" y="5220570"/>
            <a:ext cx="933237" cy="30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2</a:t>
            </a:r>
            <a:r>
              <a:rPr lang="fr-FR" sz="1200" baseline="30000" dirty="0">
                <a:solidFill>
                  <a:schemeClr val="bg1"/>
                </a:solidFill>
              </a:rPr>
              <a:t>ème</a:t>
            </a:r>
            <a:r>
              <a:rPr lang="fr-FR" sz="1200" dirty="0">
                <a:solidFill>
                  <a:schemeClr val="bg1"/>
                </a:solidFill>
              </a:rPr>
              <a:t> abolition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0C94D11E-AAD8-7C2C-C02B-B8183B01D020}"/>
              </a:ext>
            </a:extLst>
          </p:cNvPr>
          <p:cNvSpPr txBox="1">
            <a:spLocks/>
          </p:cNvSpPr>
          <p:nvPr/>
        </p:nvSpPr>
        <p:spPr>
          <a:xfrm rot="16200000">
            <a:off x="8718330" y="6069282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Interdiction esclavage AOF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575C5DED-691B-21DE-325B-009DB1F95257}"/>
              </a:ext>
            </a:extLst>
          </p:cNvPr>
          <p:cNvSpPr txBox="1">
            <a:spLocks/>
          </p:cNvSpPr>
          <p:nvPr/>
        </p:nvSpPr>
        <p:spPr>
          <a:xfrm rot="16200000">
            <a:off x="9671620" y="6007149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Interdiction travail forcé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1EF7D472-983B-EB4A-CB52-BD0E9B6920A7}"/>
              </a:ext>
            </a:extLst>
          </p:cNvPr>
          <p:cNvSpPr txBox="1">
            <a:spLocks/>
          </p:cNvSpPr>
          <p:nvPr/>
        </p:nvSpPr>
        <p:spPr>
          <a:xfrm rot="16200000">
            <a:off x="10816684" y="5969938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Loi Taubira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73B8A98-7D64-CAF7-EA5C-FF99C1C25365}"/>
              </a:ext>
            </a:extLst>
          </p:cNvPr>
          <p:cNvSpPr txBox="1">
            <a:spLocks/>
          </p:cNvSpPr>
          <p:nvPr/>
        </p:nvSpPr>
        <p:spPr>
          <a:xfrm>
            <a:off x="18279" y="2723315"/>
            <a:ext cx="2208466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Domination étatique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32F1D5A-631F-B112-AF7D-C088DA62214C}"/>
              </a:ext>
            </a:extLst>
          </p:cNvPr>
          <p:cNvSpPr txBox="1">
            <a:spLocks/>
          </p:cNvSpPr>
          <p:nvPr/>
        </p:nvSpPr>
        <p:spPr>
          <a:xfrm>
            <a:off x="2260021" y="2722980"/>
            <a:ext cx="1513872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Pacte colonial</a:t>
            </a:r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E3142300-7794-19CD-08E6-2CBA87A78C80}"/>
              </a:ext>
            </a:extLst>
          </p:cNvPr>
          <p:cNvSpPr txBox="1">
            <a:spLocks/>
          </p:cNvSpPr>
          <p:nvPr/>
        </p:nvSpPr>
        <p:spPr>
          <a:xfrm>
            <a:off x="3752766" y="2760423"/>
            <a:ext cx="2447015" cy="470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Economie de plantation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C23A3119-2077-D327-9554-B85FF043E294}"/>
              </a:ext>
            </a:extLst>
          </p:cNvPr>
          <p:cNvSpPr txBox="1">
            <a:spLocks/>
          </p:cNvSpPr>
          <p:nvPr/>
        </p:nvSpPr>
        <p:spPr>
          <a:xfrm>
            <a:off x="6065658" y="2771014"/>
            <a:ext cx="1513872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Travail forcé</a:t>
            </a:r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B7B5E003-E04D-15C1-CA3A-6CB66DFCCFFD}"/>
              </a:ext>
            </a:extLst>
          </p:cNvPr>
          <p:cNvSpPr txBox="1">
            <a:spLocks/>
          </p:cNvSpPr>
          <p:nvPr/>
        </p:nvSpPr>
        <p:spPr>
          <a:xfrm>
            <a:off x="7612806" y="2933335"/>
            <a:ext cx="2638099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Discrimination</a:t>
            </a:r>
          </a:p>
        </p:txBody>
      </p:sp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4A0619B5-6DCD-4DEC-CBCF-B7A8FDB33ECD}"/>
              </a:ext>
            </a:extLst>
          </p:cNvPr>
          <p:cNvSpPr txBox="1">
            <a:spLocks/>
          </p:cNvSpPr>
          <p:nvPr/>
        </p:nvSpPr>
        <p:spPr>
          <a:xfrm>
            <a:off x="10250905" y="2722980"/>
            <a:ext cx="1919516" cy="470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Exception coloniale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66126ED-CB3E-072F-6E18-B7FCE5AB010C}"/>
              </a:ext>
            </a:extLst>
          </p:cNvPr>
          <p:cNvSpPr txBox="1"/>
          <p:nvPr/>
        </p:nvSpPr>
        <p:spPr>
          <a:xfrm>
            <a:off x="1871631" y="3851961"/>
            <a:ext cx="700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 M victimes : 1,5 M traite, 2,5 M nés dans les colonies</a:t>
            </a:r>
          </a:p>
        </p:txBody>
      </p:sp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12873152-6A88-04CF-3481-DAC1BEE51B89}"/>
              </a:ext>
            </a:extLst>
          </p:cNvPr>
          <p:cNvSpPr txBox="1">
            <a:spLocks/>
          </p:cNvSpPr>
          <p:nvPr/>
        </p:nvSpPr>
        <p:spPr>
          <a:xfrm rot="16200000">
            <a:off x="1146622" y="4496896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1534</a:t>
            </a:r>
          </a:p>
        </p:txBody>
      </p:sp>
      <p:sp>
        <p:nvSpPr>
          <p:cNvPr id="49" name="Espace réservé du contenu 2">
            <a:extLst>
              <a:ext uri="{FF2B5EF4-FFF2-40B4-BE49-F238E27FC236}">
                <a16:creationId xmlns:a16="http://schemas.microsoft.com/office/drawing/2014/main" id="{32884521-B2B8-64C3-E6ED-F9003C7B2EA3}"/>
              </a:ext>
            </a:extLst>
          </p:cNvPr>
          <p:cNvSpPr txBox="1">
            <a:spLocks/>
          </p:cNvSpPr>
          <p:nvPr/>
        </p:nvSpPr>
        <p:spPr>
          <a:xfrm rot="16200000">
            <a:off x="998429" y="6077392"/>
            <a:ext cx="1130538" cy="242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Jacques Cartier</a:t>
            </a:r>
          </a:p>
        </p:txBody>
      </p:sp>
    </p:spTree>
    <p:extLst>
      <p:ext uri="{BB962C8B-B14F-4D97-AF65-F5344CB8AC3E}">
        <p14:creationId xmlns:p14="http://schemas.microsoft.com/office/powerpoint/2010/main" val="29576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7" grpId="0"/>
      <p:bldP spid="10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70B82C4BD484A837E7F5C7573B075" ma:contentTypeVersion="18" ma:contentTypeDescription="Crée un document." ma:contentTypeScope="" ma:versionID="4b45e64c42863d7fcec44b76bbb16a07">
  <xsd:schema xmlns:xsd="http://www.w3.org/2001/XMLSchema" xmlns:xs="http://www.w3.org/2001/XMLSchema" xmlns:p="http://schemas.microsoft.com/office/2006/metadata/properties" xmlns:ns2="e9a5d0f1-e66b-4c65-b148-406dcbbb467e" xmlns:ns3="1c3b70fb-7200-4e4f-aad2-8cb32fd90317" targetNamespace="http://schemas.microsoft.com/office/2006/metadata/properties" ma:root="true" ma:fieldsID="75c4b78d9a0617c35bef17b9200fffc2" ns2:_="" ns3:_="">
    <xsd:import namespace="e9a5d0f1-e66b-4c65-b148-406dcbbb467e"/>
    <xsd:import namespace="1c3b70fb-7200-4e4f-aad2-8cb32fd90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d0f1-e66b-4c65-b148-406dcbbb4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0ff1bba-35f2-4773-a0df-3bbd450d7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b70fb-7200-4e4f-aad2-8cb32fd90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d57ada-6246-4bf2-8077-a048c2580bc5}" ma:internalName="TaxCatchAll" ma:showField="CatchAllData" ma:web="1c3b70fb-7200-4e4f-aad2-8cb32fd90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a5d0f1-e66b-4c65-b148-406dcbbb467e">
      <Terms xmlns="http://schemas.microsoft.com/office/infopath/2007/PartnerControls"/>
    </lcf76f155ced4ddcb4097134ff3c332f>
    <TaxCatchAll xmlns="1c3b70fb-7200-4e4f-aad2-8cb32fd90317" xsi:nil="true"/>
  </documentManagement>
</p:properties>
</file>

<file path=customXml/itemProps1.xml><?xml version="1.0" encoding="utf-8"?>
<ds:datastoreItem xmlns:ds="http://schemas.openxmlformats.org/officeDocument/2006/customXml" ds:itemID="{869D8F41-EE16-4ADD-8332-8F764009A29B}"/>
</file>

<file path=customXml/itemProps2.xml><?xml version="1.0" encoding="utf-8"?>
<ds:datastoreItem xmlns:ds="http://schemas.openxmlformats.org/officeDocument/2006/customXml" ds:itemID="{F0E2264E-4D75-4CDD-8BEC-CE1807415A9A}"/>
</file>

<file path=customXml/itemProps3.xml><?xml version="1.0" encoding="utf-8"?>
<ds:datastoreItem xmlns:ds="http://schemas.openxmlformats.org/officeDocument/2006/customXml" ds:itemID="{D6B4F774-A7C6-463B-AA3B-5E3ACF3D0F4A}"/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173</Words>
  <Application>Microsoft Office PowerPoint</Application>
  <PresentationFormat>Grand écran</PresentationFormat>
  <Paragraphs>57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L’esclavage colonial et la France : de quoi parle-t-on ?</vt:lpstr>
      <vt:lpstr>L’esclavage colonial et la France : de quoi parle-t-on ?</vt:lpstr>
      <vt:lpstr>L’esclavage colonial et la France : de quoi parle-t-on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Pierre-Yves BOCQUET</dc:creator>
  <cp:lastModifiedBy>Anne BOULANGER assistante éducation</cp:lastModifiedBy>
  <cp:revision>5</cp:revision>
  <dcterms:created xsi:type="dcterms:W3CDTF">2024-01-24T21:57:04Z</dcterms:created>
  <dcterms:modified xsi:type="dcterms:W3CDTF">2025-01-19T09:20:03Z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0x0101001D470B82C4BD484A837E7F5C7573B075</vt:lpwstr>
  </property>
</Properties>
</file>