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7" r:id="rId3"/>
    <p:sldId id="266" r:id="rId4"/>
    <p:sldId id="277" r:id="rId5"/>
    <p:sldId id="289" r:id="rId6"/>
    <p:sldId id="282" r:id="rId7"/>
    <p:sldId id="280" r:id="rId8"/>
    <p:sldId id="278" r:id="rId9"/>
    <p:sldId id="260" r:id="rId10"/>
    <p:sldId id="290" r:id="rId11"/>
    <p:sldId id="288" r:id="rId12"/>
    <p:sldId id="284" r:id="rId13"/>
    <p:sldId id="283" r:id="rId14"/>
    <p:sldId id="261" r:id="rId15"/>
    <p:sldId id="285" r:id="rId16"/>
    <p:sldId id="292" r:id="rId17"/>
    <p:sldId id="287" r:id="rId18"/>
    <p:sldId id="264"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660"/>
  </p:normalViewPr>
  <p:slideViewPr>
    <p:cSldViewPr snapToGrid="0">
      <p:cViewPr varScale="1">
        <p:scale>
          <a:sx n="121" d="100"/>
          <a:sy n="121" d="100"/>
        </p:scale>
        <p:origin x="374"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3302A-103C-4C68-B826-60BD713DB35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9778366-6B15-435B-A737-318EB8CB4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CA0B03-2059-47D1-811E-162058EAA785}"/>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0D16DC72-B75F-4B29-A59C-7B96237DC8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2A1B86B-6E1A-4772-8275-7F586D2738A2}"/>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2112770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530A07-0EF5-468E-9F57-92DC52FBE83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F127471-B4A3-42C0-B6B9-3C92706D9E1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4DBED9-30FB-4D76-AA14-C2B90442B451}"/>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AD2E6F8B-E76A-44E7-B5F6-5F263EEBE0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E14562-156F-43F7-AF44-401A0740139F}"/>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389456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68D3F99-6E9C-4474-92BC-69FE6440759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F7C903D-7AD7-4EAC-8AA1-7BC2052D235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D5B103-FB87-4C24-BDEF-7BF6ACDB7E22}"/>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BB25FA58-EF4C-4241-81EF-4C2BB581761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D656A5-9F63-4111-B405-4D3CAEFB8AA6}"/>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4096578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D0435B-C642-4ED8-9FDE-64E65E6A37B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44DD26A-8375-4C84-BE4D-C9408C55E0E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699CF5-6133-4C2A-A305-597471B93309}"/>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06B2A741-3765-449B-8098-157F5AFD95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FB67CD-CD6A-46A5-BE1F-E0FE003DA05D}"/>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160084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A09C8-46CF-4BDB-AC53-6263492EBDF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6219CB1-1551-4C73-906F-D0D71FF26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1672CA3-EEC6-4C4C-89B2-28B86F777B8B}"/>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332CDDB3-020E-4F58-91DD-086A1BB342D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74FB27-0EDF-4EF4-B6D4-7B22C1A9A304}"/>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372212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8C55F-AF8F-4667-9572-E0AEBB83B2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4B60240-51B5-4D30-BEC0-C5BEC7816BE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4F8CAAF-E766-4EC1-8D24-57FB5B35C1E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E65BA58-B6CC-45B7-BE11-D2A88EED1EC4}"/>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6" name="Espace réservé du pied de page 5">
            <a:extLst>
              <a:ext uri="{FF2B5EF4-FFF2-40B4-BE49-F238E27FC236}">
                <a16:creationId xmlns:a16="http://schemas.microsoft.com/office/drawing/2014/main" id="{E2BE7A18-EAFD-429B-B822-053052C8AC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9DBECC4-2E4A-4A70-B318-C39BF35580D3}"/>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1794111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2CCFDB-F641-4808-8F00-D850FEFCE2D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B6548B7-2405-4DA0-93D1-B4CCCA61E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9454025-25F4-49A8-A61C-9CFC14C8DF3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B602124-0EC6-4955-B2D9-1C4B82455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6720A2E-58AB-43BA-A0B3-EFBF8242CA5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2F89E43-D6E4-45D0-B627-A872367E5DF2}"/>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8" name="Espace réservé du pied de page 7">
            <a:extLst>
              <a:ext uri="{FF2B5EF4-FFF2-40B4-BE49-F238E27FC236}">
                <a16:creationId xmlns:a16="http://schemas.microsoft.com/office/drawing/2014/main" id="{6E9B66B7-AC89-4595-B014-4D07664C5E5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24D5C5F-0FF9-443F-96A1-4DF6BBB79B49}"/>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116716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5C4A90-ECA5-4B8B-931F-8F0D248E203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58586E5-0F78-4A4C-B3C8-8570F0911A22}"/>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4" name="Espace réservé du pied de page 3">
            <a:extLst>
              <a:ext uri="{FF2B5EF4-FFF2-40B4-BE49-F238E27FC236}">
                <a16:creationId xmlns:a16="http://schemas.microsoft.com/office/drawing/2014/main" id="{D4B5530B-B63E-4EA6-AC00-865AA4A3C86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8303B25-6470-4351-A8B5-07392170ED70}"/>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110154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68526F3-048D-4520-B4E3-4F0C40192C1A}"/>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3" name="Espace réservé du pied de page 2">
            <a:extLst>
              <a:ext uri="{FF2B5EF4-FFF2-40B4-BE49-F238E27FC236}">
                <a16:creationId xmlns:a16="http://schemas.microsoft.com/office/drawing/2014/main" id="{84FBB8CF-90E9-467F-9899-294298AB097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F8C6066-855F-4506-ADED-09841B992A2C}"/>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595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D01DC2-2A7A-40F4-97D8-89E7DDBF60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229EA69-BD39-4EC1-97F5-46FC3065F1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E52ACAB-751F-4144-B8C1-D7DC363DB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220B0DA-D25C-443B-AA3A-F1E6580C4D71}"/>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6" name="Espace réservé du pied de page 5">
            <a:extLst>
              <a:ext uri="{FF2B5EF4-FFF2-40B4-BE49-F238E27FC236}">
                <a16:creationId xmlns:a16="http://schemas.microsoft.com/office/drawing/2014/main" id="{BA626515-80FF-4F92-9260-236D2629DE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3BE2B7E-4477-432D-9A75-4E7730E83F6F}"/>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3060527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C14D4-2EAD-4C50-BBD3-6206435EBCD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307D81E-ACF1-4B15-BD0A-454774FC7C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603AD46-2FF5-43A6-9626-EF65B42CB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CD3F610-9330-43DA-9FAB-DAB5B01E41CB}"/>
              </a:ext>
            </a:extLst>
          </p:cNvPr>
          <p:cNvSpPr>
            <a:spLocks noGrp="1"/>
          </p:cNvSpPr>
          <p:nvPr>
            <p:ph type="dt" sz="half" idx="10"/>
          </p:nvPr>
        </p:nvSpPr>
        <p:spPr/>
        <p:txBody>
          <a:bodyPr/>
          <a:lstStyle/>
          <a:p>
            <a:fld id="{7E8C76A9-C1A2-442F-8747-278CAF321071}" type="datetimeFigureOut">
              <a:rPr lang="fr-FR" smtClean="0"/>
              <a:t>21/01/2025</a:t>
            </a:fld>
            <a:endParaRPr lang="fr-FR"/>
          </a:p>
        </p:txBody>
      </p:sp>
      <p:sp>
        <p:nvSpPr>
          <p:cNvPr id="6" name="Espace réservé du pied de page 5">
            <a:extLst>
              <a:ext uri="{FF2B5EF4-FFF2-40B4-BE49-F238E27FC236}">
                <a16:creationId xmlns:a16="http://schemas.microsoft.com/office/drawing/2014/main" id="{54D97093-9D34-43AB-84F7-7556C25689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92B6799-A0DF-49FE-A315-7105969CD1AE}"/>
              </a:ext>
            </a:extLst>
          </p:cNvPr>
          <p:cNvSpPr>
            <a:spLocks noGrp="1"/>
          </p:cNvSpPr>
          <p:nvPr>
            <p:ph type="sldNum" sz="quarter" idx="12"/>
          </p:nvPr>
        </p:nvSpPr>
        <p:spPr/>
        <p:txBody>
          <a:bodyPr/>
          <a:lstStyle/>
          <a:p>
            <a:fld id="{B399DC4F-802A-4FCF-8B2D-6C6CF76ECB38}" type="slidenum">
              <a:rPr lang="fr-FR" smtClean="0"/>
              <a:t>‹N°›</a:t>
            </a:fld>
            <a:endParaRPr lang="fr-FR"/>
          </a:p>
        </p:txBody>
      </p:sp>
    </p:spTree>
    <p:extLst>
      <p:ext uri="{BB962C8B-B14F-4D97-AF65-F5344CB8AC3E}">
        <p14:creationId xmlns:p14="http://schemas.microsoft.com/office/powerpoint/2010/main" val="326303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22436E0-CAA4-4BD7-AAA1-112E81F2BC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439CE59-0CF2-48BE-8FC1-B9899A98B7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C8828DB-1E10-4C97-AB31-CE104D804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C76A9-C1A2-442F-8747-278CAF321071}" type="datetimeFigureOut">
              <a:rPr lang="fr-FR" smtClean="0"/>
              <a:t>21/01/2025</a:t>
            </a:fld>
            <a:endParaRPr lang="fr-FR"/>
          </a:p>
        </p:txBody>
      </p:sp>
      <p:sp>
        <p:nvSpPr>
          <p:cNvPr id="5" name="Espace réservé du pied de page 4">
            <a:extLst>
              <a:ext uri="{FF2B5EF4-FFF2-40B4-BE49-F238E27FC236}">
                <a16:creationId xmlns:a16="http://schemas.microsoft.com/office/drawing/2014/main" id="{2D8DF796-F70B-4EE7-A72F-2C175661EA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4F9022F-2917-4917-BF38-F253ECF589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DC4F-802A-4FCF-8B2D-6C6CF76ECB38}" type="slidenum">
              <a:rPr lang="fr-FR" smtClean="0"/>
              <a:t>‹N°›</a:t>
            </a:fld>
            <a:endParaRPr lang="fr-FR"/>
          </a:p>
        </p:txBody>
      </p:sp>
    </p:spTree>
    <p:extLst>
      <p:ext uri="{BB962C8B-B14F-4D97-AF65-F5344CB8AC3E}">
        <p14:creationId xmlns:p14="http://schemas.microsoft.com/office/powerpoint/2010/main" val="131779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la1ere.francetvinfo.fr/programme-audio/code-noir-0bda7ae6-cdad-4f5d-8f04-b121426fc239/" TargetMode="Externa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hyperlink" Target="https://www.laflammedelegalite.org/images/docs/dossiers-pedagogiques/Outils_p%C3%A9dagogiques/Code_noir_les_r%C3%A9volt%C3%A9s_du_Gaoulet_-_dossier_p%C3%A9dagogique.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doi.org/10.4000/clio.1723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2B09B-B1B7-4C32-9A26-DF6E95066DFE}"/>
              </a:ext>
            </a:extLst>
          </p:cNvPr>
          <p:cNvSpPr>
            <a:spLocks noGrp="1"/>
          </p:cNvSpPr>
          <p:nvPr>
            <p:ph type="title"/>
          </p:nvPr>
        </p:nvSpPr>
        <p:spPr>
          <a:xfrm>
            <a:off x="4870383" y="365125"/>
            <a:ext cx="3051209" cy="6022799"/>
          </a:xfrm>
        </p:spPr>
        <p:txBody>
          <a:bodyPr>
            <a:normAutofit/>
          </a:bodyPr>
          <a:lstStyle/>
          <a:p>
            <a:pPr algn="ctr"/>
            <a:r>
              <a:rPr lang="fr-FR" sz="2800" b="1" dirty="0">
                <a:latin typeface="Garamond" panose="02020404030301010803" pitchFamily="18" charset="0"/>
              </a:rPr>
              <a:t>Cécile Vidal EHESS</a:t>
            </a:r>
            <a:br>
              <a:rPr lang="fr-FR" sz="2800" b="1" dirty="0">
                <a:latin typeface="Garamond" panose="02020404030301010803" pitchFamily="18" charset="0"/>
              </a:rPr>
            </a:br>
            <a:br>
              <a:rPr lang="fr-FR" b="1" dirty="0">
                <a:latin typeface="Garamond" panose="02020404030301010803" pitchFamily="18" charset="0"/>
              </a:rPr>
            </a:br>
            <a:r>
              <a:rPr lang="fr-FR" sz="3600" b="1" dirty="0">
                <a:latin typeface="Garamond" panose="02020404030301010803" pitchFamily="18" charset="0"/>
              </a:rPr>
              <a:t>Esclavage et résistances des femmes esclaves aux Amériques</a:t>
            </a:r>
          </a:p>
        </p:txBody>
      </p:sp>
      <p:sp>
        <p:nvSpPr>
          <p:cNvPr id="4" name="Espace réservé du texte 3">
            <a:extLst>
              <a:ext uri="{FF2B5EF4-FFF2-40B4-BE49-F238E27FC236}">
                <a16:creationId xmlns:a16="http://schemas.microsoft.com/office/drawing/2014/main" id="{B606079B-3358-424F-B744-999B42BA0A85}"/>
              </a:ext>
            </a:extLst>
          </p:cNvPr>
          <p:cNvSpPr>
            <a:spLocks noGrp="1"/>
          </p:cNvSpPr>
          <p:nvPr>
            <p:ph type="body" idx="1"/>
          </p:nvPr>
        </p:nvSpPr>
        <p:spPr>
          <a:xfrm>
            <a:off x="211756" y="1260908"/>
            <a:ext cx="3397719" cy="1443791"/>
          </a:xfrm>
        </p:spPr>
        <p:txBody>
          <a:bodyPr>
            <a:normAutofit fontScale="85000" lnSpcReduction="10000"/>
          </a:bodyPr>
          <a:lstStyle/>
          <a:p>
            <a:pPr algn="ctr"/>
            <a:r>
              <a:rPr lang="en-US" sz="1800" i="1" dirty="0">
                <a:latin typeface="Garamond" panose="02020404030301010803" pitchFamily="18" charset="0"/>
              </a:rPr>
              <a:t>An Overseer Doing his Duty, </a:t>
            </a:r>
            <a:r>
              <a:rPr lang="en-US" sz="1800" dirty="0">
                <a:latin typeface="Garamond" panose="02020404030301010803" pitchFamily="18" charset="0"/>
              </a:rPr>
              <a:t>1798, Benjamin Henry Latrobe Sketch book, III, 33, Maryland Historical Society</a:t>
            </a:r>
            <a:endParaRPr lang="fr-FR" sz="1800" dirty="0">
              <a:latin typeface="Garamond" panose="02020404030301010803" pitchFamily="18" charset="0"/>
            </a:endParaRPr>
          </a:p>
        </p:txBody>
      </p:sp>
      <p:pic>
        <p:nvPicPr>
          <p:cNvPr id="9" name="Espace réservé du contenu 8">
            <a:extLst>
              <a:ext uri="{FF2B5EF4-FFF2-40B4-BE49-F238E27FC236}">
                <a16:creationId xmlns:a16="http://schemas.microsoft.com/office/drawing/2014/main" id="{BD767392-2246-420D-9DE4-DF2D4AE3E5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3097773"/>
            <a:ext cx="4754880" cy="3760227"/>
          </a:xfrm>
        </p:spPr>
      </p:pic>
      <p:sp>
        <p:nvSpPr>
          <p:cNvPr id="6" name="Espace réservé du texte 5">
            <a:extLst>
              <a:ext uri="{FF2B5EF4-FFF2-40B4-BE49-F238E27FC236}">
                <a16:creationId xmlns:a16="http://schemas.microsoft.com/office/drawing/2014/main" id="{1701D22D-E09D-4B17-B726-DDB6992D3873}"/>
              </a:ext>
            </a:extLst>
          </p:cNvPr>
          <p:cNvSpPr>
            <a:spLocks noGrp="1"/>
          </p:cNvSpPr>
          <p:nvPr>
            <p:ph type="body" sz="quarter" idx="3"/>
          </p:nvPr>
        </p:nvSpPr>
        <p:spPr>
          <a:xfrm>
            <a:off x="8795068" y="5573027"/>
            <a:ext cx="2861126" cy="981776"/>
          </a:xfrm>
        </p:spPr>
        <p:txBody>
          <a:bodyPr>
            <a:normAutofit fontScale="85000" lnSpcReduction="10000"/>
          </a:bodyPr>
          <a:lstStyle/>
          <a:p>
            <a:pPr algn="ctr"/>
            <a:r>
              <a:rPr lang="fr-FR" sz="1800" i="1" dirty="0" err="1">
                <a:latin typeface="Garamond" panose="02020404030301010803" pitchFamily="18" charset="0"/>
              </a:rPr>
              <a:t>Woman</a:t>
            </a:r>
            <a:r>
              <a:rPr lang="fr-FR" sz="1800" i="1" dirty="0">
                <a:latin typeface="Garamond" panose="02020404030301010803" pitchFamily="18" charset="0"/>
              </a:rPr>
              <a:t> </a:t>
            </a:r>
            <a:r>
              <a:rPr lang="fr-FR" sz="1800" i="1" dirty="0" err="1">
                <a:latin typeface="Garamond" panose="02020404030301010803" pitchFamily="18" charset="0"/>
              </a:rPr>
              <a:t>Pounding</a:t>
            </a:r>
            <a:r>
              <a:rPr lang="fr-FR" sz="1800" i="1" dirty="0">
                <a:latin typeface="Garamond" panose="02020404030301010803" pitchFamily="18" charset="0"/>
              </a:rPr>
              <a:t> </a:t>
            </a:r>
            <a:r>
              <a:rPr lang="fr-FR" sz="1800" i="1" dirty="0" err="1">
                <a:latin typeface="Garamond" panose="02020404030301010803" pitchFamily="18" charset="0"/>
              </a:rPr>
              <a:t>Cassava</a:t>
            </a:r>
            <a:r>
              <a:rPr lang="fr-FR" sz="1800" dirty="0">
                <a:latin typeface="Garamond" panose="02020404030301010803" pitchFamily="18" charset="0"/>
              </a:rPr>
              <a:t>, aquarelle par William </a:t>
            </a:r>
            <a:r>
              <a:rPr lang="fr-FR" sz="1800" dirty="0" err="1">
                <a:latin typeface="Garamond" panose="02020404030301010803" pitchFamily="18" charset="0"/>
              </a:rPr>
              <a:t>Berryman</a:t>
            </a:r>
            <a:r>
              <a:rPr lang="fr-FR" sz="1800" dirty="0">
                <a:latin typeface="Garamond" panose="02020404030301010803" pitchFamily="18" charset="0"/>
              </a:rPr>
              <a:t>, Jamaïque, début XIXe siècle, Library of </a:t>
            </a:r>
            <a:r>
              <a:rPr lang="fr-FR" sz="1800" dirty="0" err="1">
                <a:latin typeface="Garamond" panose="02020404030301010803" pitchFamily="18" charset="0"/>
              </a:rPr>
              <a:t>Congress</a:t>
            </a:r>
            <a:endParaRPr lang="fr-FR" sz="1800" dirty="0">
              <a:latin typeface="Garamond" panose="02020404030301010803" pitchFamily="18" charset="0"/>
            </a:endParaRPr>
          </a:p>
        </p:txBody>
      </p:sp>
      <p:pic>
        <p:nvPicPr>
          <p:cNvPr id="10" name="Espace réservé du contenu 6">
            <a:extLst>
              <a:ext uri="{FF2B5EF4-FFF2-40B4-BE49-F238E27FC236}">
                <a16:creationId xmlns:a16="http://schemas.microsoft.com/office/drawing/2014/main" id="{60164A95-0127-43D8-895A-B05F736E186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181476" y="0"/>
            <a:ext cx="4010524" cy="5496025"/>
          </a:xfrm>
        </p:spPr>
      </p:pic>
    </p:spTree>
    <p:extLst>
      <p:ext uri="{BB962C8B-B14F-4D97-AF65-F5344CB8AC3E}">
        <p14:creationId xmlns:p14="http://schemas.microsoft.com/office/powerpoint/2010/main" val="143146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A86B9-F4A8-46B0-B648-FA6EF1F04059}"/>
              </a:ext>
            </a:extLst>
          </p:cNvPr>
          <p:cNvSpPr>
            <a:spLocks noGrp="1"/>
          </p:cNvSpPr>
          <p:nvPr>
            <p:ph type="title"/>
          </p:nvPr>
        </p:nvSpPr>
        <p:spPr>
          <a:xfrm>
            <a:off x="839788" y="67378"/>
            <a:ext cx="10515600" cy="950822"/>
          </a:xfrm>
        </p:spPr>
        <p:txBody>
          <a:bodyPr/>
          <a:lstStyle/>
          <a:p>
            <a:pPr algn="ctr"/>
            <a:r>
              <a:rPr lang="fr-FR" b="1" dirty="0">
                <a:latin typeface="Garamond" panose="02020404030301010803" pitchFamily="18" charset="0"/>
              </a:rPr>
              <a:t>Les femmes dans les révoltes serviles</a:t>
            </a:r>
          </a:p>
        </p:txBody>
      </p:sp>
      <p:sp>
        <p:nvSpPr>
          <p:cNvPr id="3" name="Espace réservé du texte 2">
            <a:extLst>
              <a:ext uri="{FF2B5EF4-FFF2-40B4-BE49-F238E27FC236}">
                <a16:creationId xmlns:a16="http://schemas.microsoft.com/office/drawing/2014/main" id="{942F910A-BA41-4F9D-B41E-2822EE75D4E0}"/>
              </a:ext>
            </a:extLst>
          </p:cNvPr>
          <p:cNvSpPr>
            <a:spLocks noGrp="1"/>
          </p:cNvSpPr>
          <p:nvPr>
            <p:ph type="body" idx="1"/>
          </p:nvPr>
        </p:nvSpPr>
        <p:spPr>
          <a:xfrm>
            <a:off x="839788" y="1183907"/>
            <a:ext cx="5157787" cy="1321168"/>
          </a:xfrm>
        </p:spPr>
        <p:txBody>
          <a:bodyPr>
            <a:normAutofit fontScale="70000" lnSpcReduction="20000"/>
          </a:bodyPr>
          <a:lstStyle/>
          <a:p>
            <a:r>
              <a:rPr lang="fr-FR" dirty="0">
                <a:latin typeface="Garamond" panose="02020404030301010803" pitchFamily="18" charset="0"/>
              </a:rPr>
              <a:t>Ecouter les six épisodes : </a:t>
            </a:r>
            <a:r>
              <a:rPr lang="fr-FR" dirty="0">
                <a:latin typeface="Garamond" panose="02020404030301010803" pitchFamily="18" charset="0"/>
                <a:hlinkClick r:id="rId2"/>
              </a:rPr>
              <a:t>https://la1ere.francetvinfo.fr/programme-audio/code-noir-0bda7ae6-cdad-4f5d-8f04-b121426fc239/</a:t>
            </a:r>
            <a:endParaRPr lang="fr-FR" dirty="0">
              <a:latin typeface="Garamond" panose="02020404030301010803" pitchFamily="18" charset="0"/>
            </a:endParaRPr>
          </a:p>
          <a:p>
            <a:endParaRPr lang="fr-FR" dirty="0"/>
          </a:p>
        </p:txBody>
      </p:sp>
      <p:pic>
        <p:nvPicPr>
          <p:cNvPr id="7" name="Espace réservé du contenu 6">
            <a:extLst>
              <a:ext uri="{FF2B5EF4-FFF2-40B4-BE49-F238E27FC236}">
                <a16:creationId xmlns:a16="http://schemas.microsoft.com/office/drawing/2014/main" id="{2909C4DA-69C2-4264-8A21-6E71573D52A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73146" y="2320591"/>
            <a:ext cx="3734972" cy="4470032"/>
          </a:xfrm>
        </p:spPr>
      </p:pic>
      <p:sp>
        <p:nvSpPr>
          <p:cNvPr id="5" name="Espace réservé du texte 4">
            <a:extLst>
              <a:ext uri="{FF2B5EF4-FFF2-40B4-BE49-F238E27FC236}">
                <a16:creationId xmlns:a16="http://schemas.microsoft.com/office/drawing/2014/main" id="{113F1CBA-18AF-4064-A353-629BD54A7072}"/>
              </a:ext>
            </a:extLst>
          </p:cNvPr>
          <p:cNvSpPr>
            <a:spLocks noGrp="1"/>
          </p:cNvSpPr>
          <p:nvPr>
            <p:ph type="body" sz="quarter" idx="3"/>
          </p:nvPr>
        </p:nvSpPr>
        <p:spPr>
          <a:xfrm>
            <a:off x="6172200" y="1251283"/>
            <a:ext cx="5183188" cy="1253791"/>
          </a:xfrm>
        </p:spPr>
        <p:txBody>
          <a:bodyPr>
            <a:normAutofit fontScale="70000" lnSpcReduction="20000"/>
          </a:bodyPr>
          <a:lstStyle/>
          <a:p>
            <a:r>
              <a:rPr lang="fr-FR" dirty="0">
                <a:latin typeface="Garamond" panose="02020404030301010803" pitchFamily="18" charset="0"/>
              </a:rPr>
              <a:t>Dossier pédagogique : </a:t>
            </a:r>
            <a:r>
              <a:rPr lang="fr-FR" dirty="0">
                <a:latin typeface="Garamond" panose="02020404030301010803" pitchFamily="18" charset="0"/>
                <a:hlinkClick r:id="rId4"/>
              </a:rPr>
              <a:t>https://www.laflammedelegalite.org/images/docs/dossiers-pedagogiques/Outils_p%C3%A9dagogiques/Code_noir_les_r%C3%A9volt%C3%A9s_du_Gaoulet_-_dossier_p%C3%A9dagogique.pdf</a:t>
            </a:r>
            <a:endParaRPr lang="fr-FR" dirty="0">
              <a:latin typeface="Garamond" panose="02020404030301010803" pitchFamily="18" charset="0"/>
            </a:endParaRPr>
          </a:p>
          <a:p>
            <a:endParaRPr lang="fr-FR" dirty="0"/>
          </a:p>
        </p:txBody>
      </p:sp>
      <p:pic>
        <p:nvPicPr>
          <p:cNvPr id="8" name="Espace réservé du contenu 7">
            <a:extLst>
              <a:ext uri="{FF2B5EF4-FFF2-40B4-BE49-F238E27FC236}">
                <a16:creationId xmlns:a16="http://schemas.microsoft.com/office/drawing/2014/main" id="{A26A0CA0-20D3-4244-A0C1-E0282523FBDD}"/>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912812" y="2620723"/>
            <a:ext cx="5183188" cy="3219078"/>
          </a:xfrm>
        </p:spPr>
      </p:pic>
    </p:spTree>
    <p:extLst>
      <p:ext uri="{BB962C8B-B14F-4D97-AF65-F5344CB8AC3E}">
        <p14:creationId xmlns:p14="http://schemas.microsoft.com/office/powerpoint/2010/main" val="3849024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B87779-86D2-4216-B452-1727508561F6}"/>
              </a:ext>
            </a:extLst>
          </p:cNvPr>
          <p:cNvSpPr>
            <a:spLocks noGrp="1"/>
          </p:cNvSpPr>
          <p:nvPr>
            <p:ph type="title"/>
          </p:nvPr>
        </p:nvSpPr>
        <p:spPr>
          <a:xfrm>
            <a:off x="839788" y="250257"/>
            <a:ext cx="10515600" cy="1127695"/>
          </a:xfrm>
        </p:spPr>
        <p:txBody>
          <a:bodyPr>
            <a:normAutofit/>
          </a:bodyPr>
          <a:lstStyle/>
          <a:p>
            <a:pPr algn="ctr"/>
            <a:r>
              <a:rPr lang="fr-FR" b="1" dirty="0">
                <a:latin typeface="Garamond" panose="02020404030301010803" pitchFamily="18" charset="0"/>
              </a:rPr>
              <a:t>Esclavage, violence sexuelle et résistances</a:t>
            </a:r>
          </a:p>
        </p:txBody>
      </p:sp>
      <p:sp>
        <p:nvSpPr>
          <p:cNvPr id="3" name="Espace réservé du texte 2">
            <a:extLst>
              <a:ext uri="{FF2B5EF4-FFF2-40B4-BE49-F238E27FC236}">
                <a16:creationId xmlns:a16="http://schemas.microsoft.com/office/drawing/2014/main" id="{54FF91BB-F9AA-442E-B492-65F470C1908F}"/>
              </a:ext>
            </a:extLst>
          </p:cNvPr>
          <p:cNvSpPr>
            <a:spLocks noGrp="1"/>
          </p:cNvSpPr>
          <p:nvPr>
            <p:ph type="body" idx="1"/>
          </p:nvPr>
        </p:nvSpPr>
        <p:spPr>
          <a:xfrm>
            <a:off x="8542411" y="1166545"/>
            <a:ext cx="3418151" cy="806981"/>
          </a:xfrm>
        </p:spPr>
        <p:txBody>
          <a:bodyPr>
            <a:normAutofit fontScale="47500" lnSpcReduction="20000"/>
          </a:bodyPr>
          <a:lstStyle/>
          <a:p>
            <a:r>
              <a:rPr lang="fr-FR" dirty="0">
                <a:latin typeface="Garamond" panose="02020404030301010803" pitchFamily="18" charset="0"/>
              </a:rPr>
              <a:t>State of Missouri vs. Celia, a Slave (1855), Missouri Digital </a:t>
            </a:r>
            <a:r>
              <a:rPr lang="fr-FR" dirty="0" err="1">
                <a:latin typeface="Garamond" panose="02020404030301010803" pitchFamily="18" charset="0"/>
              </a:rPr>
              <a:t>Heritage</a:t>
            </a:r>
            <a:r>
              <a:rPr lang="fr-FR" dirty="0">
                <a:latin typeface="Garamond" panose="02020404030301010803" pitchFamily="18" charset="0"/>
              </a:rPr>
              <a:t> : https://mdh.contentdm.oclc.org/digital/collection/mocases/id/68/</a:t>
            </a:r>
          </a:p>
        </p:txBody>
      </p:sp>
      <p:sp>
        <p:nvSpPr>
          <p:cNvPr id="5" name="Espace réservé du texte 4">
            <a:extLst>
              <a:ext uri="{FF2B5EF4-FFF2-40B4-BE49-F238E27FC236}">
                <a16:creationId xmlns:a16="http://schemas.microsoft.com/office/drawing/2014/main" id="{D76D42C0-974D-4D92-BBC5-E9127B653CA6}"/>
              </a:ext>
            </a:extLst>
          </p:cNvPr>
          <p:cNvSpPr>
            <a:spLocks noGrp="1"/>
          </p:cNvSpPr>
          <p:nvPr>
            <p:ph type="body" sz="quarter" idx="3"/>
          </p:nvPr>
        </p:nvSpPr>
        <p:spPr>
          <a:xfrm>
            <a:off x="692052" y="1377953"/>
            <a:ext cx="3418151" cy="806981"/>
          </a:xfrm>
        </p:spPr>
        <p:txBody>
          <a:bodyPr>
            <a:normAutofit fontScale="47500" lnSpcReduction="20000"/>
          </a:bodyPr>
          <a:lstStyle/>
          <a:p>
            <a:r>
              <a:rPr lang="fr-FR" dirty="0">
                <a:latin typeface="Garamond" panose="02020404030301010803" pitchFamily="18" charset="0"/>
              </a:rPr>
              <a:t>Acte d’affranchissement de Nancy, New York, 1814, Gail and Stephen </a:t>
            </a:r>
            <a:r>
              <a:rPr lang="fr-FR" dirty="0" err="1">
                <a:latin typeface="Garamond" panose="02020404030301010803" pitchFamily="18" charset="0"/>
              </a:rPr>
              <a:t>Rudin</a:t>
            </a:r>
            <a:r>
              <a:rPr lang="fr-FR" dirty="0">
                <a:latin typeface="Garamond" panose="02020404030301010803" pitchFamily="18" charset="0"/>
              </a:rPr>
              <a:t> </a:t>
            </a:r>
            <a:r>
              <a:rPr lang="fr-FR" dirty="0" err="1">
                <a:latin typeface="Garamond" panose="02020404030301010803" pitchFamily="18" charset="0"/>
              </a:rPr>
              <a:t>Slavery</a:t>
            </a:r>
            <a:r>
              <a:rPr lang="fr-FR" dirty="0">
                <a:latin typeface="Garamond" panose="02020404030301010803" pitchFamily="18" charset="0"/>
              </a:rPr>
              <a:t> Collection, Cornell </a:t>
            </a:r>
            <a:r>
              <a:rPr lang="fr-FR" dirty="0" err="1">
                <a:latin typeface="Garamond" panose="02020404030301010803" pitchFamily="18" charset="0"/>
              </a:rPr>
              <a:t>University</a:t>
            </a:r>
            <a:r>
              <a:rPr lang="fr-FR" dirty="0">
                <a:latin typeface="Garamond" panose="02020404030301010803" pitchFamily="18" charset="0"/>
              </a:rPr>
              <a:t> </a:t>
            </a:r>
            <a:r>
              <a:rPr lang="fr-FR" dirty="0" err="1">
                <a:latin typeface="Garamond" panose="02020404030301010803" pitchFamily="18" charset="0"/>
              </a:rPr>
              <a:t>Librray</a:t>
            </a:r>
            <a:r>
              <a:rPr lang="fr-FR" dirty="0">
                <a:latin typeface="Garamond" panose="02020404030301010803" pitchFamily="18" charset="0"/>
              </a:rPr>
              <a:t> Digital Collections, https://digital.library.cornell.edu/catalog/ss:21813052</a:t>
            </a:r>
          </a:p>
        </p:txBody>
      </p:sp>
      <p:pic>
        <p:nvPicPr>
          <p:cNvPr id="20" name="Espace réservé du contenu 19">
            <a:extLst>
              <a:ext uri="{FF2B5EF4-FFF2-40B4-BE49-F238E27FC236}">
                <a16:creationId xmlns:a16="http://schemas.microsoft.com/office/drawing/2014/main" id="{DEFB6535-88C8-4BD5-B2B4-6A807A61BEAA}"/>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84524" y="2451231"/>
            <a:ext cx="3785886" cy="4251860"/>
          </a:xfrm>
        </p:spPr>
      </p:pic>
      <p:pic>
        <p:nvPicPr>
          <p:cNvPr id="13" name="Espace réservé du contenu 7">
            <a:extLst>
              <a:ext uri="{FF2B5EF4-FFF2-40B4-BE49-F238E27FC236}">
                <a16:creationId xmlns:a16="http://schemas.microsoft.com/office/drawing/2014/main" id="{EF6C266F-494B-447B-8F59-82BF2F265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551" y="1455302"/>
            <a:ext cx="2696040" cy="3684588"/>
          </a:xfrm>
          <a:prstGeom prst="rect">
            <a:avLst/>
          </a:prstGeom>
        </p:spPr>
      </p:pic>
      <p:pic>
        <p:nvPicPr>
          <p:cNvPr id="18" name="Espace réservé du contenu 17">
            <a:extLst>
              <a:ext uri="{FF2B5EF4-FFF2-40B4-BE49-F238E27FC236}">
                <a16:creationId xmlns:a16="http://schemas.microsoft.com/office/drawing/2014/main" id="{98B07F8C-C4C8-4AF8-BB89-ADFED361DAA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921591" y="2184934"/>
            <a:ext cx="4038971" cy="4704865"/>
          </a:xfrm>
        </p:spPr>
      </p:pic>
    </p:spTree>
    <p:extLst>
      <p:ext uri="{BB962C8B-B14F-4D97-AF65-F5344CB8AC3E}">
        <p14:creationId xmlns:p14="http://schemas.microsoft.com/office/powerpoint/2010/main" val="347071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3E51C7-40F3-493D-B4B9-378FD17F4E37}"/>
              </a:ext>
            </a:extLst>
          </p:cNvPr>
          <p:cNvSpPr>
            <a:spLocks noGrp="1"/>
          </p:cNvSpPr>
          <p:nvPr>
            <p:ph type="title"/>
          </p:nvPr>
        </p:nvSpPr>
        <p:spPr/>
        <p:txBody>
          <a:bodyPr>
            <a:normAutofit fontScale="90000"/>
          </a:bodyPr>
          <a:lstStyle/>
          <a:p>
            <a:pPr algn="ctr"/>
            <a:r>
              <a:rPr lang="fr-FR" sz="3600" b="1" dirty="0">
                <a:latin typeface="Garamond" panose="02020404030301010803" pitchFamily="18" charset="0"/>
              </a:rPr>
              <a:t>Les formes spécifiques de résistance des femmes à l’esclavage : contrôle reproductif, avortement et infanticide</a:t>
            </a:r>
          </a:p>
        </p:txBody>
      </p:sp>
      <p:sp>
        <p:nvSpPr>
          <p:cNvPr id="3" name="Espace réservé du texte 2">
            <a:extLst>
              <a:ext uri="{FF2B5EF4-FFF2-40B4-BE49-F238E27FC236}">
                <a16:creationId xmlns:a16="http://schemas.microsoft.com/office/drawing/2014/main" id="{02B113A9-991C-4F95-8B8B-362E380239D7}"/>
              </a:ext>
            </a:extLst>
          </p:cNvPr>
          <p:cNvSpPr>
            <a:spLocks noGrp="1"/>
          </p:cNvSpPr>
          <p:nvPr>
            <p:ph type="body" idx="1"/>
          </p:nvPr>
        </p:nvSpPr>
        <p:spPr/>
        <p:txBody>
          <a:bodyPr>
            <a:normAutofit fontScale="70000" lnSpcReduction="20000"/>
          </a:bodyPr>
          <a:lstStyle/>
          <a:p>
            <a:pPr algn="ctr"/>
            <a:r>
              <a:rPr lang="fr-FR" dirty="0">
                <a:latin typeface="Garamond" panose="02020404030301010803" pitchFamily="18" charset="0"/>
              </a:rPr>
              <a:t>Gravure de Thomas Noble, « The Modern </a:t>
            </a:r>
            <a:r>
              <a:rPr lang="fr-FR" dirty="0" err="1">
                <a:latin typeface="Garamond" panose="02020404030301010803" pitchFamily="18" charset="0"/>
              </a:rPr>
              <a:t>Medea</a:t>
            </a:r>
            <a:r>
              <a:rPr lang="fr-FR" dirty="0">
                <a:latin typeface="Garamond" panose="02020404030301010803" pitchFamily="18" charset="0"/>
              </a:rPr>
              <a:t> – The Story of Margaret Garner », 1867 (Library of </a:t>
            </a:r>
            <a:r>
              <a:rPr lang="fr-FR" dirty="0" err="1">
                <a:latin typeface="Garamond" panose="02020404030301010803" pitchFamily="18" charset="0"/>
              </a:rPr>
              <a:t>Congress</a:t>
            </a:r>
            <a:r>
              <a:rPr lang="fr-FR" dirty="0">
                <a:latin typeface="Garamond" panose="02020404030301010803" pitchFamily="18" charset="0"/>
              </a:rPr>
              <a:t>)</a:t>
            </a:r>
          </a:p>
        </p:txBody>
      </p:sp>
      <p:pic>
        <p:nvPicPr>
          <p:cNvPr id="8" name="Espace réservé du contenu 7">
            <a:extLst>
              <a:ext uri="{FF2B5EF4-FFF2-40B4-BE49-F238E27FC236}">
                <a16:creationId xmlns:a16="http://schemas.microsoft.com/office/drawing/2014/main" id="{CCC45CDD-50F6-4410-9A98-894D9F2AAC3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8758" y="2733575"/>
            <a:ext cx="5705641" cy="3759300"/>
          </a:xfrm>
        </p:spPr>
      </p:pic>
      <p:sp>
        <p:nvSpPr>
          <p:cNvPr id="5" name="Espace réservé du texte 4">
            <a:extLst>
              <a:ext uri="{FF2B5EF4-FFF2-40B4-BE49-F238E27FC236}">
                <a16:creationId xmlns:a16="http://schemas.microsoft.com/office/drawing/2014/main" id="{3ED6515D-6D59-42AB-8386-1ACD8B87545E}"/>
              </a:ext>
            </a:extLst>
          </p:cNvPr>
          <p:cNvSpPr>
            <a:spLocks noGrp="1"/>
          </p:cNvSpPr>
          <p:nvPr>
            <p:ph type="body" sz="quarter" idx="3"/>
          </p:nvPr>
        </p:nvSpPr>
        <p:spPr>
          <a:xfrm>
            <a:off x="6172200" y="1681163"/>
            <a:ext cx="5183188" cy="638525"/>
          </a:xfrm>
        </p:spPr>
        <p:txBody>
          <a:bodyPr>
            <a:normAutofit fontScale="70000" lnSpcReduction="20000"/>
          </a:bodyPr>
          <a:lstStyle/>
          <a:p>
            <a:pPr algn="ctr">
              <a:lnSpc>
                <a:spcPct val="120000"/>
              </a:lnSpc>
              <a:spcBef>
                <a:spcPts val="0"/>
              </a:spcBef>
            </a:pPr>
            <a:r>
              <a:rPr lang="fr-FR" i="1" dirty="0" err="1">
                <a:latin typeface="Garamond" panose="02020404030301010803" pitchFamily="18" charset="0"/>
              </a:rPr>
              <a:t>Beloved</a:t>
            </a:r>
            <a:r>
              <a:rPr lang="fr-FR" dirty="0">
                <a:latin typeface="Garamond" panose="02020404030301010803" pitchFamily="18" charset="0"/>
              </a:rPr>
              <a:t>, roman inspiré de l’événement, 1987,</a:t>
            </a:r>
          </a:p>
          <a:p>
            <a:pPr algn="ctr">
              <a:lnSpc>
                <a:spcPct val="120000"/>
              </a:lnSpc>
              <a:spcBef>
                <a:spcPts val="0"/>
              </a:spcBef>
            </a:pPr>
            <a:r>
              <a:rPr lang="fr-FR" dirty="0">
                <a:latin typeface="Garamond" panose="02020404030301010803" pitchFamily="18" charset="0"/>
              </a:rPr>
              <a:t>et Toni Morrison en 1985</a:t>
            </a:r>
          </a:p>
        </p:txBody>
      </p:sp>
      <p:pic>
        <p:nvPicPr>
          <p:cNvPr id="12" name="Image 11">
            <a:extLst>
              <a:ext uri="{FF2B5EF4-FFF2-40B4-BE49-F238E27FC236}">
                <a16:creationId xmlns:a16="http://schemas.microsoft.com/office/drawing/2014/main" id="{14E352E0-03F0-4060-B286-A2313875E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244" y="4446872"/>
            <a:ext cx="4254932" cy="2411128"/>
          </a:xfrm>
          <a:prstGeom prst="rect">
            <a:avLst/>
          </a:prstGeom>
        </p:spPr>
      </p:pic>
      <p:pic>
        <p:nvPicPr>
          <p:cNvPr id="15" name="Espace réservé du contenu 9">
            <a:extLst>
              <a:ext uri="{FF2B5EF4-FFF2-40B4-BE49-F238E27FC236}">
                <a16:creationId xmlns:a16="http://schemas.microsoft.com/office/drawing/2014/main" id="{8F4EE63C-CAB0-4607-A1F2-8C6F82AB0102}"/>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14635" y="2411128"/>
            <a:ext cx="2609881" cy="3664273"/>
          </a:xfrm>
        </p:spPr>
      </p:pic>
    </p:spTree>
    <p:extLst>
      <p:ext uri="{BB962C8B-B14F-4D97-AF65-F5344CB8AC3E}">
        <p14:creationId xmlns:p14="http://schemas.microsoft.com/office/powerpoint/2010/main" val="403651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51803-971D-4813-B5D9-52DF1D895D3E}"/>
              </a:ext>
            </a:extLst>
          </p:cNvPr>
          <p:cNvSpPr>
            <a:spLocks noGrp="1"/>
          </p:cNvSpPr>
          <p:nvPr>
            <p:ph type="title"/>
          </p:nvPr>
        </p:nvSpPr>
        <p:spPr/>
        <p:txBody>
          <a:bodyPr>
            <a:normAutofit/>
          </a:bodyPr>
          <a:lstStyle/>
          <a:p>
            <a:pPr algn="ctr"/>
            <a:r>
              <a:rPr lang="fr-FR" sz="3600" b="1" dirty="0">
                <a:latin typeface="Garamond" panose="02020404030301010803" pitchFamily="18" charset="0"/>
              </a:rPr>
              <a:t>Mary Prince, l’autrice de la seule autobiographie d’une ancienne esclave dans la Caraïbe (1831)</a:t>
            </a:r>
          </a:p>
        </p:txBody>
      </p:sp>
      <p:sp>
        <p:nvSpPr>
          <p:cNvPr id="3" name="Espace réservé du texte 2">
            <a:extLst>
              <a:ext uri="{FF2B5EF4-FFF2-40B4-BE49-F238E27FC236}">
                <a16:creationId xmlns:a16="http://schemas.microsoft.com/office/drawing/2014/main" id="{8CB25F66-2F30-4845-B5DA-BC36418070CE}"/>
              </a:ext>
            </a:extLst>
          </p:cNvPr>
          <p:cNvSpPr>
            <a:spLocks noGrp="1"/>
          </p:cNvSpPr>
          <p:nvPr>
            <p:ph type="body" idx="1"/>
          </p:nvPr>
        </p:nvSpPr>
        <p:spPr>
          <a:xfrm>
            <a:off x="839788" y="1681164"/>
            <a:ext cx="5157787" cy="580774"/>
          </a:xfrm>
        </p:spPr>
        <p:txBody>
          <a:bodyPr/>
          <a:lstStyle/>
          <a:p>
            <a:pPr algn="ctr"/>
            <a:r>
              <a:rPr lang="fr-FR" dirty="0">
                <a:latin typeface="Garamond" panose="02020404030301010803" pitchFamily="18" charset="0"/>
              </a:rPr>
              <a:t>Ouvrage publié à Londres en 1831</a:t>
            </a:r>
          </a:p>
        </p:txBody>
      </p:sp>
      <p:pic>
        <p:nvPicPr>
          <p:cNvPr id="10" name="Espace réservé du contenu 9">
            <a:extLst>
              <a:ext uri="{FF2B5EF4-FFF2-40B4-BE49-F238E27FC236}">
                <a16:creationId xmlns:a16="http://schemas.microsoft.com/office/drawing/2014/main" id="{D42D2732-8EBF-44FC-A572-4A1DAA9F3A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71814" y="2505075"/>
            <a:ext cx="4466459" cy="3987800"/>
          </a:xfrm>
        </p:spPr>
      </p:pic>
      <p:sp>
        <p:nvSpPr>
          <p:cNvPr id="5" name="Espace réservé du texte 4">
            <a:extLst>
              <a:ext uri="{FF2B5EF4-FFF2-40B4-BE49-F238E27FC236}">
                <a16:creationId xmlns:a16="http://schemas.microsoft.com/office/drawing/2014/main" id="{F512B6F4-912F-4136-9DB4-9F34A1EBD994}"/>
              </a:ext>
            </a:extLst>
          </p:cNvPr>
          <p:cNvSpPr>
            <a:spLocks noGrp="1"/>
          </p:cNvSpPr>
          <p:nvPr>
            <p:ph type="body" sz="quarter" idx="3"/>
          </p:nvPr>
        </p:nvSpPr>
        <p:spPr>
          <a:xfrm>
            <a:off x="6172200" y="1681163"/>
            <a:ext cx="5183188" cy="580774"/>
          </a:xfrm>
        </p:spPr>
        <p:txBody>
          <a:bodyPr/>
          <a:lstStyle/>
          <a:p>
            <a:pPr algn="ctr"/>
            <a:r>
              <a:rPr lang="fr-FR" dirty="0">
                <a:latin typeface="Garamond" panose="02020404030301010803" pitchFamily="18" charset="0"/>
              </a:rPr>
              <a:t>Plaque commémorative</a:t>
            </a:r>
          </a:p>
        </p:txBody>
      </p:sp>
      <p:pic>
        <p:nvPicPr>
          <p:cNvPr id="8" name="Espace réservé du contenu 7">
            <a:extLst>
              <a:ext uri="{FF2B5EF4-FFF2-40B4-BE49-F238E27FC236}">
                <a16:creationId xmlns:a16="http://schemas.microsoft.com/office/drawing/2014/main" id="{EDD1A3DA-F022-4297-9786-07BABAE0DD5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07401" y="2505075"/>
            <a:ext cx="4934905" cy="3905350"/>
          </a:xfrm>
        </p:spPr>
      </p:pic>
    </p:spTree>
    <p:extLst>
      <p:ext uri="{BB962C8B-B14F-4D97-AF65-F5344CB8AC3E}">
        <p14:creationId xmlns:p14="http://schemas.microsoft.com/office/powerpoint/2010/main" val="2027917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73CF30-DED6-4649-9860-6B371C31BF38}"/>
              </a:ext>
            </a:extLst>
          </p:cNvPr>
          <p:cNvSpPr>
            <a:spLocks noGrp="1"/>
          </p:cNvSpPr>
          <p:nvPr>
            <p:ph type="title"/>
          </p:nvPr>
        </p:nvSpPr>
        <p:spPr>
          <a:xfrm>
            <a:off x="4687502" y="355600"/>
            <a:ext cx="2782487" cy="6035575"/>
          </a:xfrm>
        </p:spPr>
        <p:txBody>
          <a:bodyPr>
            <a:normAutofit/>
          </a:bodyPr>
          <a:lstStyle/>
          <a:p>
            <a:pPr algn="ctr"/>
            <a:r>
              <a:rPr lang="fr-FR" sz="3100" b="1" dirty="0">
                <a:latin typeface="Garamond" panose="02020404030301010803" pitchFamily="18" charset="0"/>
              </a:rPr>
              <a:t>Des femmes abolitionnistes aux Etats-Unis</a:t>
            </a:r>
            <a:br>
              <a:rPr lang="fr-FR" b="1" dirty="0">
                <a:latin typeface="Garamond" panose="02020404030301010803" pitchFamily="18" charset="0"/>
              </a:rPr>
            </a:br>
            <a:r>
              <a:rPr lang="fr-FR" sz="2800" dirty="0">
                <a:latin typeface="Garamond" panose="02020404030301010803" pitchFamily="18" charset="0"/>
              </a:rPr>
              <a:t>(photographies de la Library of </a:t>
            </a:r>
            <a:r>
              <a:rPr lang="fr-FR" sz="2800" dirty="0" err="1">
                <a:latin typeface="Garamond" panose="02020404030301010803" pitchFamily="18" charset="0"/>
              </a:rPr>
              <a:t>Congress</a:t>
            </a:r>
            <a:r>
              <a:rPr lang="fr-FR" sz="2800" dirty="0">
                <a:latin typeface="Garamond" panose="02020404030301010803" pitchFamily="18" charset="0"/>
              </a:rPr>
              <a:t>)</a:t>
            </a:r>
          </a:p>
        </p:txBody>
      </p:sp>
      <p:sp>
        <p:nvSpPr>
          <p:cNvPr id="3" name="Espace réservé du texte 2">
            <a:extLst>
              <a:ext uri="{FF2B5EF4-FFF2-40B4-BE49-F238E27FC236}">
                <a16:creationId xmlns:a16="http://schemas.microsoft.com/office/drawing/2014/main" id="{BA111C28-9C3B-45DB-9F23-390AD9252DA4}"/>
              </a:ext>
            </a:extLst>
          </p:cNvPr>
          <p:cNvSpPr>
            <a:spLocks noGrp="1"/>
          </p:cNvSpPr>
          <p:nvPr>
            <p:ph type="body" idx="1"/>
          </p:nvPr>
        </p:nvSpPr>
        <p:spPr>
          <a:xfrm>
            <a:off x="451692" y="202131"/>
            <a:ext cx="3422884" cy="932606"/>
          </a:xfrm>
        </p:spPr>
        <p:txBody>
          <a:bodyPr>
            <a:normAutofit fontScale="25000" lnSpcReduction="20000"/>
          </a:bodyPr>
          <a:lstStyle/>
          <a:p>
            <a:pPr algn="ctr"/>
            <a:endParaRPr lang="fr-FR" dirty="0">
              <a:latin typeface="Garamond" panose="02020404030301010803" pitchFamily="18" charset="0"/>
            </a:endParaRPr>
          </a:p>
          <a:p>
            <a:pPr algn="ctr"/>
            <a:r>
              <a:rPr lang="en-US" sz="5600" i="1" dirty="0">
                <a:latin typeface="Garamond" panose="02020404030301010803" pitchFamily="18" charset="0"/>
              </a:rPr>
              <a:t>The </a:t>
            </a:r>
            <a:r>
              <a:rPr lang="en-US" sz="5600" b="1" i="1" dirty="0">
                <a:latin typeface="Garamond" panose="02020404030301010803" pitchFamily="18" charset="0"/>
              </a:rPr>
              <a:t>Narrative of Sojourner Truth, </a:t>
            </a:r>
            <a:br>
              <a:rPr lang="en-US" sz="5600" b="1" i="1" dirty="0">
                <a:latin typeface="Garamond" panose="02020404030301010803" pitchFamily="18" charset="0"/>
              </a:rPr>
            </a:br>
            <a:r>
              <a:rPr lang="en-US" sz="5600" b="1" i="1" dirty="0">
                <a:latin typeface="Garamond" panose="02020404030301010803" pitchFamily="18" charset="0"/>
              </a:rPr>
              <a:t>a northern slave, emancipated from bodily servitude by the state of New York, in 1828., </a:t>
            </a:r>
            <a:r>
              <a:rPr lang="en-US" sz="5600" b="1" dirty="0">
                <a:latin typeface="Garamond" panose="02020404030301010803" pitchFamily="18" charset="0"/>
              </a:rPr>
              <a:t>Boston, 1850. </a:t>
            </a:r>
          </a:p>
          <a:p>
            <a:pPr algn="ctr"/>
            <a:endParaRPr lang="fr-FR" dirty="0">
              <a:latin typeface="Garamond" panose="02020404030301010803" pitchFamily="18" charset="0"/>
            </a:endParaRPr>
          </a:p>
        </p:txBody>
      </p:sp>
      <p:pic>
        <p:nvPicPr>
          <p:cNvPr id="8" name="Espace réservé du contenu 7">
            <a:extLst>
              <a:ext uri="{FF2B5EF4-FFF2-40B4-BE49-F238E27FC236}">
                <a16:creationId xmlns:a16="http://schemas.microsoft.com/office/drawing/2014/main" id="{36443B5F-02CF-47CC-B210-07514466CD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1008" y="1134737"/>
            <a:ext cx="3878284" cy="5631822"/>
          </a:xfrm>
        </p:spPr>
      </p:pic>
      <p:sp>
        <p:nvSpPr>
          <p:cNvPr id="5" name="Espace réservé du texte 4">
            <a:extLst>
              <a:ext uri="{FF2B5EF4-FFF2-40B4-BE49-F238E27FC236}">
                <a16:creationId xmlns:a16="http://schemas.microsoft.com/office/drawing/2014/main" id="{FE54BB53-CC73-4635-B00D-017AF5BBED37}"/>
              </a:ext>
            </a:extLst>
          </p:cNvPr>
          <p:cNvSpPr>
            <a:spLocks noGrp="1"/>
          </p:cNvSpPr>
          <p:nvPr>
            <p:ph type="body" sz="quarter" idx="3"/>
          </p:nvPr>
        </p:nvSpPr>
        <p:spPr>
          <a:xfrm>
            <a:off x="8778241" y="5420299"/>
            <a:ext cx="2469982" cy="1156771"/>
          </a:xfrm>
        </p:spPr>
        <p:txBody>
          <a:bodyPr>
            <a:noAutofit/>
          </a:bodyPr>
          <a:lstStyle/>
          <a:p>
            <a:pPr algn="ctr">
              <a:lnSpc>
                <a:spcPct val="100000"/>
              </a:lnSpc>
              <a:spcBef>
                <a:spcPts val="0"/>
              </a:spcBef>
            </a:pPr>
            <a:r>
              <a:rPr lang="fr-FR" sz="1600" dirty="0">
                <a:latin typeface="Garamond" panose="02020404030301010803" pitchFamily="18" charset="0"/>
              </a:rPr>
              <a:t>Harriet Tubman</a:t>
            </a:r>
          </a:p>
          <a:p>
            <a:pPr algn="ctr">
              <a:lnSpc>
                <a:spcPct val="100000"/>
              </a:lnSpc>
              <a:spcBef>
                <a:spcPts val="0"/>
              </a:spcBef>
            </a:pPr>
            <a:r>
              <a:rPr lang="fr-FR" sz="1600" i="1" dirty="0">
                <a:effectLst/>
                <a:latin typeface="Garamond" panose="02020404030301010803" pitchFamily="18" charset="0"/>
                <a:ea typeface="Calibri" panose="020F0502020204030204" pitchFamily="34" charset="0"/>
                <a:cs typeface="Times New Roman" panose="02020603050405020304" pitchFamily="18" charset="0"/>
              </a:rPr>
              <a:t>Harriet, the Moses of Her People</a:t>
            </a:r>
            <a:r>
              <a:rPr lang="fr-FR" sz="1600" dirty="0">
                <a:effectLst/>
                <a:latin typeface="Garamond" panose="02020404030301010803" pitchFamily="18" charset="0"/>
                <a:ea typeface="Calibri" panose="020F0502020204030204" pitchFamily="34" charset="0"/>
                <a:cs typeface="Times New Roman" panose="02020603050405020304" pitchFamily="18" charset="0"/>
              </a:rPr>
              <a:t> by Sarah H. Bradford, New York, 1886</a:t>
            </a:r>
            <a:endParaRPr lang="fr-FR" sz="1600" dirty="0">
              <a:latin typeface="Garamond" panose="02020404030301010803" pitchFamily="18" charset="0"/>
            </a:endParaRPr>
          </a:p>
        </p:txBody>
      </p:sp>
      <p:pic>
        <p:nvPicPr>
          <p:cNvPr id="10" name="Espace réservé du contenu 9">
            <a:extLst>
              <a:ext uri="{FF2B5EF4-FFF2-40B4-BE49-F238E27FC236}">
                <a16:creationId xmlns:a16="http://schemas.microsoft.com/office/drawing/2014/main" id="{0E5EF726-4EC2-410B-8931-271BC9AEF52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825340" y="202131"/>
            <a:ext cx="3422884" cy="5141050"/>
          </a:xfrm>
        </p:spPr>
      </p:pic>
    </p:spTree>
    <p:extLst>
      <p:ext uri="{BB962C8B-B14F-4D97-AF65-F5344CB8AC3E}">
        <p14:creationId xmlns:p14="http://schemas.microsoft.com/office/powerpoint/2010/main" val="2415180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8BC339-6EA3-4007-8678-7AF0EF2A97CE}"/>
              </a:ext>
            </a:extLst>
          </p:cNvPr>
          <p:cNvSpPr>
            <a:spLocks noGrp="1"/>
          </p:cNvSpPr>
          <p:nvPr>
            <p:ph type="title"/>
          </p:nvPr>
        </p:nvSpPr>
        <p:spPr/>
        <p:txBody>
          <a:bodyPr/>
          <a:lstStyle/>
          <a:p>
            <a:pPr algn="ctr"/>
            <a:r>
              <a:rPr lang="fr-FR" sz="4400" b="1" dirty="0">
                <a:latin typeface="Garamond" panose="02020404030301010803" pitchFamily="18" charset="0"/>
                <a:cs typeface="Times New Roman" panose="02020603050405020304" pitchFamily="18" charset="0"/>
              </a:rPr>
              <a:t>Le recours à la justice </a:t>
            </a:r>
            <a:br>
              <a:rPr lang="fr-FR" sz="4400" b="1" dirty="0">
                <a:latin typeface="Garamond" panose="02020404030301010803" pitchFamily="18" charset="0"/>
                <a:cs typeface="Times New Roman" panose="02020603050405020304" pitchFamily="18" charset="0"/>
              </a:rPr>
            </a:br>
            <a:r>
              <a:rPr lang="fr-FR" sz="4400" b="1" dirty="0">
                <a:latin typeface="Garamond" panose="02020404030301010803" pitchFamily="18" charset="0"/>
                <a:cs typeface="Times New Roman" panose="02020603050405020304" pitchFamily="18" charset="0"/>
              </a:rPr>
              <a:t>pour obtenir </a:t>
            </a:r>
            <a:r>
              <a:rPr lang="fr-FR" b="1" dirty="0">
                <a:latin typeface="Garamond" panose="02020404030301010803" pitchFamily="18" charset="0"/>
                <a:cs typeface="Times New Roman" panose="02020603050405020304" pitchFamily="18" charset="0"/>
              </a:rPr>
              <a:t>sa liberté ou </a:t>
            </a:r>
            <a:r>
              <a:rPr lang="fr-FR" sz="4400" b="1" dirty="0">
                <a:latin typeface="Garamond" panose="02020404030301010803" pitchFamily="18" charset="0"/>
                <a:cs typeface="Times New Roman" panose="02020603050405020304" pitchFamily="18" charset="0"/>
              </a:rPr>
              <a:t>des réparations</a:t>
            </a:r>
            <a:endParaRPr lang="fr-FR" dirty="0">
              <a:latin typeface="Garamond" panose="02020404030301010803" pitchFamily="18" charset="0"/>
            </a:endParaRPr>
          </a:p>
        </p:txBody>
      </p:sp>
      <p:sp>
        <p:nvSpPr>
          <p:cNvPr id="3" name="Espace réservé du texte 2">
            <a:extLst>
              <a:ext uri="{FF2B5EF4-FFF2-40B4-BE49-F238E27FC236}">
                <a16:creationId xmlns:a16="http://schemas.microsoft.com/office/drawing/2014/main" id="{BB4F4026-03AE-4951-9E25-A153B2A1DC5D}"/>
              </a:ext>
            </a:extLst>
          </p:cNvPr>
          <p:cNvSpPr>
            <a:spLocks noGrp="1"/>
          </p:cNvSpPr>
          <p:nvPr>
            <p:ph type="body" idx="1"/>
          </p:nvPr>
        </p:nvSpPr>
        <p:spPr>
          <a:xfrm>
            <a:off x="300774" y="1777415"/>
            <a:ext cx="2021791" cy="3554981"/>
          </a:xfrm>
        </p:spPr>
        <p:txBody>
          <a:bodyPr>
            <a:normAutofit fontScale="47500" lnSpcReduction="20000"/>
          </a:bodyPr>
          <a:lstStyle/>
          <a:p>
            <a:r>
              <a:rPr lang="fr-FR" sz="2900" dirty="0">
                <a:latin typeface="Garamond" panose="02020404030301010803" pitchFamily="18" charset="0"/>
              </a:rPr>
              <a:t>Pièce du procès intenté par </a:t>
            </a:r>
            <a:r>
              <a:rPr lang="fr-FR" sz="2900" dirty="0" err="1">
                <a:latin typeface="Garamond" panose="02020404030301010803" pitchFamily="18" charset="0"/>
              </a:rPr>
              <a:t>Henrietta</a:t>
            </a:r>
            <a:r>
              <a:rPr lang="fr-FR" sz="2900" dirty="0">
                <a:latin typeface="Garamond" panose="02020404030301010803" pitchFamily="18" charset="0"/>
              </a:rPr>
              <a:t> Wood pour obtenir des réparations de son ancien maître, 10 avril 1876, </a:t>
            </a:r>
            <a:r>
              <a:rPr lang="fr-FR" sz="2900" dirty="0">
                <a:latin typeface="Garamond" panose="02020404030301010803" pitchFamily="18" charset="0"/>
                <a:cs typeface="Times New Roman" panose="02020603050405020304" pitchFamily="18" charset="0"/>
              </a:rPr>
              <a:t>National Archives at Chicago, National Underground </a:t>
            </a:r>
            <a:r>
              <a:rPr lang="fr-FR" sz="2900" dirty="0" err="1">
                <a:latin typeface="Garamond" panose="02020404030301010803" pitchFamily="18" charset="0"/>
                <a:cs typeface="Times New Roman" panose="02020603050405020304" pitchFamily="18" charset="0"/>
              </a:rPr>
              <a:t>Railroad</a:t>
            </a:r>
            <a:r>
              <a:rPr lang="fr-FR" sz="2900" dirty="0">
                <a:latin typeface="Garamond" panose="02020404030301010803" pitchFamily="18" charset="0"/>
                <a:cs typeface="Times New Roman" panose="02020603050405020304" pitchFamily="18" charset="0"/>
              </a:rPr>
              <a:t> Freedom Center, Cincinnati, https://freedomcenter.org/voice/henrietta-wood/</a:t>
            </a:r>
          </a:p>
          <a:p>
            <a:endParaRPr lang="fr-FR" dirty="0"/>
          </a:p>
        </p:txBody>
      </p:sp>
      <p:pic>
        <p:nvPicPr>
          <p:cNvPr id="9" name="Espace réservé du contenu 8">
            <a:extLst>
              <a:ext uri="{FF2B5EF4-FFF2-40B4-BE49-F238E27FC236}">
                <a16:creationId xmlns:a16="http://schemas.microsoft.com/office/drawing/2014/main" id="{0B9BA872-2D0B-4F37-AE66-26E8AB7FE5A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22565" y="1690688"/>
            <a:ext cx="3539220" cy="5008495"/>
          </a:xfrm>
        </p:spPr>
      </p:pic>
      <p:sp>
        <p:nvSpPr>
          <p:cNvPr id="5" name="Espace réservé du texte 4">
            <a:extLst>
              <a:ext uri="{FF2B5EF4-FFF2-40B4-BE49-F238E27FC236}">
                <a16:creationId xmlns:a16="http://schemas.microsoft.com/office/drawing/2014/main" id="{B67FC9F6-3A36-42BA-81C8-9E10FA4893F5}"/>
              </a:ext>
            </a:extLst>
          </p:cNvPr>
          <p:cNvSpPr>
            <a:spLocks noGrp="1"/>
          </p:cNvSpPr>
          <p:nvPr>
            <p:ph type="body" sz="quarter" idx="3"/>
          </p:nvPr>
        </p:nvSpPr>
        <p:spPr>
          <a:xfrm>
            <a:off x="6172200" y="1857674"/>
            <a:ext cx="5183188" cy="1116531"/>
          </a:xfrm>
        </p:spPr>
        <p:txBody>
          <a:bodyPr>
            <a:normAutofit fontScale="47500" lnSpcReduction="20000"/>
          </a:bodyPr>
          <a:lstStyle/>
          <a:p>
            <a:pPr algn="ctr"/>
            <a:r>
              <a:rPr lang="fr-FR" sz="3400" dirty="0">
                <a:latin typeface="Garamond" panose="02020404030301010803" pitchFamily="18" charset="0"/>
                <a:cs typeface="Times New Roman" panose="02020603050405020304" pitchFamily="18" charset="0"/>
              </a:rPr>
              <a:t>Verdict du procès intenté par </a:t>
            </a:r>
            <a:r>
              <a:rPr lang="fr-FR" sz="3400" dirty="0" err="1">
                <a:latin typeface="Garamond" panose="02020404030301010803" pitchFamily="18" charset="0"/>
                <a:cs typeface="Times New Roman" panose="02020603050405020304" pitchFamily="18" charset="0"/>
              </a:rPr>
              <a:t>Henrietta</a:t>
            </a:r>
            <a:r>
              <a:rPr lang="fr-FR" sz="3400" dirty="0">
                <a:latin typeface="Garamond" panose="02020404030301010803" pitchFamily="18" charset="0"/>
                <a:cs typeface="Times New Roman" panose="02020603050405020304" pitchFamily="18" charset="0"/>
              </a:rPr>
              <a:t> Wood, 17 avril 1878, National Archives at Chicago, National Underground </a:t>
            </a:r>
            <a:r>
              <a:rPr lang="fr-FR" sz="3400" dirty="0" err="1">
                <a:latin typeface="Garamond" panose="02020404030301010803" pitchFamily="18" charset="0"/>
                <a:cs typeface="Times New Roman" panose="02020603050405020304" pitchFamily="18" charset="0"/>
              </a:rPr>
              <a:t>Railroad</a:t>
            </a:r>
            <a:r>
              <a:rPr lang="fr-FR" sz="3400" dirty="0">
                <a:latin typeface="Garamond" panose="02020404030301010803" pitchFamily="18" charset="0"/>
                <a:cs typeface="Times New Roman" panose="02020603050405020304" pitchFamily="18" charset="0"/>
              </a:rPr>
              <a:t> Freedom Center, Cincinnati, https://freedomcenter.org/voice/henrietta-wood/</a:t>
            </a:r>
          </a:p>
          <a:p>
            <a:endParaRPr lang="fr-FR" dirty="0"/>
          </a:p>
        </p:txBody>
      </p:sp>
      <p:pic>
        <p:nvPicPr>
          <p:cNvPr id="7" name="Espace réservé du contenu 7">
            <a:extLst>
              <a:ext uri="{FF2B5EF4-FFF2-40B4-BE49-F238E27FC236}">
                <a16:creationId xmlns:a16="http://schemas.microsoft.com/office/drawing/2014/main" id="{11C671EA-6A49-41DE-AE2D-4C95E752694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58827" y="3148676"/>
            <a:ext cx="5183188" cy="3417664"/>
          </a:xfrm>
        </p:spPr>
      </p:pic>
    </p:spTree>
    <p:extLst>
      <p:ext uri="{BB962C8B-B14F-4D97-AF65-F5344CB8AC3E}">
        <p14:creationId xmlns:p14="http://schemas.microsoft.com/office/powerpoint/2010/main" val="1833858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4E79DA-02F2-417D-BB6B-96AF6BA74CE0}"/>
              </a:ext>
            </a:extLst>
          </p:cNvPr>
          <p:cNvSpPr>
            <a:spLocks noGrp="1"/>
          </p:cNvSpPr>
          <p:nvPr>
            <p:ph type="title"/>
          </p:nvPr>
        </p:nvSpPr>
        <p:spPr/>
        <p:txBody>
          <a:bodyPr>
            <a:normAutofit fontScale="90000"/>
          </a:bodyPr>
          <a:lstStyle/>
          <a:p>
            <a:pPr algn="ctr"/>
            <a:r>
              <a:rPr lang="fr-FR" b="1" dirty="0">
                <a:latin typeface="Times New Roman" panose="02020603050405020304" pitchFamily="18" charset="0"/>
                <a:cs typeface="Times New Roman" panose="02020603050405020304" pitchFamily="18" charset="0"/>
              </a:rPr>
              <a:t>La mémoire des esclaves </a:t>
            </a:r>
            <a:r>
              <a:rPr lang="fr-FR" b="1" dirty="0" err="1">
                <a:latin typeface="Times New Roman" panose="02020603050405020304" pitchFamily="18" charset="0"/>
                <a:cs typeface="Times New Roman" panose="02020603050405020304" pitchFamily="18" charset="0"/>
              </a:rPr>
              <a:t>marron.nes</a:t>
            </a:r>
            <a:br>
              <a:rPr lang="fr-FR" dirty="0">
                <a:latin typeface="Times New Roman" panose="02020603050405020304" pitchFamily="18" charset="0"/>
                <a:cs typeface="Times New Roman" panose="02020603050405020304" pitchFamily="18" charset="0"/>
              </a:rPr>
            </a:br>
            <a:r>
              <a:rPr lang="fr-FR" sz="2200" dirty="0">
                <a:latin typeface="Times New Roman" panose="02020603050405020304" pitchFamily="18" charset="0"/>
                <a:cs typeface="Times New Roman" panose="02020603050405020304" pitchFamily="18" charset="0"/>
              </a:rPr>
              <a:t>*Le marron inconnu, Albert </a:t>
            </a:r>
            <a:r>
              <a:rPr lang="fr-FR" sz="2200" dirty="0" err="1">
                <a:latin typeface="Times New Roman" panose="02020603050405020304" pitchFamily="18" charset="0"/>
                <a:cs typeface="Times New Roman" panose="02020603050405020304" pitchFamily="18" charset="0"/>
              </a:rPr>
              <a:t>Mangonès</a:t>
            </a:r>
            <a:r>
              <a:rPr lang="fr-FR" sz="2200" dirty="0">
                <a:latin typeface="Times New Roman" panose="02020603050405020304" pitchFamily="18" charset="0"/>
                <a:cs typeface="Times New Roman" panose="02020603050405020304" pitchFamily="18" charset="0"/>
              </a:rPr>
              <a:t>, Haïti, 1967</a:t>
            </a:r>
            <a:br>
              <a:rPr lang="fr-FR" sz="2200" dirty="0">
                <a:latin typeface="Times New Roman" panose="02020603050405020304" pitchFamily="18" charset="0"/>
                <a:cs typeface="Times New Roman" panose="02020603050405020304" pitchFamily="18" charset="0"/>
              </a:rPr>
            </a:br>
            <a:r>
              <a:rPr lang="fr-FR" sz="2200" dirty="0">
                <a:latin typeface="Times New Roman" panose="02020603050405020304" pitchFamily="18" charset="0"/>
                <a:cs typeface="Times New Roman" panose="02020603050405020304" pitchFamily="18" charset="0"/>
              </a:rPr>
              <a:t>*Les marrons de la liberté, </a:t>
            </a:r>
            <a:r>
              <a:rPr lang="fr-FR" sz="2200" dirty="0" err="1">
                <a:latin typeface="Times New Roman" panose="02020603050405020304" pitchFamily="18" charset="0"/>
                <a:cs typeface="Times New Roman" panose="02020603050405020304" pitchFamily="18" charset="0"/>
              </a:rPr>
              <a:t>Lobie</a:t>
            </a:r>
            <a:r>
              <a:rPr lang="fr-FR" sz="2200" dirty="0">
                <a:latin typeface="Times New Roman" panose="02020603050405020304" pitchFamily="18" charset="0"/>
                <a:cs typeface="Times New Roman" panose="02020603050405020304" pitchFamily="18" charset="0"/>
              </a:rPr>
              <a:t> Cognac, Guyane, 2008</a:t>
            </a:r>
            <a:br>
              <a:rPr lang="fr-FR" sz="2200" dirty="0">
                <a:latin typeface="Times New Roman" panose="02020603050405020304" pitchFamily="18" charset="0"/>
                <a:cs typeface="Times New Roman" panose="02020603050405020304" pitchFamily="18" charset="0"/>
              </a:rPr>
            </a:br>
            <a:r>
              <a:rPr lang="fr-FR" sz="2200" dirty="0">
                <a:latin typeface="Times New Roman" panose="02020603050405020304" pitchFamily="18" charset="0"/>
                <a:cs typeface="Times New Roman" panose="02020603050405020304" pitchFamily="18" charset="0"/>
              </a:rPr>
              <a:t>* A la marronne inconnue, Au marron inconnu, </a:t>
            </a:r>
            <a:r>
              <a:rPr lang="fr-FR" sz="2200" dirty="0" err="1">
                <a:latin typeface="Times New Roman" panose="02020603050405020304" pitchFamily="18" charset="0"/>
                <a:cs typeface="Times New Roman" panose="02020603050405020304" pitchFamily="18" charset="0"/>
              </a:rPr>
              <a:t>Dolaine</a:t>
            </a:r>
            <a:r>
              <a:rPr lang="fr-FR" sz="2200" dirty="0">
                <a:latin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cs typeface="Times New Roman" panose="02020603050405020304" pitchFamily="18" charset="0"/>
              </a:rPr>
              <a:t>Courtis</a:t>
            </a:r>
            <a:r>
              <a:rPr lang="fr-FR" sz="2200" dirty="0">
                <a:latin typeface="Times New Roman" panose="02020603050405020304" pitchFamily="18" charset="0"/>
                <a:cs typeface="Times New Roman" panose="02020603050405020304" pitchFamily="18" charset="0"/>
              </a:rPr>
              <a:t> Fuma, la Réunion, 2010-2011</a:t>
            </a:r>
          </a:p>
        </p:txBody>
      </p:sp>
      <p:pic>
        <p:nvPicPr>
          <p:cNvPr id="5" name="Espace réservé du contenu 4">
            <a:extLst>
              <a:ext uri="{FF2B5EF4-FFF2-40B4-BE49-F238E27FC236}">
                <a16:creationId xmlns:a16="http://schemas.microsoft.com/office/drawing/2014/main" id="{2EAA53DA-E8DE-4E75-8D9A-B27B2241CF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54" y="2050181"/>
            <a:ext cx="3263503" cy="4442694"/>
          </a:xfrm>
        </p:spPr>
      </p:pic>
      <p:pic>
        <p:nvPicPr>
          <p:cNvPr id="7" name="Image 6">
            <a:extLst>
              <a:ext uri="{FF2B5EF4-FFF2-40B4-BE49-F238E27FC236}">
                <a16:creationId xmlns:a16="http://schemas.microsoft.com/office/drawing/2014/main" id="{66108187-9BBA-4E08-B4E4-F15CBDB80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2062530"/>
            <a:ext cx="2838651" cy="4510071"/>
          </a:xfrm>
          <a:prstGeom prst="rect">
            <a:avLst/>
          </a:prstGeom>
        </p:spPr>
      </p:pic>
      <p:pic>
        <p:nvPicPr>
          <p:cNvPr id="4" name="Image 3">
            <a:extLst>
              <a:ext uri="{FF2B5EF4-FFF2-40B4-BE49-F238E27FC236}">
                <a16:creationId xmlns:a16="http://schemas.microsoft.com/office/drawing/2014/main" id="{9A4F326E-E9D7-47B3-9E76-F4963E65B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694" y="2050180"/>
            <a:ext cx="2510055" cy="4522421"/>
          </a:xfrm>
          <a:prstGeom prst="rect">
            <a:avLst/>
          </a:prstGeom>
        </p:spPr>
      </p:pic>
      <p:pic>
        <p:nvPicPr>
          <p:cNvPr id="8" name="Image 7">
            <a:extLst>
              <a:ext uri="{FF2B5EF4-FFF2-40B4-BE49-F238E27FC236}">
                <a16:creationId xmlns:a16="http://schemas.microsoft.com/office/drawing/2014/main" id="{E0EF3EE5-E33F-4C38-A283-7A8EEB546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007" y="2050180"/>
            <a:ext cx="2510055" cy="4522421"/>
          </a:xfrm>
          <a:prstGeom prst="rect">
            <a:avLst/>
          </a:prstGeom>
        </p:spPr>
      </p:pic>
    </p:spTree>
    <p:extLst>
      <p:ext uri="{BB962C8B-B14F-4D97-AF65-F5344CB8AC3E}">
        <p14:creationId xmlns:p14="http://schemas.microsoft.com/office/powerpoint/2010/main" val="4270422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BEA39BD-2FF7-4D77-8CCC-A2BA39129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360" y="2614862"/>
            <a:ext cx="2484543" cy="3734601"/>
          </a:xfrm>
          <a:prstGeom prst="rect">
            <a:avLst/>
          </a:prstGeom>
        </p:spPr>
      </p:pic>
      <p:sp>
        <p:nvSpPr>
          <p:cNvPr id="9" name="Rectangle 8">
            <a:extLst>
              <a:ext uri="{FF2B5EF4-FFF2-40B4-BE49-F238E27FC236}">
                <a16:creationId xmlns:a16="http://schemas.microsoft.com/office/drawing/2014/main" id="{101052B7-A0FD-43DC-84D7-EA11254FBF30}"/>
              </a:ext>
            </a:extLst>
          </p:cNvPr>
          <p:cNvSpPr/>
          <p:nvPr/>
        </p:nvSpPr>
        <p:spPr>
          <a:xfrm>
            <a:off x="1703511" y="220182"/>
            <a:ext cx="6959225" cy="369332"/>
          </a:xfrm>
          <a:prstGeom prst="rect">
            <a:avLst/>
          </a:prstGeom>
        </p:spPr>
        <p:txBody>
          <a:bodyPr wrap="square">
            <a:spAutoFit/>
          </a:bodyPr>
          <a:lstStyle/>
          <a:p>
            <a:endParaRPr lang="fr-FR" b="1" dirty="0">
              <a:latin typeface="Garamond" panose="02020404030301010803" pitchFamily="18" charset="0"/>
            </a:endParaRPr>
          </a:p>
        </p:txBody>
      </p:sp>
      <p:pic>
        <p:nvPicPr>
          <p:cNvPr id="11" name="Image 10">
            <a:extLst>
              <a:ext uri="{FF2B5EF4-FFF2-40B4-BE49-F238E27FC236}">
                <a16:creationId xmlns:a16="http://schemas.microsoft.com/office/drawing/2014/main" id="{EF18F62D-F3A4-4A34-8624-BA63BAF85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572952" cy="6858000"/>
          </a:xfrm>
          <a:prstGeom prst="rect">
            <a:avLst/>
          </a:prstGeom>
        </p:spPr>
      </p:pic>
      <p:sp>
        <p:nvSpPr>
          <p:cNvPr id="12" name="Rectangle 11">
            <a:extLst>
              <a:ext uri="{FF2B5EF4-FFF2-40B4-BE49-F238E27FC236}">
                <a16:creationId xmlns:a16="http://schemas.microsoft.com/office/drawing/2014/main" id="{5A969E8B-A613-446F-A99E-A9769C58E15A}"/>
              </a:ext>
            </a:extLst>
          </p:cNvPr>
          <p:cNvSpPr/>
          <p:nvPr/>
        </p:nvSpPr>
        <p:spPr>
          <a:xfrm rot="10800000" flipV="1">
            <a:off x="6179418" y="508537"/>
            <a:ext cx="5823284" cy="1754326"/>
          </a:xfrm>
          <a:prstGeom prst="rect">
            <a:avLst/>
          </a:prstGeom>
        </p:spPr>
        <p:txBody>
          <a:bodyPr wrap="square">
            <a:spAutoFit/>
          </a:bodyPr>
          <a:lstStyle/>
          <a:p>
            <a:pPr algn="just"/>
            <a:r>
              <a:rPr lang="en-US" sz="3600" b="1" dirty="0">
                <a:latin typeface="Garamond" panose="02020404030301010803" pitchFamily="18" charset="0"/>
                <a:ea typeface="Times New Roman" panose="02020603050405020304" pitchFamily="18" charset="0"/>
              </a:rPr>
              <a:t>Runaways London :</a:t>
            </a:r>
          </a:p>
          <a:p>
            <a:pPr algn="just"/>
            <a:r>
              <a:rPr lang="en-US" sz="3600" b="1" dirty="0">
                <a:latin typeface="Garamond" panose="02020404030301010803" pitchFamily="18" charset="0"/>
                <a:ea typeface="Times New Roman" panose="02020603050405020304" pitchFamily="18" charset="0"/>
              </a:rPr>
              <a:t>https://www.spreadtheword.org.uk/projects/runaways/</a:t>
            </a:r>
            <a:endParaRPr lang="fr-FR" sz="3600" b="1" dirty="0">
              <a:latin typeface="Garamond" panose="02020404030301010803" pitchFamily="18" charset="0"/>
              <a:ea typeface="Times New Roman" panose="02020603050405020304" pitchFamily="18" charset="0"/>
            </a:endParaRPr>
          </a:p>
        </p:txBody>
      </p:sp>
    </p:spTree>
    <p:extLst>
      <p:ext uri="{BB962C8B-B14F-4D97-AF65-F5344CB8AC3E}">
        <p14:creationId xmlns:p14="http://schemas.microsoft.com/office/powerpoint/2010/main" val="3979903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FB3A09D4-9383-417F-9E73-2981C82709AB}"/>
              </a:ext>
            </a:extLst>
          </p:cNvPr>
          <p:cNvSpPr>
            <a:spLocks noGrp="1"/>
          </p:cNvSpPr>
          <p:nvPr>
            <p:ph type="title"/>
          </p:nvPr>
        </p:nvSpPr>
        <p:spPr/>
        <p:txBody>
          <a:bodyPr>
            <a:noAutofit/>
          </a:bodyPr>
          <a:lstStyle/>
          <a:p>
            <a:pPr algn="ctr"/>
            <a:r>
              <a:rPr lang="fr-FR" sz="3600" b="1" dirty="0">
                <a:latin typeface="Garamond" panose="02020404030301010803" pitchFamily="18" charset="0"/>
                <a:cs typeface="Times New Roman" panose="02020603050405020304" pitchFamily="18" charset="0"/>
              </a:rPr>
              <a:t>Reconstitution de la révolte de 1811 en Louisiane</a:t>
            </a:r>
            <a:br>
              <a:rPr lang="fr-FR" sz="3600" b="1" dirty="0">
                <a:latin typeface="Garamond" panose="02020404030301010803" pitchFamily="18" charset="0"/>
                <a:cs typeface="Times New Roman" panose="02020603050405020304" pitchFamily="18" charset="0"/>
              </a:rPr>
            </a:br>
            <a:r>
              <a:rPr lang="fr-FR" sz="3600" b="1" dirty="0">
                <a:latin typeface="Garamond" panose="02020404030301010803" pitchFamily="18" charset="0"/>
                <a:cs typeface="Times New Roman" panose="02020603050405020304" pitchFamily="18" charset="0"/>
              </a:rPr>
              <a:t>8-9 novembre 2019, </a:t>
            </a:r>
            <a:r>
              <a:rPr lang="fr-FR" sz="3600" b="1" dirty="0" err="1">
                <a:latin typeface="Garamond" panose="02020404030301010803" pitchFamily="18" charset="0"/>
                <a:cs typeface="Times New Roman" panose="02020603050405020304" pitchFamily="18" charset="0"/>
              </a:rPr>
              <a:t>Dread</a:t>
            </a:r>
            <a:r>
              <a:rPr lang="fr-FR" sz="3600" b="1" dirty="0">
                <a:latin typeface="Garamond" panose="02020404030301010803" pitchFamily="18" charset="0"/>
                <a:cs typeface="Times New Roman" panose="02020603050405020304" pitchFamily="18" charset="0"/>
              </a:rPr>
              <a:t> Scott</a:t>
            </a:r>
            <a:br>
              <a:rPr lang="fr-FR" sz="3600" b="1" dirty="0">
                <a:latin typeface="Garamond" panose="02020404030301010803" pitchFamily="18" charset="0"/>
                <a:cs typeface="Times New Roman" panose="02020603050405020304" pitchFamily="18" charset="0"/>
              </a:rPr>
            </a:br>
            <a:r>
              <a:rPr lang="fr-FR" sz="3600" b="1" dirty="0">
                <a:latin typeface="Garamond" panose="02020404030301010803" pitchFamily="18" charset="0"/>
                <a:cs typeface="Times New Roman" panose="02020603050405020304" pitchFamily="18" charset="0"/>
              </a:rPr>
              <a:t>https://www.slave-revolt.com/</a:t>
            </a:r>
          </a:p>
        </p:txBody>
      </p:sp>
      <p:pic>
        <p:nvPicPr>
          <p:cNvPr id="15" name="Espace réservé du contenu 14">
            <a:extLst>
              <a:ext uri="{FF2B5EF4-FFF2-40B4-BE49-F238E27FC236}">
                <a16:creationId xmlns:a16="http://schemas.microsoft.com/office/drawing/2014/main" id="{00985000-1F3D-47C3-92D1-82B01B343A2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5120" y="2042160"/>
            <a:ext cx="5389880" cy="4378960"/>
          </a:xfrm>
        </p:spPr>
      </p:pic>
      <p:pic>
        <p:nvPicPr>
          <p:cNvPr id="17" name="Espace réservé du contenu 16">
            <a:extLst>
              <a:ext uri="{FF2B5EF4-FFF2-40B4-BE49-F238E27FC236}">
                <a16:creationId xmlns:a16="http://schemas.microsoft.com/office/drawing/2014/main" id="{0657ABF7-71B9-4673-9D62-A3D92E6BF16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7000" y="2042160"/>
            <a:ext cx="5389880" cy="4378960"/>
          </a:xfrm>
        </p:spPr>
      </p:pic>
    </p:spTree>
    <p:extLst>
      <p:ext uri="{BB962C8B-B14F-4D97-AF65-F5344CB8AC3E}">
        <p14:creationId xmlns:p14="http://schemas.microsoft.com/office/powerpoint/2010/main" val="226194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B95FF-D90E-4937-94E2-8E8CABCAB357}"/>
              </a:ext>
            </a:extLst>
          </p:cNvPr>
          <p:cNvSpPr>
            <a:spLocks noGrp="1"/>
          </p:cNvSpPr>
          <p:nvPr>
            <p:ph type="title"/>
          </p:nvPr>
        </p:nvSpPr>
        <p:spPr/>
        <p:txBody>
          <a:bodyPr/>
          <a:lstStyle/>
          <a:p>
            <a:pPr algn="ctr"/>
            <a:r>
              <a:rPr lang="fr-FR" b="1" dirty="0">
                <a:latin typeface="Garamond" panose="02020404030301010803" pitchFamily="18" charset="0"/>
                <a:cs typeface="Times New Roman" panose="02020603050405020304" pitchFamily="18" charset="0"/>
              </a:rPr>
              <a:t>Questionner la résistance</a:t>
            </a:r>
          </a:p>
        </p:txBody>
      </p:sp>
      <p:sp>
        <p:nvSpPr>
          <p:cNvPr id="3" name="Espace réservé du contenu 2">
            <a:extLst>
              <a:ext uri="{FF2B5EF4-FFF2-40B4-BE49-F238E27FC236}">
                <a16:creationId xmlns:a16="http://schemas.microsoft.com/office/drawing/2014/main" id="{2C2575AD-5DF2-4C5A-946D-43007FB13AC5}"/>
              </a:ext>
            </a:extLst>
          </p:cNvPr>
          <p:cNvSpPr>
            <a:spLocks noGrp="1"/>
          </p:cNvSpPr>
          <p:nvPr>
            <p:ph idx="1"/>
          </p:nvPr>
        </p:nvSpPr>
        <p:spPr>
          <a:xfrm>
            <a:off x="838200" y="1549667"/>
            <a:ext cx="10515600" cy="5120640"/>
          </a:xfrm>
        </p:spPr>
        <p:txBody>
          <a:bodyPr>
            <a:normAutofit fontScale="92500" lnSpcReduction="10000"/>
          </a:bodyPr>
          <a:lstStyle/>
          <a:p>
            <a:pPr algn="just"/>
            <a:r>
              <a:rPr lang="fr-FR" dirty="0">
                <a:latin typeface="Times New Roman" panose="02020603050405020304" pitchFamily="18" charset="0"/>
                <a:cs typeface="Times New Roman" panose="02020603050405020304" pitchFamily="18" charset="0"/>
              </a:rPr>
              <a:t> </a:t>
            </a:r>
            <a:r>
              <a:rPr lang="fr-FR" dirty="0">
                <a:latin typeface="Garamond" panose="02020404030301010803" pitchFamily="18" charset="0"/>
                <a:cs typeface="Times New Roman" panose="02020603050405020304" pitchFamily="18" charset="0"/>
              </a:rPr>
              <a:t>Quelles étaient les diverses formes de résistance ?</a:t>
            </a:r>
          </a:p>
          <a:p>
            <a:pPr algn="just"/>
            <a:r>
              <a:rPr lang="fr-FR" dirty="0">
                <a:latin typeface="Garamond" panose="02020404030301010803" pitchFamily="18" charset="0"/>
                <a:cs typeface="Times New Roman" panose="02020603050405020304" pitchFamily="18" charset="0"/>
              </a:rPr>
              <a:t>À quoi ou à qui les esclaves résistaient-ils/elles ? </a:t>
            </a:r>
          </a:p>
          <a:p>
            <a:pPr algn="just"/>
            <a:r>
              <a:rPr lang="fr-FR" dirty="0">
                <a:latin typeface="Garamond" panose="02020404030301010803" pitchFamily="18" charset="0"/>
                <a:cs typeface="Times New Roman" panose="02020603050405020304" pitchFamily="18" charset="0"/>
              </a:rPr>
              <a:t>Qu’est-ce que les esclaves cherchaient à obtenir ou à accomplir en résistant ?</a:t>
            </a:r>
          </a:p>
          <a:p>
            <a:pPr algn="just"/>
            <a:r>
              <a:rPr lang="fr-FR" dirty="0">
                <a:latin typeface="Garamond" panose="02020404030301010803" pitchFamily="18" charset="0"/>
                <a:cs typeface="Times New Roman" panose="02020603050405020304" pitchFamily="18" charset="0"/>
              </a:rPr>
              <a:t> Quelle importance avait la résistance ? Quelles étaient la fréquence et l’ampleur des divers actes de résistance ?</a:t>
            </a:r>
          </a:p>
          <a:p>
            <a:pPr algn="just"/>
            <a:r>
              <a:rPr lang="fr-FR" dirty="0">
                <a:latin typeface="Garamond" panose="02020404030301010803" pitchFamily="18" charset="0"/>
                <a:cs typeface="Times New Roman" panose="02020603050405020304" pitchFamily="18" charset="0"/>
              </a:rPr>
              <a:t>Qui prenait part à la résistance ?</a:t>
            </a:r>
          </a:p>
          <a:p>
            <a:pPr algn="just"/>
            <a:r>
              <a:rPr lang="fr-FR" dirty="0">
                <a:latin typeface="Garamond" panose="02020404030301010803" pitchFamily="18" charset="0"/>
                <a:cs typeface="Times New Roman" panose="02020603050405020304" pitchFamily="18" charset="0"/>
              </a:rPr>
              <a:t>Les femmes esclaves développèrent-elles des formes spécifiques de résistance ? </a:t>
            </a:r>
          </a:p>
          <a:p>
            <a:pPr algn="just"/>
            <a:r>
              <a:rPr lang="fr-FR" dirty="0">
                <a:latin typeface="Garamond" panose="02020404030301010803" pitchFamily="18" charset="0"/>
                <a:cs typeface="Times New Roman" panose="02020603050405020304" pitchFamily="18" charset="0"/>
              </a:rPr>
              <a:t>Qu’est-ce qui empêchait la résistance ? </a:t>
            </a:r>
          </a:p>
          <a:p>
            <a:pPr algn="just"/>
            <a:r>
              <a:rPr lang="fr-FR" dirty="0">
                <a:latin typeface="Garamond" panose="02020404030301010803" pitchFamily="18" charset="0"/>
                <a:cs typeface="Times New Roman" panose="02020603050405020304" pitchFamily="18" charset="0"/>
              </a:rPr>
              <a:t>Quelles étaient les circonstances qui rendaient possible le passage à l’action ?</a:t>
            </a:r>
          </a:p>
          <a:p>
            <a:pPr algn="just"/>
            <a:r>
              <a:rPr lang="fr-FR" dirty="0">
                <a:latin typeface="Garamond" panose="02020404030301010803" pitchFamily="18" charset="0"/>
                <a:cs typeface="Times New Roman" panose="02020603050405020304" pitchFamily="18" charset="0"/>
              </a:rPr>
              <a:t>Quel impact eurent les différentes formes, individuelles et collectives, de résistance ?</a:t>
            </a:r>
          </a:p>
          <a:p>
            <a:pPr algn="just"/>
            <a:r>
              <a:rPr lang="fr-FR" dirty="0">
                <a:latin typeface="Garamond" panose="02020404030301010803" pitchFamily="18" charset="0"/>
                <a:cs typeface="Times New Roman" panose="02020603050405020304" pitchFamily="18" charset="0"/>
              </a:rPr>
              <a:t>La résistance était-elle la seule forme de réaction des esclaves à l’esclavage ?</a:t>
            </a:r>
          </a:p>
          <a:p>
            <a:pPr algn="just"/>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473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BA6EAA-D5E2-46DA-9EC3-5A9A9F4F0202}"/>
              </a:ext>
            </a:extLst>
          </p:cNvPr>
          <p:cNvSpPr>
            <a:spLocks noGrp="1"/>
          </p:cNvSpPr>
          <p:nvPr>
            <p:ph type="title"/>
          </p:nvPr>
        </p:nvSpPr>
        <p:spPr>
          <a:xfrm>
            <a:off x="838200" y="365125"/>
            <a:ext cx="10515600" cy="886159"/>
          </a:xfrm>
        </p:spPr>
        <p:txBody>
          <a:bodyPr>
            <a:normAutofit/>
          </a:bodyPr>
          <a:lstStyle/>
          <a:p>
            <a:pPr algn="ctr"/>
            <a:r>
              <a:rPr lang="fr-FR" sz="2800" b="1" dirty="0">
                <a:latin typeface="Garamond" panose="02020404030301010803" pitchFamily="18" charset="0"/>
                <a:cs typeface="Times New Roman" panose="02020603050405020304" pitchFamily="18" charset="0"/>
              </a:rPr>
              <a:t>Quelles étaient les différentes formes de résistance ?</a:t>
            </a:r>
            <a:br>
              <a:rPr lang="fr-FR" sz="2800" b="1" dirty="0">
                <a:latin typeface="Garamond" panose="02020404030301010803" pitchFamily="18" charset="0"/>
                <a:cs typeface="Times New Roman" panose="02020603050405020304" pitchFamily="18" charset="0"/>
              </a:rPr>
            </a:br>
            <a:r>
              <a:rPr lang="fr-FR" sz="2800" b="1" dirty="0">
                <a:latin typeface="Garamond" panose="02020404030301010803" pitchFamily="18" charset="0"/>
                <a:cs typeface="Times New Roman" panose="02020603050405020304" pitchFamily="18" charset="0"/>
              </a:rPr>
              <a:t>Un ensemble de pratiques hétéroclites</a:t>
            </a:r>
          </a:p>
        </p:txBody>
      </p:sp>
      <p:sp>
        <p:nvSpPr>
          <p:cNvPr id="3" name="Espace réservé du contenu 2">
            <a:extLst>
              <a:ext uri="{FF2B5EF4-FFF2-40B4-BE49-F238E27FC236}">
                <a16:creationId xmlns:a16="http://schemas.microsoft.com/office/drawing/2014/main" id="{947B4380-0F72-4C58-8ED2-8346FE0EDAC6}"/>
              </a:ext>
            </a:extLst>
          </p:cNvPr>
          <p:cNvSpPr>
            <a:spLocks noGrp="1"/>
          </p:cNvSpPr>
          <p:nvPr>
            <p:ph idx="1"/>
          </p:nvPr>
        </p:nvSpPr>
        <p:spPr>
          <a:xfrm>
            <a:off x="838200" y="1357162"/>
            <a:ext cx="10515600" cy="5135713"/>
          </a:xfrm>
        </p:spPr>
        <p:txBody>
          <a:bodyPr>
            <a:normAutofit fontScale="70000" lnSpcReduction="20000"/>
          </a:bodyPr>
          <a:lstStyle/>
          <a:p>
            <a:r>
              <a:rPr lang="fr-FR" dirty="0">
                <a:latin typeface="Garamond" panose="02020404030301010803" pitchFamily="18" charset="0"/>
                <a:cs typeface="Times New Roman" panose="02020603050405020304" pitchFamily="18" charset="0"/>
              </a:rPr>
              <a:t>les révoltes et les conspirations ; </a:t>
            </a:r>
          </a:p>
          <a:p>
            <a:r>
              <a:rPr lang="fr-FR" dirty="0">
                <a:latin typeface="Garamond" panose="02020404030301010803" pitchFamily="18" charset="0"/>
                <a:cs typeface="Times New Roman" panose="02020603050405020304" pitchFamily="18" charset="0"/>
              </a:rPr>
              <a:t>la fuite et la formation de communautés de marrons ; </a:t>
            </a:r>
          </a:p>
          <a:p>
            <a:r>
              <a:rPr lang="fr-FR" dirty="0">
                <a:latin typeface="Garamond" panose="02020404030301010803" pitchFamily="18" charset="0"/>
                <a:cs typeface="Times New Roman" panose="02020603050405020304" pitchFamily="18" charset="0"/>
              </a:rPr>
              <a:t>les meurtres (y compris par l’empoisonnement) et les autres attaques physiques contre les maîtres ; </a:t>
            </a:r>
          </a:p>
          <a:p>
            <a:r>
              <a:rPr lang="fr-FR" dirty="0">
                <a:latin typeface="Garamond" panose="02020404030301010803" pitchFamily="18" charset="0"/>
                <a:cs typeface="Times New Roman" panose="02020603050405020304" pitchFamily="18" charset="0"/>
              </a:rPr>
              <a:t>les affrontements verbaux (l’impudence, l’insolence, les insultes ou les malédictions) ; </a:t>
            </a:r>
          </a:p>
          <a:p>
            <a:r>
              <a:rPr lang="fr-FR" dirty="0">
                <a:latin typeface="Garamond" panose="02020404030301010803" pitchFamily="18" charset="0"/>
                <a:cs typeface="Times New Roman" panose="02020603050405020304" pitchFamily="18" charset="0"/>
              </a:rPr>
              <a:t>le vol ; </a:t>
            </a:r>
          </a:p>
          <a:p>
            <a:r>
              <a:rPr lang="fr-FR" dirty="0">
                <a:latin typeface="Garamond" panose="02020404030301010803" pitchFamily="18" charset="0"/>
                <a:cs typeface="Times New Roman" panose="02020603050405020304" pitchFamily="18" charset="0"/>
              </a:rPr>
              <a:t>le refus de travailler, le ralentissement des rythmes et le sabotage des outils de travail, l’incendie de champ ou de bâtiment ; </a:t>
            </a:r>
          </a:p>
          <a:p>
            <a:r>
              <a:rPr lang="fr-FR" dirty="0">
                <a:latin typeface="Garamond" panose="02020404030301010803" pitchFamily="18" charset="0"/>
                <a:cs typeface="Times New Roman" panose="02020603050405020304" pitchFamily="18" charset="0"/>
              </a:rPr>
              <a:t>les multiples autres petits gestes d’insoumission tels que refuser de porter le nom donné par le maître ou ne pas agir avec déférence ; </a:t>
            </a:r>
          </a:p>
          <a:p>
            <a:r>
              <a:rPr lang="fr-FR" dirty="0">
                <a:latin typeface="Garamond" panose="02020404030301010803" pitchFamily="18" charset="0"/>
                <a:cs typeface="Times New Roman" panose="02020603050405020304" pitchFamily="18" charset="0"/>
              </a:rPr>
              <a:t>le suicide, l’automutilation, l’infanticide, l’avortement et le contrôle des fonctions reproductives ; </a:t>
            </a:r>
          </a:p>
          <a:p>
            <a:r>
              <a:rPr lang="fr-FR" dirty="0">
                <a:latin typeface="Garamond" panose="02020404030301010803" pitchFamily="18" charset="0"/>
                <a:cs typeface="Times New Roman" panose="02020603050405020304" pitchFamily="18" charset="0"/>
              </a:rPr>
              <a:t>la formation de cultures autonomes ;</a:t>
            </a:r>
          </a:p>
          <a:p>
            <a:r>
              <a:rPr lang="fr-FR" dirty="0">
                <a:latin typeface="Garamond" panose="02020404030301010803" pitchFamily="18" charset="0"/>
                <a:cs typeface="Times New Roman" panose="02020603050405020304" pitchFamily="18" charset="0"/>
              </a:rPr>
              <a:t>les procès contre les maîtres pour mauvais traitement ; </a:t>
            </a:r>
          </a:p>
          <a:p>
            <a:r>
              <a:rPr lang="fr-FR" dirty="0">
                <a:latin typeface="Garamond" panose="02020404030301010803" pitchFamily="18" charset="0"/>
                <a:cs typeface="Times New Roman" panose="02020603050405020304" pitchFamily="18" charset="0"/>
              </a:rPr>
              <a:t>le rachat, les procès de liberté et l’enrôlement au sein de forces armées (ennemies) en contrepartie de sa libération ; </a:t>
            </a:r>
          </a:p>
          <a:p>
            <a:r>
              <a:rPr lang="fr-FR" dirty="0">
                <a:latin typeface="Garamond" panose="02020404030301010803" pitchFamily="18" charset="0"/>
                <a:cs typeface="Times New Roman" panose="02020603050405020304" pitchFamily="18" charset="0"/>
              </a:rPr>
              <a:t>le militantisme en faveur de l’abolition de la traite des esclaves et de l’esclavage.</a:t>
            </a:r>
          </a:p>
        </p:txBody>
      </p:sp>
    </p:spTree>
    <p:extLst>
      <p:ext uri="{BB962C8B-B14F-4D97-AF65-F5344CB8AC3E}">
        <p14:creationId xmlns:p14="http://schemas.microsoft.com/office/powerpoint/2010/main" val="1276726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63DD89-C154-4205-ACBD-9CB954ADCE4E}"/>
              </a:ext>
            </a:extLst>
          </p:cNvPr>
          <p:cNvSpPr>
            <a:spLocks noGrp="1"/>
          </p:cNvSpPr>
          <p:nvPr>
            <p:ph type="title"/>
          </p:nvPr>
        </p:nvSpPr>
        <p:spPr>
          <a:xfrm>
            <a:off x="838200" y="365125"/>
            <a:ext cx="10515600" cy="1819810"/>
          </a:xfrm>
        </p:spPr>
        <p:txBody>
          <a:bodyPr>
            <a:normAutofit fontScale="90000"/>
          </a:bodyPr>
          <a:lstStyle/>
          <a:p>
            <a:pPr algn="ctr">
              <a:lnSpc>
                <a:spcPct val="100000"/>
              </a:lnSpc>
            </a:pPr>
            <a:r>
              <a:rPr lang="fr-FR" sz="4000" b="1" dirty="0">
                <a:latin typeface="Garamond" panose="02020404030301010803" pitchFamily="18" charset="0"/>
                <a:cs typeface="Times New Roman" panose="02020603050405020304" pitchFamily="18" charset="0"/>
              </a:rPr>
              <a:t>Résistance(s) à l’esclavage ?</a:t>
            </a:r>
            <a:br>
              <a:rPr lang="fr-FR" sz="2700" b="1" dirty="0">
                <a:latin typeface="Garamond" panose="02020404030301010803" pitchFamily="18" charset="0"/>
                <a:cs typeface="Times New Roman" panose="02020603050405020304" pitchFamily="18" charset="0"/>
              </a:rPr>
            </a:br>
            <a:br>
              <a:rPr lang="fr-FR" sz="2700" b="1" dirty="0">
                <a:latin typeface="Garamond" panose="02020404030301010803" pitchFamily="18" charset="0"/>
                <a:cs typeface="Times New Roman" panose="02020603050405020304" pitchFamily="18" charset="0"/>
              </a:rPr>
            </a:br>
            <a:r>
              <a:rPr lang="fr-FR" sz="2700" dirty="0">
                <a:latin typeface="Garamond" panose="02020404030301010803" pitchFamily="18" charset="0"/>
                <a:cs typeface="Times New Roman" panose="02020603050405020304" pitchFamily="18" charset="0"/>
              </a:rPr>
              <a:t>À quoi ou à qui les esclaves résistaient-ils/elles ? </a:t>
            </a:r>
            <a:br>
              <a:rPr lang="fr-FR" sz="2700" dirty="0">
                <a:latin typeface="Garamond" panose="02020404030301010803" pitchFamily="18" charset="0"/>
                <a:cs typeface="Times New Roman" panose="02020603050405020304" pitchFamily="18" charset="0"/>
              </a:rPr>
            </a:br>
            <a:r>
              <a:rPr lang="fr-FR" sz="2700" dirty="0">
                <a:latin typeface="Garamond" panose="02020404030301010803" pitchFamily="18" charset="0"/>
                <a:cs typeface="Times New Roman" panose="02020603050405020304" pitchFamily="18" charset="0"/>
              </a:rPr>
              <a:t>Qu’est-ce que les esclaves cherchaient à obtenir ou à accomplir en résistant ?</a:t>
            </a:r>
            <a:br>
              <a:rPr lang="fr-FR" sz="2700" dirty="0">
                <a:latin typeface="Garamond" panose="02020404030301010803" pitchFamily="18" charset="0"/>
                <a:cs typeface="Times New Roman" panose="02020603050405020304" pitchFamily="18" charset="0"/>
              </a:rPr>
            </a:br>
            <a:r>
              <a:rPr lang="fr-FR" b="1" dirty="0">
                <a:latin typeface="Times New Roman" panose="02020603050405020304" pitchFamily="18" charset="0"/>
                <a:cs typeface="Times New Roman" panose="02020603050405020304" pitchFamily="18" charset="0"/>
              </a:rPr>
              <a:t> </a:t>
            </a:r>
          </a:p>
        </p:txBody>
      </p:sp>
      <p:sp>
        <p:nvSpPr>
          <p:cNvPr id="3" name="Espace réservé du contenu 2">
            <a:extLst>
              <a:ext uri="{FF2B5EF4-FFF2-40B4-BE49-F238E27FC236}">
                <a16:creationId xmlns:a16="http://schemas.microsoft.com/office/drawing/2014/main" id="{0391A8E5-3AB8-4748-9034-B166C07DCCA1}"/>
              </a:ext>
            </a:extLst>
          </p:cNvPr>
          <p:cNvSpPr>
            <a:spLocks noGrp="1"/>
          </p:cNvSpPr>
          <p:nvPr>
            <p:ph idx="1"/>
          </p:nvPr>
        </p:nvSpPr>
        <p:spPr>
          <a:xfrm>
            <a:off x="838200" y="2377440"/>
            <a:ext cx="10515600" cy="3799522"/>
          </a:xfrm>
        </p:spPr>
        <p:txBody>
          <a:bodyPr>
            <a:normAutofit fontScale="85000" lnSpcReduction="20000"/>
          </a:bodyPr>
          <a:lstStyle/>
          <a:p>
            <a:pPr marL="0" indent="0">
              <a:buNone/>
            </a:pPr>
            <a:r>
              <a:rPr lang="fr-FR" dirty="0">
                <a:latin typeface="Garamond" panose="02020404030301010803" pitchFamily="18" charset="0"/>
                <a:cs typeface="Times New Roman" panose="02020603050405020304" pitchFamily="18" charset="0"/>
              </a:rPr>
              <a:t>Survivre</a:t>
            </a:r>
          </a:p>
          <a:p>
            <a:pPr marL="0" indent="0">
              <a:buNone/>
            </a:pPr>
            <a:r>
              <a:rPr lang="fr-FR" dirty="0">
                <a:latin typeface="Garamond" panose="02020404030301010803" pitchFamily="18" charset="0"/>
                <a:cs typeface="Times New Roman" panose="02020603050405020304" pitchFamily="18" charset="0"/>
              </a:rPr>
              <a:t>Améliorer ses conditions de vie et de travail</a:t>
            </a:r>
          </a:p>
          <a:p>
            <a:pPr marL="0" indent="0">
              <a:buNone/>
            </a:pPr>
            <a:r>
              <a:rPr lang="fr-FR" dirty="0">
                <a:latin typeface="Garamond" panose="02020404030301010803" pitchFamily="18" charset="0"/>
                <a:cs typeface="Times New Roman" panose="02020603050405020304" pitchFamily="18" charset="0"/>
              </a:rPr>
              <a:t>Echapper à un châtiment</a:t>
            </a:r>
          </a:p>
          <a:p>
            <a:pPr marL="0" indent="0">
              <a:buNone/>
            </a:pPr>
            <a:r>
              <a:rPr lang="fr-FR" dirty="0">
                <a:latin typeface="Garamond" panose="02020404030301010803" pitchFamily="18" charset="0"/>
                <a:cs typeface="Times New Roman" panose="02020603050405020304" pitchFamily="18" charset="0"/>
              </a:rPr>
              <a:t>Alléger son exploitation et réduire son oppression</a:t>
            </a:r>
          </a:p>
          <a:p>
            <a:pPr marL="0" indent="0">
              <a:buNone/>
            </a:pPr>
            <a:r>
              <a:rPr lang="fr-FR" dirty="0">
                <a:latin typeface="Garamond" panose="02020404030301010803" pitchFamily="18" charset="0"/>
                <a:cs typeface="Times New Roman" panose="02020603050405020304" pitchFamily="18" charset="0"/>
              </a:rPr>
              <a:t>Développer des relations familiales, sociales et économiques autonomes</a:t>
            </a:r>
          </a:p>
          <a:p>
            <a:pPr marL="0" indent="0">
              <a:buNone/>
            </a:pPr>
            <a:r>
              <a:rPr lang="fr-FR" dirty="0">
                <a:latin typeface="Garamond" panose="02020404030301010803" pitchFamily="18" charset="0"/>
                <a:cs typeface="Times New Roman" panose="02020603050405020304" pitchFamily="18" charset="0"/>
              </a:rPr>
              <a:t>Affirmer sa dignité</a:t>
            </a:r>
          </a:p>
          <a:p>
            <a:pPr marL="0" indent="0">
              <a:buNone/>
            </a:pPr>
            <a:r>
              <a:rPr lang="fr-FR" dirty="0">
                <a:latin typeface="Garamond" panose="02020404030301010803" pitchFamily="18" charset="0"/>
                <a:cs typeface="Times New Roman" panose="02020603050405020304" pitchFamily="18" charset="0"/>
              </a:rPr>
              <a:t>Contester l’autorité, se défendre et se venger du maître</a:t>
            </a:r>
          </a:p>
          <a:p>
            <a:pPr marL="0" indent="0">
              <a:buNone/>
            </a:pPr>
            <a:r>
              <a:rPr lang="fr-FR" dirty="0">
                <a:latin typeface="Garamond" panose="02020404030301010803" pitchFamily="18" charset="0"/>
                <a:cs typeface="Times New Roman" panose="02020603050405020304" pitchFamily="18" charset="0"/>
              </a:rPr>
              <a:t>Echapper à la condition servile</a:t>
            </a:r>
          </a:p>
          <a:p>
            <a:pPr marL="0" indent="0">
              <a:buNone/>
            </a:pPr>
            <a:r>
              <a:rPr lang="fr-FR" dirty="0">
                <a:latin typeface="Garamond" panose="02020404030301010803" pitchFamily="18" charset="0"/>
                <a:cs typeface="Times New Roman" panose="02020603050405020304" pitchFamily="18" charset="0"/>
              </a:rPr>
              <a:t>Mettre fin au système esclavagiste local</a:t>
            </a:r>
          </a:p>
          <a:p>
            <a:pPr marL="0" indent="0">
              <a:buNone/>
            </a:pPr>
            <a:r>
              <a:rPr lang="fr-FR" dirty="0">
                <a:latin typeface="Garamond" panose="02020404030301010803" pitchFamily="18" charset="0"/>
                <a:cs typeface="Times New Roman" panose="02020603050405020304" pitchFamily="18" charset="0"/>
              </a:rPr>
              <a:t>Abolir l’esclavage</a:t>
            </a:r>
          </a:p>
          <a:p>
            <a:pPr marL="0" indent="0">
              <a:buNone/>
            </a:pPr>
            <a:endParaRPr lang="fr-FR" dirty="0">
              <a:latin typeface="Times New Roman" panose="02020603050405020304" pitchFamily="18" charset="0"/>
              <a:cs typeface="Times New Roman" panose="02020603050405020304" pitchFamily="18" charset="0"/>
            </a:endParaRPr>
          </a:p>
          <a:p>
            <a:pPr marL="0" indent="0">
              <a:buNone/>
            </a:pP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126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88FE36-4184-4411-8BD8-C8BE71C2867A}"/>
              </a:ext>
            </a:extLst>
          </p:cNvPr>
          <p:cNvSpPr>
            <a:spLocks noGrp="1"/>
          </p:cNvSpPr>
          <p:nvPr>
            <p:ph type="title"/>
          </p:nvPr>
        </p:nvSpPr>
        <p:spPr>
          <a:xfrm>
            <a:off x="838200" y="141318"/>
            <a:ext cx="10515600" cy="1228490"/>
          </a:xfrm>
        </p:spPr>
        <p:txBody>
          <a:bodyPr>
            <a:normAutofit fontScale="90000"/>
          </a:bodyPr>
          <a:lstStyle/>
          <a:p>
            <a:pPr algn="ctr"/>
            <a:r>
              <a:rPr lang="fr-FR" sz="2000" b="1" dirty="0">
                <a:latin typeface="Garamond" panose="02020404030301010803" pitchFamily="18" charset="0"/>
              </a:rPr>
              <a:t>Marie </a:t>
            </a:r>
            <a:r>
              <a:rPr lang="fr-FR" sz="2000" b="1" dirty="0" err="1">
                <a:latin typeface="Garamond" panose="02020404030301010803" pitchFamily="18" charset="0"/>
              </a:rPr>
              <a:t>Houllemare</a:t>
            </a:r>
            <a:r>
              <a:rPr lang="fr-FR" sz="2000" b="1" dirty="0">
                <a:latin typeface="Garamond" panose="02020404030301010803" pitchFamily="18" charset="0"/>
              </a:rPr>
              <a:t>, «  Marie </a:t>
            </a:r>
            <a:r>
              <a:rPr lang="fr-FR" sz="2000" b="1" dirty="0" err="1">
                <a:latin typeface="Garamond" panose="02020404030301010803" pitchFamily="18" charset="0"/>
              </a:rPr>
              <a:t>Kingué</a:t>
            </a:r>
            <a:r>
              <a:rPr lang="fr-FR" sz="2000" b="1" dirty="0">
                <a:latin typeface="Garamond" panose="02020404030301010803" pitchFamily="18" charset="0"/>
              </a:rPr>
              <a:t> et la subversion de l’ordre colonial (Saint-Domingue, 1785) »,</a:t>
            </a:r>
            <a:br>
              <a:rPr lang="fr-FR" sz="2000" b="1" dirty="0">
                <a:latin typeface="Garamond" panose="02020404030301010803" pitchFamily="18" charset="0"/>
              </a:rPr>
            </a:br>
            <a:r>
              <a:rPr lang="fr-FR" sz="2000" b="1" dirty="0">
                <a:latin typeface="Garamond" panose="02020404030301010803" pitchFamily="18" charset="0"/>
              </a:rPr>
              <a:t> </a:t>
            </a:r>
            <a:r>
              <a:rPr lang="fr-FR" sz="2000" b="1" i="1" dirty="0">
                <a:latin typeface="Garamond" panose="02020404030301010803" pitchFamily="18" charset="0"/>
              </a:rPr>
              <a:t>Clio. Femmes, Genre, Histoire, </a:t>
            </a:r>
            <a:r>
              <a:rPr lang="fr-FR" sz="2000" b="1" dirty="0">
                <a:latin typeface="Garamond" panose="02020404030301010803" pitchFamily="18" charset="0"/>
              </a:rPr>
              <a:t>vol.</a:t>
            </a:r>
            <a:r>
              <a:rPr lang="fr-FR" sz="2000" b="1" i="1" dirty="0">
                <a:latin typeface="Garamond" panose="02020404030301010803" pitchFamily="18" charset="0"/>
              </a:rPr>
              <a:t> </a:t>
            </a:r>
            <a:r>
              <a:rPr lang="fr-FR" sz="2000" b="1" dirty="0">
                <a:latin typeface="Garamond" panose="02020404030301010803" pitchFamily="18" charset="0"/>
              </a:rPr>
              <a:t>50, no. 2, 2019, p. 155-164. </a:t>
            </a:r>
            <a:r>
              <a:rPr lang="fr-FR" sz="2000" b="1" dirty="0">
                <a:latin typeface="Garamond" panose="02020404030301010803" pitchFamily="18" charset="0"/>
                <a:hlinkClick r:id="rId2"/>
              </a:rPr>
              <a:t>https://doi.org/10.4000/clio.17234</a:t>
            </a:r>
            <a:br>
              <a:rPr lang="fr-FR" sz="2000" b="1" dirty="0">
                <a:latin typeface="Garamond" panose="02020404030301010803" pitchFamily="18" charset="0"/>
              </a:rPr>
            </a:br>
            <a:r>
              <a:rPr lang="fr-FR" sz="2000" b="1" dirty="0">
                <a:latin typeface="Garamond" panose="02020404030301010803" pitchFamily="18" charset="0"/>
              </a:rPr>
              <a:t>Archives Nationales, Fonds François de Neufchâteau, 27 AP 12, dossier 2, rapport anonyme sur </a:t>
            </a:r>
            <a:r>
              <a:rPr lang="fr-FR" sz="2000" b="1" dirty="0" err="1">
                <a:latin typeface="Garamond" panose="02020404030301010803" pitchFamily="18" charset="0"/>
              </a:rPr>
              <a:t>Kingué</a:t>
            </a:r>
            <a:endParaRPr lang="fr-FR" sz="2000" b="1" dirty="0">
              <a:latin typeface="Garamond" panose="02020404030301010803" pitchFamily="18" charset="0"/>
            </a:endParaRPr>
          </a:p>
        </p:txBody>
      </p:sp>
      <p:sp>
        <p:nvSpPr>
          <p:cNvPr id="4" name="Rectangle 1">
            <a:extLst>
              <a:ext uri="{FF2B5EF4-FFF2-40B4-BE49-F238E27FC236}">
                <a16:creationId xmlns:a16="http://schemas.microsoft.com/office/drawing/2014/main" id="{047DC506-31D1-4A9C-B910-C499C5AB6308}"/>
              </a:ext>
            </a:extLst>
          </p:cNvPr>
          <p:cNvSpPr>
            <a:spLocks noGrp="1" noChangeArrowheads="1"/>
          </p:cNvSpPr>
          <p:nvPr>
            <p:ph idx="1"/>
          </p:nvPr>
        </p:nvSpPr>
        <p:spPr bwMode="auto">
          <a:xfrm>
            <a:off x="141316" y="1616027"/>
            <a:ext cx="11920451"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Garamond" panose="02020404030301010803" pitchFamily="18" charset="0"/>
              </a:rPr>
              <a:t>« La nommée Marie Catherine, dite </a:t>
            </a:r>
            <a:r>
              <a:rPr kumimoji="0" lang="fr-FR" altLang="fr-FR" sz="1600" b="0" i="0" u="none" strike="noStrike" cap="none" normalizeH="0" baseline="0" dirty="0" err="1">
                <a:ln>
                  <a:noFill/>
                </a:ln>
                <a:solidFill>
                  <a:schemeClr val="tx1"/>
                </a:solidFill>
                <a:effectLst/>
                <a:latin typeface="Garamond" panose="02020404030301010803" pitchFamily="18" charset="0"/>
              </a:rPr>
              <a:t>Kingué</a:t>
            </a:r>
            <a:r>
              <a:rPr kumimoji="0" lang="fr-FR" altLang="fr-FR" sz="1600" b="0" i="0" u="none" strike="noStrike" cap="none" normalizeH="0" baseline="0" dirty="0">
                <a:ln>
                  <a:noFill/>
                </a:ln>
                <a:solidFill>
                  <a:schemeClr val="tx1"/>
                </a:solidFill>
                <a:effectLst/>
                <a:latin typeface="Garamond" panose="02020404030301010803" pitchFamily="18" charset="0"/>
              </a:rPr>
              <a:t>, négresse esclave, dit-on, d’un sieur </a:t>
            </a:r>
            <a:r>
              <a:rPr kumimoji="0" lang="fr-FR" altLang="fr-FR" sz="1600" b="0" i="0" u="none" strike="noStrike" cap="none" normalizeH="0" baseline="0" dirty="0" err="1">
                <a:ln>
                  <a:noFill/>
                </a:ln>
                <a:solidFill>
                  <a:schemeClr val="tx1"/>
                </a:solidFill>
                <a:effectLst/>
                <a:latin typeface="Garamond" panose="02020404030301010803" pitchFamily="18" charset="0"/>
              </a:rPr>
              <a:t>Coillon</a:t>
            </a:r>
            <a:r>
              <a:rPr kumimoji="0" lang="fr-FR" altLang="fr-FR" sz="1600" b="0" i="0" u="none" strike="noStrike" cap="none" normalizeH="0" baseline="0" dirty="0">
                <a:ln>
                  <a:noFill/>
                </a:ln>
                <a:solidFill>
                  <a:schemeClr val="tx1"/>
                </a:solidFill>
                <a:effectLst/>
                <a:latin typeface="Garamond" panose="02020404030301010803" pitchFamily="18" charset="0"/>
              </a:rPr>
              <a:t> dit </a:t>
            </a:r>
            <a:r>
              <a:rPr kumimoji="0" lang="fr-FR" altLang="fr-FR" sz="1600" b="0" i="0" u="none" strike="noStrike" cap="none" normalizeH="0" baseline="0" dirty="0" err="1">
                <a:ln>
                  <a:noFill/>
                </a:ln>
                <a:solidFill>
                  <a:schemeClr val="tx1"/>
                </a:solidFill>
                <a:effectLst/>
                <a:latin typeface="Garamond" panose="02020404030301010803" pitchFamily="18" charset="0"/>
              </a:rPr>
              <a:t>Belhumeur</a:t>
            </a:r>
            <a:r>
              <a:rPr kumimoji="0" lang="fr-FR" altLang="fr-FR" sz="1600" b="0" i="0" u="none" strike="noStrike" cap="none" normalizeH="0" baseline="0" dirty="0">
                <a:ln>
                  <a:noFill/>
                </a:ln>
                <a:solidFill>
                  <a:schemeClr val="tx1"/>
                </a:solidFill>
                <a:effectLst/>
                <a:latin typeface="Garamond" panose="02020404030301010803" pitchFamily="18" charset="0"/>
              </a:rPr>
              <a:t>, habitant au quartier du Margot, </a:t>
            </a:r>
            <a:r>
              <a:rPr kumimoji="0" lang="fr-FR" altLang="fr-FR" sz="1600" b="0" i="0" u="none" strike="noStrike" cap="none" normalizeH="0" baseline="0" dirty="0" err="1">
                <a:ln>
                  <a:noFill/>
                </a:ln>
                <a:solidFill>
                  <a:schemeClr val="tx1"/>
                </a:solidFill>
                <a:effectLst/>
                <a:latin typeface="Garamond" panose="02020404030301010803" pitchFamily="18" charset="0"/>
              </a:rPr>
              <a:t>avoit</a:t>
            </a:r>
            <a:r>
              <a:rPr kumimoji="0" lang="fr-FR" altLang="fr-FR" sz="1600" b="0" i="0" u="none" strike="noStrike" cap="none" normalizeH="0" baseline="0" dirty="0">
                <a:ln>
                  <a:noFill/>
                </a:ln>
                <a:solidFill>
                  <a:schemeClr val="tx1"/>
                </a:solidFill>
                <a:effectLst/>
                <a:latin typeface="Garamond" panose="02020404030301010803" pitchFamily="18" charset="0"/>
              </a:rPr>
              <a:t> pris un ascendant si étonnant sur l’esprit des nègres, et même sur celui des têtes </a:t>
            </a:r>
            <a:r>
              <a:rPr kumimoji="0" lang="fr-FR" altLang="fr-FR" sz="1600" b="0" i="0" u="none" strike="noStrike" cap="none" normalizeH="0" baseline="0" dirty="0" err="1">
                <a:ln>
                  <a:noFill/>
                </a:ln>
                <a:solidFill>
                  <a:schemeClr val="tx1"/>
                </a:solidFill>
                <a:effectLst/>
                <a:latin typeface="Garamond" panose="02020404030301010803" pitchFamily="18" charset="0"/>
              </a:rPr>
              <a:t>foibles</a:t>
            </a:r>
            <a:r>
              <a:rPr kumimoji="0" lang="fr-FR" altLang="fr-FR" sz="1600" b="0" i="0" u="none" strike="noStrike" cap="none" normalizeH="0" baseline="0" dirty="0">
                <a:ln>
                  <a:noFill/>
                </a:ln>
                <a:solidFill>
                  <a:schemeClr val="tx1"/>
                </a:solidFill>
                <a:effectLst/>
                <a:latin typeface="Garamond" panose="02020404030301010803" pitchFamily="18" charset="0"/>
              </a:rPr>
              <a:t> parmi les blancs, qu’elle leur </a:t>
            </a:r>
            <a:r>
              <a:rPr kumimoji="0" lang="fr-FR" altLang="fr-FR" sz="1600" b="0" i="0" u="none" strike="noStrike" cap="none" normalizeH="0" baseline="0" dirty="0" err="1">
                <a:ln>
                  <a:noFill/>
                </a:ln>
                <a:solidFill>
                  <a:schemeClr val="tx1"/>
                </a:solidFill>
                <a:effectLst/>
                <a:latin typeface="Garamond" panose="02020404030301010803" pitchFamily="18" charset="0"/>
              </a:rPr>
              <a:t>faisoit</a:t>
            </a:r>
            <a:r>
              <a:rPr kumimoji="0" lang="fr-FR" altLang="fr-FR" sz="1600" b="0" i="0" u="none" strike="noStrike" cap="none" normalizeH="0" baseline="0" dirty="0">
                <a:ln>
                  <a:noFill/>
                </a:ln>
                <a:solidFill>
                  <a:schemeClr val="tx1"/>
                </a:solidFill>
                <a:effectLst/>
                <a:latin typeface="Garamond" panose="02020404030301010803" pitchFamily="18" charset="0"/>
              </a:rPr>
              <a:t> croire que les absurdités les plus dégoutantes </a:t>
            </a:r>
            <a:r>
              <a:rPr kumimoji="0" lang="fr-FR" altLang="fr-FR" sz="1600" b="0" i="0" u="none" strike="noStrike" cap="none" normalizeH="0" baseline="0" dirty="0" err="1">
                <a:ln>
                  <a:noFill/>
                </a:ln>
                <a:solidFill>
                  <a:schemeClr val="tx1"/>
                </a:solidFill>
                <a:effectLst/>
                <a:latin typeface="Garamond" panose="02020404030301010803" pitchFamily="18" charset="0"/>
              </a:rPr>
              <a:t>étoient</a:t>
            </a:r>
            <a:r>
              <a:rPr kumimoji="0" lang="fr-FR" altLang="fr-FR" sz="1600" b="0" i="0" u="none" strike="noStrike" cap="none" normalizeH="0" baseline="0" dirty="0">
                <a:ln>
                  <a:noFill/>
                </a:ln>
                <a:solidFill>
                  <a:schemeClr val="tx1"/>
                </a:solidFill>
                <a:effectLst/>
                <a:latin typeface="Garamond" panose="02020404030301010803" pitchFamily="18" charset="0"/>
              </a:rPr>
              <a:t> des faits incontestables.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Garamond" panose="02020404030301010803" pitchFamily="18" charset="0"/>
              </a:rPr>
              <a:t>Sa sorcellerie </a:t>
            </a:r>
            <a:r>
              <a:rPr kumimoji="0" lang="fr-FR" altLang="fr-FR" sz="1600" b="0" i="0" u="none" strike="noStrike" cap="none" normalizeH="0" baseline="0" dirty="0" err="1">
                <a:ln>
                  <a:noFill/>
                </a:ln>
                <a:solidFill>
                  <a:schemeClr val="tx1"/>
                </a:solidFill>
                <a:effectLst/>
                <a:latin typeface="Garamond" panose="02020404030301010803" pitchFamily="18" charset="0"/>
              </a:rPr>
              <a:t>tendoit</a:t>
            </a:r>
            <a:r>
              <a:rPr kumimoji="0" lang="fr-FR" altLang="fr-FR" sz="1600" b="0" i="0" u="none" strike="noStrike" cap="none" normalizeH="0" baseline="0" dirty="0">
                <a:ln>
                  <a:noFill/>
                </a:ln>
                <a:solidFill>
                  <a:schemeClr val="tx1"/>
                </a:solidFill>
                <a:effectLst/>
                <a:latin typeface="Garamond" panose="02020404030301010803" pitchFamily="18" charset="0"/>
              </a:rPr>
              <a:t> surtout à découvrir les </a:t>
            </a:r>
            <a:r>
              <a:rPr kumimoji="0" lang="fr-FR" altLang="fr-FR" sz="1600" b="0" i="0" u="none" strike="noStrike" cap="none" normalizeH="0" baseline="0" dirty="0" err="1">
                <a:ln>
                  <a:noFill/>
                </a:ln>
                <a:solidFill>
                  <a:schemeClr val="tx1"/>
                </a:solidFill>
                <a:effectLst/>
                <a:latin typeface="Garamond" panose="02020404030301010803" pitchFamily="18" charset="0"/>
              </a:rPr>
              <a:t>macandals</a:t>
            </a:r>
            <a:r>
              <a:rPr kumimoji="0" lang="fr-FR" altLang="fr-FR" sz="1600" b="0" i="0" u="none" strike="noStrike" cap="none" normalizeH="0" baseline="0" dirty="0">
                <a:ln>
                  <a:noFill/>
                </a:ln>
                <a:solidFill>
                  <a:schemeClr val="tx1"/>
                </a:solidFill>
                <a:effectLst/>
                <a:latin typeface="Garamond" panose="02020404030301010803" pitchFamily="18" charset="0"/>
              </a:rPr>
              <a:t> des ateliers. Beaucoup de nègres </a:t>
            </a:r>
            <a:r>
              <a:rPr kumimoji="0" lang="fr-FR" altLang="fr-FR" sz="1600" b="0" i="0" u="none" strike="noStrike" cap="none" normalizeH="0" baseline="0" dirty="0" err="1">
                <a:ln>
                  <a:noFill/>
                </a:ln>
                <a:solidFill>
                  <a:schemeClr val="tx1"/>
                </a:solidFill>
                <a:effectLst/>
                <a:latin typeface="Garamond" panose="02020404030301010803" pitchFamily="18" charset="0"/>
              </a:rPr>
              <a:t>innocens</a:t>
            </a:r>
            <a:r>
              <a:rPr kumimoji="0" lang="fr-FR" altLang="fr-FR" sz="1600" b="0" i="0" u="none" strike="noStrike" cap="none" normalizeH="0" baseline="0" dirty="0">
                <a:ln>
                  <a:noFill/>
                </a:ln>
                <a:solidFill>
                  <a:schemeClr val="tx1"/>
                </a:solidFill>
                <a:effectLst/>
                <a:latin typeface="Garamond" panose="02020404030301010803" pitchFamily="18" charset="0"/>
              </a:rPr>
              <a:t> ont été, à son instigation, sacrifiés inhumainement et livrés aux flammes par des imbéciles trop crédules. La rigidité et l’excès du travail avoient-ils conduit </a:t>
            </a:r>
            <a:r>
              <a:rPr kumimoji="0" lang="fr-FR" altLang="fr-FR" sz="1600" b="0" i="0" u="none" strike="noStrike" cap="none" normalizeH="0" baseline="0" dirty="0" err="1">
                <a:ln>
                  <a:noFill/>
                </a:ln>
                <a:solidFill>
                  <a:schemeClr val="tx1"/>
                </a:solidFill>
                <a:effectLst/>
                <a:latin typeface="Garamond" panose="02020404030301010803" pitchFamily="18" charset="0"/>
              </a:rPr>
              <a:t>quelqu’esclaves</a:t>
            </a:r>
            <a:r>
              <a:rPr kumimoji="0" lang="fr-FR" altLang="fr-FR" sz="1600" b="0" i="0" u="none" strike="noStrike" cap="none" normalizeH="0" baseline="0" dirty="0">
                <a:ln>
                  <a:noFill/>
                </a:ln>
                <a:solidFill>
                  <a:schemeClr val="tx1"/>
                </a:solidFill>
                <a:effectLst/>
                <a:latin typeface="Garamond" panose="02020404030301010803" pitchFamily="18" charset="0"/>
              </a:rPr>
              <a:t> au tombeau, on </a:t>
            </a:r>
            <a:r>
              <a:rPr kumimoji="0" lang="fr-FR" altLang="fr-FR" sz="1600" b="0" i="0" u="none" strike="noStrike" cap="none" normalizeH="0" baseline="0" dirty="0" err="1">
                <a:ln>
                  <a:noFill/>
                </a:ln>
                <a:solidFill>
                  <a:schemeClr val="tx1"/>
                </a:solidFill>
                <a:effectLst/>
                <a:latin typeface="Garamond" panose="02020404030301010803" pitchFamily="18" charset="0"/>
              </a:rPr>
              <a:t>consultoit</a:t>
            </a:r>
            <a:r>
              <a:rPr kumimoji="0" lang="fr-FR" altLang="fr-FR" sz="1600" b="0" i="0" u="none" strike="noStrike" cap="none" normalizeH="0" baseline="0" dirty="0">
                <a:ln>
                  <a:noFill/>
                </a:ln>
                <a:solidFill>
                  <a:schemeClr val="tx1"/>
                </a:solidFill>
                <a:effectLst/>
                <a:latin typeface="Garamond" panose="02020404030301010803" pitchFamily="18" charset="0"/>
              </a:rPr>
              <a:t> </a:t>
            </a:r>
            <a:r>
              <a:rPr kumimoji="0" lang="fr-FR" altLang="fr-FR" sz="1600" b="0" i="0" u="none" strike="noStrike" cap="none" normalizeH="0" baseline="0" dirty="0" err="1">
                <a:ln>
                  <a:noFill/>
                </a:ln>
                <a:solidFill>
                  <a:schemeClr val="tx1"/>
                </a:solidFill>
                <a:effectLst/>
                <a:latin typeface="Garamond" panose="02020404030301010803" pitchFamily="18" charset="0"/>
              </a:rPr>
              <a:t>Kingué</a:t>
            </a:r>
            <a:r>
              <a:rPr kumimoji="0" lang="fr-FR" altLang="fr-FR" sz="1600" b="0" i="0" u="none" strike="noStrike" cap="none" normalizeH="0" baseline="0" dirty="0">
                <a:ln>
                  <a:noFill/>
                </a:ln>
                <a:solidFill>
                  <a:schemeClr val="tx1"/>
                </a:solidFill>
                <a:effectLst/>
                <a:latin typeface="Garamond" panose="02020404030301010803" pitchFamily="18" charset="0"/>
              </a:rPr>
              <a:t> ; et </a:t>
            </a:r>
            <a:r>
              <a:rPr kumimoji="0" lang="fr-FR" altLang="fr-FR" sz="1600" b="0" i="0" u="none" strike="noStrike" cap="none" normalizeH="0" baseline="0" dirty="0" err="1">
                <a:ln>
                  <a:noFill/>
                </a:ln>
                <a:solidFill>
                  <a:schemeClr val="tx1"/>
                </a:solidFill>
                <a:effectLst/>
                <a:latin typeface="Garamond" panose="02020404030301010803" pitchFamily="18" charset="0"/>
              </a:rPr>
              <a:t>Kingué</a:t>
            </a:r>
            <a:r>
              <a:rPr kumimoji="0" lang="fr-FR" altLang="fr-FR" sz="1600" b="0" i="0" u="none" strike="noStrike" cap="none" normalizeH="0" baseline="0" dirty="0">
                <a:ln>
                  <a:noFill/>
                </a:ln>
                <a:solidFill>
                  <a:schemeClr val="tx1"/>
                </a:solidFill>
                <a:effectLst/>
                <a:latin typeface="Garamond" panose="02020404030301010803" pitchFamily="18" charset="0"/>
              </a:rPr>
              <a:t>, trouvant du poison partout, </a:t>
            </a:r>
            <a:r>
              <a:rPr kumimoji="0" lang="fr-FR" altLang="fr-FR" sz="1600" b="0" i="0" u="none" strike="noStrike" cap="none" normalizeH="0" baseline="0" dirty="0" err="1">
                <a:ln>
                  <a:noFill/>
                </a:ln>
                <a:solidFill>
                  <a:schemeClr val="tx1"/>
                </a:solidFill>
                <a:effectLst/>
                <a:latin typeface="Garamond" panose="02020404030301010803" pitchFamily="18" charset="0"/>
              </a:rPr>
              <a:t>faisoit</a:t>
            </a:r>
            <a:r>
              <a:rPr kumimoji="0" lang="fr-FR" altLang="fr-FR" sz="1600" b="0" i="0" u="none" strike="noStrike" cap="none" normalizeH="0" baseline="0" dirty="0">
                <a:ln>
                  <a:noFill/>
                </a:ln>
                <a:solidFill>
                  <a:schemeClr val="tx1"/>
                </a:solidFill>
                <a:effectLst/>
                <a:latin typeface="Garamond" panose="02020404030301010803" pitchFamily="18" charset="0"/>
              </a:rPr>
              <a:t> </a:t>
            </a:r>
            <a:r>
              <a:rPr kumimoji="0" lang="fr-FR" altLang="fr-FR" sz="1600" b="0" i="0" u="none" strike="noStrike" cap="none" normalizeH="0" baseline="0" dirty="0" err="1">
                <a:ln>
                  <a:noFill/>
                </a:ln>
                <a:solidFill>
                  <a:schemeClr val="tx1"/>
                </a:solidFill>
                <a:effectLst/>
                <a:latin typeface="Garamond" panose="02020404030301010803" pitchFamily="18" charset="0"/>
              </a:rPr>
              <a:t>connoître</a:t>
            </a:r>
            <a:r>
              <a:rPr kumimoji="0" lang="fr-FR" altLang="fr-FR" sz="1600" b="0" i="0" u="none" strike="noStrike" cap="none" normalizeH="0" baseline="0" dirty="0">
                <a:ln>
                  <a:noFill/>
                </a:ln>
                <a:solidFill>
                  <a:schemeClr val="tx1"/>
                </a:solidFill>
                <a:effectLst/>
                <a:latin typeface="Garamond" panose="02020404030301010803" pitchFamily="18" charset="0"/>
              </a:rPr>
              <a:t> les prétendus coupables.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Garamond" panose="02020404030301010803" pitchFamily="18" charset="0"/>
              </a:rPr>
              <a:t>Pour prouver son </a:t>
            </a:r>
            <a:r>
              <a:rPr kumimoji="0" lang="fr-FR" altLang="fr-FR" sz="1600" b="0" i="0" u="none" strike="noStrike" cap="none" normalizeH="0" baseline="0" dirty="0" err="1">
                <a:ln>
                  <a:noFill/>
                </a:ln>
                <a:solidFill>
                  <a:schemeClr val="tx1"/>
                </a:solidFill>
                <a:effectLst/>
                <a:latin typeface="Garamond" panose="02020404030301010803" pitchFamily="18" charset="0"/>
              </a:rPr>
              <a:t>sçavoir</a:t>
            </a:r>
            <a:r>
              <a:rPr kumimoji="0" lang="fr-FR" altLang="fr-FR" sz="1600" b="0" i="0" u="none" strike="noStrike" cap="none" normalizeH="0" baseline="0" dirty="0">
                <a:ln>
                  <a:noFill/>
                </a:ln>
                <a:solidFill>
                  <a:schemeClr val="tx1"/>
                </a:solidFill>
                <a:effectLst/>
                <a:latin typeface="Garamond" panose="02020404030301010803" pitchFamily="18" charset="0"/>
              </a:rPr>
              <a:t>, elle </a:t>
            </a:r>
            <a:r>
              <a:rPr kumimoji="0" lang="fr-FR" altLang="fr-FR" sz="1600" b="0" i="0" u="none" strike="noStrike" cap="none" normalizeH="0" baseline="0" dirty="0" err="1">
                <a:ln>
                  <a:noFill/>
                </a:ln>
                <a:solidFill>
                  <a:schemeClr val="tx1"/>
                </a:solidFill>
                <a:effectLst/>
                <a:latin typeface="Garamond" panose="02020404030301010803" pitchFamily="18" charset="0"/>
              </a:rPr>
              <a:t>faisoit</a:t>
            </a:r>
            <a:r>
              <a:rPr kumimoji="0" lang="fr-FR" altLang="fr-FR" sz="1600" b="0" i="0" u="none" strike="noStrike" cap="none" normalizeH="0" baseline="0" dirty="0">
                <a:ln>
                  <a:noFill/>
                </a:ln>
                <a:solidFill>
                  <a:schemeClr val="tx1"/>
                </a:solidFill>
                <a:effectLst/>
                <a:latin typeface="Garamond" panose="02020404030301010803" pitchFamily="18" charset="0"/>
              </a:rPr>
              <a:t> certains tours de gibecière qui lui </a:t>
            </a:r>
            <a:r>
              <a:rPr kumimoji="0" lang="fr-FR" altLang="fr-FR" sz="1600" b="0" i="0" u="none" strike="noStrike" cap="none" normalizeH="0" baseline="0" dirty="0" err="1">
                <a:ln>
                  <a:noFill/>
                </a:ln>
                <a:solidFill>
                  <a:schemeClr val="tx1"/>
                </a:solidFill>
                <a:effectLst/>
                <a:latin typeface="Garamond" panose="02020404030301010803" pitchFamily="18" charset="0"/>
              </a:rPr>
              <a:t>donnoient</a:t>
            </a:r>
            <a:r>
              <a:rPr kumimoji="0" lang="fr-FR" altLang="fr-FR" sz="1600" b="0" i="0" u="none" strike="noStrike" cap="none" normalizeH="0" baseline="0" dirty="0">
                <a:ln>
                  <a:noFill/>
                </a:ln>
                <a:solidFill>
                  <a:schemeClr val="tx1"/>
                </a:solidFill>
                <a:effectLst/>
                <a:latin typeface="Garamond" panose="02020404030301010803" pitchFamily="18" charset="0"/>
              </a:rPr>
              <a:t> la réputation la plus étendue.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Garamond" panose="02020404030301010803" pitchFamily="18" charset="0"/>
              </a:rPr>
              <a:t>Elle commença d’abord par exercer sa magie sur le bien de son maitre et sous ses yeux. Elle lui fit </a:t>
            </a:r>
            <a:r>
              <a:rPr kumimoji="0" lang="fr-FR" altLang="fr-FR" sz="1600" b="0" i="0" u="none" strike="noStrike" cap="none" normalizeH="0" baseline="0" dirty="0" err="1">
                <a:ln>
                  <a:noFill/>
                </a:ln>
                <a:solidFill>
                  <a:schemeClr val="tx1"/>
                </a:solidFill>
                <a:effectLst/>
                <a:latin typeface="Garamond" panose="02020404030301010803" pitchFamily="18" charset="0"/>
              </a:rPr>
              <a:t>connoître</a:t>
            </a:r>
            <a:r>
              <a:rPr kumimoji="0" lang="fr-FR" altLang="fr-FR" sz="1600" b="0" i="0" u="none" strike="noStrike" cap="none" normalizeH="0" baseline="0" dirty="0">
                <a:ln>
                  <a:noFill/>
                </a:ln>
                <a:solidFill>
                  <a:schemeClr val="tx1"/>
                </a:solidFill>
                <a:effectLst/>
                <a:latin typeface="Garamond" panose="02020404030301010803" pitchFamily="18" charset="0"/>
              </a:rPr>
              <a:t> les malfaiteurs de son habitation ; et le Sr </a:t>
            </a:r>
            <a:r>
              <a:rPr kumimoji="0" lang="fr-FR" altLang="fr-FR" sz="1600" b="0" i="0" u="none" strike="noStrike" cap="none" normalizeH="0" baseline="0" dirty="0" err="1">
                <a:ln>
                  <a:noFill/>
                </a:ln>
                <a:solidFill>
                  <a:schemeClr val="tx1"/>
                </a:solidFill>
                <a:effectLst/>
                <a:latin typeface="Garamond" panose="02020404030301010803" pitchFamily="18" charset="0"/>
              </a:rPr>
              <a:t>Belhumeur</a:t>
            </a:r>
            <a:r>
              <a:rPr kumimoji="0" lang="fr-FR" altLang="fr-FR" sz="1600" b="0" i="0" u="none" strike="noStrike" cap="none" normalizeH="0" baseline="0" dirty="0">
                <a:ln>
                  <a:noFill/>
                </a:ln>
                <a:solidFill>
                  <a:schemeClr val="tx1"/>
                </a:solidFill>
                <a:effectLst/>
                <a:latin typeface="Garamond" panose="02020404030301010803" pitchFamily="18" charset="0"/>
              </a:rPr>
              <a:t> eut la cruauté de la croire, et de faire périr des malheureux, sans autre forme de procès que le jugement de cette négresse. (Un nègre pourtant eut l’adresse de se rendre tout mutilé auprès du juge du Cap, et de se mettre sous la sauvegarde du Roy et de la justice).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Garamond" panose="02020404030301010803" pitchFamily="18" charset="0"/>
              </a:rPr>
              <a:t>[…]Tels </a:t>
            </a:r>
            <a:r>
              <a:rPr kumimoji="0" lang="fr-FR" altLang="fr-FR" sz="1600" b="0" i="0" u="none" strike="noStrike" cap="none" normalizeH="0" baseline="0" dirty="0" err="1">
                <a:ln>
                  <a:noFill/>
                </a:ln>
                <a:solidFill>
                  <a:schemeClr val="tx1"/>
                </a:solidFill>
                <a:effectLst/>
                <a:latin typeface="Garamond" panose="02020404030301010803" pitchFamily="18" charset="0"/>
              </a:rPr>
              <a:t>étoient</a:t>
            </a:r>
            <a:r>
              <a:rPr kumimoji="0" lang="fr-FR" altLang="fr-FR" sz="1600" b="0" i="0" u="none" strike="noStrike" cap="none" normalizeH="0" baseline="0" dirty="0">
                <a:ln>
                  <a:noFill/>
                </a:ln>
                <a:solidFill>
                  <a:schemeClr val="tx1"/>
                </a:solidFill>
                <a:effectLst/>
                <a:latin typeface="Garamond" panose="02020404030301010803" pitchFamily="18" charset="0"/>
              </a:rPr>
              <a:t> à peu près tous les procédés de </a:t>
            </a:r>
            <a:r>
              <a:rPr kumimoji="0" lang="fr-FR" altLang="fr-FR" sz="1600" b="0" i="0" u="none" strike="noStrike" cap="none" normalizeH="0" baseline="0" dirty="0" err="1">
                <a:ln>
                  <a:noFill/>
                </a:ln>
                <a:solidFill>
                  <a:schemeClr val="tx1"/>
                </a:solidFill>
                <a:effectLst/>
                <a:latin typeface="Garamond" panose="02020404030301010803" pitchFamily="18" charset="0"/>
              </a:rPr>
              <a:t>Kingué</a:t>
            </a:r>
            <a:r>
              <a:rPr kumimoji="0" lang="fr-FR" altLang="fr-FR" sz="1600" b="0" i="0" u="none" strike="noStrike" cap="none" normalizeH="0" baseline="0" dirty="0">
                <a:ln>
                  <a:noFill/>
                </a:ln>
                <a:solidFill>
                  <a:schemeClr val="tx1"/>
                </a:solidFill>
                <a:effectLst/>
                <a:latin typeface="Garamond" panose="02020404030301010803" pitchFamily="18" charset="0"/>
              </a:rPr>
              <a:t>. Cependant ses prodiges, tous absurdes et tout horribles qu’ils </a:t>
            </a:r>
            <a:r>
              <a:rPr kumimoji="0" lang="fr-FR" altLang="fr-FR" sz="1600" b="0" i="0" u="none" strike="noStrike" cap="none" normalizeH="0" baseline="0" dirty="0" err="1">
                <a:ln>
                  <a:noFill/>
                </a:ln>
                <a:solidFill>
                  <a:schemeClr val="tx1"/>
                </a:solidFill>
                <a:effectLst/>
                <a:latin typeface="Garamond" panose="02020404030301010803" pitchFamily="18" charset="0"/>
              </a:rPr>
              <a:t>étoient</a:t>
            </a:r>
            <a:r>
              <a:rPr kumimoji="0" lang="fr-FR" altLang="fr-FR" sz="1600" b="0" i="0" u="none" strike="noStrike" cap="none" normalizeH="0" baseline="0" dirty="0">
                <a:ln>
                  <a:noFill/>
                </a:ln>
                <a:solidFill>
                  <a:schemeClr val="tx1"/>
                </a:solidFill>
                <a:effectLst/>
                <a:latin typeface="Garamond" panose="02020404030301010803" pitchFamily="18" charset="0"/>
              </a:rPr>
              <a:t>, lui avoient acquis une renommée qui s’</a:t>
            </a:r>
            <a:r>
              <a:rPr kumimoji="0" lang="fr-FR" altLang="fr-FR" sz="1600" b="0" i="0" u="none" strike="noStrike" cap="none" normalizeH="0" baseline="0" dirty="0" err="1">
                <a:ln>
                  <a:noFill/>
                </a:ln>
                <a:solidFill>
                  <a:schemeClr val="tx1"/>
                </a:solidFill>
                <a:effectLst/>
                <a:latin typeface="Garamond" panose="02020404030301010803" pitchFamily="18" charset="0"/>
              </a:rPr>
              <a:t>étendoit</a:t>
            </a:r>
            <a:r>
              <a:rPr kumimoji="0" lang="fr-FR" altLang="fr-FR" sz="1600" b="0" i="0" u="none" strike="noStrike" cap="none" normalizeH="0" baseline="0" dirty="0">
                <a:ln>
                  <a:noFill/>
                </a:ln>
                <a:solidFill>
                  <a:schemeClr val="tx1"/>
                </a:solidFill>
                <a:effectLst/>
                <a:latin typeface="Garamond" panose="02020404030301010803" pitchFamily="18" charset="0"/>
              </a:rPr>
              <a:t> dans toute la partie du nord. On l’</a:t>
            </a:r>
            <a:r>
              <a:rPr kumimoji="0" lang="fr-FR" altLang="fr-FR" sz="1600" b="0" i="0" u="none" strike="noStrike" cap="none" normalizeH="0" baseline="0" dirty="0" err="1">
                <a:ln>
                  <a:noFill/>
                </a:ln>
                <a:solidFill>
                  <a:schemeClr val="tx1"/>
                </a:solidFill>
                <a:effectLst/>
                <a:latin typeface="Garamond" panose="02020404030301010803" pitchFamily="18" charset="0"/>
              </a:rPr>
              <a:t>envoyoit</a:t>
            </a:r>
            <a:r>
              <a:rPr kumimoji="0" lang="fr-FR" altLang="fr-FR" sz="1600" b="0" i="0" u="none" strike="noStrike" cap="none" normalizeH="0" baseline="0" dirty="0">
                <a:ln>
                  <a:noFill/>
                </a:ln>
                <a:solidFill>
                  <a:schemeClr val="tx1"/>
                </a:solidFill>
                <a:effectLst/>
                <a:latin typeface="Garamond" panose="02020404030301010803" pitchFamily="18" charset="0"/>
              </a:rPr>
              <a:t> chercher de tous les cotés. Elle </a:t>
            </a:r>
            <a:r>
              <a:rPr kumimoji="0" lang="fr-FR" altLang="fr-FR" sz="1600" b="0" i="0" u="none" strike="noStrike" cap="none" normalizeH="0" baseline="0" dirty="0" err="1">
                <a:ln>
                  <a:noFill/>
                </a:ln>
                <a:solidFill>
                  <a:schemeClr val="tx1"/>
                </a:solidFill>
                <a:effectLst/>
                <a:latin typeface="Garamond" panose="02020404030301010803" pitchFamily="18" charset="0"/>
              </a:rPr>
              <a:t>savoit</a:t>
            </a:r>
            <a:r>
              <a:rPr kumimoji="0" lang="fr-FR" altLang="fr-FR" sz="1600" b="0" i="0" u="none" strike="noStrike" cap="none" normalizeH="0" baseline="0" dirty="0">
                <a:ln>
                  <a:noFill/>
                </a:ln>
                <a:solidFill>
                  <a:schemeClr val="tx1"/>
                </a:solidFill>
                <a:effectLst/>
                <a:latin typeface="Garamond" panose="02020404030301010803" pitchFamily="18" charset="0"/>
              </a:rPr>
              <a:t> tous les secrets des habitations. Elle </a:t>
            </a:r>
            <a:r>
              <a:rPr kumimoji="0" lang="fr-FR" altLang="fr-FR" sz="1600" b="0" i="0" u="none" strike="noStrike" cap="none" normalizeH="0" baseline="0" dirty="0" err="1">
                <a:ln>
                  <a:noFill/>
                </a:ln>
                <a:solidFill>
                  <a:schemeClr val="tx1"/>
                </a:solidFill>
                <a:effectLst/>
                <a:latin typeface="Garamond" panose="02020404030301010803" pitchFamily="18" charset="0"/>
              </a:rPr>
              <a:t>gagnoit</a:t>
            </a:r>
            <a:r>
              <a:rPr kumimoji="0" lang="fr-FR" altLang="fr-FR" sz="1600" b="0" i="0" u="none" strike="noStrike" cap="none" normalizeH="0" baseline="0" dirty="0">
                <a:ln>
                  <a:noFill/>
                </a:ln>
                <a:solidFill>
                  <a:schemeClr val="tx1"/>
                </a:solidFill>
                <a:effectLst/>
                <a:latin typeface="Garamond" panose="02020404030301010803" pitchFamily="18" charset="0"/>
              </a:rPr>
              <a:t> beaucoup d’argent en mettant à contribution tous les simples des </a:t>
            </a:r>
            <a:r>
              <a:rPr kumimoji="0" lang="fr-FR" altLang="fr-FR" sz="1600" b="0" i="0" u="none" strike="noStrike" cap="none" normalizeH="0" baseline="0" dirty="0" err="1">
                <a:ln>
                  <a:noFill/>
                </a:ln>
                <a:solidFill>
                  <a:schemeClr val="tx1"/>
                </a:solidFill>
                <a:effectLst/>
                <a:latin typeface="Garamond" panose="02020404030301010803" pitchFamily="18" charset="0"/>
              </a:rPr>
              <a:t>différens</a:t>
            </a:r>
            <a:r>
              <a:rPr kumimoji="0" lang="fr-FR" altLang="fr-FR" sz="1600" b="0" i="0" u="none" strike="noStrike" cap="none" normalizeH="0" baseline="0" dirty="0">
                <a:ln>
                  <a:noFill/>
                </a:ln>
                <a:solidFill>
                  <a:schemeClr val="tx1"/>
                </a:solidFill>
                <a:effectLst/>
                <a:latin typeface="Garamond" panose="02020404030301010803" pitchFamily="18" charset="0"/>
              </a:rPr>
              <a:t> quartiers. Elle </a:t>
            </a:r>
            <a:r>
              <a:rPr kumimoji="0" lang="fr-FR" altLang="fr-FR" sz="1600" b="0" i="0" u="none" strike="noStrike" cap="none" normalizeH="0" baseline="0" dirty="0" err="1">
                <a:ln>
                  <a:noFill/>
                </a:ln>
                <a:solidFill>
                  <a:schemeClr val="tx1"/>
                </a:solidFill>
                <a:effectLst/>
                <a:latin typeface="Garamond" panose="02020404030301010803" pitchFamily="18" charset="0"/>
              </a:rPr>
              <a:t>faisoit</a:t>
            </a:r>
            <a:r>
              <a:rPr kumimoji="0" lang="fr-FR" altLang="fr-FR" sz="1600" b="0" i="0" u="none" strike="noStrike" cap="none" normalizeH="0" baseline="0" dirty="0">
                <a:ln>
                  <a:noFill/>
                </a:ln>
                <a:solidFill>
                  <a:schemeClr val="tx1"/>
                </a:solidFill>
                <a:effectLst/>
                <a:latin typeface="Garamond" panose="02020404030301010803" pitchFamily="18" charset="0"/>
              </a:rPr>
              <a:t> d’ailleurs des élèves, qui </a:t>
            </a:r>
            <a:r>
              <a:rPr kumimoji="0" lang="fr-FR" altLang="fr-FR" sz="1600" b="0" i="0" u="none" strike="noStrike" cap="none" normalizeH="0" baseline="0" dirty="0" err="1">
                <a:ln>
                  <a:noFill/>
                </a:ln>
                <a:solidFill>
                  <a:schemeClr val="tx1"/>
                </a:solidFill>
                <a:effectLst/>
                <a:latin typeface="Garamond" panose="02020404030301010803" pitchFamily="18" charset="0"/>
              </a:rPr>
              <a:t>étoient</a:t>
            </a:r>
            <a:r>
              <a:rPr kumimoji="0" lang="fr-FR" altLang="fr-FR" sz="1600" b="0" i="0" u="none" strike="noStrike" cap="none" normalizeH="0" baseline="0" dirty="0">
                <a:ln>
                  <a:noFill/>
                </a:ln>
                <a:solidFill>
                  <a:schemeClr val="tx1"/>
                </a:solidFill>
                <a:effectLst/>
                <a:latin typeface="Garamond" panose="02020404030301010803" pitchFamily="18" charset="0"/>
              </a:rPr>
              <a:t> sans cesse à l’</a:t>
            </a:r>
            <a:r>
              <a:rPr kumimoji="0" lang="fr-FR" altLang="fr-FR" sz="1600" b="0" i="0" u="none" strike="noStrike" cap="none" normalizeH="0" baseline="0" dirty="0" err="1">
                <a:ln>
                  <a:noFill/>
                </a:ln>
                <a:solidFill>
                  <a:schemeClr val="tx1"/>
                </a:solidFill>
                <a:effectLst/>
                <a:latin typeface="Garamond" panose="02020404030301010803" pitchFamily="18" charset="0"/>
              </a:rPr>
              <a:t>affux</a:t>
            </a:r>
            <a:r>
              <a:rPr kumimoji="0" lang="fr-FR" altLang="fr-FR" sz="1600" b="0" i="0" u="none" strike="noStrike" cap="none" normalizeH="0" baseline="0" dirty="0">
                <a:ln>
                  <a:noFill/>
                </a:ln>
                <a:solidFill>
                  <a:schemeClr val="tx1"/>
                </a:solidFill>
                <a:effectLst/>
                <a:latin typeface="Garamond" panose="02020404030301010803" pitchFamily="18" charset="0"/>
              </a:rPr>
              <a:t> de tout ce qui se </a:t>
            </a:r>
            <a:r>
              <a:rPr kumimoji="0" lang="fr-FR" altLang="fr-FR" sz="1600" b="0" i="0" u="none" strike="noStrike" cap="none" normalizeH="0" baseline="0" dirty="0" err="1">
                <a:ln>
                  <a:noFill/>
                </a:ln>
                <a:solidFill>
                  <a:schemeClr val="tx1"/>
                </a:solidFill>
                <a:effectLst/>
                <a:latin typeface="Garamond" panose="02020404030301010803" pitchFamily="18" charset="0"/>
              </a:rPr>
              <a:t>passoit</a:t>
            </a:r>
            <a:r>
              <a:rPr kumimoji="0" lang="fr-FR" altLang="fr-FR" sz="1600" b="0" i="0" u="none" strike="noStrike" cap="none" normalizeH="0" baseline="0" dirty="0">
                <a:ln>
                  <a:noFill/>
                </a:ln>
                <a:solidFill>
                  <a:schemeClr val="tx1"/>
                </a:solidFill>
                <a:effectLst/>
                <a:latin typeface="Garamond" panose="02020404030301010803" pitchFamily="18" charset="0"/>
              </a:rPr>
              <a:t> dans les ateliers. Elle </a:t>
            </a:r>
            <a:r>
              <a:rPr kumimoji="0" lang="fr-FR" altLang="fr-FR" sz="1600" b="0" i="0" u="none" strike="noStrike" cap="none" normalizeH="0" baseline="0" dirty="0" err="1">
                <a:ln>
                  <a:noFill/>
                </a:ln>
                <a:solidFill>
                  <a:schemeClr val="tx1"/>
                </a:solidFill>
                <a:effectLst/>
                <a:latin typeface="Garamond" panose="02020404030301010803" pitchFamily="18" charset="0"/>
              </a:rPr>
              <a:t>vendoit</a:t>
            </a:r>
            <a:r>
              <a:rPr kumimoji="0" lang="fr-FR" altLang="fr-FR" sz="1600" b="0" i="0" u="none" strike="noStrike" cap="none" normalizeH="0" baseline="0" dirty="0">
                <a:ln>
                  <a:noFill/>
                </a:ln>
                <a:solidFill>
                  <a:schemeClr val="tx1"/>
                </a:solidFill>
                <a:effectLst/>
                <a:latin typeface="Garamond" panose="02020404030301010803" pitchFamily="18" charset="0"/>
              </a:rPr>
              <a:t> des gardes de corps dix et douze gourdes, et elle n’en </a:t>
            </a:r>
            <a:r>
              <a:rPr kumimoji="0" lang="fr-FR" altLang="fr-FR" sz="1600" b="0" i="0" u="none" strike="noStrike" cap="none" normalizeH="0" baseline="0" dirty="0" err="1">
                <a:ln>
                  <a:noFill/>
                </a:ln>
                <a:solidFill>
                  <a:schemeClr val="tx1"/>
                </a:solidFill>
                <a:effectLst/>
                <a:latin typeface="Garamond" panose="02020404030301010803" pitchFamily="18" charset="0"/>
              </a:rPr>
              <a:t>avoit</a:t>
            </a:r>
            <a:r>
              <a:rPr kumimoji="0" lang="fr-FR" altLang="fr-FR" sz="1600" b="0" i="0" u="none" strike="noStrike" cap="none" normalizeH="0" baseline="0" dirty="0">
                <a:ln>
                  <a:noFill/>
                </a:ln>
                <a:solidFill>
                  <a:schemeClr val="tx1"/>
                </a:solidFill>
                <a:effectLst/>
                <a:latin typeface="Garamond" panose="02020404030301010803" pitchFamily="18" charset="0"/>
              </a:rPr>
              <a:t> pas pour les demandeurs. Tout Plaisance </a:t>
            </a:r>
            <a:r>
              <a:rPr kumimoji="0" lang="fr-FR" altLang="fr-FR" sz="1600" b="0" i="0" u="none" strike="noStrike" cap="none" normalizeH="0" baseline="0" dirty="0" err="1">
                <a:ln>
                  <a:noFill/>
                </a:ln>
                <a:solidFill>
                  <a:schemeClr val="tx1"/>
                </a:solidFill>
                <a:effectLst/>
                <a:latin typeface="Garamond" panose="02020404030301010803" pitchFamily="18" charset="0"/>
              </a:rPr>
              <a:t>portoit</a:t>
            </a:r>
            <a:r>
              <a:rPr kumimoji="0" lang="fr-FR" altLang="fr-FR" sz="1600" b="0" i="0" u="none" strike="noStrike" cap="none" normalizeH="0" baseline="0" dirty="0">
                <a:ln>
                  <a:noFill/>
                </a:ln>
                <a:solidFill>
                  <a:schemeClr val="tx1"/>
                </a:solidFill>
                <a:effectLst/>
                <a:latin typeface="Garamond" panose="02020404030301010803" pitchFamily="18" charset="0"/>
              </a:rPr>
              <a:t> un garde de corps, comme on porte un saint suaire.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Garamond" panose="02020404030301010803" pitchFamily="18" charset="0"/>
              </a:rPr>
              <a:t>Le vulgaire, toujours susceptible du merveilleux et du nouveau, </a:t>
            </a:r>
            <a:r>
              <a:rPr kumimoji="0" lang="fr-FR" altLang="fr-FR" sz="1600" b="0" i="0" u="none" strike="noStrike" cap="none" normalizeH="0" baseline="0" dirty="0" err="1">
                <a:ln>
                  <a:noFill/>
                </a:ln>
                <a:solidFill>
                  <a:schemeClr val="tx1"/>
                </a:solidFill>
                <a:effectLst/>
                <a:latin typeface="Garamond" panose="02020404030301010803" pitchFamily="18" charset="0"/>
              </a:rPr>
              <a:t>saisissoit</a:t>
            </a:r>
            <a:r>
              <a:rPr kumimoji="0" lang="fr-FR" altLang="fr-FR" sz="1600" b="0" i="0" u="none" strike="noStrike" cap="none" normalizeH="0" baseline="0" dirty="0">
                <a:ln>
                  <a:noFill/>
                </a:ln>
                <a:solidFill>
                  <a:schemeClr val="tx1"/>
                </a:solidFill>
                <a:effectLst/>
                <a:latin typeface="Garamond" panose="02020404030301010803" pitchFamily="18" charset="0"/>
              </a:rPr>
              <a:t> avec avidité tout ce qu’on </a:t>
            </a:r>
            <a:r>
              <a:rPr kumimoji="0" lang="fr-FR" altLang="fr-FR" sz="1600" b="0" i="0" u="none" strike="noStrike" cap="none" normalizeH="0" baseline="0" dirty="0" err="1">
                <a:ln>
                  <a:noFill/>
                </a:ln>
                <a:solidFill>
                  <a:schemeClr val="tx1"/>
                </a:solidFill>
                <a:effectLst/>
                <a:latin typeface="Garamond" panose="02020404030301010803" pitchFamily="18" charset="0"/>
              </a:rPr>
              <a:t>racontoit</a:t>
            </a:r>
            <a:r>
              <a:rPr kumimoji="0" lang="fr-FR" altLang="fr-FR" sz="1600" b="0" i="0" u="none" strike="noStrike" cap="none" normalizeH="0" baseline="0" dirty="0">
                <a:ln>
                  <a:noFill/>
                </a:ln>
                <a:solidFill>
                  <a:schemeClr val="tx1"/>
                </a:solidFill>
                <a:effectLst/>
                <a:latin typeface="Garamond" panose="02020404030301010803" pitchFamily="18" charset="0"/>
              </a:rPr>
              <a:t> d’elle et tout ce qui lui </a:t>
            </a:r>
            <a:r>
              <a:rPr kumimoji="0" lang="fr-FR" altLang="fr-FR" sz="1600" b="0" i="0" u="none" strike="noStrike" cap="none" normalizeH="0" baseline="0" dirty="0" err="1">
                <a:ln>
                  <a:noFill/>
                </a:ln>
                <a:solidFill>
                  <a:schemeClr val="tx1"/>
                </a:solidFill>
                <a:effectLst/>
                <a:latin typeface="Garamond" panose="02020404030301010803" pitchFamily="18" charset="0"/>
              </a:rPr>
              <a:t>paroissoit</a:t>
            </a:r>
            <a:r>
              <a:rPr kumimoji="0" lang="fr-FR" altLang="fr-FR" sz="1600" b="0" i="0" u="none" strike="noStrike" cap="none" normalizeH="0" baseline="0" dirty="0">
                <a:ln>
                  <a:noFill/>
                </a:ln>
                <a:solidFill>
                  <a:schemeClr val="tx1"/>
                </a:solidFill>
                <a:effectLst/>
                <a:latin typeface="Garamond" panose="02020404030301010803" pitchFamily="18" charset="0"/>
              </a:rPr>
              <a:t> extraordinaire. Chacun </a:t>
            </a:r>
            <a:r>
              <a:rPr kumimoji="0" lang="fr-FR" altLang="fr-FR" sz="1600" b="0" i="0" u="none" strike="noStrike" cap="none" normalizeH="0" baseline="0" dirty="0" err="1">
                <a:ln>
                  <a:noFill/>
                </a:ln>
                <a:solidFill>
                  <a:schemeClr val="tx1"/>
                </a:solidFill>
                <a:effectLst/>
                <a:latin typeface="Garamond" panose="02020404030301010803" pitchFamily="18" charset="0"/>
              </a:rPr>
              <a:t>vouloit</a:t>
            </a:r>
            <a:r>
              <a:rPr kumimoji="0" lang="fr-FR" altLang="fr-FR" sz="1600" b="0" i="0" u="none" strike="noStrike" cap="none" normalizeH="0" baseline="0" dirty="0">
                <a:ln>
                  <a:noFill/>
                </a:ln>
                <a:solidFill>
                  <a:schemeClr val="tx1"/>
                </a:solidFill>
                <a:effectLst/>
                <a:latin typeface="Garamond" panose="02020404030301010803" pitchFamily="18" charset="0"/>
              </a:rPr>
              <a:t> consulter son expérience. Enfin, le fanatisme à son égard </a:t>
            </a:r>
            <a:r>
              <a:rPr kumimoji="0" lang="fr-FR" altLang="fr-FR" sz="1600" b="0" i="0" u="none" strike="noStrike" cap="none" normalizeH="0" baseline="0" dirty="0" err="1">
                <a:ln>
                  <a:noFill/>
                </a:ln>
                <a:solidFill>
                  <a:schemeClr val="tx1"/>
                </a:solidFill>
                <a:effectLst/>
                <a:latin typeface="Garamond" panose="02020404030301010803" pitchFamily="18" charset="0"/>
              </a:rPr>
              <a:t>étoit</a:t>
            </a:r>
            <a:r>
              <a:rPr kumimoji="0" lang="fr-FR" altLang="fr-FR" sz="1600" b="0" i="0" u="none" strike="noStrike" cap="none" normalizeH="0" baseline="0" dirty="0">
                <a:ln>
                  <a:noFill/>
                </a:ln>
                <a:solidFill>
                  <a:schemeClr val="tx1"/>
                </a:solidFill>
                <a:effectLst/>
                <a:latin typeface="Garamond" panose="02020404030301010803" pitchFamily="18" charset="0"/>
              </a:rPr>
              <a:t> devenu à un point que les plus grands désordres </a:t>
            </a:r>
            <a:r>
              <a:rPr kumimoji="0" lang="fr-FR" altLang="fr-FR" sz="1600" b="0" i="0" u="none" strike="noStrike" cap="none" normalizeH="0" baseline="0" dirty="0" err="1">
                <a:ln>
                  <a:noFill/>
                </a:ln>
                <a:solidFill>
                  <a:schemeClr val="tx1"/>
                </a:solidFill>
                <a:effectLst/>
                <a:latin typeface="Garamond" panose="02020404030301010803" pitchFamily="18" charset="0"/>
              </a:rPr>
              <a:t>alloient</a:t>
            </a:r>
            <a:r>
              <a:rPr kumimoji="0" lang="fr-FR" altLang="fr-FR" sz="1600" b="0" i="0" u="none" strike="noStrike" cap="none" normalizeH="0" baseline="0" dirty="0">
                <a:ln>
                  <a:noFill/>
                </a:ln>
                <a:solidFill>
                  <a:schemeClr val="tx1"/>
                </a:solidFill>
                <a:effectLst/>
                <a:latin typeface="Garamond" panose="02020404030301010803" pitchFamily="18" charset="0"/>
              </a:rPr>
              <a:t> naître dans les ateliers, si le ministère public en chef n’en n’eut à propos arrêté le cours, en faisant décréter et arrêter la sorcière.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a:ln>
                <a:noFill/>
              </a:ln>
              <a:solidFill>
                <a:schemeClr val="tx1"/>
              </a:solidFill>
              <a:effectLst/>
              <a:latin typeface="Garamond" panose="02020404030301010803" pitchFamily="18" charset="0"/>
            </a:endParaRPr>
          </a:p>
        </p:txBody>
      </p:sp>
    </p:spTree>
    <p:extLst>
      <p:ext uri="{BB962C8B-B14F-4D97-AF65-F5344CB8AC3E}">
        <p14:creationId xmlns:p14="http://schemas.microsoft.com/office/powerpoint/2010/main" val="1996513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56CD49-C172-4D4B-A3AA-04DD928C28BF}"/>
              </a:ext>
            </a:extLst>
          </p:cNvPr>
          <p:cNvSpPr>
            <a:spLocks noGrp="1"/>
          </p:cNvSpPr>
          <p:nvPr>
            <p:ph type="title"/>
          </p:nvPr>
        </p:nvSpPr>
        <p:spPr/>
        <p:txBody>
          <a:bodyPr>
            <a:normAutofit/>
          </a:bodyPr>
          <a:lstStyle/>
          <a:p>
            <a:pPr algn="ctr"/>
            <a:r>
              <a:rPr lang="fr-FR" sz="3600" b="1" dirty="0">
                <a:latin typeface="Garamond" panose="02020404030301010803" pitchFamily="18" charset="0"/>
                <a:cs typeface="Times New Roman" panose="02020603050405020304" pitchFamily="18" charset="0"/>
              </a:rPr>
              <a:t>La forme de résistance la plus répandue : la fuite</a:t>
            </a:r>
            <a:endParaRPr lang="fr-FR" sz="3600" dirty="0">
              <a:latin typeface="Garamond" panose="02020404030301010803" pitchFamily="18" charset="0"/>
            </a:endParaRPr>
          </a:p>
        </p:txBody>
      </p:sp>
      <p:sp>
        <p:nvSpPr>
          <p:cNvPr id="3" name="Espace réservé du texte 2">
            <a:extLst>
              <a:ext uri="{FF2B5EF4-FFF2-40B4-BE49-F238E27FC236}">
                <a16:creationId xmlns:a16="http://schemas.microsoft.com/office/drawing/2014/main" id="{CE3446F0-D372-4EEA-A1B2-4C09D8B4C3FD}"/>
              </a:ext>
            </a:extLst>
          </p:cNvPr>
          <p:cNvSpPr>
            <a:spLocks noGrp="1"/>
          </p:cNvSpPr>
          <p:nvPr>
            <p:ph type="body" idx="1"/>
          </p:nvPr>
        </p:nvSpPr>
        <p:spPr>
          <a:xfrm>
            <a:off x="839788" y="1681163"/>
            <a:ext cx="5157787" cy="548329"/>
          </a:xfrm>
        </p:spPr>
        <p:txBody>
          <a:bodyPr>
            <a:normAutofit fontScale="55000" lnSpcReduction="20000"/>
          </a:bodyPr>
          <a:lstStyle/>
          <a:p>
            <a:pPr algn="ctr"/>
            <a:r>
              <a:rPr lang="fr-FR" b="1" dirty="0">
                <a:solidFill>
                  <a:srgbClr val="2A3139"/>
                </a:solidFill>
                <a:effectLst/>
                <a:latin typeface="Times New Roman" panose="02020603050405020304" pitchFamily="18" charset="0"/>
                <a:ea typeface="Times New Roman" panose="02020603050405020304" pitchFamily="18" charset="0"/>
              </a:rPr>
              <a:t>Saint-Domingue, </a:t>
            </a:r>
            <a:r>
              <a:rPr lang="fr-FR" b="1" i="1" dirty="0">
                <a:solidFill>
                  <a:srgbClr val="2A3139"/>
                </a:solidFill>
                <a:effectLst/>
                <a:latin typeface="Times New Roman" panose="02020603050405020304" pitchFamily="18" charset="0"/>
                <a:ea typeface="Times New Roman" panose="02020603050405020304" pitchFamily="18" charset="0"/>
              </a:rPr>
              <a:t>Affiches américaines,</a:t>
            </a:r>
            <a:r>
              <a:rPr lang="fr-FR" b="1" dirty="0">
                <a:solidFill>
                  <a:srgbClr val="2A3139"/>
                </a:solidFill>
                <a:effectLst/>
                <a:latin typeface="Times New Roman" panose="02020603050405020304" pitchFamily="18" charset="0"/>
                <a:ea typeface="Times New Roman" panose="02020603050405020304" pitchFamily="18" charset="0"/>
              </a:rPr>
              <a:t> 15 août 1768</a:t>
            </a:r>
            <a:endParaRPr lang="fr-FR" dirty="0">
              <a:effectLst/>
              <a:latin typeface="Times New Roman" panose="02020603050405020304" pitchFamily="18" charset="0"/>
              <a:ea typeface="Times New Roman" panose="02020603050405020304" pitchFamily="18" charset="0"/>
            </a:endParaRPr>
          </a:p>
          <a:p>
            <a:pPr algn="ctr"/>
            <a:r>
              <a:rPr lang="fr-FR" dirty="0">
                <a:latin typeface="Garamond" panose="02020404030301010803" pitchFamily="18" charset="0"/>
              </a:rPr>
              <a:t>http://www.marronnage.info/fr/index.html</a:t>
            </a:r>
          </a:p>
        </p:txBody>
      </p:sp>
      <p:pic>
        <p:nvPicPr>
          <p:cNvPr id="8" name="Espace réservé du contenu 7">
            <a:extLst>
              <a:ext uri="{FF2B5EF4-FFF2-40B4-BE49-F238E27FC236}">
                <a16:creationId xmlns:a16="http://schemas.microsoft.com/office/drawing/2014/main" id="{29486F01-40C5-466A-A825-0F1C7294D54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505075"/>
            <a:ext cx="5792092" cy="4078448"/>
          </a:xfrm>
        </p:spPr>
      </p:pic>
      <p:sp>
        <p:nvSpPr>
          <p:cNvPr id="5" name="Espace réservé du texte 4">
            <a:extLst>
              <a:ext uri="{FF2B5EF4-FFF2-40B4-BE49-F238E27FC236}">
                <a16:creationId xmlns:a16="http://schemas.microsoft.com/office/drawing/2014/main" id="{0F7257ED-D933-4952-A897-17079AC24347}"/>
              </a:ext>
            </a:extLst>
          </p:cNvPr>
          <p:cNvSpPr>
            <a:spLocks noGrp="1"/>
          </p:cNvSpPr>
          <p:nvPr>
            <p:ph type="body" sz="quarter" idx="3"/>
          </p:nvPr>
        </p:nvSpPr>
        <p:spPr>
          <a:xfrm>
            <a:off x="6172200" y="1861851"/>
            <a:ext cx="5183188" cy="643224"/>
          </a:xfrm>
        </p:spPr>
        <p:txBody>
          <a:bodyPr>
            <a:normAutofit fontScale="55000" lnSpcReduction="20000"/>
          </a:bodyPr>
          <a:lstStyle/>
          <a:p>
            <a:pPr algn="ctr"/>
            <a:r>
              <a:rPr lang="fr-FR" i="1" dirty="0" err="1">
                <a:latin typeface="Garamond" panose="02020404030301010803" pitchFamily="18" charset="0"/>
              </a:rPr>
              <a:t>Barbados</a:t>
            </a:r>
            <a:r>
              <a:rPr lang="fr-FR" i="1" dirty="0">
                <a:latin typeface="Garamond" panose="02020404030301010803" pitchFamily="18" charset="0"/>
              </a:rPr>
              <a:t> Mercury</a:t>
            </a:r>
            <a:r>
              <a:rPr lang="fr-FR" dirty="0">
                <a:latin typeface="Garamond" panose="02020404030301010803" pitchFamily="18" charset="0"/>
              </a:rPr>
              <a:t>, Bridgetown, </a:t>
            </a:r>
            <a:r>
              <a:rPr lang="fr-FR" dirty="0" err="1">
                <a:latin typeface="Garamond" panose="02020404030301010803" pitchFamily="18" charset="0"/>
              </a:rPr>
              <a:t>Barbados</a:t>
            </a:r>
            <a:r>
              <a:rPr lang="fr-FR" dirty="0">
                <a:latin typeface="Garamond" panose="02020404030301010803" pitchFamily="18" charset="0"/>
              </a:rPr>
              <a:t>, 5 avril 1783, site </a:t>
            </a:r>
            <a:r>
              <a:rPr lang="fr-FR" dirty="0" err="1">
                <a:latin typeface="Garamond" panose="02020404030301010803" pitchFamily="18" charset="0"/>
              </a:rPr>
              <a:t>Barbados</a:t>
            </a:r>
            <a:r>
              <a:rPr lang="fr-FR" dirty="0">
                <a:latin typeface="Garamond" panose="02020404030301010803" pitchFamily="18" charset="0"/>
              </a:rPr>
              <a:t> </a:t>
            </a:r>
            <a:r>
              <a:rPr lang="fr-FR" dirty="0" err="1">
                <a:latin typeface="Garamond" panose="02020404030301010803" pitchFamily="18" charset="0"/>
              </a:rPr>
              <a:t>Runaways</a:t>
            </a:r>
            <a:r>
              <a:rPr lang="fr-FR" dirty="0">
                <a:latin typeface="Garamond" panose="02020404030301010803" pitchFamily="18" charset="0"/>
              </a:rPr>
              <a:t> : https://barbadosmercury.wordpress.com/sample-ads-from-the-barbados-mercury/#</a:t>
            </a:r>
          </a:p>
          <a:p>
            <a:pPr algn="ctr"/>
            <a:endParaRPr lang="fr-FR" dirty="0">
              <a:latin typeface="Garamond" panose="02020404030301010803" pitchFamily="18" charset="0"/>
            </a:endParaRPr>
          </a:p>
        </p:txBody>
      </p:sp>
      <p:sp>
        <p:nvSpPr>
          <p:cNvPr id="6" name="Espace réservé du contenu 5">
            <a:extLst>
              <a:ext uri="{FF2B5EF4-FFF2-40B4-BE49-F238E27FC236}">
                <a16:creationId xmlns:a16="http://schemas.microsoft.com/office/drawing/2014/main" id="{7D0C4245-20A1-4EBC-94BD-1317645EC1F3}"/>
              </a:ext>
            </a:extLst>
          </p:cNvPr>
          <p:cNvSpPr>
            <a:spLocks noGrp="1"/>
          </p:cNvSpPr>
          <p:nvPr>
            <p:ph sz="quarter" idx="4"/>
          </p:nvPr>
        </p:nvSpPr>
        <p:spPr/>
        <p:txBody>
          <a:bodyPr/>
          <a:lstStyle/>
          <a:p>
            <a:endParaRPr lang="fr-FR"/>
          </a:p>
        </p:txBody>
      </p:sp>
      <p:pic>
        <p:nvPicPr>
          <p:cNvPr id="9" name="Espace réservé du contenu 7">
            <a:extLst>
              <a:ext uri="{FF2B5EF4-FFF2-40B4-BE49-F238E27FC236}">
                <a16:creationId xmlns:a16="http://schemas.microsoft.com/office/drawing/2014/main" id="{09B50FAA-A0D3-4160-A288-9D664A478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95" y="2425567"/>
            <a:ext cx="5413680" cy="4078448"/>
          </a:xfrm>
          <a:prstGeom prst="rect">
            <a:avLst/>
          </a:prstGeom>
        </p:spPr>
      </p:pic>
    </p:spTree>
    <p:extLst>
      <p:ext uri="{BB962C8B-B14F-4D97-AF65-F5344CB8AC3E}">
        <p14:creationId xmlns:p14="http://schemas.microsoft.com/office/powerpoint/2010/main" val="105951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B49608F9-785E-41E8-ADC3-F415F46257B5}"/>
              </a:ext>
            </a:extLst>
          </p:cNvPr>
          <p:cNvSpPr>
            <a:spLocks noGrp="1"/>
          </p:cNvSpPr>
          <p:nvPr>
            <p:ph type="title"/>
          </p:nvPr>
        </p:nvSpPr>
        <p:spPr/>
        <p:txBody>
          <a:bodyPr/>
          <a:lstStyle/>
          <a:p>
            <a:pPr algn="ctr"/>
            <a:r>
              <a:rPr lang="fr-FR" b="1" dirty="0">
                <a:latin typeface="Garamond" panose="02020404030301010803" pitchFamily="18" charset="0"/>
                <a:cs typeface="Times New Roman" panose="02020603050405020304" pitchFamily="18" charset="0"/>
              </a:rPr>
              <a:t>Qui fuit ?</a:t>
            </a:r>
          </a:p>
        </p:txBody>
      </p:sp>
      <p:sp>
        <p:nvSpPr>
          <p:cNvPr id="8" name="Espace réservé du contenu 7">
            <a:extLst>
              <a:ext uri="{FF2B5EF4-FFF2-40B4-BE49-F238E27FC236}">
                <a16:creationId xmlns:a16="http://schemas.microsoft.com/office/drawing/2014/main" id="{2ED87B17-3F27-4AD0-918E-F30A2027CF94}"/>
              </a:ext>
            </a:extLst>
          </p:cNvPr>
          <p:cNvSpPr>
            <a:spLocks noGrp="1"/>
          </p:cNvSpPr>
          <p:nvPr>
            <p:ph idx="1"/>
          </p:nvPr>
        </p:nvSpPr>
        <p:spPr/>
        <p:txBody>
          <a:bodyPr>
            <a:normAutofit/>
          </a:bodyPr>
          <a:lstStyle/>
          <a:p>
            <a:r>
              <a:rPr lang="fr-FR" dirty="0">
                <a:latin typeface="Garamond" panose="02020404030301010803" pitchFamily="18" charset="0"/>
                <a:cs typeface="Times New Roman" panose="02020603050405020304" pitchFamily="18" charset="0"/>
              </a:rPr>
              <a:t>Sexe : Selon Richard Allen, </a:t>
            </a:r>
            <a:r>
              <a:rPr lang="fr-FR" dirty="0">
                <a:latin typeface="Garamond" panose="02020404030301010803" pitchFamily="18" charset="0"/>
                <a:ea typeface="Calibri" panose="020F0502020204030204" pitchFamily="34" charset="0"/>
                <a:cs typeface="Times New Roman" panose="02020603050405020304" pitchFamily="18" charset="0"/>
              </a:rPr>
              <a:t>à</a:t>
            </a:r>
            <a:r>
              <a:rPr lang="fr-FR" dirty="0">
                <a:effectLst/>
                <a:latin typeface="Garamond" panose="02020404030301010803" pitchFamily="18" charset="0"/>
                <a:ea typeface="Calibri" panose="020F0502020204030204" pitchFamily="34" charset="0"/>
                <a:cs typeface="Times New Roman" panose="02020603050405020304" pitchFamily="18" charset="0"/>
              </a:rPr>
              <a:t> Saint-Domingue, en Caroline du Sud et à Maurice, les hommes comptaient pour 80% des esclaves marrons contre 63,5% à la Barbade dans la seconde moitié du XVIIIe siècle.</a:t>
            </a:r>
            <a:endParaRPr lang="fr-FR" dirty="0">
              <a:latin typeface="Garamond" panose="02020404030301010803" pitchFamily="18" charset="0"/>
              <a:cs typeface="Times New Roman" panose="02020603050405020304" pitchFamily="18" charset="0"/>
            </a:endParaRPr>
          </a:p>
          <a:p>
            <a:r>
              <a:rPr lang="fr-FR" dirty="0">
                <a:latin typeface="Garamond" panose="02020404030301010803" pitchFamily="18" charset="0"/>
                <a:cs typeface="Times New Roman" panose="02020603050405020304" pitchFamily="18" charset="0"/>
              </a:rPr>
              <a:t>Âge : </a:t>
            </a:r>
            <a:r>
              <a:rPr lang="fr-FR" dirty="0">
                <a:effectLst/>
                <a:latin typeface="Garamond" panose="02020404030301010803" pitchFamily="18" charset="0"/>
                <a:ea typeface="Calibri" panose="020F0502020204030204" pitchFamily="34" charset="0"/>
                <a:cs typeface="Times New Roman" panose="02020603050405020304" pitchFamily="18" charset="0"/>
              </a:rPr>
              <a:t>Selon </a:t>
            </a:r>
            <a:r>
              <a:rPr lang="fr-FR" dirty="0">
                <a:latin typeface="Garamond" panose="02020404030301010803" pitchFamily="18" charset="0"/>
                <a:ea typeface="Calibri" panose="020F0502020204030204" pitchFamily="34" charset="0"/>
                <a:cs typeface="Times New Roman" panose="02020603050405020304" pitchFamily="18" charset="0"/>
              </a:rPr>
              <a:t>une </a:t>
            </a:r>
            <a:r>
              <a:rPr lang="fr-FR" dirty="0">
                <a:effectLst/>
                <a:latin typeface="Garamond" panose="02020404030301010803" pitchFamily="18" charset="0"/>
                <a:ea typeface="Calibri" panose="020F0502020204030204" pitchFamily="34" charset="0"/>
                <a:cs typeface="Times New Roman" panose="02020603050405020304" pitchFamily="18" charset="0"/>
              </a:rPr>
              <a:t>étude faite par John Hope Franklin et Loren </a:t>
            </a:r>
            <a:r>
              <a:rPr lang="fr-FR" dirty="0" err="1">
                <a:effectLst/>
                <a:latin typeface="Garamond" panose="02020404030301010803" pitchFamily="18" charset="0"/>
                <a:ea typeface="Calibri" panose="020F0502020204030204" pitchFamily="34" charset="0"/>
                <a:cs typeface="Times New Roman" panose="02020603050405020304" pitchFamily="18" charset="0"/>
              </a:rPr>
              <a:t>Schweninger</a:t>
            </a:r>
            <a:r>
              <a:rPr lang="fr-FR" dirty="0">
                <a:effectLst/>
                <a:latin typeface="Garamond" panose="02020404030301010803" pitchFamily="18" charset="0"/>
                <a:ea typeface="Calibri" panose="020F0502020204030204" pitchFamily="34" charset="0"/>
                <a:cs typeface="Times New Roman" panose="02020603050405020304" pitchFamily="18" charset="0"/>
              </a:rPr>
              <a:t> de  2000 annonces d’esclaves en fuite dans le sud des États-Unis des années 1790-1816 et 1838-1860, 78 et 74% d’entre eux étaient âgés d’entre 13 et 29 ans, la proportion des plus de quarante ans n’étant que 5 ou 6%. L’impact de l’âge était encore plus marqué chez les femmes.</a:t>
            </a:r>
            <a:endParaRPr lang="fr-FR" dirty="0">
              <a:latin typeface="Garamond" panose="02020404030301010803" pitchFamily="18" charset="0"/>
              <a:cs typeface="Times New Roman" panose="02020603050405020304" pitchFamily="18" charset="0"/>
            </a:endParaRPr>
          </a:p>
          <a:p>
            <a:r>
              <a:rPr lang="fr-FR" dirty="0">
                <a:latin typeface="Garamond" panose="02020404030301010803" pitchFamily="18" charset="0"/>
                <a:cs typeface="Times New Roman" panose="02020603050405020304" pitchFamily="18" charset="0"/>
              </a:rPr>
              <a:t>Position hiérarchique : le cas des commandeurs.</a:t>
            </a:r>
          </a:p>
        </p:txBody>
      </p:sp>
    </p:spTree>
    <p:extLst>
      <p:ext uri="{BB962C8B-B14F-4D97-AF65-F5344CB8AC3E}">
        <p14:creationId xmlns:p14="http://schemas.microsoft.com/office/powerpoint/2010/main" val="3605658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167254D8-2DD3-45E8-8E3A-4A0D0D265D1C}"/>
              </a:ext>
            </a:extLst>
          </p:cNvPr>
          <p:cNvSpPr>
            <a:spLocks noGrp="1"/>
          </p:cNvSpPr>
          <p:nvPr>
            <p:ph type="title"/>
          </p:nvPr>
        </p:nvSpPr>
        <p:spPr/>
        <p:txBody>
          <a:bodyPr/>
          <a:lstStyle/>
          <a:p>
            <a:pPr algn="ctr"/>
            <a:r>
              <a:rPr lang="fr-FR" b="1" dirty="0">
                <a:latin typeface="Garamond" panose="02020404030301010803" pitchFamily="18" charset="0"/>
                <a:cs typeface="Times New Roman" panose="02020603050405020304" pitchFamily="18" charset="0"/>
              </a:rPr>
              <a:t>Fuite, désertion, marronnage : </a:t>
            </a:r>
            <a:br>
              <a:rPr lang="fr-FR" b="1" dirty="0">
                <a:latin typeface="Garamond" panose="02020404030301010803" pitchFamily="18" charset="0"/>
                <a:cs typeface="Times New Roman" panose="02020603050405020304" pitchFamily="18" charset="0"/>
              </a:rPr>
            </a:br>
            <a:r>
              <a:rPr lang="fr-FR" b="1" dirty="0">
                <a:latin typeface="Garamond" panose="02020404030301010803" pitchFamily="18" charset="0"/>
                <a:cs typeface="Times New Roman" panose="02020603050405020304" pitchFamily="18" charset="0"/>
              </a:rPr>
              <a:t>une pratique multiforme</a:t>
            </a:r>
          </a:p>
        </p:txBody>
      </p:sp>
      <p:sp>
        <p:nvSpPr>
          <p:cNvPr id="8" name="Espace réservé du contenu 7">
            <a:extLst>
              <a:ext uri="{FF2B5EF4-FFF2-40B4-BE49-F238E27FC236}">
                <a16:creationId xmlns:a16="http://schemas.microsoft.com/office/drawing/2014/main" id="{F1BC7974-C31B-4886-8F6C-0E1D210BEAE6}"/>
              </a:ext>
            </a:extLst>
          </p:cNvPr>
          <p:cNvSpPr>
            <a:spLocks noGrp="1"/>
          </p:cNvSpPr>
          <p:nvPr>
            <p:ph idx="1"/>
          </p:nvPr>
        </p:nvSpPr>
        <p:spPr/>
        <p:txBody>
          <a:bodyPr>
            <a:normAutofit lnSpcReduction="10000"/>
          </a:bodyPr>
          <a:lstStyle/>
          <a:p>
            <a:r>
              <a:rPr lang="fr-FR" dirty="0">
                <a:latin typeface="Garamond" panose="02020404030301010803" pitchFamily="18" charset="0"/>
                <a:cs typeface="Times New Roman" panose="02020603050405020304" pitchFamily="18" charset="0"/>
              </a:rPr>
              <a:t>Fuir quelques heures pour rendre visite à sa compagne sur une plantation voisine ou se rendre à la ville voisine sans billet le dimanche ou un jour de fête</a:t>
            </a:r>
          </a:p>
          <a:p>
            <a:r>
              <a:rPr lang="fr-FR" dirty="0">
                <a:latin typeface="Garamond" panose="02020404030301010803" pitchFamily="18" charset="0"/>
                <a:cs typeface="Times New Roman" panose="02020603050405020304" pitchFamily="18" charset="0"/>
              </a:rPr>
              <a:t>Se cacher à proximité dans la nature ou sur les plantations environnantes pour des durées plus ou moins longues</a:t>
            </a:r>
          </a:p>
          <a:p>
            <a:r>
              <a:rPr lang="fr-FR" dirty="0">
                <a:latin typeface="Garamond" panose="02020404030301010803" pitchFamily="18" charset="0"/>
                <a:cs typeface="Times New Roman" panose="02020603050405020304" pitchFamily="18" charset="0"/>
              </a:rPr>
              <a:t>Trouver refuge dans un village amérindien</a:t>
            </a:r>
          </a:p>
          <a:p>
            <a:r>
              <a:rPr lang="fr-FR" dirty="0">
                <a:latin typeface="Garamond" panose="02020404030301010803" pitchFamily="18" charset="0"/>
                <a:cs typeface="Times New Roman" panose="02020603050405020304" pitchFamily="18" charset="0"/>
              </a:rPr>
              <a:t>Former ou rejoindre une communauté de marrons à l’écart</a:t>
            </a:r>
          </a:p>
          <a:p>
            <a:r>
              <a:rPr lang="fr-FR" dirty="0">
                <a:latin typeface="Garamond" panose="02020404030301010803" pitchFamily="18" charset="0"/>
                <a:cs typeface="Times New Roman" panose="02020603050405020304" pitchFamily="18" charset="0"/>
              </a:rPr>
              <a:t>Passer pour libre en ville </a:t>
            </a:r>
          </a:p>
          <a:p>
            <a:r>
              <a:rPr lang="fr-FR" dirty="0">
                <a:latin typeface="Garamond" panose="02020404030301010803" pitchFamily="18" charset="0"/>
                <a:cs typeface="Times New Roman" panose="02020603050405020304" pitchFamily="18" charset="0"/>
              </a:rPr>
              <a:t>Passer pour libre dans une autre colonie </a:t>
            </a:r>
          </a:p>
          <a:p>
            <a:r>
              <a:rPr lang="fr-FR" dirty="0">
                <a:latin typeface="Garamond" panose="02020404030301010803" pitchFamily="18" charset="0"/>
                <a:cs typeface="Times New Roman" panose="02020603050405020304" pitchFamily="18" charset="0"/>
              </a:rPr>
              <a:t>Rejoindre un territoire où l’esclavage a été aboli</a:t>
            </a:r>
          </a:p>
        </p:txBody>
      </p:sp>
    </p:spTree>
    <p:extLst>
      <p:ext uri="{BB962C8B-B14F-4D97-AF65-F5344CB8AC3E}">
        <p14:creationId xmlns:p14="http://schemas.microsoft.com/office/powerpoint/2010/main" val="1471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7AEA3F-D263-4A62-8AE2-EEAC6F7C06DC}"/>
              </a:ext>
            </a:extLst>
          </p:cNvPr>
          <p:cNvSpPr>
            <a:spLocks noGrp="1"/>
          </p:cNvSpPr>
          <p:nvPr>
            <p:ph type="title"/>
          </p:nvPr>
        </p:nvSpPr>
        <p:spPr/>
        <p:txBody>
          <a:bodyPr/>
          <a:lstStyle/>
          <a:p>
            <a:pPr algn="ctr"/>
            <a:r>
              <a:rPr lang="fr-FR" b="1" dirty="0">
                <a:latin typeface="Garamond" panose="02020404030301010803" pitchFamily="18" charset="0"/>
                <a:cs typeface="Times New Roman" panose="02020603050405020304" pitchFamily="18" charset="0"/>
              </a:rPr>
              <a:t>Les Marrons de Jamaïque au XVIIIe siècle</a:t>
            </a:r>
          </a:p>
        </p:txBody>
      </p:sp>
      <p:sp>
        <p:nvSpPr>
          <p:cNvPr id="3" name="Espace réservé du texte 2">
            <a:extLst>
              <a:ext uri="{FF2B5EF4-FFF2-40B4-BE49-F238E27FC236}">
                <a16:creationId xmlns:a16="http://schemas.microsoft.com/office/drawing/2014/main" id="{E9BC062B-510F-4212-8AD8-A051B6054F93}"/>
              </a:ext>
            </a:extLst>
          </p:cNvPr>
          <p:cNvSpPr>
            <a:spLocks noGrp="1"/>
          </p:cNvSpPr>
          <p:nvPr>
            <p:ph type="body" idx="1"/>
          </p:nvPr>
        </p:nvSpPr>
        <p:spPr>
          <a:xfrm>
            <a:off x="3984859" y="1491917"/>
            <a:ext cx="3715352" cy="731520"/>
          </a:xfrm>
        </p:spPr>
        <p:txBody>
          <a:bodyPr>
            <a:noAutofit/>
          </a:bodyPr>
          <a:lstStyle/>
          <a:p>
            <a:pPr algn="ctr"/>
            <a:r>
              <a:rPr lang="en-US" sz="1200" dirty="0">
                <a:latin typeface="Garamond" panose="02020404030301010803" pitchFamily="18" charset="0"/>
                <a:cs typeface="Times New Roman" panose="02020603050405020304" pitchFamily="18" charset="0"/>
              </a:rPr>
              <a:t>Bryan Edwards, </a:t>
            </a:r>
            <a:r>
              <a:rPr lang="en-US" sz="1200" i="1" dirty="0">
                <a:latin typeface="Garamond" panose="02020404030301010803" pitchFamily="18" charset="0"/>
                <a:cs typeface="Times New Roman" panose="02020603050405020304" pitchFamily="18" charset="0"/>
              </a:rPr>
              <a:t>The History . . . of the British Colonies in the West Indies </a:t>
            </a:r>
            <a:r>
              <a:rPr lang="en-US" sz="1200" dirty="0">
                <a:latin typeface="Garamond" panose="02020404030301010803" pitchFamily="18" charset="0"/>
                <a:cs typeface="Times New Roman" panose="02020603050405020304" pitchFamily="18" charset="0"/>
              </a:rPr>
              <a:t>(London, 1801), vol. 1, facing p. 553; published, September 25, 1800, by John Stockdale, Piccadilly.</a:t>
            </a:r>
            <a:endParaRPr lang="fr-FR" sz="1200" dirty="0">
              <a:latin typeface="Garamond" panose="02020404030301010803" pitchFamily="18" charset="0"/>
              <a:cs typeface="Times New Roman" panose="02020603050405020304" pitchFamily="18" charset="0"/>
            </a:endParaRPr>
          </a:p>
        </p:txBody>
      </p:sp>
      <p:pic>
        <p:nvPicPr>
          <p:cNvPr id="8" name="Espace réservé du contenu 7">
            <a:extLst>
              <a:ext uri="{FF2B5EF4-FFF2-40B4-BE49-F238E27FC236}">
                <a16:creationId xmlns:a16="http://schemas.microsoft.com/office/drawing/2014/main" id="{FCA9CBD1-7F7D-4B0E-AEDA-4B6AA44566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93433" y="2428073"/>
            <a:ext cx="4608286" cy="3684588"/>
          </a:xfrm>
        </p:spPr>
      </p:pic>
      <p:sp>
        <p:nvSpPr>
          <p:cNvPr id="5" name="Espace réservé du texte 4">
            <a:extLst>
              <a:ext uri="{FF2B5EF4-FFF2-40B4-BE49-F238E27FC236}">
                <a16:creationId xmlns:a16="http://schemas.microsoft.com/office/drawing/2014/main" id="{29EE5C04-BBAE-4775-BDC1-EFDAB1FC2C77}"/>
              </a:ext>
            </a:extLst>
          </p:cNvPr>
          <p:cNvSpPr>
            <a:spLocks noGrp="1"/>
          </p:cNvSpPr>
          <p:nvPr>
            <p:ph type="body" sz="quarter" idx="3"/>
          </p:nvPr>
        </p:nvSpPr>
        <p:spPr>
          <a:xfrm>
            <a:off x="8576108" y="1491917"/>
            <a:ext cx="2779279" cy="1013158"/>
          </a:xfrm>
        </p:spPr>
        <p:txBody>
          <a:bodyPr>
            <a:normAutofit fontScale="40000" lnSpcReduction="20000"/>
          </a:bodyPr>
          <a:lstStyle/>
          <a:p>
            <a:endParaRPr lang="en-US" dirty="0"/>
          </a:p>
          <a:p>
            <a:pPr algn="ctr"/>
            <a:r>
              <a:rPr lang="en-US" sz="3000" dirty="0">
                <a:latin typeface="Garamond" panose="02020404030301010803" pitchFamily="18" charset="0"/>
                <a:cs typeface="Times New Roman" panose="02020603050405020304" pitchFamily="18" charset="0"/>
              </a:rPr>
              <a:t>Jamaica Assembly, </a:t>
            </a:r>
            <a:r>
              <a:rPr lang="en-US" sz="3000" i="1" dirty="0">
                <a:latin typeface="Garamond" panose="02020404030301010803" pitchFamily="18" charset="0"/>
                <a:cs typeface="Times New Roman" panose="02020603050405020304" pitchFamily="18" charset="0"/>
              </a:rPr>
              <a:t>The proceedings of the Governor and Assembly in regard to the maroon negroes</a:t>
            </a:r>
            <a:r>
              <a:rPr lang="en-US" sz="3000" dirty="0">
                <a:latin typeface="Garamond" panose="02020404030301010803" pitchFamily="18" charset="0"/>
                <a:cs typeface="Times New Roman" panose="02020603050405020304" pitchFamily="18" charset="0"/>
              </a:rPr>
              <a:t> [with introductory account by Bryan Edwards] (London, 1796), facing title page.</a:t>
            </a:r>
          </a:p>
          <a:p>
            <a:endParaRPr lang="fr-FR" dirty="0"/>
          </a:p>
        </p:txBody>
      </p:sp>
      <p:pic>
        <p:nvPicPr>
          <p:cNvPr id="10" name="Espace réservé du contenu 9">
            <a:extLst>
              <a:ext uri="{FF2B5EF4-FFF2-40B4-BE49-F238E27FC236}">
                <a16:creationId xmlns:a16="http://schemas.microsoft.com/office/drawing/2014/main" id="{2E98F639-8B8B-450D-99AA-E4F86498990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763794" y="2428073"/>
            <a:ext cx="2454502" cy="3684588"/>
          </a:xfrm>
        </p:spPr>
      </p:pic>
      <p:pic>
        <p:nvPicPr>
          <p:cNvPr id="6" name="Image 5">
            <a:extLst>
              <a:ext uri="{FF2B5EF4-FFF2-40B4-BE49-F238E27FC236}">
                <a16:creationId xmlns:a16="http://schemas.microsoft.com/office/drawing/2014/main" id="{625904AD-9172-4342-ABEC-297FC7ADC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65" y="2505075"/>
            <a:ext cx="2521769" cy="3607586"/>
          </a:xfrm>
          <a:prstGeom prst="rect">
            <a:avLst/>
          </a:prstGeom>
        </p:spPr>
      </p:pic>
      <p:sp>
        <p:nvSpPr>
          <p:cNvPr id="7" name="ZoneTexte 6">
            <a:extLst>
              <a:ext uri="{FF2B5EF4-FFF2-40B4-BE49-F238E27FC236}">
                <a16:creationId xmlns:a16="http://schemas.microsoft.com/office/drawing/2014/main" id="{DC7B20C8-A1B4-4921-B57E-F5F11C6C3475}"/>
              </a:ext>
            </a:extLst>
          </p:cNvPr>
          <p:cNvSpPr txBox="1"/>
          <p:nvPr/>
        </p:nvSpPr>
        <p:spPr>
          <a:xfrm>
            <a:off x="673768" y="1690048"/>
            <a:ext cx="2002055" cy="492443"/>
          </a:xfrm>
          <a:prstGeom prst="rect">
            <a:avLst/>
          </a:prstGeom>
          <a:noFill/>
        </p:spPr>
        <p:txBody>
          <a:bodyPr wrap="square" rtlCol="0">
            <a:spAutoFit/>
          </a:bodyPr>
          <a:lstStyle/>
          <a:p>
            <a:pPr algn="ctr"/>
            <a:r>
              <a:rPr lang="fr-FR" sz="1200" b="1" dirty="0" err="1">
                <a:latin typeface="Garamond" panose="02020404030301010803" pitchFamily="18" charset="0"/>
              </a:rPr>
              <a:t>Nanny</a:t>
            </a:r>
            <a:r>
              <a:rPr lang="fr-FR" sz="1200" b="1" dirty="0">
                <a:latin typeface="Garamond" panose="02020404030301010803" pitchFamily="18" charset="0"/>
              </a:rPr>
              <a:t>, cheffe des marrons</a:t>
            </a:r>
          </a:p>
          <a:p>
            <a:pPr algn="ctr"/>
            <a:r>
              <a:rPr lang="fr-FR" sz="1200" b="1" dirty="0">
                <a:latin typeface="Garamond" panose="02020404030301010803" pitchFamily="18" charset="0"/>
              </a:rPr>
              <a:t> (billet de banque)</a:t>
            </a:r>
            <a:r>
              <a:rPr lang="fr-FR" sz="1400" dirty="0"/>
              <a:t> </a:t>
            </a:r>
          </a:p>
        </p:txBody>
      </p:sp>
    </p:spTree>
    <p:extLst>
      <p:ext uri="{BB962C8B-B14F-4D97-AF65-F5344CB8AC3E}">
        <p14:creationId xmlns:p14="http://schemas.microsoft.com/office/powerpoint/2010/main" val="8357785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470B82C4BD484A837E7F5C7573B075" ma:contentTypeVersion="18" ma:contentTypeDescription="Crée un document." ma:contentTypeScope="" ma:versionID="4b45e64c42863d7fcec44b76bbb16a07">
  <xsd:schema xmlns:xsd="http://www.w3.org/2001/XMLSchema" xmlns:xs="http://www.w3.org/2001/XMLSchema" xmlns:p="http://schemas.microsoft.com/office/2006/metadata/properties" xmlns:ns2="e9a5d0f1-e66b-4c65-b148-406dcbbb467e" xmlns:ns3="1c3b70fb-7200-4e4f-aad2-8cb32fd90317" targetNamespace="http://schemas.microsoft.com/office/2006/metadata/properties" ma:root="true" ma:fieldsID="75c4b78d9a0617c35bef17b9200fffc2" ns2:_="" ns3:_="">
    <xsd:import namespace="e9a5d0f1-e66b-4c65-b148-406dcbbb467e"/>
    <xsd:import namespace="1c3b70fb-7200-4e4f-aad2-8cb32fd903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d0f1-e66b-4c65-b148-406dcbbb4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70ff1bba-35f2-4773-a0df-3bbd450d71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3b70fb-7200-4e4f-aad2-8cb32fd9031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31d57ada-6246-4bf2-8077-a048c2580bc5}" ma:internalName="TaxCatchAll" ma:showField="CatchAllData" ma:web="1c3b70fb-7200-4e4f-aad2-8cb32fd903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a5d0f1-e66b-4c65-b148-406dcbbb467e">
      <Terms xmlns="http://schemas.microsoft.com/office/infopath/2007/PartnerControls"/>
    </lcf76f155ced4ddcb4097134ff3c332f>
    <TaxCatchAll xmlns="1c3b70fb-7200-4e4f-aad2-8cb32fd90317" xsi:nil="true"/>
  </documentManagement>
</p:properties>
</file>

<file path=customXml/itemProps1.xml><?xml version="1.0" encoding="utf-8"?>
<ds:datastoreItem xmlns:ds="http://schemas.openxmlformats.org/officeDocument/2006/customXml" ds:itemID="{5C022685-1E41-47F9-BA6E-44B29C082BBD}"/>
</file>

<file path=customXml/itemProps2.xml><?xml version="1.0" encoding="utf-8"?>
<ds:datastoreItem xmlns:ds="http://schemas.openxmlformats.org/officeDocument/2006/customXml" ds:itemID="{D2A8B124-5173-4F03-93AF-5042416D6BF2}"/>
</file>

<file path=customXml/itemProps3.xml><?xml version="1.0" encoding="utf-8"?>
<ds:datastoreItem xmlns:ds="http://schemas.openxmlformats.org/officeDocument/2006/customXml" ds:itemID="{2705ECDC-C4DD-4D1B-982B-0BC3AAFC924B}"/>
</file>

<file path=docProps/app.xml><?xml version="1.0" encoding="utf-8"?>
<Properties xmlns="http://schemas.openxmlformats.org/officeDocument/2006/extended-properties" xmlns:vt="http://schemas.openxmlformats.org/officeDocument/2006/docPropsVTypes">
  <TotalTime>361</TotalTime>
  <Words>1797</Words>
  <Application>Microsoft Office PowerPoint</Application>
  <PresentationFormat>Grand écran</PresentationFormat>
  <Paragraphs>92</Paragraphs>
  <Slides>18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18</vt:i4>
      </vt:variant>
    </vt:vector>
  </HeadingPairs>
  <TitlesOfParts>
    <vt:vector size="24" baseType="lpstr">
      <vt:lpstr>Arial</vt:lpstr>
      <vt:lpstr>Calibri</vt:lpstr>
      <vt:lpstr>Calibri Light</vt:lpstr>
      <vt:lpstr>Garamond</vt:lpstr>
      <vt:lpstr>Times New Roman</vt:lpstr>
      <vt:lpstr>Thème Office</vt:lpstr>
      <vt:lpstr>Cécile Vidal EHESS  Esclavage et résistances des femmes esclaves aux Amériques</vt:lpstr>
      <vt:lpstr>Questionner la résistance</vt:lpstr>
      <vt:lpstr>Quelles étaient les différentes formes de résistance ? Un ensemble de pratiques hétéroclites</vt:lpstr>
      <vt:lpstr>Résistance(s) à l’esclavage ?  À quoi ou à qui les esclaves résistaient-ils/elles ?  Qu’est-ce que les esclaves cherchaient à obtenir ou à accomplir en résistant ?  </vt:lpstr>
      <vt:lpstr>Marie Houllemare, «  Marie Kingué et la subversion de l’ordre colonial (Saint-Domingue, 1785) »,  Clio. Femmes, Genre, Histoire, vol. 50, no. 2, 2019, p. 155-164. https://doi.org/10.4000/clio.17234 Archives Nationales, Fonds François de Neufchâteau, 27 AP 12, dossier 2, rapport anonyme sur Kingué</vt:lpstr>
      <vt:lpstr>La forme de résistance la plus répandue : la fuite</vt:lpstr>
      <vt:lpstr>Qui fuit ?</vt:lpstr>
      <vt:lpstr>Fuite, désertion, marronnage :  une pratique multiforme</vt:lpstr>
      <vt:lpstr>Les Marrons de Jamaïque au XVIIIe siècle</vt:lpstr>
      <vt:lpstr>Les femmes dans les révoltes serviles</vt:lpstr>
      <vt:lpstr>Esclavage, violence sexuelle et résistances</vt:lpstr>
      <vt:lpstr>Les formes spécifiques de résistance des femmes à l’esclavage : contrôle reproductif, avortement et infanticide</vt:lpstr>
      <vt:lpstr>Mary Prince, l’autrice de la seule autobiographie d’une ancienne esclave dans la Caraïbe (1831)</vt:lpstr>
      <vt:lpstr>Des femmes abolitionnistes aux Etats-Unis (photographies de la Library of Congress)</vt:lpstr>
      <vt:lpstr>Le recours à la justice  pour obtenir sa liberté ou des réparations</vt:lpstr>
      <vt:lpstr>La mémoire des esclaves marron.nes *Le marron inconnu, Albert Mangonès, Haïti, 1967 *Les marrons de la liberté, Lobie Cognac, Guyane, 2008 * A la marronne inconnue, Au marron inconnu, Dolaine Courtis Fuma, la Réunion, 2010-2011</vt:lpstr>
      <vt:lpstr>Présentation PowerPoint</vt:lpstr>
      <vt:lpstr>Reconstitution de la révolte de 1811 en Louisiane 8-9 novembre 2019, Dread Scott https://www.slave-revolt.com/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Cécile VIDAL</dc:creator>
  <cp:lastModifiedBy>Anne BOULANGER assistante éducation</cp:lastModifiedBy>
  <cp:revision>42</cp:revision>
  <dcterms:created xsi:type="dcterms:W3CDTF">2024-11-29T07:20:38Z</dcterms:created>
  <dcterms:modified xsi:type="dcterms:W3CDTF">2025-01-21T10:53:10Z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0x0101001D470B82C4BD484A837E7F5C7573B075</vt:lpwstr>
  </property>
</Properties>
</file>