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0" r:id="rId3"/>
    <p:sldId id="283" r:id="rId4"/>
    <p:sldId id="272" r:id="rId5"/>
    <p:sldId id="285" r:id="rId6"/>
    <p:sldId id="286" r:id="rId7"/>
    <p:sldId id="287" r:id="rId8"/>
    <p:sldId id="284" r:id="rId9"/>
    <p:sldId id="260" r:id="rId10"/>
    <p:sldId id="278" r:id="rId11"/>
    <p:sldId id="322" r:id="rId12"/>
    <p:sldId id="295" r:id="rId13"/>
    <p:sldId id="324" r:id="rId14"/>
    <p:sldId id="379" r:id="rId15"/>
    <p:sldId id="273" r:id="rId16"/>
    <p:sldId id="386" r:id="rId17"/>
    <p:sldId id="279" r:id="rId18"/>
    <p:sldId id="277" r:id="rId19"/>
    <p:sldId id="381" r:id="rId20"/>
    <p:sldId id="331" r:id="rId21"/>
    <p:sldId id="310" r:id="rId22"/>
    <p:sldId id="292" r:id="rId23"/>
    <p:sldId id="281" r:id="rId24"/>
    <p:sldId id="282" r:id="rId25"/>
    <p:sldId id="382" r:id="rId26"/>
    <p:sldId id="384" r:id="rId27"/>
    <p:sldId id="341" r:id="rId28"/>
    <p:sldId id="373" r:id="rId29"/>
    <p:sldId id="270" r:id="rId30"/>
    <p:sldId id="289" r:id="rId31"/>
    <p:sldId id="288"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2"/>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46BECD-4B06-9F54-F06C-1DC6BFF1F79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a:extLst>
              <a:ext uri="{FF2B5EF4-FFF2-40B4-BE49-F238E27FC236}">
                <a16:creationId xmlns:a16="http://schemas.microsoft.com/office/drawing/2014/main" id="{272D30B2-5ABC-31EB-249C-575DDA92C5D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fld id="{EED0CF27-DBEC-F744-9FB5-E0A91DAAE0E0}" type="datetimeFigureOut">
              <a:rPr lang="fr-FR" altLang="fr-FR"/>
              <a:pPr/>
              <a:t>16/12/2025</a:t>
            </a:fld>
            <a:endParaRPr lang="fr-FR" altLang="fr-FR"/>
          </a:p>
        </p:txBody>
      </p:sp>
      <p:sp>
        <p:nvSpPr>
          <p:cNvPr id="4" name="Espace réservé de l'image des diapositives 3">
            <a:extLst>
              <a:ext uri="{FF2B5EF4-FFF2-40B4-BE49-F238E27FC236}">
                <a16:creationId xmlns:a16="http://schemas.microsoft.com/office/drawing/2014/main" id="{49DC7667-9089-265C-53CB-A559C2CDCBC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72BDA0AD-19A6-FA6A-6FDC-41BA96E5EF9A}"/>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a:extLst>
              <a:ext uri="{FF2B5EF4-FFF2-40B4-BE49-F238E27FC236}">
                <a16:creationId xmlns:a16="http://schemas.microsoft.com/office/drawing/2014/main" id="{C23E531B-7586-55B7-2DFF-BF9EE86871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9AA16B27-3879-9857-4F3F-3D04B4B3CCA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fld id="{F5247F79-9409-3C48-836E-65A38BDFC77F}"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a:extLst>
              <a:ext uri="{FF2B5EF4-FFF2-40B4-BE49-F238E27FC236}">
                <a16:creationId xmlns:a16="http://schemas.microsoft.com/office/drawing/2014/main" id="{A5BC0F21-46D6-0783-9E70-8EE5523CE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Espace réservé des commentaires 2">
            <a:extLst>
              <a:ext uri="{FF2B5EF4-FFF2-40B4-BE49-F238E27FC236}">
                <a16:creationId xmlns:a16="http://schemas.microsoft.com/office/drawing/2014/main" id="{CD193A07-F037-E709-B5BC-53B431A1D0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21507" name="Espace réservé du numéro de diapositive 3">
            <a:extLst>
              <a:ext uri="{FF2B5EF4-FFF2-40B4-BE49-F238E27FC236}">
                <a16:creationId xmlns:a16="http://schemas.microsoft.com/office/drawing/2014/main" id="{C532CF01-94AC-1ECD-B305-9420AA092C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63F3497-4AB1-C04D-93BC-EA4FBC295780}" type="slidenum">
              <a:rPr lang="fr-FR" altLang="fr-FR" sz="1200">
                <a:latin typeface="Calibri" panose="020F0502020204030204" pitchFamily="34" charset="0"/>
              </a:rPr>
              <a:pPr eaLnBrk="1" hangingPunct="1"/>
              <a:t>6</a:t>
            </a:fld>
            <a:endParaRPr lang="fr-FR" altLang="fr-FR"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a:extLst>
              <a:ext uri="{FF2B5EF4-FFF2-40B4-BE49-F238E27FC236}">
                <a16:creationId xmlns:a16="http://schemas.microsoft.com/office/drawing/2014/main" id="{0F2117EB-EB2D-9613-713F-870300A80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Espace réservé des commentaires 2">
            <a:extLst>
              <a:ext uri="{FF2B5EF4-FFF2-40B4-BE49-F238E27FC236}">
                <a16:creationId xmlns:a16="http://schemas.microsoft.com/office/drawing/2014/main" id="{77E2BC4A-7E1C-856D-11DF-D73AA6CA4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25603" name="Espace réservé du numéro de diapositive 3">
            <a:extLst>
              <a:ext uri="{FF2B5EF4-FFF2-40B4-BE49-F238E27FC236}">
                <a16:creationId xmlns:a16="http://schemas.microsoft.com/office/drawing/2014/main" id="{63D15319-F00C-321C-5887-F555295AB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DB091A7-5BE4-7A4A-9963-67088454A7A7}" type="slidenum">
              <a:rPr lang="fr-FR" altLang="fr-FR" sz="1200">
                <a:latin typeface="Calibri" panose="020F0502020204030204" pitchFamily="34" charset="0"/>
              </a:rPr>
              <a:pPr eaLnBrk="1" hangingPunct="1"/>
              <a:t>9</a:t>
            </a:fld>
            <a:endParaRPr lang="fr-FR" altLang="fr-FR"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337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2D661F-3B8F-48DC-A20E-078E18CE39A0}" type="slidenum">
              <a:rPr lang="fr-FR"/>
              <a:pP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a:extLst>
              <a:ext uri="{FF2B5EF4-FFF2-40B4-BE49-F238E27FC236}">
                <a16:creationId xmlns:a16="http://schemas.microsoft.com/office/drawing/2014/main" id="{2448D471-7068-7777-FF0C-B01BBAB82952}"/>
              </a:ext>
            </a:extLst>
          </p:cNvPr>
          <p:cNvSpPr>
            <a:spLocks noGrp="1"/>
          </p:cNvSpPr>
          <p:nvPr>
            <p:ph type="dt" sz="half" idx="10"/>
          </p:nvPr>
        </p:nvSpPr>
        <p:spPr/>
        <p:txBody>
          <a:bodyPr/>
          <a:lstStyle>
            <a:lvl1pPr>
              <a:defRPr/>
            </a:lvl1pPr>
          </a:lstStyle>
          <a:p>
            <a:fld id="{C071864D-39EB-EF48-9CFF-261F3B8F37F0}" type="datetimeFigureOut">
              <a:rPr lang="fr-FR" altLang="fr-FR"/>
              <a:pPr/>
              <a:t>16/12/2025</a:t>
            </a:fld>
            <a:endParaRPr lang="fr-BE" altLang="fr-FR"/>
          </a:p>
        </p:txBody>
      </p:sp>
      <p:sp>
        <p:nvSpPr>
          <p:cNvPr id="5" name="Espace réservé du pied de page 4">
            <a:extLst>
              <a:ext uri="{FF2B5EF4-FFF2-40B4-BE49-F238E27FC236}">
                <a16:creationId xmlns:a16="http://schemas.microsoft.com/office/drawing/2014/main" id="{4DEC36E5-046B-F258-0E9C-C9068D9B3A76}"/>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E8839563-BDF1-E112-AAD7-4ECF516B3692}"/>
              </a:ext>
            </a:extLst>
          </p:cNvPr>
          <p:cNvSpPr>
            <a:spLocks noGrp="1"/>
          </p:cNvSpPr>
          <p:nvPr>
            <p:ph type="sldNum" sz="quarter" idx="12"/>
          </p:nvPr>
        </p:nvSpPr>
        <p:spPr/>
        <p:txBody>
          <a:bodyPr/>
          <a:lstStyle>
            <a:lvl1pPr>
              <a:defRPr/>
            </a:lvl1pPr>
          </a:lstStyle>
          <a:p>
            <a:fld id="{C392F272-63FE-7149-BAD0-AA8A4C013E40}" type="slidenum">
              <a:rPr lang="fr-BE" altLang="fr-FR"/>
              <a:pPr/>
              <a:t>‹N°›</a:t>
            </a:fld>
            <a:endParaRPr lang="fr-BE" altLang="fr-FR"/>
          </a:p>
        </p:txBody>
      </p:sp>
    </p:spTree>
    <p:extLst>
      <p:ext uri="{BB962C8B-B14F-4D97-AF65-F5344CB8AC3E}">
        <p14:creationId xmlns:p14="http://schemas.microsoft.com/office/powerpoint/2010/main" val="94890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548DEF6-0169-84DE-BBFF-EE18305DD3DB}"/>
              </a:ext>
            </a:extLst>
          </p:cNvPr>
          <p:cNvSpPr>
            <a:spLocks noGrp="1"/>
          </p:cNvSpPr>
          <p:nvPr>
            <p:ph type="dt" sz="half" idx="10"/>
          </p:nvPr>
        </p:nvSpPr>
        <p:spPr/>
        <p:txBody>
          <a:bodyPr/>
          <a:lstStyle>
            <a:lvl1pPr>
              <a:defRPr/>
            </a:lvl1pPr>
          </a:lstStyle>
          <a:p>
            <a:fld id="{F29EDE54-8DD0-C54E-A4A0-D38B9A0CEADB}" type="datetimeFigureOut">
              <a:rPr lang="fr-FR" altLang="fr-FR"/>
              <a:pPr/>
              <a:t>16/12/2025</a:t>
            </a:fld>
            <a:endParaRPr lang="fr-BE" altLang="fr-FR"/>
          </a:p>
        </p:txBody>
      </p:sp>
      <p:sp>
        <p:nvSpPr>
          <p:cNvPr id="5" name="Espace réservé du pied de page 4">
            <a:extLst>
              <a:ext uri="{FF2B5EF4-FFF2-40B4-BE49-F238E27FC236}">
                <a16:creationId xmlns:a16="http://schemas.microsoft.com/office/drawing/2014/main" id="{950EA80A-D994-951D-F8AB-B3E1F726B57E}"/>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7400BCFB-6143-2AB8-AA58-6A7E943422FB}"/>
              </a:ext>
            </a:extLst>
          </p:cNvPr>
          <p:cNvSpPr>
            <a:spLocks noGrp="1"/>
          </p:cNvSpPr>
          <p:nvPr>
            <p:ph type="sldNum" sz="quarter" idx="12"/>
          </p:nvPr>
        </p:nvSpPr>
        <p:spPr/>
        <p:txBody>
          <a:bodyPr/>
          <a:lstStyle>
            <a:lvl1pPr>
              <a:defRPr/>
            </a:lvl1pPr>
          </a:lstStyle>
          <a:p>
            <a:fld id="{AB13A87E-FDBE-234C-8A0B-EDB4D4762625}" type="slidenum">
              <a:rPr lang="fr-BE" altLang="fr-FR"/>
              <a:pPr/>
              <a:t>‹N°›</a:t>
            </a:fld>
            <a:endParaRPr lang="fr-BE" altLang="fr-FR"/>
          </a:p>
        </p:txBody>
      </p:sp>
    </p:spTree>
    <p:extLst>
      <p:ext uri="{BB962C8B-B14F-4D97-AF65-F5344CB8AC3E}">
        <p14:creationId xmlns:p14="http://schemas.microsoft.com/office/powerpoint/2010/main" val="222887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BDC2243-3BA5-92FE-FE5B-2859DAEB8BB9}"/>
              </a:ext>
            </a:extLst>
          </p:cNvPr>
          <p:cNvSpPr>
            <a:spLocks noGrp="1"/>
          </p:cNvSpPr>
          <p:nvPr>
            <p:ph type="dt" sz="half" idx="10"/>
          </p:nvPr>
        </p:nvSpPr>
        <p:spPr/>
        <p:txBody>
          <a:bodyPr/>
          <a:lstStyle>
            <a:lvl1pPr>
              <a:defRPr/>
            </a:lvl1pPr>
          </a:lstStyle>
          <a:p>
            <a:fld id="{16BD5C7C-2832-A74B-A8D7-A7B301186BD9}" type="datetimeFigureOut">
              <a:rPr lang="fr-FR" altLang="fr-FR"/>
              <a:pPr/>
              <a:t>16/12/2025</a:t>
            </a:fld>
            <a:endParaRPr lang="fr-BE" altLang="fr-FR"/>
          </a:p>
        </p:txBody>
      </p:sp>
      <p:sp>
        <p:nvSpPr>
          <p:cNvPr id="5" name="Espace réservé du pied de page 4">
            <a:extLst>
              <a:ext uri="{FF2B5EF4-FFF2-40B4-BE49-F238E27FC236}">
                <a16:creationId xmlns:a16="http://schemas.microsoft.com/office/drawing/2014/main" id="{53980E49-C7F6-4B12-EB2E-35839B11D2CD}"/>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C2DCEC8-E879-C8D5-48E0-FFC876AE72E0}"/>
              </a:ext>
            </a:extLst>
          </p:cNvPr>
          <p:cNvSpPr>
            <a:spLocks noGrp="1"/>
          </p:cNvSpPr>
          <p:nvPr>
            <p:ph type="sldNum" sz="quarter" idx="12"/>
          </p:nvPr>
        </p:nvSpPr>
        <p:spPr/>
        <p:txBody>
          <a:bodyPr/>
          <a:lstStyle>
            <a:lvl1pPr>
              <a:defRPr/>
            </a:lvl1pPr>
          </a:lstStyle>
          <a:p>
            <a:fld id="{2C464D5F-3D0E-3942-9DC8-F5219B9919D2}" type="slidenum">
              <a:rPr lang="fr-BE" altLang="fr-FR"/>
              <a:pPr/>
              <a:t>‹N°›</a:t>
            </a:fld>
            <a:endParaRPr lang="fr-BE" altLang="fr-FR"/>
          </a:p>
        </p:txBody>
      </p:sp>
    </p:spTree>
    <p:extLst>
      <p:ext uri="{BB962C8B-B14F-4D97-AF65-F5344CB8AC3E}">
        <p14:creationId xmlns:p14="http://schemas.microsoft.com/office/powerpoint/2010/main" val="178842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B6BCF0F-51E7-0B68-0E5A-9B9C39540888}"/>
              </a:ext>
            </a:extLst>
          </p:cNvPr>
          <p:cNvSpPr>
            <a:spLocks noGrp="1"/>
          </p:cNvSpPr>
          <p:nvPr>
            <p:ph type="dt" sz="half" idx="10"/>
          </p:nvPr>
        </p:nvSpPr>
        <p:spPr/>
        <p:txBody>
          <a:bodyPr/>
          <a:lstStyle>
            <a:lvl1pPr>
              <a:defRPr/>
            </a:lvl1pPr>
          </a:lstStyle>
          <a:p>
            <a:fld id="{C61378AE-9766-0D41-BA41-429EBC710E96}" type="datetimeFigureOut">
              <a:rPr lang="fr-FR" altLang="fr-FR"/>
              <a:pPr/>
              <a:t>16/12/2025</a:t>
            </a:fld>
            <a:endParaRPr lang="fr-BE" altLang="fr-FR"/>
          </a:p>
        </p:txBody>
      </p:sp>
      <p:sp>
        <p:nvSpPr>
          <p:cNvPr id="5" name="Espace réservé du pied de page 4">
            <a:extLst>
              <a:ext uri="{FF2B5EF4-FFF2-40B4-BE49-F238E27FC236}">
                <a16:creationId xmlns:a16="http://schemas.microsoft.com/office/drawing/2014/main" id="{8888B387-4CDD-B2E1-3A9C-03F471CD7392}"/>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DEEB62A8-BA2D-F02B-B505-9DE13B132F01}"/>
              </a:ext>
            </a:extLst>
          </p:cNvPr>
          <p:cNvSpPr>
            <a:spLocks noGrp="1"/>
          </p:cNvSpPr>
          <p:nvPr>
            <p:ph type="sldNum" sz="quarter" idx="12"/>
          </p:nvPr>
        </p:nvSpPr>
        <p:spPr/>
        <p:txBody>
          <a:bodyPr/>
          <a:lstStyle>
            <a:lvl1pPr>
              <a:defRPr/>
            </a:lvl1pPr>
          </a:lstStyle>
          <a:p>
            <a:fld id="{5C89525E-2982-514D-9591-2FD4184938D4}" type="slidenum">
              <a:rPr lang="fr-BE" altLang="fr-FR"/>
              <a:pPr/>
              <a:t>‹N°›</a:t>
            </a:fld>
            <a:endParaRPr lang="fr-BE" altLang="fr-FR"/>
          </a:p>
        </p:txBody>
      </p:sp>
    </p:spTree>
    <p:extLst>
      <p:ext uri="{BB962C8B-B14F-4D97-AF65-F5344CB8AC3E}">
        <p14:creationId xmlns:p14="http://schemas.microsoft.com/office/powerpoint/2010/main" val="266443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E7E4028-F378-C391-53DD-310ACEA812D2}"/>
              </a:ext>
            </a:extLst>
          </p:cNvPr>
          <p:cNvSpPr>
            <a:spLocks noGrp="1"/>
          </p:cNvSpPr>
          <p:nvPr>
            <p:ph type="dt" sz="half" idx="10"/>
          </p:nvPr>
        </p:nvSpPr>
        <p:spPr/>
        <p:txBody>
          <a:bodyPr/>
          <a:lstStyle>
            <a:lvl1pPr>
              <a:defRPr/>
            </a:lvl1pPr>
          </a:lstStyle>
          <a:p>
            <a:fld id="{5673EA2B-D9E3-804D-9EAC-75786ED7A117}" type="datetimeFigureOut">
              <a:rPr lang="fr-FR" altLang="fr-FR"/>
              <a:pPr/>
              <a:t>16/12/2025</a:t>
            </a:fld>
            <a:endParaRPr lang="fr-BE" altLang="fr-FR"/>
          </a:p>
        </p:txBody>
      </p:sp>
      <p:sp>
        <p:nvSpPr>
          <p:cNvPr id="5" name="Espace réservé du pied de page 4">
            <a:extLst>
              <a:ext uri="{FF2B5EF4-FFF2-40B4-BE49-F238E27FC236}">
                <a16:creationId xmlns:a16="http://schemas.microsoft.com/office/drawing/2014/main" id="{91389E2C-DAE3-888F-8D8F-B041651DF239}"/>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2FD9E581-6F02-C59E-2FFD-02AC5CB7F5B4}"/>
              </a:ext>
            </a:extLst>
          </p:cNvPr>
          <p:cNvSpPr>
            <a:spLocks noGrp="1"/>
          </p:cNvSpPr>
          <p:nvPr>
            <p:ph type="sldNum" sz="quarter" idx="12"/>
          </p:nvPr>
        </p:nvSpPr>
        <p:spPr/>
        <p:txBody>
          <a:bodyPr/>
          <a:lstStyle>
            <a:lvl1pPr>
              <a:defRPr/>
            </a:lvl1pPr>
          </a:lstStyle>
          <a:p>
            <a:fld id="{8DC83242-BD88-E44E-B0DC-70B1E07518B5}" type="slidenum">
              <a:rPr lang="fr-BE" altLang="fr-FR"/>
              <a:pPr/>
              <a:t>‹N°›</a:t>
            </a:fld>
            <a:endParaRPr lang="fr-BE" altLang="fr-FR"/>
          </a:p>
        </p:txBody>
      </p:sp>
    </p:spTree>
    <p:extLst>
      <p:ext uri="{BB962C8B-B14F-4D97-AF65-F5344CB8AC3E}">
        <p14:creationId xmlns:p14="http://schemas.microsoft.com/office/powerpoint/2010/main" val="68083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a:extLst>
              <a:ext uri="{FF2B5EF4-FFF2-40B4-BE49-F238E27FC236}">
                <a16:creationId xmlns:a16="http://schemas.microsoft.com/office/drawing/2014/main" id="{1917500C-4083-55FA-745B-B3798A0F6305}"/>
              </a:ext>
            </a:extLst>
          </p:cNvPr>
          <p:cNvSpPr>
            <a:spLocks noGrp="1"/>
          </p:cNvSpPr>
          <p:nvPr>
            <p:ph type="dt" sz="half" idx="10"/>
          </p:nvPr>
        </p:nvSpPr>
        <p:spPr/>
        <p:txBody>
          <a:bodyPr/>
          <a:lstStyle>
            <a:lvl1pPr>
              <a:defRPr/>
            </a:lvl1pPr>
          </a:lstStyle>
          <a:p>
            <a:fld id="{409408EB-9339-F642-99F0-A191512C9E2C}" type="datetimeFigureOut">
              <a:rPr lang="fr-FR" altLang="fr-FR"/>
              <a:pPr/>
              <a:t>16/12/2025</a:t>
            </a:fld>
            <a:endParaRPr lang="fr-BE" altLang="fr-FR"/>
          </a:p>
        </p:txBody>
      </p:sp>
      <p:sp>
        <p:nvSpPr>
          <p:cNvPr id="6" name="Espace réservé du pied de page 4">
            <a:extLst>
              <a:ext uri="{FF2B5EF4-FFF2-40B4-BE49-F238E27FC236}">
                <a16:creationId xmlns:a16="http://schemas.microsoft.com/office/drawing/2014/main" id="{805FBFA0-74E7-B6AF-186C-70D096B60E6D}"/>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AFD4BAEC-32B3-AF72-1575-E15A751ABF4D}"/>
              </a:ext>
            </a:extLst>
          </p:cNvPr>
          <p:cNvSpPr>
            <a:spLocks noGrp="1"/>
          </p:cNvSpPr>
          <p:nvPr>
            <p:ph type="sldNum" sz="quarter" idx="12"/>
          </p:nvPr>
        </p:nvSpPr>
        <p:spPr/>
        <p:txBody>
          <a:bodyPr/>
          <a:lstStyle>
            <a:lvl1pPr>
              <a:defRPr/>
            </a:lvl1pPr>
          </a:lstStyle>
          <a:p>
            <a:fld id="{CA8E0B1A-77FD-0143-9A30-D700124E3F4A}" type="slidenum">
              <a:rPr lang="fr-BE" altLang="fr-FR"/>
              <a:pPr/>
              <a:t>‹N°›</a:t>
            </a:fld>
            <a:endParaRPr lang="fr-BE" altLang="fr-FR"/>
          </a:p>
        </p:txBody>
      </p:sp>
    </p:spTree>
    <p:extLst>
      <p:ext uri="{BB962C8B-B14F-4D97-AF65-F5344CB8AC3E}">
        <p14:creationId xmlns:p14="http://schemas.microsoft.com/office/powerpoint/2010/main" val="367008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a:extLst>
              <a:ext uri="{FF2B5EF4-FFF2-40B4-BE49-F238E27FC236}">
                <a16:creationId xmlns:a16="http://schemas.microsoft.com/office/drawing/2014/main" id="{84CFF3D1-B9D1-95F6-FBFA-665F3EBC46C8}"/>
              </a:ext>
            </a:extLst>
          </p:cNvPr>
          <p:cNvSpPr>
            <a:spLocks noGrp="1"/>
          </p:cNvSpPr>
          <p:nvPr>
            <p:ph type="dt" sz="half" idx="10"/>
          </p:nvPr>
        </p:nvSpPr>
        <p:spPr/>
        <p:txBody>
          <a:bodyPr/>
          <a:lstStyle>
            <a:lvl1pPr>
              <a:defRPr/>
            </a:lvl1pPr>
          </a:lstStyle>
          <a:p>
            <a:fld id="{03441163-EE85-4643-B4A9-3F7D70F22704}" type="datetimeFigureOut">
              <a:rPr lang="fr-FR" altLang="fr-FR"/>
              <a:pPr/>
              <a:t>16/12/2025</a:t>
            </a:fld>
            <a:endParaRPr lang="fr-BE" altLang="fr-FR"/>
          </a:p>
        </p:txBody>
      </p:sp>
      <p:sp>
        <p:nvSpPr>
          <p:cNvPr id="8" name="Espace réservé du pied de page 4">
            <a:extLst>
              <a:ext uri="{FF2B5EF4-FFF2-40B4-BE49-F238E27FC236}">
                <a16:creationId xmlns:a16="http://schemas.microsoft.com/office/drawing/2014/main" id="{BFDDB327-C402-4A83-B9B9-9447666B2BA5}"/>
              </a:ext>
            </a:extLst>
          </p:cNvPr>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a:extLst>
              <a:ext uri="{FF2B5EF4-FFF2-40B4-BE49-F238E27FC236}">
                <a16:creationId xmlns:a16="http://schemas.microsoft.com/office/drawing/2014/main" id="{422820FA-5725-BEF0-4CF5-04B69214FC47}"/>
              </a:ext>
            </a:extLst>
          </p:cNvPr>
          <p:cNvSpPr>
            <a:spLocks noGrp="1"/>
          </p:cNvSpPr>
          <p:nvPr>
            <p:ph type="sldNum" sz="quarter" idx="12"/>
          </p:nvPr>
        </p:nvSpPr>
        <p:spPr/>
        <p:txBody>
          <a:bodyPr/>
          <a:lstStyle>
            <a:lvl1pPr>
              <a:defRPr/>
            </a:lvl1pPr>
          </a:lstStyle>
          <a:p>
            <a:fld id="{559F0799-F566-AA44-AC22-5323EBD2EF54}" type="slidenum">
              <a:rPr lang="fr-BE" altLang="fr-FR"/>
              <a:pPr/>
              <a:t>‹N°›</a:t>
            </a:fld>
            <a:endParaRPr lang="fr-BE" altLang="fr-FR"/>
          </a:p>
        </p:txBody>
      </p:sp>
    </p:spTree>
    <p:extLst>
      <p:ext uri="{BB962C8B-B14F-4D97-AF65-F5344CB8AC3E}">
        <p14:creationId xmlns:p14="http://schemas.microsoft.com/office/powerpoint/2010/main" val="326101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3">
            <a:extLst>
              <a:ext uri="{FF2B5EF4-FFF2-40B4-BE49-F238E27FC236}">
                <a16:creationId xmlns:a16="http://schemas.microsoft.com/office/drawing/2014/main" id="{643FF9AC-37C9-36BC-7F90-DE1D3BFF0706}"/>
              </a:ext>
            </a:extLst>
          </p:cNvPr>
          <p:cNvSpPr>
            <a:spLocks noGrp="1"/>
          </p:cNvSpPr>
          <p:nvPr>
            <p:ph type="dt" sz="half" idx="10"/>
          </p:nvPr>
        </p:nvSpPr>
        <p:spPr/>
        <p:txBody>
          <a:bodyPr/>
          <a:lstStyle>
            <a:lvl1pPr>
              <a:defRPr/>
            </a:lvl1pPr>
          </a:lstStyle>
          <a:p>
            <a:fld id="{FC0372E0-370C-4642-BE98-C77CBD4E47B5}" type="datetimeFigureOut">
              <a:rPr lang="fr-FR" altLang="fr-FR"/>
              <a:pPr/>
              <a:t>16/12/2025</a:t>
            </a:fld>
            <a:endParaRPr lang="fr-BE" altLang="fr-FR"/>
          </a:p>
        </p:txBody>
      </p:sp>
      <p:sp>
        <p:nvSpPr>
          <p:cNvPr id="4" name="Espace réservé du pied de page 4">
            <a:extLst>
              <a:ext uri="{FF2B5EF4-FFF2-40B4-BE49-F238E27FC236}">
                <a16:creationId xmlns:a16="http://schemas.microsoft.com/office/drawing/2014/main" id="{674D2DB2-FF76-7238-ABD5-C10CECDCE0AF}"/>
              </a:ext>
            </a:extLst>
          </p:cNvPr>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a:extLst>
              <a:ext uri="{FF2B5EF4-FFF2-40B4-BE49-F238E27FC236}">
                <a16:creationId xmlns:a16="http://schemas.microsoft.com/office/drawing/2014/main" id="{EBDB8723-DA79-88C6-DE79-59FB92458B98}"/>
              </a:ext>
            </a:extLst>
          </p:cNvPr>
          <p:cNvSpPr>
            <a:spLocks noGrp="1"/>
          </p:cNvSpPr>
          <p:nvPr>
            <p:ph type="sldNum" sz="quarter" idx="12"/>
          </p:nvPr>
        </p:nvSpPr>
        <p:spPr/>
        <p:txBody>
          <a:bodyPr/>
          <a:lstStyle>
            <a:lvl1pPr>
              <a:defRPr/>
            </a:lvl1pPr>
          </a:lstStyle>
          <a:p>
            <a:fld id="{1D451ACE-069D-6241-98F6-1B8FB2A28AC1}" type="slidenum">
              <a:rPr lang="fr-BE" altLang="fr-FR"/>
              <a:pPr/>
              <a:t>‹N°›</a:t>
            </a:fld>
            <a:endParaRPr lang="fr-BE" altLang="fr-FR"/>
          </a:p>
        </p:txBody>
      </p:sp>
    </p:spTree>
    <p:extLst>
      <p:ext uri="{BB962C8B-B14F-4D97-AF65-F5344CB8AC3E}">
        <p14:creationId xmlns:p14="http://schemas.microsoft.com/office/powerpoint/2010/main" val="317475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E4899886-A2C9-7288-3AD9-736E06AFB7C3}"/>
              </a:ext>
            </a:extLst>
          </p:cNvPr>
          <p:cNvSpPr>
            <a:spLocks noGrp="1"/>
          </p:cNvSpPr>
          <p:nvPr>
            <p:ph type="dt" sz="half" idx="10"/>
          </p:nvPr>
        </p:nvSpPr>
        <p:spPr/>
        <p:txBody>
          <a:bodyPr/>
          <a:lstStyle>
            <a:lvl1pPr>
              <a:defRPr/>
            </a:lvl1pPr>
          </a:lstStyle>
          <a:p>
            <a:fld id="{511F3970-E8E3-EF46-AE7A-E80F2BAF42C3}" type="datetimeFigureOut">
              <a:rPr lang="fr-FR" altLang="fr-FR"/>
              <a:pPr/>
              <a:t>16/12/2025</a:t>
            </a:fld>
            <a:endParaRPr lang="fr-BE" altLang="fr-FR"/>
          </a:p>
        </p:txBody>
      </p:sp>
      <p:sp>
        <p:nvSpPr>
          <p:cNvPr id="3" name="Espace réservé du pied de page 4">
            <a:extLst>
              <a:ext uri="{FF2B5EF4-FFF2-40B4-BE49-F238E27FC236}">
                <a16:creationId xmlns:a16="http://schemas.microsoft.com/office/drawing/2014/main" id="{2275E975-BF69-64E6-E85C-AC754AD49166}"/>
              </a:ext>
            </a:extLst>
          </p:cNvPr>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a:extLst>
              <a:ext uri="{FF2B5EF4-FFF2-40B4-BE49-F238E27FC236}">
                <a16:creationId xmlns:a16="http://schemas.microsoft.com/office/drawing/2014/main" id="{1E2B5AC2-5026-AD0A-D7E0-C193D6A4EC1D}"/>
              </a:ext>
            </a:extLst>
          </p:cNvPr>
          <p:cNvSpPr>
            <a:spLocks noGrp="1"/>
          </p:cNvSpPr>
          <p:nvPr>
            <p:ph type="sldNum" sz="quarter" idx="12"/>
          </p:nvPr>
        </p:nvSpPr>
        <p:spPr/>
        <p:txBody>
          <a:bodyPr/>
          <a:lstStyle>
            <a:lvl1pPr>
              <a:defRPr/>
            </a:lvl1pPr>
          </a:lstStyle>
          <a:p>
            <a:fld id="{22513604-F7D3-C84C-9E51-E8CDE8B2126B}" type="slidenum">
              <a:rPr lang="fr-BE" altLang="fr-FR"/>
              <a:pPr/>
              <a:t>‹N°›</a:t>
            </a:fld>
            <a:endParaRPr lang="fr-BE" altLang="fr-FR"/>
          </a:p>
        </p:txBody>
      </p:sp>
    </p:spTree>
    <p:extLst>
      <p:ext uri="{BB962C8B-B14F-4D97-AF65-F5344CB8AC3E}">
        <p14:creationId xmlns:p14="http://schemas.microsoft.com/office/powerpoint/2010/main" val="224944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865C4698-4CE5-247E-00F8-80E96C38D887}"/>
              </a:ext>
            </a:extLst>
          </p:cNvPr>
          <p:cNvSpPr>
            <a:spLocks noGrp="1"/>
          </p:cNvSpPr>
          <p:nvPr>
            <p:ph type="dt" sz="half" idx="10"/>
          </p:nvPr>
        </p:nvSpPr>
        <p:spPr/>
        <p:txBody>
          <a:bodyPr/>
          <a:lstStyle>
            <a:lvl1pPr>
              <a:defRPr/>
            </a:lvl1pPr>
          </a:lstStyle>
          <a:p>
            <a:fld id="{A62AA4E4-3F62-2F43-B61E-A7E78FF4FDCD}" type="datetimeFigureOut">
              <a:rPr lang="fr-FR" altLang="fr-FR"/>
              <a:pPr/>
              <a:t>16/12/2025</a:t>
            </a:fld>
            <a:endParaRPr lang="fr-BE" altLang="fr-FR"/>
          </a:p>
        </p:txBody>
      </p:sp>
      <p:sp>
        <p:nvSpPr>
          <p:cNvPr id="6" name="Espace réservé du pied de page 4">
            <a:extLst>
              <a:ext uri="{FF2B5EF4-FFF2-40B4-BE49-F238E27FC236}">
                <a16:creationId xmlns:a16="http://schemas.microsoft.com/office/drawing/2014/main" id="{2472A116-E45B-ADA4-29E1-30C9A5A0D2FB}"/>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EDAD5FB2-EA89-A21A-475E-D462B92BB78B}"/>
              </a:ext>
            </a:extLst>
          </p:cNvPr>
          <p:cNvSpPr>
            <a:spLocks noGrp="1"/>
          </p:cNvSpPr>
          <p:nvPr>
            <p:ph type="sldNum" sz="quarter" idx="12"/>
          </p:nvPr>
        </p:nvSpPr>
        <p:spPr/>
        <p:txBody>
          <a:bodyPr/>
          <a:lstStyle>
            <a:lvl1pPr>
              <a:defRPr/>
            </a:lvl1pPr>
          </a:lstStyle>
          <a:p>
            <a:fld id="{53FE74B8-989F-1C49-876E-F6F595F65305}" type="slidenum">
              <a:rPr lang="fr-BE" altLang="fr-FR"/>
              <a:pPr/>
              <a:t>‹N°›</a:t>
            </a:fld>
            <a:endParaRPr lang="fr-BE" altLang="fr-FR"/>
          </a:p>
        </p:txBody>
      </p:sp>
    </p:spTree>
    <p:extLst>
      <p:ext uri="{BB962C8B-B14F-4D97-AF65-F5344CB8AC3E}">
        <p14:creationId xmlns:p14="http://schemas.microsoft.com/office/powerpoint/2010/main" val="291657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ED825D85-294A-A2CB-9F79-8159E5B188F2}"/>
              </a:ext>
            </a:extLst>
          </p:cNvPr>
          <p:cNvSpPr>
            <a:spLocks noGrp="1"/>
          </p:cNvSpPr>
          <p:nvPr>
            <p:ph type="dt" sz="half" idx="10"/>
          </p:nvPr>
        </p:nvSpPr>
        <p:spPr/>
        <p:txBody>
          <a:bodyPr/>
          <a:lstStyle>
            <a:lvl1pPr>
              <a:defRPr/>
            </a:lvl1pPr>
          </a:lstStyle>
          <a:p>
            <a:fld id="{9B76153A-654C-264D-9B09-1412705C44F0}" type="datetimeFigureOut">
              <a:rPr lang="fr-FR" altLang="fr-FR"/>
              <a:pPr/>
              <a:t>16/12/2025</a:t>
            </a:fld>
            <a:endParaRPr lang="fr-BE" altLang="fr-FR"/>
          </a:p>
        </p:txBody>
      </p:sp>
      <p:sp>
        <p:nvSpPr>
          <p:cNvPr id="6" name="Espace réservé du pied de page 4">
            <a:extLst>
              <a:ext uri="{FF2B5EF4-FFF2-40B4-BE49-F238E27FC236}">
                <a16:creationId xmlns:a16="http://schemas.microsoft.com/office/drawing/2014/main" id="{F818C920-B635-AC99-0621-65CA2DBA6405}"/>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6DB9F1EF-C577-7C01-B7B8-A66245D4384B}"/>
              </a:ext>
            </a:extLst>
          </p:cNvPr>
          <p:cNvSpPr>
            <a:spLocks noGrp="1"/>
          </p:cNvSpPr>
          <p:nvPr>
            <p:ph type="sldNum" sz="quarter" idx="12"/>
          </p:nvPr>
        </p:nvSpPr>
        <p:spPr/>
        <p:txBody>
          <a:bodyPr/>
          <a:lstStyle>
            <a:lvl1pPr>
              <a:defRPr/>
            </a:lvl1pPr>
          </a:lstStyle>
          <a:p>
            <a:fld id="{547F4530-C8F7-7E47-86F5-79C350F0C177}" type="slidenum">
              <a:rPr lang="fr-BE" altLang="fr-FR"/>
              <a:pPr/>
              <a:t>‹N°›</a:t>
            </a:fld>
            <a:endParaRPr lang="fr-BE" altLang="fr-FR"/>
          </a:p>
        </p:txBody>
      </p:sp>
    </p:spTree>
    <p:extLst>
      <p:ext uri="{BB962C8B-B14F-4D97-AF65-F5344CB8AC3E}">
        <p14:creationId xmlns:p14="http://schemas.microsoft.com/office/powerpoint/2010/main" val="228434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05C98497-9057-258E-2516-EAE97BDB33D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endParaRPr lang="fr-BE" altLang="fr-FR"/>
          </a:p>
        </p:txBody>
      </p:sp>
      <p:sp>
        <p:nvSpPr>
          <p:cNvPr id="1027" name="Espace réservé du texte 2">
            <a:extLst>
              <a:ext uri="{FF2B5EF4-FFF2-40B4-BE49-F238E27FC236}">
                <a16:creationId xmlns:a16="http://schemas.microsoft.com/office/drawing/2014/main" id="{841E74A2-B53D-C2D7-B8D2-B03916EB02E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a:extLst>
              <a:ext uri="{FF2B5EF4-FFF2-40B4-BE49-F238E27FC236}">
                <a16:creationId xmlns:a16="http://schemas.microsoft.com/office/drawing/2014/main" id="{E2ECA288-A3F9-EDE9-62E6-E133073311B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22A668CD-993D-D746-A666-C0BAF05EA7EE}" type="datetimeFigureOut">
              <a:rPr lang="fr-FR" altLang="fr-FR"/>
              <a:pPr/>
              <a:t>16/12/2025</a:t>
            </a:fld>
            <a:endParaRPr lang="fr-BE" altLang="fr-FR"/>
          </a:p>
        </p:txBody>
      </p:sp>
      <p:sp>
        <p:nvSpPr>
          <p:cNvPr id="5" name="Espace réservé du pied de page 4">
            <a:extLst>
              <a:ext uri="{FF2B5EF4-FFF2-40B4-BE49-F238E27FC236}">
                <a16:creationId xmlns:a16="http://schemas.microsoft.com/office/drawing/2014/main" id="{D8F99207-20DD-C5CC-139B-2482F1A454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0BB4E73F-44FB-7197-326F-4A747349121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6091842F-2711-BB43-82C1-782C2E7C404B}" type="slidenum">
              <a:rPr lang="fr-BE" altLang="fr-FR"/>
              <a:pPr/>
              <a:t>‹N°›</a:t>
            </a:fld>
            <a:endParaRPr lang="fr-BE"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FF845430-AD50-8A09-16C7-E95F2DCD4B26}"/>
              </a:ext>
            </a:extLst>
          </p:cNvPr>
          <p:cNvSpPr>
            <a:spLocks noGrp="1"/>
          </p:cNvSpPr>
          <p:nvPr>
            <p:ph type="ctrTitle"/>
          </p:nvPr>
        </p:nvSpPr>
        <p:spPr>
          <a:xfrm>
            <a:off x="0" y="285750"/>
            <a:ext cx="9144000" cy="4799013"/>
          </a:xfrm>
        </p:spPr>
        <p:txBody>
          <a:bodyPr/>
          <a:lstStyle/>
          <a:p>
            <a:br>
              <a:rPr lang="fr-FR" altLang="fr-FR" sz="4900" b="1" dirty="0">
                <a:latin typeface="Palatino Linotype" panose="02040502050505030304" pitchFamily="18" charset="0"/>
                <a:ea typeface="ＭＳ Ｐゴシック" panose="020B0600070205080204" pitchFamily="34" charset="-128"/>
              </a:rPr>
            </a:br>
            <a:r>
              <a:rPr lang="fr-FR" altLang="fr-FR" sz="5400" b="1" dirty="0">
                <a:latin typeface="Times New Roman" panose="02020603050405020304" pitchFamily="18" charset="0"/>
                <a:ea typeface="ＭＳ Ｐゴシック" panose="020B0600070205080204" pitchFamily="34" charset="-128"/>
                <a:cs typeface="Times New Roman" panose="02020603050405020304" pitchFamily="18" charset="0"/>
              </a:rPr>
              <a:t>Après l’esclavage: </a:t>
            </a:r>
            <a:br>
              <a:rPr lang="fr-FR" altLang="fr-FR" sz="54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5400" b="1" dirty="0">
                <a:latin typeface="Times New Roman" panose="02020603050405020304" pitchFamily="18" charset="0"/>
                <a:ea typeface="ＭＳ Ｐゴシック" panose="020B0600070205080204" pitchFamily="34" charset="-128"/>
                <a:cs typeface="Times New Roman" panose="02020603050405020304" pitchFamily="18" charset="0"/>
              </a:rPr>
              <a:t>l’</a:t>
            </a:r>
            <a:r>
              <a:rPr lang="fr-FR" altLang="fr-FR" sz="5400"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br>
              <a:rPr lang="fr-FR" altLang="fr-FR" sz="5400" b="1"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800" b="1" dirty="0">
                <a:latin typeface="Times New Roman" panose="02020603050405020304" pitchFamily="18" charset="0"/>
                <a:ea typeface="ＭＳ Ｐゴシック" panose="020B0600070205080204" pitchFamily="34" charset="-128"/>
                <a:cs typeface="Times New Roman" panose="02020603050405020304" pitchFamily="18" charset="0"/>
              </a:rPr>
              <a:t>Empire colonial français – seconde moitié du XIXe siècle</a:t>
            </a:r>
            <a:br>
              <a:rPr lang="fr-FR" altLang="fr-FR" sz="5400" dirty="0">
                <a:ea typeface="ＭＳ Ｐゴシック" panose="020B0600070205080204" pitchFamily="34" charset="-128"/>
              </a:rPr>
            </a:br>
            <a:endParaRPr lang="fr-FR" altLang="fr-FR" sz="5400" dirty="0">
              <a:latin typeface="Palatino Linotype" panose="02040502050505030304" pitchFamily="18" charset="0"/>
              <a:ea typeface="ＭＳ Ｐゴシック" panose="020B0600070205080204" pitchFamily="34" charset="-128"/>
            </a:endParaRPr>
          </a:p>
        </p:txBody>
      </p:sp>
      <p:sp>
        <p:nvSpPr>
          <p:cNvPr id="14339" name="Sous-titre 2">
            <a:extLst>
              <a:ext uri="{FF2B5EF4-FFF2-40B4-BE49-F238E27FC236}">
                <a16:creationId xmlns:a16="http://schemas.microsoft.com/office/drawing/2014/main" id="{0E9712A6-00BF-ABFA-FAB6-114623E591BB}"/>
              </a:ext>
            </a:extLst>
          </p:cNvPr>
          <p:cNvSpPr>
            <a:spLocks noGrp="1"/>
          </p:cNvSpPr>
          <p:nvPr>
            <p:ph type="subTitle" idx="1"/>
          </p:nvPr>
        </p:nvSpPr>
        <p:spPr>
          <a:xfrm>
            <a:off x="0" y="6165850"/>
            <a:ext cx="9144000" cy="692150"/>
          </a:xfrm>
        </p:spPr>
        <p:txBody>
          <a:bodyPr/>
          <a:lstStyle/>
          <a:p>
            <a:pPr algn="just" eaLnBrk="1" hangingPunct="1"/>
            <a:r>
              <a:rPr lang="fr-FR" altLang="fr-FR" sz="2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Céline Flory, CNRS, Mondes Américains-CERMA, CIRESC</a:t>
            </a:r>
          </a:p>
          <a:p>
            <a:pPr algn="just" eaLnBrk="1" hangingPunct="1"/>
            <a:endParaRPr lang="fr-FR" altLang="fr-FR"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a:extLst>
              <a:ext uri="{FF2B5EF4-FFF2-40B4-BE49-F238E27FC236}">
                <a16:creationId xmlns:a16="http://schemas.microsoft.com/office/drawing/2014/main" id="{7C25056F-74D5-4146-B5F1-6BBE1D428CBA}"/>
              </a:ext>
            </a:extLst>
          </p:cNvPr>
          <p:cNvSpPr>
            <a:spLocks noGrp="1"/>
          </p:cNvSpPr>
          <p:nvPr>
            <p:ph type="title"/>
          </p:nvPr>
        </p:nvSpPr>
        <p:spPr>
          <a:xfrm>
            <a:off x="457200" y="339725"/>
            <a:ext cx="8229600" cy="6178550"/>
          </a:xfrm>
        </p:spPr>
        <p:txBody>
          <a:bodyPr/>
          <a:lstStyle/>
          <a:p>
            <a:pPr algn="l"/>
            <a:r>
              <a:rPr lang="fr-FR" altLang="fr-FR" sz="3200" b="1" dirty="0">
                <a:latin typeface="Times New Roman" panose="02020603050405020304" pitchFamily="18" charset="0"/>
                <a:ea typeface="ＭＳ Ｐゴシック" panose="020B0600070205080204" pitchFamily="34" charset="-128"/>
                <a:cs typeface="Times New Roman" panose="02020603050405020304" pitchFamily="18" charset="0"/>
              </a:rPr>
              <a:t>Les temps d’engagement</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Indien.ne.s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5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Africain.e.s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6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Chinois.e.s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8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Africain.e.s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au moyen du « rachat »: 10 ans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a:extLst>
              <a:ext uri="{FF2B5EF4-FFF2-40B4-BE49-F238E27FC236}">
                <a16:creationId xmlns:a16="http://schemas.microsoft.com/office/drawing/2014/main" id="{EE830C90-0C69-56EA-7DBA-5AFB0531E0A4}"/>
              </a:ext>
            </a:extLst>
          </p:cNvPr>
          <p:cNvSpPr>
            <a:spLocks noGrp="1"/>
          </p:cNvSpPr>
          <p:nvPr>
            <p:ph type="title"/>
          </p:nvPr>
        </p:nvSpPr>
        <p:spPr>
          <a:xfrm>
            <a:off x="0" y="274638"/>
            <a:ext cx="9144000" cy="1143000"/>
          </a:xfrm>
        </p:spPr>
        <p:txBody>
          <a:bodyPr/>
          <a:lstStyle/>
          <a:p>
            <a:pPr algn="just"/>
            <a:r>
              <a:rPr lang="fr-FR" altLang="fr-FR" sz="2400" dirty="0">
                <a:latin typeface="Times New Roman" panose="02020603050405020304" pitchFamily="18" charset="0"/>
                <a:ea typeface="ＭＳ Ｐゴシック" panose="020B0600070205080204" pitchFamily="34" charset="-128"/>
              </a:rPr>
              <a:t>Contrat d’engagement de Boy </a:t>
            </a:r>
            <a:r>
              <a:rPr lang="fr-FR" altLang="fr-FR" sz="2400" dirty="0" err="1">
                <a:latin typeface="Times New Roman" panose="02020603050405020304" pitchFamily="18" charset="0"/>
                <a:ea typeface="ＭＳ Ｐゴシック" panose="020B0600070205080204" pitchFamily="34" charset="-128"/>
              </a:rPr>
              <a:t>Gim</a:t>
            </a:r>
            <a:r>
              <a:rPr lang="fr-FR" altLang="fr-FR" sz="2400" dirty="0">
                <a:latin typeface="Times New Roman" panose="02020603050405020304" pitchFamily="18" charset="0"/>
                <a:ea typeface="ＭＳ Ｐゴシック" panose="020B0600070205080204" pitchFamily="34" charset="-128"/>
              </a:rPr>
              <a:t>, 24 ans, conclu le 20 septembre 1854 à Bassa (Côte d’Ivoire actuelle) </a:t>
            </a:r>
          </a:p>
        </p:txBody>
      </p:sp>
      <p:pic>
        <p:nvPicPr>
          <p:cNvPr id="18434" name="Espace réservé du contenu 3" descr="contrat d'engagement de Boy Gim ATG fonds Lohier X247.png">
            <a:extLst>
              <a:ext uri="{FF2B5EF4-FFF2-40B4-BE49-F238E27FC236}">
                <a16:creationId xmlns:a16="http://schemas.microsoft.com/office/drawing/2014/main" id="{B5ABEC6D-14E5-6C57-4ECD-936CCBDBC80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5622" r="-85622"/>
          <a:stretch>
            <a:fillRect/>
          </a:stretch>
        </p:blipFill>
        <p:spPr/>
      </p:pic>
      <p:sp>
        <p:nvSpPr>
          <p:cNvPr id="18435" name="ZoneTexte 1">
            <a:extLst>
              <a:ext uri="{FF2B5EF4-FFF2-40B4-BE49-F238E27FC236}">
                <a16:creationId xmlns:a16="http://schemas.microsoft.com/office/drawing/2014/main" id="{49B61A54-C0F3-03E7-26C6-E1EDFC54CFEE}"/>
              </a:ext>
            </a:extLst>
          </p:cNvPr>
          <p:cNvSpPr txBox="1">
            <a:spLocks noChangeArrowheads="1"/>
          </p:cNvSpPr>
          <p:nvPr/>
        </p:nvSpPr>
        <p:spPr bwMode="auto">
          <a:xfrm>
            <a:off x="0" y="64531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rPr>
              <a:t>Source: ATG (Archives territoriales de Guyane), X 247 en cours de reclassement 6M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DF2066-E5FF-7386-87E6-3D59429DBFF2}"/>
              </a:ext>
            </a:extLst>
          </p:cNvPr>
          <p:cNvSpPr>
            <a:spLocks noGrp="1"/>
          </p:cNvSpPr>
          <p:nvPr>
            <p:ph idx="1"/>
          </p:nvPr>
        </p:nvSpPr>
        <p:spPr>
          <a:xfrm>
            <a:off x="250825" y="333375"/>
            <a:ext cx="8713788" cy="6264275"/>
          </a:xfrm>
        </p:spPr>
        <p:txBody>
          <a:bodyPr/>
          <a:lstStyle/>
          <a:p>
            <a:pPr marL="0" indent="0">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Article 6 du décret du 30 juin 1890 :</a:t>
            </a:r>
          </a:p>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 Sont qualifiés immigrants les travailleurs africains et asiatiques introduits dans les colonies dans les conditions prévues par le décret du 27 mars 1852. Tous les autres travailleurs, quels que soient leur pays d’origine et leur nationalité, sont soumis aux principes du droit commun qui régissent le louage en France »</a:t>
            </a:r>
          </a:p>
          <a:p>
            <a:pPr marL="0" indent="0" algn="just">
              <a:buFont typeface="Arial" panose="020B0604020202020204" pitchFamily="34" charset="0"/>
              <a:buNone/>
            </a:pP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C. </a:t>
            </a:r>
            <a:r>
              <a:rPr lang="fr-FR" altLang="fr-FR" sz="1800" dirty="0" err="1">
                <a:latin typeface="Times New Roman" panose="02020603050405020304" pitchFamily="18" charset="0"/>
                <a:ea typeface="ＭＳ Ｐゴシック" panose="020B0600070205080204" pitchFamily="34" charset="-128"/>
                <a:cs typeface="Times New Roman" panose="02020603050405020304" pitchFamily="18" charset="0"/>
              </a:rPr>
              <a:t>Schnakenbourg</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800" i="1" dirty="0">
                <a:latin typeface="Times New Roman" panose="02020603050405020304" pitchFamily="18" charset="0"/>
                <a:ea typeface="ＭＳ Ｐゴシック" panose="020B0600070205080204" pitchFamily="34" charset="-128"/>
                <a:cs typeface="Times New Roman" panose="02020603050405020304" pitchFamily="18" charset="0"/>
              </a:rPr>
              <a:t>L’immigration indienne en Guadeloupe 1848-1923. Histoire d’un flux migratoire</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Thèse d’Histoire, 2005, p. 806.</a:t>
            </a:r>
            <a:endParaRPr lang="fr-FR" altLang="fr-FR" sz="1800" b="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69D896DC-71AB-5707-9F91-FF112333989E}"/>
              </a:ext>
            </a:extLst>
          </p:cNvPr>
          <p:cNvSpPr>
            <a:spLocks noGrp="1"/>
          </p:cNvSpPr>
          <p:nvPr>
            <p:ph type="title"/>
          </p:nvPr>
        </p:nvSpPr>
        <p:spPr>
          <a:xfrm>
            <a:off x="0" y="274638"/>
            <a:ext cx="9144000" cy="1143000"/>
          </a:xfrm>
        </p:spPr>
        <p:txBody>
          <a:bodyPr/>
          <a:lstStyle/>
          <a:p>
            <a:pPr algn="l"/>
            <a:r>
              <a:rPr lang="fr-FR" altLang="fr-FR" sz="2400" dirty="0">
                <a:latin typeface="Times New Roman" panose="02020603050405020304" pitchFamily="18" charset="0"/>
                <a:ea typeface="ＭＳ Ｐゴシック" panose="020B0600070205080204" pitchFamily="34" charset="-128"/>
              </a:rPr>
              <a:t>Extrait de la matricule générale des immigrants, pour </a:t>
            </a:r>
            <a:r>
              <a:rPr lang="fr-FR" altLang="fr-FR" sz="2400" dirty="0" err="1">
                <a:latin typeface="Times New Roman" panose="02020603050405020304" pitchFamily="18" charset="0"/>
                <a:ea typeface="ＭＳ Ｐゴシック" panose="020B0600070205080204" pitchFamily="34" charset="-128"/>
              </a:rPr>
              <a:t>Soyon</a:t>
            </a:r>
            <a:r>
              <a:rPr lang="fr-FR" altLang="fr-FR" sz="2400" dirty="0">
                <a:latin typeface="Times New Roman" panose="02020603050405020304" pitchFamily="18" charset="0"/>
                <a:ea typeface="ＭＳ Ｐゴシック" panose="020B0600070205080204" pitchFamily="34" charset="-128"/>
              </a:rPr>
              <a:t> dit Louis (numéro de matricule 555), établi le 18 octobre 1899</a:t>
            </a:r>
          </a:p>
        </p:txBody>
      </p:sp>
      <p:pic>
        <p:nvPicPr>
          <p:cNvPr id="21506" name="Espace réservé du contenu 3" descr="Capture d’écran 2022-04-07 à 15.33.28.png">
            <a:extLst>
              <a:ext uri="{FF2B5EF4-FFF2-40B4-BE49-F238E27FC236}">
                <a16:creationId xmlns:a16="http://schemas.microsoft.com/office/drawing/2014/main" id="{2AF6E73B-394F-8038-FC7D-DCA55F861C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5007" r="-15007"/>
          <a:stretch>
            <a:fillRect/>
          </a:stretch>
        </p:blipFill>
        <p:spPr/>
      </p:pic>
      <p:sp>
        <p:nvSpPr>
          <p:cNvPr id="21507" name="ZoneTexte 1">
            <a:extLst>
              <a:ext uri="{FF2B5EF4-FFF2-40B4-BE49-F238E27FC236}">
                <a16:creationId xmlns:a16="http://schemas.microsoft.com/office/drawing/2014/main" id="{2C9C60B0-FDE5-A40D-A56E-4566738E2B77}"/>
              </a:ext>
            </a:extLst>
          </p:cNvPr>
          <p:cNvSpPr txBox="1">
            <a:spLocks noChangeArrowheads="1"/>
          </p:cNvSpPr>
          <p:nvPr/>
        </p:nvSpPr>
        <p:spPr bwMode="auto">
          <a:xfrm>
            <a:off x="107504" y="6524625"/>
            <a:ext cx="691242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rPr>
              <a:t>Source: ATG, série 3 E</a:t>
            </a:r>
          </a:p>
        </p:txBody>
      </p:sp>
    </p:spTree>
    <p:extLst>
      <p:ext uri="{BB962C8B-B14F-4D97-AF65-F5344CB8AC3E}">
        <p14:creationId xmlns:p14="http://schemas.microsoft.com/office/powerpoint/2010/main" val="358989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D65DC1-9807-348D-EC8E-1A5A5FA3BEDA}"/>
              </a:ext>
            </a:extLst>
          </p:cNvPr>
          <p:cNvSpPr>
            <a:spLocks noGrp="1"/>
          </p:cNvSpPr>
          <p:nvPr>
            <p:ph idx="1"/>
          </p:nvPr>
        </p:nvSpPr>
        <p:spPr>
          <a:xfrm>
            <a:off x="457200" y="404664"/>
            <a:ext cx="8229600" cy="5721499"/>
          </a:xfrm>
        </p:spPr>
        <p:txBody>
          <a:bodyPr/>
          <a:lstStyle/>
          <a:p>
            <a:pPr marL="0" indent="0">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Article 36 du décret du 27 mars 1852 : </a:t>
            </a:r>
          </a:p>
          <a:p>
            <a:pPr marL="0" indent="0">
              <a:buNone/>
            </a:pP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Les gouverneurs pourvoiront par des règlements spéciaux […] à l’organisation de syndicats destinés à leur servir d’intermédiaire auprès de l’administration, et d’ester pour eux en justice à fin d’exercice de leurs droits envers leurs engagistes, et de recouvrement de leurs salaires ou de leurs parts dans les produits ». </a:t>
            </a:r>
          </a:p>
          <a:p>
            <a:pPr marL="0" indent="0">
              <a:buNone/>
            </a:pPr>
            <a:endParaRPr lang="fr-FR" sz="24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24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24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24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Source: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Bulletin des Lois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1852, n°3958</a:t>
            </a: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01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a:extLst>
              <a:ext uri="{FF2B5EF4-FFF2-40B4-BE49-F238E27FC236}">
                <a16:creationId xmlns:a16="http://schemas.microsoft.com/office/drawing/2014/main" id="{7BA216D7-8CC6-E4DD-9387-8D502ECE535F}"/>
              </a:ext>
            </a:extLst>
          </p:cNvPr>
          <p:cNvSpPr>
            <a:spLocks noGrp="1"/>
          </p:cNvSpPr>
          <p:nvPr>
            <p:ph type="title"/>
          </p:nvPr>
        </p:nvSpPr>
        <p:spPr>
          <a:xfrm>
            <a:off x="457200" y="274638"/>
            <a:ext cx="8229600" cy="6249987"/>
          </a:xfrm>
        </p:spPr>
        <p:txBody>
          <a:bodyPr/>
          <a:lstStyle/>
          <a:p>
            <a:pPr algn="just"/>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L’engagé subira, pour chaque jour d’absence ou de cessation de travail sans motif légitime, indépendamment de la privation de salaire pour cette journée, la retenue d’une seconde journée à titre de dommages-intérêts. »</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article 2 du décret du 13 février 1852. </a:t>
            </a:r>
            <a:r>
              <a:rPr lang="fr-FR" altLang="fr-FR" sz="1800" i="1" dirty="0">
                <a:latin typeface="Times New Roman" panose="02020603050405020304" pitchFamily="18" charset="0"/>
                <a:ea typeface="ＭＳ Ｐゴシック" panose="020B0600070205080204" pitchFamily="34" charset="-128"/>
                <a:cs typeface="Times New Roman" panose="02020603050405020304" pitchFamily="18" charset="0"/>
              </a:rPr>
              <a:t>Bulletins des lois</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1852, n°3724.</a:t>
            </a:r>
            <a:b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20207-9A88-43CE-F98F-448A0798224A}"/>
              </a:ext>
            </a:extLst>
          </p:cNvPr>
          <p:cNvSpPr>
            <a:spLocks noGrp="1"/>
          </p:cNvSpPr>
          <p:nvPr>
            <p:ph type="title"/>
          </p:nvPr>
        </p:nvSpPr>
        <p:spPr/>
        <p:txBody>
          <a:bodyPr/>
          <a:lstStyle/>
          <a:p>
            <a:pPr algn="l"/>
            <a:r>
              <a:rPr lang="fr-FR" sz="2800" dirty="0">
                <a:latin typeface="Times New Roman" panose="02020603050405020304" pitchFamily="18" charset="0"/>
                <a:cs typeface="Times New Roman" panose="02020603050405020304" pitchFamily="18" charset="0"/>
              </a:rPr>
              <a:t>Arrêté du 28 décembre 1860: </a:t>
            </a:r>
          </a:p>
        </p:txBody>
      </p:sp>
      <p:sp>
        <p:nvSpPr>
          <p:cNvPr id="3" name="Espace réservé du contenu 2">
            <a:extLst>
              <a:ext uri="{FF2B5EF4-FFF2-40B4-BE49-F238E27FC236}">
                <a16:creationId xmlns:a16="http://schemas.microsoft.com/office/drawing/2014/main" id="{723DE153-847E-AC3C-12C8-9538E43F67E4}"/>
              </a:ext>
            </a:extLst>
          </p:cNvPr>
          <p:cNvSpPr>
            <a:spLocks noGrp="1"/>
          </p:cNvSpPr>
          <p:nvPr>
            <p:ph idx="1"/>
          </p:nvPr>
        </p:nvSpPr>
        <p:spPr/>
        <p:txBody>
          <a:bodyPr/>
          <a:lstStyle/>
          <a:p>
            <a:pPr marL="0" indent="0" algn="just">
              <a:buNone/>
            </a:pPr>
            <a:r>
              <a:rPr lang="fr-FR" sz="2800" dirty="0">
                <a:effectLst/>
                <a:latin typeface="Times New Roman" panose="02020603050405020304" pitchFamily="18" charset="0"/>
                <a:ea typeface="Calibri" panose="020F0502020204030204" pitchFamily="34" charset="0"/>
              </a:rPr>
              <a:t>« L’engagement de l’immigrant n’est réputé accompli et l’engagé ne peut obtenir son congé d’acquit que lorsque le temps stipulé par lui a été réellement fourni à raison de 26 jours de travail par mois effectifs et complets. Les jours d’absence au travail pour quelque cause que ce soit doivent être remplacés par autant de journées supplémentaires. »</a:t>
            </a:r>
            <a:endParaRPr lang="fr-FR" sz="2800" dirty="0"/>
          </a:p>
        </p:txBody>
      </p:sp>
      <p:sp>
        <p:nvSpPr>
          <p:cNvPr id="4" name="ZoneTexte 3">
            <a:extLst>
              <a:ext uri="{FF2B5EF4-FFF2-40B4-BE49-F238E27FC236}">
                <a16:creationId xmlns:a16="http://schemas.microsoft.com/office/drawing/2014/main" id="{7095D567-BCAF-B4BF-7E38-5AAE333200F6}"/>
              </a:ext>
            </a:extLst>
          </p:cNvPr>
          <p:cNvSpPr txBox="1"/>
          <p:nvPr/>
        </p:nvSpPr>
        <p:spPr>
          <a:xfrm>
            <a:off x="179512" y="6381328"/>
            <a:ext cx="8507288"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Source: </a:t>
            </a:r>
            <a:r>
              <a:rPr lang="fr-FR" i="1" dirty="0">
                <a:latin typeface="Times New Roman" panose="02020603050405020304" pitchFamily="18" charset="0"/>
                <a:cs typeface="Times New Roman" panose="02020603050405020304" pitchFamily="18" charset="0"/>
              </a:rPr>
              <a:t>Feuille officielle de la Guadeloupe</a:t>
            </a:r>
            <a:r>
              <a:rPr lang="fr-FR" dirty="0">
                <a:latin typeface="Times New Roman" panose="02020603050405020304" pitchFamily="18" charset="0"/>
                <a:cs typeface="Times New Roman" panose="02020603050405020304" pitchFamily="18" charset="0"/>
              </a:rPr>
              <a:t>, 1860.</a:t>
            </a:r>
          </a:p>
        </p:txBody>
      </p:sp>
    </p:spTree>
    <p:extLst>
      <p:ext uri="{BB962C8B-B14F-4D97-AF65-F5344CB8AC3E}">
        <p14:creationId xmlns:p14="http://schemas.microsoft.com/office/powerpoint/2010/main" val="266040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Espace réservé du contenu 2">
            <a:extLst>
              <a:ext uri="{FF2B5EF4-FFF2-40B4-BE49-F238E27FC236}">
                <a16:creationId xmlns:a16="http://schemas.microsoft.com/office/drawing/2014/main" id="{38EEEC84-9EF2-FFA3-3149-68C7FD9F368F}"/>
              </a:ext>
            </a:extLst>
          </p:cNvPr>
          <p:cNvSpPr>
            <a:spLocks noGrp="1"/>
          </p:cNvSpPr>
          <p:nvPr>
            <p:ph idx="1"/>
          </p:nvPr>
        </p:nvSpPr>
        <p:spPr>
          <a:xfrm>
            <a:off x="457200" y="981075"/>
            <a:ext cx="8229600" cy="4525963"/>
          </a:xfrm>
        </p:spPr>
        <p:txBody>
          <a:bodyPr/>
          <a:lstStyle/>
          <a:p>
            <a:r>
              <a:rPr lang="fr-FR" altLang="fr-FR" b="1" dirty="0">
                <a:latin typeface="Times New Roman" panose="02020603050405020304" pitchFamily="18" charset="0"/>
                <a:ea typeface="ＭＳ Ｐゴシック" panose="020B0600070205080204" pitchFamily="34" charset="-128"/>
                <a:cs typeface="Times New Roman" panose="02020603050405020304" pitchFamily="18" charset="0"/>
              </a:rPr>
              <a:t>Au sein du travail dépendant qu’est l’</a:t>
            </a:r>
            <a:r>
              <a:rPr lang="fr-FR" altLang="fr-FR"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r>
              <a:rPr lang="fr-FR" altLang="fr-FR" b="1" dirty="0">
                <a:latin typeface="Times New Roman" panose="02020603050405020304" pitchFamily="18" charset="0"/>
                <a:ea typeface="ＭＳ Ｐゴシック" panose="020B0600070205080204" pitchFamily="34" charset="-128"/>
                <a:cs typeface="Times New Roman" panose="02020603050405020304" pitchFamily="18" charset="0"/>
              </a:rPr>
              <a:t> : différents degrés de contrainte</a:t>
            </a: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a:extLst>
              <a:ext uri="{FF2B5EF4-FFF2-40B4-BE49-F238E27FC236}">
                <a16:creationId xmlns:a16="http://schemas.microsoft.com/office/drawing/2014/main" id="{ED5A3EA7-1366-6DFD-CF75-F30611975886}"/>
              </a:ext>
            </a:extLst>
          </p:cNvPr>
          <p:cNvSpPr>
            <a:spLocks noGrp="1"/>
          </p:cNvSpPr>
          <p:nvPr>
            <p:ph type="title"/>
          </p:nvPr>
        </p:nvSpPr>
        <p:spPr>
          <a:xfrm>
            <a:off x="457200" y="274638"/>
            <a:ext cx="8229600" cy="6323012"/>
          </a:xfrm>
        </p:spPr>
        <p:txBody>
          <a:bodyPr/>
          <a:lstStyle/>
          <a:p>
            <a:pPr algn="l"/>
            <a: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t>Article 8 du décret du 27 mars 1852:</a:t>
            </a: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t>« [Un] agent [du gouvernement] veillera aux opérations du recrutement et à l’embarquement des émigrants ; il […] ne délivrera de permis d’embarquement aux émigrants que si, interrogés individuellement, ils déclarent </a:t>
            </a:r>
            <a:r>
              <a:rPr lang="fr-FR" altLang="fr-FR" sz="2800" b="1" dirty="0">
                <a:latin typeface="Times New Roman" panose="02020603050405020304" pitchFamily="18" charset="0"/>
                <a:ea typeface="ＭＳ Ｐゴシック" panose="020B0600070205080204" pitchFamily="34" charset="-128"/>
                <a:cs typeface="Times New Roman" panose="02020603050405020304" pitchFamily="18" charset="0"/>
              </a:rPr>
              <a:t>consentir, en pleine connaissance de cause</a:t>
            </a:r>
            <a: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t>, à se rendre dans la colonie pour laquelle ils sont recrutés. »</a:t>
            </a: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a:t>
            </a:r>
            <a:r>
              <a:rPr lang="fr-FR" altLang="fr-FR" sz="1800" i="1" dirty="0">
                <a:latin typeface="Times New Roman" panose="02020603050405020304" pitchFamily="18" charset="0"/>
                <a:ea typeface="ＭＳ Ｐゴシック" panose="020B0600070205080204" pitchFamily="34" charset="-128"/>
                <a:cs typeface="Times New Roman" panose="02020603050405020304" pitchFamily="18" charset="0"/>
              </a:rPr>
              <a:t>Bulletin des Lois</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1852, n°3958.</a:t>
            </a:r>
            <a:b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1800" b="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C5739-247F-06D4-FC11-4C6516A631EA}"/>
              </a:ext>
            </a:extLst>
          </p:cNvPr>
          <p:cNvSpPr>
            <a:spLocks noGrp="1"/>
          </p:cNvSpPr>
          <p:nvPr>
            <p:ph type="title"/>
          </p:nvPr>
        </p:nvSpPr>
        <p:spPr>
          <a:xfrm>
            <a:off x="0" y="274638"/>
            <a:ext cx="9144000" cy="1143000"/>
          </a:xfrm>
        </p:spPr>
        <p:txBody>
          <a:bodyPr/>
          <a:lstStyle/>
          <a:p>
            <a:pPr algn="just"/>
            <a:r>
              <a:rPr lang="fr-FR" sz="2800" dirty="0">
                <a:latin typeface="Times New Roman" panose="02020603050405020304" pitchFamily="18" charset="0"/>
                <a:cs typeface="Times New Roman" panose="02020603050405020304" pitchFamily="18" charset="0"/>
              </a:rPr>
              <a:t>Contrat de </a:t>
            </a:r>
            <a:r>
              <a:rPr lang="fr-FR" sz="2800" dirty="0" err="1">
                <a:latin typeface="Times New Roman" panose="02020603050405020304" pitchFamily="18" charset="0"/>
                <a:cs typeface="Times New Roman" panose="02020603050405020304" pitchFamily="18" charset="0"/>
              </a:rPr>
              <a:t>Ramanji</a:t>
            </a:r>
            <a:r>
              <a:rPr lang="fr-FR" sz="2800" dirty="0">
                <a:latin typeface="Times New Roman" panose="02020603050405020304" pitchFamily="18" charset="0"/>
                <a:cs typeface="Times New Roman" panose="02020603050405020304" pitchFamily="18" charset="0"/>
              </a:rPr>
              <a:t>, 21 ans, signé le 17 février 1856 à Pondichéry</a:t>
            </a:r>
          </a:p>
        </p:txBody>
      </p:sp>
      <p:pic>
        <p:nvPicPr>
          <p:cNvPr id="6" name="Espace réservé du contenu 5">
            <a:extLst>
              <a:ext uri="{FF2B5EF4-FFF2-40B4-BE49-F238E27FC236}">
                <a16:creationId xmlns:a16="http://schemas.microsoft.com/office/drawing/2014/main" id="{95DEDACE-A77B-C5E3-EDBE-DF0E99C3DC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0660" y="1600200"/>
            <a:ext cx="3471679" cy="4525963"/>
          </a:xfrm>
        </p:spPr>
        <p:style>
          <a:lnRef idx="2">
            <a:schemeClr val="dk1"/>
          </a:lnRef>
          <a:fillRef idx="1">
            <a:schemeClr val="lt1"/>
          </a:fillRef>
          <a:effectRef idx="0">
            <a:schemeClr val="dk1"/>
          </a:effectRef>
          <a:fontRef idx="minor">
            <a:schemeClr val="dk1"/>
          </a:fontRef>
        </p:style>
      </p:pic>
      <p:pic>
        <p:nvPicPr>
          <p:cNvPr id="8" name="Espace réservé du contenu 7">
            <a:extLst>
              <a:ext uri="{FF2B5EF4-FFF2-40B4-BE49-F238E27FC236}">
                <a16:creationId xmlns:a16="http://schemas.microsoft.com/office/drawing/2014/main" id="{375D7FA1-381F-7473-1E03-C80403E999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5504" y="1600200"/>
            <a:ext cx="3183992" cy="4525963"/>
          </a:xfrm>
        </p:spPr>
        <p:style>
          <a:lnRef idx="2">
            <a:schemeClr val="dk1"/>
          </a:lnRef>
          <a:fillRef idx="1">
            <a:schemeClr val="lt1"/>
          </a:fillRef>
          <a:effectRef idx="0">
            <a:schemeClr val="dk1"/>
          </a:effectRef>
          <a:fontRef idx="minor">
            <a:schemeClr val="dk1"/>
          </a:fontRef>
        </p:style>
      </p:pic>
      <p:sp>
        <p:nvSpPr>
          <p:cNvPr id="9" name="ZoneTexte 8">
            <a:extLst>
              <a:ext uri="{FF2B5EF4-FFF2-40B4-BE49-F238E27FC236}">
                <a16:creationId xmlns:a16="http://schemas.microsoft.com/office/drawing/2014/main" id="{2BEE64F2-1BB9-BE8A-0A6A-EBC97E223603}"/>
              </a:ext>
            </a:extLst>
          </p:cNvPr>
          <p:cNvSpPr txBox="1"/>
          <p:nvPr/>
        </p:nvSpPr>
        <p:spPr>
          <a:xfrm>
            <a:off x="107504" y="6308725"/>
            <a:ext cx="8604448"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Source: ATG, X 247 en cours de reclassement 6M.</a:t>
            </a:r>
          </a:p>
        </p:txBody>
      </p:sp>
    </p:spTree>
    <p:extLst>
      <p:ext uri="{BB962C8B-B14F-4D97-AF65-F5344CB8AC3E}">
        <p14:creationId xmlns:p14="http://schemas.microsoft.com/office/powerpoint/2010/main" val="405594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contenu 2">
            <a:extLst>
              <a:ext uri="{FF2B5EF4-FFF2-40B4-BE49-F238E27FC236}">
                <a16:creationId xmlns:a16="http://schemas.microsoft.com/office/drawing/2014/main" id="{6B0198D4-591D-4789-C5FF-49E910E1B7A8}"/>
              </a:ext>
            </a:extLst>
          </p:cNvPr>
          <p:cNvSpPr>
            <a:spLocks noGrp="1"/>
          </p:cNvSpPr>
          <p:nvPr>
            <p:ph idx="1"/>
          </p:nvPr>
        </p:nvSpPr>
        <p:spPr/>
        <p:txBody>
          <a:bodyPr/>
          <a:lstStyle/>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De 1853 à 1889:</a:t>
            </a:r>
          </a:p>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 96 849 personnes engagées en Martinique, Guadeloupe et Guyane </a:t>
            </a:r>
          </a:p>
          <a:p>
            <a:pPr marL="0" indent="0" algn="just">
              <a:buFont typeface="Arial" panose="020B0604020202020204" pitchFamily="34" charset="0"/>
              <a:buNone/>
            </a:pP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Et plus de 152 000 personnes engagées à La Réunion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Doc 2 contrat d'engagement utilisé par la maison Régis Aîné (recto).jpg"/>
          <p:cNvPicPr>
            <a:picLocks noGrp="1" noChangeAspect="1"/>
          </p:cNvPicPr>
          <p:nvPr>
            <p:ph sz="half" idx="1"/>
          </p:nvPr>
        </p:nvPicPr>
        <p:blipFill>
          <a:blip r:embed="rId2" cstate="print"/>
          <a:stretch>
            <a:fillRect/>
          </a:stretch>
        </p:blipFill>
        <p:spPr>
          <a:xfrm>
            <a:off x="500034" y="285728"/>
            <a:ext cx="3365195" cy="5286412"/>
          </a:xfrm>
        </p:spPr>
      </p:pic>
      <p:pic>
        <p:nvPicPr>
          <p:cNvPr id="8" name="Espace réservé du contenu 7" descr="Doc 2 bis contrat d'engagement utilisé par la maison Régis Aîné (verso).jpg"/>
          <p:cNvPicPr>
            <a:picLocks noGrp="1" noChangeAspect="1"/>
          </p:cNvPicPr>
          <p:nvPr>
            <p:ph sz="half" idx="2"/>
          </p:nvPr>
        </p:nvPicPr>
        <p:blipFill>
          <a:blip r:embed="rId3" cstate="print"/>
          <a:stretch>
            <a:fillRect/>
          </a:stretch>
        </p:blipFill>
        <p:spPr>
          <a:xfrm>
            <a:off x="4857752" y="357166"/>
            <a:ext cx="3429024" cy="4525963"/>
          </a:xfrm>
        </p:spPr>
      </p:pic>
      <p:pic>
        <p:nvPicPr>
          <p:cNvPr id="1026" name="Picture 2" descr="C:\Users\user\Documents\PUBLICATIONS\The Book\Doc en jpeg pour cahier central\Doc 2 ter contrat d'engagement utilisé par la maison Régis Aîné (verso bis).jpg"/>
          <p:cNvPicPr>
            <a:picLocks noChangeAspect="1" noChangeArrowheads="1"/>
          </p:cNvPicPr>
          <p:nvPr/>
        </p:nvPicPr>
        <p:blipFill>
          <a:blip r:embed="rId4" cstate="print"/>
          <a:srcRect/>
          <a:stretch>
            <a:fillRect/>
          </a:stretch>
        </p:blipFill>
        <p:spPr bwMode="auto">
          <a:xfrm>
            <a:off x="4071934" y="4786322"/>
            <a:ext cx="4857784" cy="2071678"/>
          </a:xfrm>
          <a:prstGeom prst="rect">
            <a:avLst/>
          </a:prstGeom>
          <a:noFill/>
        </p:spPr>
      </p:pic>
      <p:sp>
        <p:nvSpPr>
          <p:cNvPr id="12" name="ZoneTexte 11"/>
          <p:cNvSpPr txBox="1"/>
          <p:nvPr/>
        </p:nvSpPr>
        <p:spPr>
          <a:xfrm>
            <a:off x="0" y="5857892"/>
            <a:ext cx="4000496" cy="830997"/>
          </a:xfrm>
          <a:prstGeom prst="rect">
            <a:avLst/>
          </a:prstGeom>
          <a:noFill/>
        </p:spPr>
        <p:txBody>
          <a:bodyPr wrap="square" rtlCol="0">
            <a:spAutoFit/>
          </a:bodyPr>
          <a:lstStyle/>
          <a:p>
            <a:pPr algn="just"/>
            <a:r>
              <a:rPr lang="fr-FR" sz="1600" dirty="0">
                <a:latin typeface="Times New Roman" panose="02020603050405020304" pitchFamily="18" charset="0"/>
                <a:cs typeface="Times New Roman" panose="02020603050405020304" pitchFamily="18" charset="0"/>
              </a:rPr>
              <a:t>Source: Contrat d’engagement de </a:t>
            </a:r>
            <a:r>
              <a:rPr lang="fr-FR" sz="1600" dirty="0" err="1">
                <a:latin typeface="Times New Roman" panose="02020603050405020304" pitchFamily="18" charset="0"/>
                <a:cs typeface="Times New Roman" panose="02020603050405020304" pitchFamily="18" charset="0"/>
              </a:rPr>
              <a:t>Kiluemba</a:t>
            </a:r>
            <a:r>
              <a:rPr lang="fr-FR" sz="1600" dirty="0">
                <a:latin typeface="Times New Roman" panose="02020603050405020304" pitchFamily="18" charset="0"/>
                <a:cs typeface="Times New Roman" panose="02020603050405020304" pitchFamily="18" charset="0"/>
              </a:rPr>
              <a:t>, </a:t>
            </a:r>
            <a:r>
              <a:rPr lang="fr-FR" sz="1600" i="1" dirty="0">
                <a:latin typeface="Times New Roman" panose="02020603050405020304" pitchFamily="18" charset="0"/>
                <a:cs typeface="Times New Roman" panose="02020603050405020304" pitchFamily="18" charset="0"/>
              </a:rPr>
              <a:t>racheté</a:t>
            </a:r>
            <a:r>
              <a:rPr lang="fr-FR" sz="1600" dirty="0">
                <a:latin typeface="Times New Roman" panose="02020603050405020304" pitchFamily="18" charset="0"/>
                <a:cs typeface="Times New Roman" panose="02020603050405020304" pitchFamily="18" charset="0"/>
              </a:rPr>
              <a:t> à Loango par la maison </a:t>
            </a:r>
            <a:r>
              <a:rPr lang="fr-FR" sz="1600" i="1" dirty="0">
                <a:latin typeface="Times New Roman" panose="02020603050405020304" pitchFamily="18" charset="0"/>
                <a:cs typeface="Times New Roman" panose="02020603050405020304" pitchFamily="18" charset="0"/>
              </a:rPr>
              <a:t>Régis Aîné</a:t>
            </a:r>
            <a:r>
              <a:rPr lang="fr-FR" sz="1600" dirty="0">
                <a:latin typeface="Times New Roman" panose="02020603050405020304" pitchFamily="18" charset="0"/>
                <a:cs typeface="Times New Roman" panose="02020603050405020304" pitchFamily="18" charset="0"/>
              </a:rPr>
              <a:t> en 1859, ANOM, Généralités, 118/1020 </a:t>
            </a:r>
          </a:p>
        </p:txBody>
      </p:sp>
      <p:sp>
        <p:nvSpPr>
          <p:cNvPr id="4" name="Flèche droite 3"/>
          <p:cNvSpPr/>
          <p:nvPr/>
        </p:nvSpPr>
        <p:spPr>
          <a:xfrm>
            <a:off x="642910" y="2000240"/>
            <a:ext cx="360040" cy="7200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ctrTitle"/>
          </p:nvPr>
        </p:nvSpPr>
        <p:spPr>
          <a:xfrm>
            <a:off x="0" y="0"/>
            <a:ext cx="9144000" cy="980728"/>
          </a:xfrm>
        </p:spPr>
        <p:txBody>
          <a:bodyPr>
            <a:normAutofit/>
          </a:bodyPr>
          <a:lstStyle/>
          <a:p>
            <a:pPr algn="just" eaLnBrk="1" hangingPunct="1"/>
            <a:r>
              <a:rPr lang="fr-FR" sz="2800" b="1" dirty="0">
                <a:latin typeface="Times New Roman" pitchFamily="18" charset="0"/>
                <a:cs typeface="Times New Roman" pitchFamily="18" charset="0"/>
              </a:rPr>
              <a:t>Préambule du contrat d’engagement de </a:t>
            </a:r>
            <a:r>
              <a:rPr lang="fr-FR" sz="2800" b="1" dirty="0" err="1">
                <a:latin typeface="Times New Roman" pitchFamily="18" charset="0"/>
                <a:cs typeface="Times New Roman" pitchFamily="18" charset="0"/>
              </a:rPr>
              <a:t>Kiluemba</a:t>
            </a:r>
            <a:r>
              <a:rPr lang="fr-FR" sz="2800" b="1" dirty="0">
                <a:latin typeface="Times New Roman" pitchFamily="18" charset="0"/>
                <a:cs typeface="Times New Roman" pitchFamily="18" charset="0"/>
              </a:rPr>
              <a:t>, établi le 29 mars 1859 </a:t>
            </a:r>
          </a:p>
        </p:txBody>
      </p:sp>
      <p:sp>
        <p:nvSpPr>
          <p:cNvPr id="12291" name="Rectangle 8"/>
          <p:cNvSpPr>
            <a:spLocks noGrp="1" noChangeArrowheads="1"/>
          </p:cNvSpPr>
          <p:nvPr>
            <p:ph type="subTitle" idx="1"/>
          </p:nvPr>
        </p:nvSpPr>
        <p:spPr>
          <a:xfrm>
            <a:off x="0" y="838200"/>
            <a:ext cx="9144000" cy="5181600"/>
          </a:xfrm>
        </p:spPr>
        <p:txBody>
          <a:bodyPr>
            <a:normAutofit fontScale="77500" lnSpcReduction="20000"/>
          </a:bodyPr>
          <a:lstStyle/>
          <a:p>
            <a:pPr algn="l" eaLnBrk="1" hangingPunct="1">
              <a:lnSpc>
                <a:spcPct val="90000"/>
              </a:lnSpc>
            </a:pPr>
            <a:endParaRPr lang="fr-FR" sz="3600" dirty="0">
              <a:solidFill>
                <a:schemeClr val="tx1"/>
              </a:solidFill>
              <a:latin typeface="Times New Roman" pitchFamily="18" charset="0"/>
              <a:cs typeface="Times New Roman" pitchFamily="18" charset="0"/>
            </a:endParaRPr>
          </a:p>
          <a:p>
            <a:pPr algn="just" eaLnBrk="1" hangingPunct="1">
              <a:lnSpc>
                <a:spcPct val="150000"/>
              </a:lnSpc>
            </a:pPr>
            <a:r>
              <a:rPr lang="fr-FR" sz="3600" dirty="0">
                <a:solidFill>
                  <a:schemeClr val="tx1"/>
                </a:solidFill>
                <a:latin typeface="Times New Roman" pitchFamily="18" charset="0"/>
                <a:cs typeface="Times New Roman" pitchFamily="18" charset="0"/>
              </a:rPr>
              <a:t>« </a:t>
            </a:r>
            <a:r>
              <a:rPr lang="fr-FR" sz="2800" dirty="0">
                <a:solidFill>
                  <a:schemeClr val="tx1"/>
                </a:solidFill>
                <a:latin typeface="Times New Roman" pitchFamily="18" charset="0"/>
                <a:cs typeface="Times New Roman" pitchFamily="18" charset="0"/>
              </a:rPr>
              <a:t>Ce </a:t>
            </a:r>
            <a:r>
              <a:rPr lang="fr-FR" sz="2800" dirty="0" err="1">
                <a:solidFill>
                  <a:schemeClr val="tx1"/>
                </a:solidFill>
                <a:latin typeface="Times New Roman" pitchFamily="18" charset="0"/>
                <a:cs typeface="Times New Roman" pitchFamily="18" charset="0"/>
              </a:rPr>
              <a:t>jourd’hui</a:t>
            </a:r>
            <a:r>
              <a:rPr lang="fr-FR" sz="2800" dirty="0">
                <a:solidFill>
                  <a:schemeClr val="tx1"/>
                </a:solidFill>
                <a:latin typeface="Times New Roman" pitchFamily="18" charset="0"/>
                <a:cs typeface="Times New Roman" pitchFamily="18" charset="0"/>
              </a:rPr>
              <a:t> </a:t>
            </a:r>
            <a:r>
              <a:rPr lang="fr-FR" sz="2800" i="1" dirty="0">
                <a:solidFill>
                  <a:schemeClr val="tx1"/>
                </a:solidFill>
                <a:latin typeface="Times New Roman" pitchFamily="18" charset="0"/>
                <a:cs typeface="Times New Roman" pitchFamily="18" charset="0"/>
              </a:rPr>
              <a:t>vingt neuf mars</a:t>
            </a:r>
            <a:r>
              <a:rPr lang="fr-FR" sz="2800" dirty="0">
                <a:solidFill>
                  <a:schemeClr val="tx1"/>
                </a:solidFill>
                <a:latin typeface="Times New Roman" pitchFamily="18" charset="0"/>
                <a:cs typeface="Times New Roman" pitchFamily="18" charset="0"/>
              </a:rPr>
              <a:t> mil huit cent cinquante </a:t>
            </a:r>
            <a:r>
              <a:rPr lang="fr-FR" sz="2800" i="1" dirty="0">
                <a:solidFill>
                  <a:schemeClr val="tx1"/>
                </a:solidFill>
                <a:latin typeface="Times New Roman" pitchFamily="18" charset="0"/>
                <a:cs typeface="Times New Roman" pitchFamily="18" charset="0"/>
              </a:rPr>
              <a:t>neuf</a:t>
            </a:r>
            <a:r>
              <a:rPr lang="fr-FR" sz="2800" dirty="0">
                <a:solidFill>
                  <a:schemeClr val="tx1"/>
                </a:solidFill>
                <a:latin typeface="Times New Roman" pitchFamily="18" charset="0"/>
                <a:cs typeface="Times New Roman" pitchFamily="18" charset="0"/>
              </a:rPr>
              <a:t> par devant nous </a:t>
            </a:r>
            <a:r>
              <a:rPr lang="fr-FR" sz="2800" i="1" dirty="0">
                <a:solidFill>
                  <a:schemeClr val="tx1"/>
                </a:solidFill>
                <a:latin typeface="Times New Roman" pitchFamily="18" charset="0"/>
                <a:cs typeface="Times New Roman" pitchFamily="18" charset="0"/>
              </a:rPr>
              <a:t>Enseigne de vaisseau,</a:t>
            </a:r>
            <a:r>
              <a:rPr lang="fr-FR" sz="2800" dirty="0">
                <a:solidFill>
                  <a:schemeClr val="tx1"/>
                </a:solidFill>
                <a:latin typeface="Times New Roman" pitchFamily="18" charset="0"/>
                <a:cs typeface="Times New Roman" pitchFamily="18" charset="0"/>
              </a:rPr>
              <a:t> commissaire du gouvernement français, agent d’émigration, conformément à l’article 8 du décret du 27 mars 1852, assisté de </a:t>
            </a:r>
            <a:r>
              <a:rPr lang="fr-FR" sz="2800" i="1" dirty="0">
                <a:solidFill>
                  <a:schemeClr val="tx1"/>
                </a:solidFill>
                <a:latin typeface="Times New Roman" pitchFamily="18" charset="0"/>
                <a:cs typeface="Times New Roman" pitchFamily="18" charset="0"/>
              </a:rPr>
              <a:t>deux</a:t>
            </a:r>
            <a:r>
              <a:rPr lang="fr-FR" sz="2800" dirty="0">
                <a:solidFill>
                  <a:schemeClr val="tx1"/>
                </a:solidFill>
                <a:latin typeface="Times New Roman" pitchFamily="18" charset="0"/>
                <a:cs typeface="Times New Roman" pitchFamily="18" charset="0"/>
              </a:rPr>
              <a:t> témoins requis, a comparu le nommé </a:t>
            </a:r>
            <a:r>
              <a:rPr lang="fr-FR" sz="2800" i="1" dirty="0" err="1">
                <a:solidFill>
                  <a:schemeClr val="tx1"/>
                </a:solidFill>
                <a:latin typeface="Times New Roman" pitchFamily="18" charset="0"/>
                <a:cs typeface="Times New Roman" pitchFamily="18" charset="0"/>
              </a:rPr>
              <a:t>Kiluemba</a:t>
            </a:r>
            <a:r>
              <a:rPr lang="fr-FR" sz="2800" dirty="0">
                <a:solidFill>
                  <a:schemeClr val="tx1"/>
                </a:solidFill>
                <a:latin typeface="Times New Roman" pitchFamily="18" charset="0"/>
                <a:cs typeface="Times New Roman" pitchFamily="18" charset="0"/>
              </a:rPr>
              <a:t>, </a:t>
            </a:r>
            <a:r>
              <a:rPr lang="fr-FR" b="1" dirty="0">
                <a:solidFill>
                  <a:schemeClr val="tx1"/>
                </a:solidFill>
                <a:latin typeface="Times New Roman" pitchFamily="18" charset="0"/>
                <a:cs typeface="Times New Roman" pitchFamily="18" charset="0"/>
              </a:rPr>
              <a:t>noir libre</a:t>
            </a:r>
            <a:r>
              <a:rPr lang="fr-FR" sz="2800" dirty="0">
                <a:solidFill>
                  <a:schemeClr val="tx1"/>
                </a:solidFill>
                <a:latin typeface="Times New Roman" pitchFamily="18" charset="0"/>
                <a:cs typeface="Times New Roman" pitchFamily="18" charset="0"/>
              </a:rPr>
              <a:t>, né au village de </a:t>
            </a:r>
            <a:r>
              <a:rPr lang="fr-FR" sz="2800" i="1" dirty="0" err="1">
                <a:solidFill>
                  <a:schemeClr val="tx1"/>
                </a:solidFill>
                <a:latin typeface="Times New Roman" pitchFamily="18" charset="0"/>
                <a:cs typeface="Times New Roman" pitchFamily="18" charset="0"/>
              </a:rPr>
              <a:t>Quibanda</a:t>
            </a:r>
            <a:r>
              <a:rPr lang="fr-FR" sz="2800" dirty="0">
                <a:solidFill>
                  <a:schemeClr val="tx1"/>
                </a:solidFill>
                <a:latin typeface="Times New Roman" pitchFamily="18" charset="0"/>
                <a:cs typeface="Times New Roman" pitchFamily="18" charset="0"/>
              </a:rPr>
              <a:t> côte de </a:t>
            </a:r>
            <a:r>
              <a:rPr lang="fr-FR" sz="2800" i="1" dirty="0">
                <a:solidFill>
                  <a:schemeClr val="tx1"/>
                </a:solidFill>
                <a:latin typeface="Times New Roman" pitchFamily="18" charset="0"/>
                <a:cs typeface="Times New Roman" pitchFamily="18" charset="0"/>
              </a:rPr>
              <a:t>Loango</a:t>
            </a:r>
            <a:r>
              <a:rPr lang="fr-FR" sz="2800" dirty="0">
                <a:solidFill>
                  <a:schemeClr val="tx1"/>
                </a:solidFill>
                <a:latin typeface="Times New Roman" pitchFamily="18" charset="0"/>
                <a:cs typeface="Times New Roman" pitchFamily="18" charset="0"/>
              </a:rPr>
              <a:t> âgé de </a:t>
            </a:r>
            <a:r>
              <a:rPr lang="fr-FR" sz="2800" i="1" dirty="0">
                <a:solidFill>
                  <a:schemeClr val="tx1"/>
                </a:solidFill>
                <a:latin typeface="Times New Roman" pitchFamily="18" charset="0"/>
                <a:cs typeface="Times New Roman" pitchFamily="18" charset="0"/>
              </a:rPr>
              <a:t>23 ans</a:t>
            </a:r>
            <a:r>
              <a:rPr lang="fr-FR" sz="2800" dirty="0">
                <a:solidFill>
                  <a:schemeClr val="tx1"/>
                </a:solidFill>
                <a:latin typeface="Times New Roman" pitchFamily="18" charset="0"/>
                <a:cs typeface="Times New Roman" pitchFamily="18" charset="0"/>
              </a:rPr>
              <a:t> </a:t>
            </a:r>
            <a:r>
              <a:rPr lang="fr-FR" sz="2800" b="1" dirty="0">
                <a:solidFill>
                  <a:schemeClr val="tx1"/>
                </a:solidFill>
                <a:latin typeface="Times New Roman" pitchFamily="18" charset="0"/>
                <a:cs typeface="Times New Roman" pitchFamily="18" charset="0"/>
              </a:rPr>
              <a:t>lequel nous a déclaré consentir librement et de son plein gré </a:t>
            </a:r>
            <a:r>
              <a:rPr lang="fr-FR" sz="2800" dirty="0">
                <a:solidFill>
                  <a:schemeClr val="tx1"/>
                </a:solidFill>
                <a:latin typeface="Times New Roman" pitchFamily="18" charset="0"/>
                <a:cs typeface="Times New Roman" pitchFamily="18" charset="0"/>
              </a:rPr>
              <a:t>à partir pour une des Colonies Françaises d’Amérique pour y contracter l’engagement de travail ci-après détaillé et présenté par M. </a:t>
            </a:r>
            <a:r>
              <a:rPr lang="fr-FR" sz="2800" i="1" dirty="0">
                <a:solidFill>
                  <a:schemeClr val="tx1"/>
                </a:solidFill>
                <a:latin typeface="Times New Roman" pitchFamily="18" charset="0"/>
                <a:cs typeface="Times New Roman" pitchFamily="18" charset="0"/>
              </a:rPr>
              <a:t>Régnier</a:t>
            </a:r>
            <a:r>
              <a:rPr lang="fr-FR" sz="2800" dirty="0">
                <a:solidFill>
                  <a:schemeClr val="tx1"/>
                </a:solidFill>
                <a:latin typeface="Times New Roman" pitchFamily="18" charset="0"/>
                <a:cs typeface="Times New Roman" pitchFamily="18" charset="0"/>
              </a:rPr>
              <a:t> au nom de Mr Régis au profit de l’habitant qui sera désigné par l’administration locale à son arrivée dans la colonie. » </a:t>
            </a:r>
          </a:p>
          <a:p>
            <a:pPr algn="l" eaLnBrk="1" hangingPunct="1">
              <a:lnSpc>
                <a:spcPct val="90000"/>
              </a:lnSpc>
            </a:pPr>
            <a:endParaRPr lang="fr-FR" sz="2000" dirty="0">
              <a:solidFill>
                <a:schemeClr val="tx1"/>
              </a:solidFill>
              <a:latin typeface="Times New Roman" pitchFamily="18" charset="0"/>
              <a:cs typeface="Times New Roman" pitchFamily="18" charset="0"/>
            </a:endParaRPr>
          </a:p>
          <a:p>
            <a:pPr algn="l" eaLnBrk="1" hangingPunct="1">
              <a:lnSpc>
                <a:spcPct val="90000"/>
              </a:lnSpc>
            </a:pPr>
            <a:endParaRPr lang="fr-FR" sz="2000" dirty="0">
              <a:solidFill>
                <a:schemeClr val="tx1"/>
              </a:solidFill>
              <a:latin typeface="Times New Roman" pitchFamily="18" charset="0"/>
              <a:cs typeface="Times New Roman" pitchFamily="18" charset="0"/>
            </a:endParaRPr>
          </a:p>
        </p:txBody>
      </p:sp>
      <p:sp>
        <p:nvSpPr>
          <p:cNvPr id="12292" name="Text Box 9"/>
          <p:cNvSpPr txBox="1">
            <a:spLocks noChangeArrowheads="1"/>
          </p:cNvSpPr>
          <p:nvPr/>
        </p:nvSpPr>
        <p:spPr bwMode="auto">
          <a:xfrm>
            <a:off x="0" y="6172200"/>
            <a:ext cx="9064625" cy="915988"/>
          </a:xfrm>
          <a:prstGeom prst="rect">
            <a:avLst/>
          </a:prstGeom>
          <a:noFill/>
          <a:ln w="9525">
            <a:noFill/>
            <a:miter lim="800000"/>
            <a:headEnd/>
            <a:tailEnd/>
          </a:ln>
        </p:spPr>
        <p:txBody>
          <a:bodyPr wrap="square">
            <a:spAutoFit/>
          </a:bodyPr>
          <a:lstStyle/>
          <a:p>
            <a:r>
              <a:rPr lang="fr-FR" sz="1800" dirty="0">
                <a:latin typeface="Times New Roman" pitchFamily="18" charset="0"/>
                <a:cs typeface="Times New Roman" pitchFamily="18" charset="0"/>
              </a:rPr>
              <a:t>Source: ANOM (Archives nationales d’outre-mer), Généralités, 118/1020. Les passages en italiques sont écrits à la main. Nous soulignons en gras.</a:t>
            </a:r>
          </a:p>
          <a:p>
            <a:r>
              <a:rPr lang="fr-FR" sz="1800" dirty="0">
                <a:latin typeface="Arial Narrow"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430F4F56-6B37-DC3D-A24F-41F1BBD31569}"/>
              </a:ext>
            </a:extLst>
          </p:cNvPr>
          <p:cNvSpPr>
            <a:spLocks noGrp="1"/>
          </p:cNvSpPr>
          <p:nvPr>
            <p:ph type="title"/>
          </p:nvPr>
        </p:nvSpPr>
        <p:spPr>
          <a:xfrm>
            <a:off x="457200" y="274638"/>
            <a:ext cx="8229600" cy="6178550"/>
          </a:xfrm>
        </p:spPr>
        <p:txBody>
          <a:bodyPr/>
          <a:lstStyle/>
          <a:p>
            <a:pPr algn="l"/>
            <a:r>
              <a:rPr lang="fr-FR" altLang="fr-FR" sz="3200" b="1" dirty="0">
                <a:latin typeface="Times New Roman" panose="02020603050405020304" pitchFamily="18" charset="0"/>
                <a:ea typeface="ＭＳ Ｐゴシック" panose="020B0600070205080204" pitchFamily="34" charset="-128"/>
                <a:cs typeface="Times New Roman" panose="02020603050405020304" pitchFamily="18" charset="0"/>
              </a:rPr>
              <a:t>Les temps d’engagement</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Indien.ne.s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5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Africain.e.s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6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Chinois.e.s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8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Africain.e.s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au moyen du « rachat »: 10 ans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a:extLst>
              <a:ext uri="{FF2B5EF4-FFF2-40B4-BE49-F238E27FC236}">
                <a16:creationId xmlns:a16="http://schemas.microsoft.com/office/drawing/2014/main" id="{5A286730-0231-2075-EBD7-55AD784DF87C}"/>
              </a:ext>
            </a:extLst>
          </p:cNvPr>
          <p:cNvSpPr>
            <a:spLocks noGrp="1"/>
          </p:cNvSpPr>
          <p:nvPr>
            <p:ph type="title"/>
          </p:nvPr>
        </p:nvSpPr>
        <p:spPr/>
        <p:txBody>
          <a:bodyPr/>
          <a:lstStyle/>
          <a:p>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Montant des « primes d’introduction » et durée du contrat d’engagement</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AE428A37-03A0-8FB6-0776-FA1FFE1221A6}"/>
              </a:ext>
            </a:extLst>
          </p:cNvPr>
          <p:cNvGraphicFramePr>
            <a:graphicFrameLocks noGrp="1"/>
          </p:cNvGraphicFramePr>
          <p:nvPr>
            <p:extLst>
              <p:ext uri="{D42A27DB-BD31-4B8C-83A1-F6EECF244321}">
                <p14:modId xmlns:p14="http://schemas.microsoft.com/office/powerpoint/2010/main" val="3100724166"/>
              </p:ext>
            </p:extLst>
          </p:nvPr>
        </p:nvGraphicFramePr>
        <p:xfrm>
          <a:off x="395288" y="1412875"/>
          <a:ext cx="8280400" cy="3744914"/>
        </p:xfrm>
        <a:graphic>
          <a:graphicData uri="http://schemas.openxmlformats.org/drawingml/2006/table">
            <a:tbl>
              <a:tblPr/>
              <a:tblGrid>
                <a:gridCol w="1655762">
                  <a:extLst>
                    <a:ext uri="{9D8B030D-6E8A-4147-A177-3AD203B41FA5}">
                      <a16:colId xmlns:a16="http://schemas.microsoft.com/office/drawing/2014/main" val="2848584027"/>
                    </a:ext>
                  </a:extLst>
                </a:gridCol>
                <a:gridCol w="1655763">
                  <a:extLst>
                    <a:ext uri="{9D8B030D-6E8A-4147-A177-3AD203B41FA5}">
                      <a16:colId xmlns:a16="http://schemas.microsoft.com/office/drawing/2014/main" val="1788839713"/>
                    </a:ext>
                  </a:extLst>
                </a:gridCol>
                <a:gridCol w="1657350">
                  <a:extLst>
                    <a:ext uri="{9D8B030D-6E8A-4147-A177-3AD203B41FA5}">
                      <a16:colId xmlns:a16="http://schemas.microsoft.com/office/drawing/2014/main" val="755430087"/>
                    </a:ext>
                  </a:extLst>
                </a:gridCol>
                <a:gridCol w="1655762">
                  <a:extLst>
                    <a:ext uri="{9D8B030D-6E8A-4147-A177-3AD203B41FA5}">
                      <a16:colId xmlns:a16="http://schemas.microsoft.com/office/drawing/2014/main" val="2878937415"/>
                    </a:ext>
                  </a:extLst>
                </a:gridCol>
                <a:gridCol w="1655763">
                  <a:extLst>
                    <a:ext uri="{9D8B030D-6E8A-4147-A177-3AD203B41FA5}">
                      <a16:colId xmlns:a16="http://schemas.microsoft.com/office/drawing/2014/main" val="4096378713"/>
                    </a:ext>
                  </a:extLst>
                </a:gridCol>
              </a:tblGrid>
              <a:tr h="9350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Territoire de recrutement</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Inde </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Afrique</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Afrique (« rachat »)</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Chine</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551359769"/>
                  </a:ext>
                </a:extLst>
              </a:tr>
              <a:tr h="11318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Montant de la prime pour un adulte</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385F</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329F</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500F</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659,60F</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859831984"/>
                  </a:ext>
                </a:extLst>
              </a:tr>
              <a:tr h="16779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Durée de l’engagement</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5 ans</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6 ans</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10 ans</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8 ans</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6628113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a:extLst>
              <a:ext uri="{FF2B5EF4-FFF2-40B4-BE49-F238E27FC236}">
                <a16:creationId xmlns:a16="http://schemas.microsoft.com/office/drawing/2014/main" id="{577856C4-1316-EFA6-93AE-8A98BA04F038}"/>
              </a:ext>
            </a:extLst>
          </p:cNvPr>
          <p:cNvSpPr>
            <a:spLocks noGrp="1"/>
          </p:cNvSpPr>
          <p:nvPr>
            <p:ph type="title"/>
          </p:nvPr>
        </p:nvSpPr>
        <p:spPr>
          <a:xfrm>
            <a:off x="457200" y="274638"/>
            <a:ext cx="8229600" cy="6249987"/>
          </a:xfrm>
        </p:spPr>
        <p:txBody>
          <a:bodyPr/>
          <a:lstStyle/>
          <a:p>
            <a:pPr algn="just"/>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L’engagé reconnait avoir reçu en avance du représentant de Mr Régis, la somme de deux cents francs dont il s’est servi pour sa libération et pour divers frais à son compte. Ces avances seront retenues sur ses salaires à raison de trois francs par mois. »</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Article 6 de la convention ministérielle conclue le 27 mars 1857 entre la maison </a:t>
            </a:r>
            <a:r>
              <a:rPr lang="fr-FR" altLang="fr-FR" sz="1800" i="1" dirty="0">
                <a:latin typeface="Times New Roman" panose="02020603050405020304" pitchFamily="18" charset="0"/>
                <a:ea typeface="ＭＳ Ｐゴシック" panose="020B0600070205080204" pitchFamily="34" charset="-128"/>
                <a:cs typeface="Times New Roman" panose="02020603050405020304" pitchFamily="18" charset="0"/>
              </a:rPr>
              <a:t>Régis Aîné</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et le ministère de la Marine et des Colonies. ANOM, Généralités, 118/1120.</a:t>
            </a:r>
            <a:b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C5739-247F-06D4-FC11-4C6516A631EA}"/>
              </a:ext>
            </a:extLst>
          </p:cNvPr>
          <p:cNvSpPr>
            <a:spLocks noGrp="1"/>
          </p:cNvSpPr>
          <p:nvPr>
            <p:ph type="title"/>
          </p:nvPr>
        </p:nvSpPr>
        <p:spPr>
          <a:xfrm>
            <a:off x="0" y="274638"/>
            <a:ext cx="9144000" cy="1143000"/>
          </a:xfrm>
        </p:spPr>
        <p:txBody>
          <a:bodyPr/>
          <a:lstStyle/>
          <a:p>
            <a:pPr algn="just"/>
            <a:r>
              <a:rPr lang="fr-FR" sz="2800" dirty="0">
                <a:latin typeface="Times New Roman" panose="02020603050405020304" pitchFamily="18" charset="0"/>
                <a:cs typeface="Times New Roman" panose="02020603050405020304" pitchFamily="18" charset="0"/>
              </a:rPr>
              <a:t>Contrat de </a:t>
            </a:r>
            <a:r>
              <a:rPr lang="fr-FR" sz="2800" dirty="0" err="1">
                <a:latin typeface="Times New Roman" panose="02020603050405020304" pitchFamily="18" charset="0"/>
                <a:cs typeface="Times New Roman" panose="02020603050405020304" pitchFamily="18" charset="0"/>
              </a:rPr>
              <a:t>Ramanji</a:t>
            </a:r>
            <a:r>
              <a:rPr lang="fr-FR" sz="2800" dirty="0">
                <a:latin typeface="Times New Roman" panose="02020603050405020304" pitchFamily="18" charset="0"/>
                <a:cs typeface="Times New Roman" panose="02020603050405020304" pitchFamily="18" charset="0"/>
              </a:rPr>
              <a:t>, 21 ans, signé le 17 février 1856 à Pondichéry</a:t>
            </a:r>
          </a:p>
        </p:txBody>
      </p:sp>
      <p:pic>
        <p:nvPicPr>
          <p:cNvPr id="6" name="Espace réservé du contenu 5">
            <a:extLst>
              <a:ext uri="{FF2B5EF4-FFF2-40B4-BE49-F238E27FC236}">
                <a16:creationId xmlns:a16="http://schemas.microsoft.com/office/drawing/2014/main" id="{95DEDACE-A77B-C5E3-EDBE-DF0E99C3DC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0660" y="1600200"/>
            <a:ext cx="3471679" cy="4525963"/>
          </a:xfrm>
        </p:spPr>
        <p:style>
          <a:lnRef idx="2">
            <a:schemeClr val="dk1"/>
          </a:lnRef>
          <a:fillRef idx="1">
            <a:schemeClr val="lt1"/>
          </a:fillRef>
          <a:effectRef idx="0">
            <a:schemeClr val="dk1"/>
          </a:effectRef>
          <a:fontRef idx="minor">
            <a:schemeClr val="dk1"/>
          </a:fontRef>
        </p:style>
      </p:pic>
      <p:pic>
        <p:nvPicPr>
          <p:cNvPr id="8" name="Espace réservé du contenu 7">
            <a:extLst>
              <a:ext uri="{FF2B5EF4-FFF2-40B4-BE49-F238E27FC236}">
                <a16:creationId xmlns:a16="http://schemas.microsoft.com/office/drawing/2014/main" id="{375D7FA1-381F-7473-1E03-C80403E999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5504" y="1600200"/>
            <a:ext cx="3183992" cy="4525963"/>
          </a:xfrm>
        </p:spPr>
        <p:style>
          <a:lnRef idx="2">
            <a:schemeClr val="dk1"/>
          </a:lnRef>
          <a:fillRef idx="1">
            <a:schemeClr val="lt1"/>
          </a:fillRef>
          <a:effectRef idx="0">
            <a:schemeClr val="dk1"/>
          </a:effectRef>
          <a:fontRef idx="minor">
            <a:schemeClr val="dk1"/>
          </a:fontRef>
        </p:style>
      </p:pic>
      <p:sp>
        <p:nvSpPr>
          <p:cNvPr id="9" name="ZoneTexte 8">
            <a:extLst>
              <a:ext uri="{FF2B5EF4-FFF2-40B4-BE49-F238E27FC236}">
                <a16:creationId xmlns:a16="http://schemas.microsoft.com/office/drawing/2014/main" id="{2BEE64F2-1BB9-BE8A-0A6A-EBC97E223603}"/>
              </a:ext>
            </a:extLst>
          </p:cNvPr>
          <p:cNvSpPr txBox="1"/>
          <p:nvPr/>
        </p:nvSpPr>
        <p:spPr>
          <a:xfrm>
            <a:off x="144016" y="6308725"/>
            <a:ext cx="8604448"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Source: ATG, X 247 en cours de reclassement 6M</a:t>
            </a:r>
          </a:p>
        </p:txBody>
      </p:sp>
      <p:sp>
        <p:nvSpPr>
          <p:cNvPr id="3" name="Flèche vers la droite 2">
            <a:extLst>
              <a:ext uri="{FF2B5EF4-FFF2-40B4-BE49-F238E27FC236}">
                <a16:creationId xmlns:a16="http://schemas.microsoft.com/office/drawing/2014/main" id="{51A528A8-BE62-40FD-1378-4E57991D69D5}"/>
              </a:ext>
            </a:extLst>
          </p:cNvPr>
          <p:cNvSpPr/>
          <p:nvPr/>
        </p:nvSpPr>
        <p:spPr>
          <a:xfrm>
            <a:off x="5148064" y="4005064"/>
            <a:ext cx="216024" cy="4571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729515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8674" name="Espace réservé du contenu 2">
            <a:extLst>
              <a:ext uri="{FF2B5EF4-FFF2-40B4-BE49-F238E27FC236}">
                <a16:creationId xmlns:a16="http://schemas.microsoft.com/office/drawing/2014/main" id="{38EEEC84-9EF2-FFA3-3149-68C7FD9F368F}"/>
              </a:ext>
            </a:extLst>
          </p:cNvPr>
          <p:cNvSpPr>
            <a:spLocks noGrp="1"/>
          </p:cNvSpPr>
          <p:nvPr>
            <p:ph idx="1"/>
          </p:nvPr>
        </p:nvSpPr>
        <p:spPr>
          <a:xfrm>
            <a:off x="457200" y="981075"/>
            <a:ext cx="8229600" cy="4525963"/>
          </a:xfrm>
        </p:spPr>
        <p:txBody>
          <a:bodyPr/>
          <a:lstStyle/>
          <a:p>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Face à un éventail de contraintes, diverses modalités de réactions</a:t>
            </a:r>
          </a:p>
        </p:txBody>
      </p:sp>
    </p:spTree>
    <p:extLst>
      <p:ext uri="{BB962C8B-B14F-4D97-AF65-F5344CB8AC3E}">
        <p14:creationId xmlns:p14="http://schemas.microsoft.com/office/powerpoint/2010/main" val="3552355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1480"/>
            <a:ext cx="9144000" cy="6286520"/>
          </a:xfrm>
        </p:spPr>
        <p:txBody>
          <a:bodyPr>
            <a:normAutofit fontScale="85000" lnSpcReduction="10000"/>
          </a:bodyPr>
          <a:lstStyle/>
          <a:p>
            <a:pPr algn="just">
              <a:buNone/>
            </a:pPr>
            <a:endParaRPr lang="fr-FR" sz="4000" dirty="0">
              <a:latin typeface="Times New Roman" pitchFamily="18" charset="0"/>
              <a:cs typeface="Times New Roman" pitchFamily="18" charset="0"/>
            </a:endParaRPr>
          </a:p>
          <a:p>
            <a:pPr algn="just">
              <a:buNone/>
            </a:pPr>
            <a:r>
              <a:rPr lang="fr-FR" sz="4000" dirty="0">
                <a:latin typeface="Times New Roman" pitchFamily="18" charset="0"/>
                <a:cs typeface="Times New Roman" pitchFamily="18" charset="0"/>
              </a:rPr>
              <a:t>« Ces immigrants avaient emporté avec eux leurs instruments de travail (houes et coutelas) et, s’étant réfugiés dans les bois, avaient construit une case et s’étaient mis à défricher la forêt autour d’eux. »</a:t>
            </a:r>
          </a:p>
          <a:p>
            <a:pPr algn="just">
              <a:buNone/>
            </a:pPr>
            <a:endParaRPr lang="fr-FR" dirty="0">
              <a:latin typeface="Times New Roman" pitchFamily="18" charset="0"/>
              <a:cs typeface="Times New Roman" pitchFamily="18" charset="0"/>
            </a:endParaRP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Il s’agit de 15 « immigrants » africains qui ont été « rachetés » au Congo et sont arrivés en Guadeloupe en 1859. </a:t>
            </a:r>
          </a:p>
          <a:p>
            <a:pPr algn="just">
              <a:buNone/>
            </a:pPr>
            <a:endParaRPr lang="fr-FR" dirty="0">
              <a:latin typeface="Times New Roman" pitchFamily="18" charset="0"/>
              <a:cs typeface="Times New Roman" pitchFamily="18" charset="0"/>
            </a:endParaRPr>
          </a:p>
          <a:p>
            <a:pPr algn="just">
              <a:buNone/>
            </a:pPr>
            <a:endParaRPr lang="fr-FR" sz="2400" dirty="0">
              <a:latin typeface="Times New Roman" pitchFamily="18" charset="0"/>
              <a:cs typeface="Times New Roman" pitchFamily="18" charset="0"/>
            </a:endParaRPr>
          </a:p>
          <a:p>
            <a:pPr algn="just">
              <a:buNone/>
            </a:pPr>
            <a:r>
              <a:rPr lang="fr-FR" sz="2100" dirty="0">
                <a:latin typeface="Times New Roman" pitchFamily="18" charset="0"/>
                <a:cs typeface="Times New Roman" pitchFamily="18" charset="0"/>
              </a:rPr>
              <a:t>Source: ANOM, Série Géographique, Guadeloupe, 180/1116, </a:t>
            </a:r>
          </a:p>
          <a:p>
            <a:pPr algn="just">
              <a:buNone/>
            </a:pPr>
            <a:r>
              <a:rPr lang="fr-FR" sz="2100" dirty="0">
                <a:latin typeface="Times New Roman" pitchFamily="18" charset="0"/>
                <a:cs typeface="Times New Roman" pitchFamily="18" charset="0"/>
              </a:rPr>
              <a:t>le 11 janvier 1860, rapport du Gouverneur au Ministre de la Marine et des Colonies</a:t>
            </a:r>
          </a:p>
          <a:p>
            <a:pPr algn="just"/>
            <a:endParaRPr lang="fr-FR"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p:txBody>
          <a:bodyPr/>
          <a:lstStyle/>
          <a:p>
            <a:pPr eaLnBrk="1" hangingPunct="1"/>
            <a:r>
              <a:rPr lang="fr-FR" sz="2400" b="1" dirty="0">
                <a:latin typeface="Times New Roman"/>
                <a:cs typeface="Times New Roman"/>
              </a:rPr>
              <a:t>Lettre de </a:t>
            </a:r>
            <a:r>
              <a:rPr lang="fr-FR" sz="2400" b="1" dirty="0" err="1">
                <a:latin typeface="Times New Roman"/>
                <a:cs typeface="Times New Roman"/>
              </a:rPr>
              <a:t>Ounta</a:t>
            </a:r>
            <a:r>
              <a:rPr lang="fr-FR" sz="2400" b="1" dirty="0">
                <a:latin typeface="Times New Roman"/>
                <a:cs typeface="Times New Roman"/>
              </a:rPr>
              <a:t> Diouf, datée du 1</a:t>
            </a:r>
            <a:r>
              <a:rPr lang="fr-FR" sz="2400" b="1" baseline="30000" dirty="0">
                <a:latin typeface="Times New Roman"/>
                <a:cs typeface="Times New Roman"/>
              </a:rPr>
              <a:t>er</a:t>
            </a:r>
            <a:r>
              <a:rPr lang="fr-FR" sz="2400" b="1" dirty="0">
                <a:latin typeface="Times New Roman"/>
                <a:cs typeface="Times New Roman"/>
              </a:rPr>
              <a:t> avril 1855</a:t>
            </a:r>
          </a:p>
        </p:txBody>
      </p:sp>
      <p:pic>
        <p:nvPicPr>
          <p:cNvPr id="37890" name="Espace réservé du contenu 3" descr="lettre ounta diouf 1avril5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3608" y="1660525"/>
            <a:ext cx="3168650" cy="4525963"/>
          </a:xfrm>
          <a:ln>
            <a:headEnd/>
            <a:tailEnd/>
          </a:ln>
        </p:spPr>
        <p:style>
          <a:lnRef idx="2">
            <a:schemeClr val="dk1"/>
          </a:lnRef>
          <a:fillRef idx="1">
            <a:schemeClr val="lt1"/>
          </a:fillRef>
          <a:effectRef idx="0">
            <a:schemeClr val="dk1"/>
          </a:effectRef>
          <a:fontRef idx="minor">
            <a:schemeClr val="dk1"/>
          </a:fontRef>
        </p:style>
      </p:pic>
      <p:sp>
        <p:nvSpPr>
          <p:cNvPr id="37891" name="ZoneTexte 3"/>
          <p:cNvSpPr txBox="1">
            <a:spLocks noChangeArrowheads="1"/>
          </p:cNvSpPr>
          <p:nvPr/>
        </p:nvSpPr>
        <p:spPr bwMode="auto">
          <a:xfrm>
            <a:off x="0" y="6429375"/>
            <a:ext cx="449999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dirty="0">
                <a:latin typeface="Times New Roman" panose="02020603050405020304" pitchFamily="18" charset="0"/>
                <a:cs typeface="Times New Roman" panose="02020603050405020304" pitchFamily="18" charset="0"/>
              </a:rPr>
              <a:t>Source: ATG, fonds </a:t>
            </a:r>
            <a:r>
              <a:rPr lang="fr-FR" sz="1800" dirty="0" err="1">
                <a:latin typeface="Times New Roman" panose="02020603050405020304" pitchFamily="18" charset="0"/>
                <a:cs typeface="Times New Roman" panose="02020603050405020304" pitchFamily="18" charset="0"/>
              </a:rPr>
              <a:t>Lohier</a:t>
            </a:r>
            <a:r>
              <a:rPr lang="fr-FR" sz="1800" dirty="0">
                <a:latin typeface="Times New Roman" panose="02020603050405020304" pitchFamily="18" charset="0"/>
                <a:cs typeface="Times New Roman" panose="02020603050405020304" pitchFamily="18" charset="0"/>
              </a:rPr>
              <a:t>, X 247</a:t>
            </a:r>
          </a:p>
          <a:p>
            <a:pPr eaLnBrk="1" hangingPunct="1"/>
            <a:endParaRPr lang="fr-FR" sz="180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30D0A7A9-F395-7AC2-6E5C-2EE331F08110}"/>
              </a:ext>
            </a:extLst>
          </p:cNvPr>
          <p:cNvSpPr txBox="1"/>
          <p:nvPr/>
        </p:nvSpPr>
        <p:spPr>
          <a:xfrm>
            <a:off x="4860032" y="1484784"/>
            <a:ext cx="3384376" cy="51198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449580" algn="just">
              <a:lnSpc>
                <a:spcPct val="115000"/>
              </a:lnSpc>
            </a:pPr>
            <a:r>
              <a:rPr lang="fr-FR" sz="1000" dirty="0">
                <a:effectLst/>
                <a:latin typeface="Times New Roman" panose="02020603050405020304" pitchFamily="18" charset="0"/>
                <a:ea typeface="Times New Roman" panose="02020603050405020304" pitchFamily="18" charset="0"/>
              </a:rPr>
              <a:t>	              </a:t>
            </a:r>
            <a:r>
              <a:rPr lang="fr-FR" sz="1200" dirty="0">
                <a:effectLst/>
                <a:latin typeface="Times New Roman" panose="02020603050405020304" pitchFamily="18" charset="0"/>
                <a:ea typeface="Times New Roman" panose="02020603050405020304" pitchFamily="18" charset="0"/>
              </a:rPr>
              <a:t>Cayenne, le 1</a:t>
            </a:r>
            <a:r>
              <a:rPr lang="fr-FR" sz="1200" baseline="30000" dirty="0">
                <a:effectLst/>
                <a:latin typeface="Times New Roman" panose="02020603050405020304" pitchFamily="18" charset="0"/>
                <a:ea typeface="Times New Roman" panose="02020603050405020304" pitchFamily="18" charset="0"/>
              </a:rPr>
              <a:t>er</a:t>
            </a:r>
            <a:r>
              <a:rPr lang="fr-FR" sz="1200" dirty="0">
                <a:effectLst/>
                <a:latin typeface="Times New Roman" panose="02020603050405020304" pitchFamily="18" charset="0"/>
                <a:ea typeface="Times New Roman" panose="02020603050405020304" pitchFamily="18" charset="0"/>
              </a:rPr>
              <a:t> avril 1855</a:t>
            </a:r>
          </a:p>
          <a:p>
            <a:pPr indent="449580" algn="just">
              <a:lnSpc>
                <a:spcPct val="115000"/>
              </a:lnSpc>
            </a:pPr>
            <a:endParaRPr lang="fr-FR" sz="1000" dirty="0">
              <a:latin typeface="Times New Roman" panose="02020603050405020304" pitchFamily="18" charset="0"/>
              <a:ea typeface="Times New Roman" panose="02020603050405020304" pitchFamily="18" charset="0"/>
            </a:endParaRPr>
          </a:p>
          <a:p>
            <a:pPr indent="449580" algn="just">
              <a:lnSpc>
                <a:spcPct val="115000"/>
              </a:lnSpc>
            </a:pPr>
            <a:r>
              <a:rPr lang="fr-FR" sz="1200" dirty="0">
                <a:effectLst/>
                <a:latin typeface="Times New Roman" panose="02020603050405020304" pitchFamily="18" charset="0"/>
                <a:ea typeface="Times New Roman" panose="02020603050405020304" pitchFamily="18" charset="0"/>
              </a:rPr>
              <a:t>        Monsieur le Gouverneur</a:t>
            </a:r>
          </a:p>
          <a:p>
            <a:pPr indent="449580" algn="just">
              <a:lnSpc>
                <a:spcPct val="115000"/>
              </a:lnSpc>
            </a:pPr>
            <a:r>
              <a:rPr lang="fr-FR" sz="1200" dirty="0">
                <a:effectLst/>
                <a:latin typeface="Times New Roman" panose="02020603050405020304" pitchFamily="18" charset="0"/>
                <a:ea typeface="Times New Roman" panose="02020603050405020304" pitchFamily="18" charset="0"/>
              </a:rPr>
              <a:t>J’ai été condamné il y a quelques jours à un mois de prison pour vagabondage.</a:t>
            </a:r>
          </a:p>
          <a:p>
            <a:r>
              <a:rPr lang="fr-FR" sz="1200" dirty="0">
                <a:effectLst/>
                <a:latin typeface="Times New Roman" panose="02020603050405020304" pitchFamily="18" charset="0"/>
                <a:ea typeface="Times New Roman" panose="02020603050405020304" pitchFamily="18" charset="0"/>
              </a:rPr>
              <a:t>Engagé chez Mr Saint Philippe de cette ville, ce monsieur n’a pas toujours tenu les engagements pris entre nous soit sur les comestibles soit sur le couchage soit sur le prix des journées etc. J’ai du le quitter pour trouver un autre emploi, dans ce moment j’ai été pris et condamné à un mois de prison pour </a:t>
            </a:r>
            <a:r>
              <a:rPr lang="fr-FR" sz="1200" dirty="0" err="1">
                <a:effectLst/>
                <a:latin typeface="Times New Roman" panose="02020603050405020304" pitchFamily="18" charset="0"/>
                <a:ea typeface="Times New Roman" panose="02020603050405020304" pitchFamily="18" charset="0"/>
              </a:rPr>
              <a:t>maronnage</a:t>
            </a:r>
            <a:r>
              <a:rPr lang="fr-FR" sz="1200" dirty="0">
                <a:effectLst/>
                <a:latin typeface="Times New Roman" panose="02020603050405020304" pitchFamily="18" charset="0"/>
                <a:ea typeface="Times New Roman" panose="02020603050405020304" pitchFamily="18" charset="0"/>
              </a:rPr>
              <a:t>.</a:t>
            </a:r>
            <a:r>
              <a:rPr lang="fr-FR" sz="1200" dirty="0">
                <a:effectLst/>
              </a:rPr>
              <a:t> </a:t>
            </a:r>
          </a:p>
          <a:p>
            <a:r>
              <a:rPr lang="fr-FR" sz="1200" dirty="0">
                <a:effectLst/>
                <a:latin typeface="Times New Roman" panose="02020603050405020304" pitchFamily="18" charset="0"/>
                <a:ea typeface="Times New Roman" panose="02020603050405020304" pitchFamily="18" charset="0"/>
              </a:rPr>
              <a:t>Je viens vous supplier Monsieur Le Gouverneur de vouloir bien me faire admettre sur un des Bâtiments de la Station soit comme novice soit comme matelot. J’ai déjà servi sur l’Eldorado, frégate à vapeur commandée alors par l’amiral Baudin.</a:t>
            </a:r>
          </a:p>
          <a:p>
            <a:r>
              <a:rPr lang="fr-FR" sz="1200" dirty="0">
                <a:effectLst/>
                <a:latin typeface="Times New Roman" panose="02020603050405020304" pitchFamily="18" charset="0"/>
                <a:ea typeface="Times New Roman" panose="02020603050405020304" pitchFamily="18" charset="0"/>
              </a:rPr>
              <a:t>J’ose espérer, Monsieur le Gouverneur, que vous prendrez mon humble demande en considération.</a:t>
            </a:r>
          </a:p>
          <a:p>
            <a:pPr lvl="2"/>
            <a:r>
              <a:rPr lang="fr-FR" sz="1200" dirty="0">
                <a:effectLst/>
                <a:latin typeface="Times New Roman" panose="02020603050405020304" pitchFamily="18" charset="0"/>
                <a:ea typeface="Times New Roman" panose="02020603050405020304" pitchFamily="18" charset="0"/>
              </a:rPr>
              <a:t>Je suis, Monsieur le Gouverneur,</a:t>
            </a:r>
          </a:p>
          <a:p>
            <a:pPr lvl="2"/>
            <a:r>
              <a:rPr lang="fr-FR" sz="1200" dirty="0">
                <a:latin typeface="Times New Roman" panose="02020603050405020304" pitchFamily="18" charset="0"/>
                <a:ea typeface="Times New Roman" panose="02020603050405020304" pitchFamily="18" charset="0"/>
              </a:rPr>
              <a:t>Avec respect</a:t>
            </a:r>
          </a:p>
          <a:p>
            <a:pPr lvl="2"/>
            <a:r>
              <a:rPr lang="fr-FR" sz="1200" dirty="0">
                <a:effectLst/>
                <a:latin typeface="Times New Roman" panose="02020603050405020304" pitchFamily="18" charset="0"/>
                <a:ea typeface="Times New Roman" panose="02020603050405020304" pitchFamily="18" charset="0"/>
              </a:rPr>
              <a:t>Votre humble et obéissant serviteur</a:t>
            </a:r>
          </a:p>
          <a:p>
            <a:pPr lvl="2"/>
            <a:r>
              <a:rPr lang="fr-FR" sz="1200" dirty="0" err="1">
                <a:latin typeface="Times New Roman" panose="02020603050405020304" pitchFamily="18" charset="0"/>
                <a:ea typeface="Times New Roman" panose="02020603050405020304" pitchFamily="18" charset="0"/>
              </a:rPr>
              <a:t>Ounta</a:t>
            </a:r>
            <a:r>
              <a:rPr lang="fr-FR" sz="1200" dirty="0">
                <a:latin typeface="Times New Roman" panose="02020603050405020304" pitchFamily="18" charset="0"/>
                <a:ea typeface="Times New Roman" panose="02020603050405020304" pitchFamily="18" charset="0"/>
              </a:rPr>
              <a:t> Diouf</a:t>
            </a:r>
          </a:p>
          <a:p>
            <a:pPr lvl="2"/>
            <a:r>
              <a:rPr lang="fr-FR" sz="1200" dirty="0">
                <a:effectLst/>
                <a:latin typeface="Times New Roman" panose="02020603050405020304" pitchFamily="18" charset="0"/>
                <a:ea typeface="Times New Roman" panose="02020603050405020304" pitchFamily="18" charset="0"/>
              </a:rPr>
              <a:t>Immigrant Africain</a:t>
            </a:r>
          </a:p>
          <a:p>
            <a:endParaRPr lang="fr-FR" sz="1200" dirty="0">
              <a:effectLst/>
              <a:latin typeface="Times New Roman" panose="02020603050405020304" pitchFamily="18" charset="0"/>
              <a:ea typeface="Times New Roman" panose="02020603050405020304" pitchFamily="18" charset="0"/>
            </a:endParaRPr>
          </a:p>
          <a:p>
            <a:endParaRPr lang="fr-FR" sz="1000" dirty="0">
              <a:effectLst/>
            </a:endParaRPr>
          </a:p>
          <a:p>
            <a:endParaRPr lang="fr-FR" sz="1000" dirty="0"/>
          </a:p>
        </p:txBody>
      </p:sp>
    </p:spTree>
    <p:extLst>
      <p:ext uri="{BB962C8B-B14F-4D97-AF65-F5344CB8AC3E}">
        <p14:creationId xmlns:p14="http://schemas.microsoft.com/office/powerpoint/2010/main" val="399127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a:extLst>
              <a:ext uri="{FF2B5EF4-FFF2-40B4-BE49-F238E27FC236}">
                <a16:creationId xmlns:a16="http://schemas.microsoft.com/office/drawing/2014/main" id="{9604D059-B53E-FCF2-1753-55BAE6105921}"/>
              </a:ext>
            </a:extLst>
          </p:cNvPr>
          <p:cNvSpPr>
            <a:spLocks noGrp="1"/>
          </p:cNvSpPr>
          <p:nvPr>
            <p:ph type="title"/>
          </p:nvPr>
        </p:nvSpPr>
        <p:spPr/>
        <p:txBody>
          <a:bodyPr/>
          <a:lstStyle/>
          <a:p>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Extrait du rapport du commissaire de l</a:t>
            </a:r>
            <a:r>
              <a:rPr lang="ja-JP" altLang="fr-FR" sz="2400" b="1">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2400" b="1" dirty="0">
                <a:latin typeface="Times New Roman" panose="02020603050405020304" pitchFamily="18" charset="0"/>
                <a:ea typeface="ＭＳ Ｐゴシック" panose="020B0600070205080204" pitchFamily="34" charset="-128"/>
                <a:cs typeface="Times New Roman" panose="02020603050405020304" pitchFamily="18" charset="0"/>
              </a:rPr>
              <a:t>immigration, </a:t>
            </a:r>
            <a:br>
              <a:rPr lang="fr-FR" altLang="ja-JP" sz="2400" b="1"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ja-JP" sz="2400" b="1" dirty="0">
                <a:latin typeface="Times New Roman" panose="02020603050405020304" pitchFamily="18" charset="0"/>
                <a:ea typeface="ＭＳ Ｐゴシック" panose="020B0600070205080204" pitchFamily="34" charset="-128"/>
                <a:cs typeface="Times New Roman" panose="02020603050405020304" pitchFamily="18" charset="0"/>
              </a:rPr>
              <a:t>1</a:t>
            </a:r>
            <a:r>
              <a:rPr lang="fr-FR" altLang="ja-JP" sz="2400" b="1" baseline="30000" dirty="0">
                <a:latin typeface="Times New Roman" panose="02020603050405020304" pitchFamily="18" charset="0"/>
                <a:ea typeface="ＭＳ Ｐゴシック" panose="020B0600070205080204" pitchFamily="34" charset="-128"/>
                <a:cs typeface="Times New Roman" panose="02020603050405020304" pitchFamily="18" charset="0"/>
              </a:rPr>
              <a:t>er</a:t>
            </a:r>
            <a:r>
              <a:rPr lang="fr-FR" altLang="ja-JP" sz="2400" b="1" dirty="0">
                <a:latin typeface="Times New Roman" panose="02020603050405020304" pitchFamily="18" charset="0"/>
                <a:ea typeface="ＭＳ Ｐゴシック" panose="020B0600070205080204" pitchFamily="34" charset="-128"/>
                <a:cs typeface="Times New Roman" panose="02020603050405020304" pitchFamily="18" charset="0"/>
              </a:rPr>
              <a:t> avril 1856</a:t>
            </a:r>
            <a:endPar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47106" name="Espace réservé du contenu 3" descr="Fara Faye.jpg">
            <a:extLst>
              <a:ext uri="{FF2B5EF4-FFF2-40B4-BE49-F238E27FC236}">
                <a16:creationId xmlns:a16="http://schemas.microsoft.com/office/drawing/2014/main" id="{D831A9A8-4FBC-C523-A186-306404BA439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79712" y="1385808"/>
            <a:ext cx="5500687" cy="4429125"/>
          </a:xfrm>
          <a:ln>
            <a:solidFill>
              <a:schemeClr val="tx1"/>
            </a:solidFill>
            <a:miter lim="800000"/>
            <a:headEnd/>
            <a:tailEnd/>
          </a:ln>
        </p:spPr>
      </p:pic>
      <p:sp>
        <p:nvSpPr>
          <p:cNvPr id="47107" name="ZoneTexte 3">
            <a:extLst>
              <a:ext uri="{FF2B5EF4-FFF2-40B4-BE49-F238E27FC236}">
                <a16:creationId xmlns:a16="http://schemas.microsoft.com/office/drawing/2014/main" id="{2C4FBB9D-6890-B1B2-DAE5-C64A593CEF5A}"/>
              </a:ext>
            </a:extLst>
          </p:cNvPr>
          <p:cNvSpPr txBox="1">
            <a:spLocks noChangeArrowheads="1"/>
          </p:cNvSpPr>
          <p:nvPr/>
        </p:nvSpPr>
        <p:spPr bwMode="auto">
          <a:xfrm>
            <a:off x="26227" y="6429374"/>
            <a:ext cx="8866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cs typeface="Times New Roman" panose="02020603050405020304" pitchFamily="18" charset="0"/>
              </a:rPr>
              <a:t>Source: ATG, 6M24, registre des rapports du commissaire de l</a:t>
            </a:r>
            <a:r>
              <a:rPr lang="ja-JP" altLang="fr-FR" sz="1800">
                <a:latin typeface="Times New Roman" panose="02020603050405020304" pitchFamily="18" charset="0"/>
                <a:cs typeface="Times New Roman" panose="02020603050405020304" pitchFamily="18" charset="0"/>
              </a:rPr>
              <a:t>’</a:t>
            </a:r>
            <a:r>
              <a:rPr lang="fr-FR" altLang="ja-JP" sz="1800" dirty="0">
                <a:latin typeface="Times New Roman" panose="02020603050405020304" pitchFamily="18" charset="0"/>
                <a:cs typeface="Times New Roman" panose="02020603050405020304" pitchFamily="18" charset="0"/>
              </a:rPr>
              <a:t>immigration de 1855 à 1859 </a:t>
            </a:r>
            <a:endParaRPr lang="fr-FR" altLang="fr-FR"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2C5FF6D-372F-41CE-4B87-EADBD60C9B14}"/>
              </a:ext>
            </a:extLst>
          </p:cNvPr>
          <p:cNvSpPr>
            <a:spLocks noGrp="1"/>
          </p:cNvSpPr>
          <p:nvPr>
            <p:ph idx="1"/>
          </p:nvPr>
        </p:nvSpPr>
        <p:spPr>
          <a:xfrm>
            <a:off x="0" y="0"/>
            <a:ext cx="9144000" cy="6858000"/>
          </a:xfrm>
        </p:spPr>
        <p:txBody>
          <a:bodyPr>
            <a:normAutofit/>
          </a:bodyPr>
          <a:lstStyle/>
          <a:p>
            <a:pPr algn="just" eaLnBrk="1" hangingPunct="1">
              <a:lnSpc>
                <a:spcPct val="90000"/>
              </a:lnSpc>
              <a:buFont typeface="Arial" panose="020B0604020202020204" pitchFamily="34" charset="0"/>
              <a:buNone/>
            </a:pP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Nombre de travailleurs et travailleuses sous contrat d’engagement </a:t>
            </a:r>
            <a:r>
              <a:rPr lang="fr-FR" altLang="fr-FR" sz="2400" b="1" dirty="0" err="1">
                <a:latin typeface="Times New Roman" panose="02020603050405020304" pitchFamily="18" charset="0"/>
                <a:ea typeface="ＭＳ Ｐゴシック" panose="020B0600070205080204" pitchFamily="34" charset="-128"/>
                <a:cs typeface="Times New Roman" panose="02020603050405020304" pitchFamily="18" charset="0"/>
              </a:rPr>
              <a:t>arrivé.e.s</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dans les colonies post-esclavagistes d’Amérique</a:t>
            </a:r>
          </a:p>
          <a:p>
            <a:pPr algn="ctr" eaLnBrk="1" hangingPunct="1">
              <a:lnSpc>
                <a:spcPct val="90000"/>
              </a:lnSpc>
              <a:buFont typeface="Arial" panose="020B0604020202020204" pitchFamily="34" charset="0"/>
              <a:buNone/>
            </a:pPr>
            <a:endParaRPr lang="fr-FR" altLang="fr-FR" sz="2600" b="1"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pPr>
            <a:r>
              <a:rPr lang="fr-FR" altLang="fr-FR" sz="2400" b="1"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en Afrique (1854-1862):</a:t>
            </a:r>
          </a:p>
          <a:p>
            <a:pPr>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Guadeloupe: 6 142 (entre 1857 et 1861)</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Martinique: 10 552 (entre 1857 et 1862</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Guyane: 1825 (entre 1854 et 1859)</a:t>
            </a:r>
          </a:p>
          <a:p>
            <a:pPr eaLnBrk="1" hangingPunct="1">
              <a:lnSpc>
                <a:spcPct val="90000"/>
              </a:lnSpc>
              <a:buFont typeface="Arial" panose="020B0604020202020204" pitchFamily="34" charset="0"/>
              <a:buNone/>
            </a:pPr>
            <a:endPar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pPr>
            <a:r>
              <a:rPr lang="fr-FR" altLang="fr-FR" sz="2400" b="1"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en Chine (1859-1860):</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Guadeloupe: 428 (en 1859)</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Martinique: 978 (en 1859 et 1860)</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Guyane: 100 (en 1860)</a:t>
            </a:r>
          </a:p>
          <a:p>
            <a:pPr eaLnBrk="1" hangingPunct="1">
              <a:lnSpc>
                <a:spcPct val="90000"/>
              </a:lnSpc>
              <a:buFont typeface="Arial" panose="020B0604020202020204" pitchFamily="34" charset="0"/>
              <a:buNone/>
            </a:pPr>
            <a:endParaRPr lang="fr-FR" altLang="fr-FR"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buFont typeface="Arial" panose="020B0604020202020204" pitchFamily="34" charset="0"/>
              <a:buNone/>
            </a:pP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2400" b="1"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en Inde (1853-1889):</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Guadeloupe: 42 873 (entre 1854 et 1889)</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Martinique: 25 509 (entre 1853 et 1883)</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Guyane : 8472 (entre 1856 et 1877)</a:t>
            </a:r>
          </a:p>
          <a:p>
            <a:pPr eaLnBrk="1" hangingPunct="1">
              <a:lnSpc>
                <a:spcPct val="90000"/>
              </a:lnSpc>
              <a:buFont typeface="Arial" panose="020B0604020202020204" pitchFamily="34" charset="0"/>
              <a:buNone/>
            </a:pPr>
            <a:endParaRPr lang="fr-FR" altLang="fr-FR" sz="3000"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buFont typeface="Arial" panose="020B0604020202020204" pitchFamily="34" charset="0"/>
              <a:buNone/>
            </a:pPr>
            <a:endParaRPr lang="fr-FR" altLang="fr-FR" sz="30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a:extLst>
              <a:ext uri="{FF2B5EF4-FFF2-40B4-BE49-F238E27FC236}">
                <a16:creationId xmlns:a16="http://schemas.microsoft.com/office/drawing/2014/main" id="{2850E837-41FC-9599-49E1-E59554174682}"/>
              </a:ext>
            </a:extLst>
          </p:cNvPr>
          <p:cNvSpPr>
            <a:spLocks noGrp="1"/>
          </p:cNvSpPr>
          <p:nvPr>
            <p:ph type="title"/>
          </p:nvPr>
        </p:nvSpPr>
        <p:spPr>
          <a:xfrm>
            <a:off x="1795" y="-99392"/>
            <a:ext cx="8785225" cy="6957392"/>
          </a:xfrm>
        </p:spPr>
        <p:txBody>
          <a:bodyPr/>
          <a:lstStyle/>
          <a:p>
            <a:pPr algn="l"/>
            <a:r>
              <a:rPr lang="fr-FR" altLang="fr-FR" sz="1400" b="1" dirty="0">
                <a:latin typeface="Times New Roman" panose="02020603050405020304" pitchFamily="18" charset="0"/>
                <a:ea typeface="ＭＳ Ｐゴシック" panose="020B0600070205080204" pitchFamily="34" charset="-128"/>
                <a:cs typeface="Times New Roman" panose="02020603050405020304" pitchFamily="18" charset="0"/>
              </a:rPr>
              <a:t>Bibliographie</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b="1" dirty="0">
                <a:latin typeface="Times New Roman" panose="02020603050405020304" pitchFamily="18" charset="0"/>
                <a:ea typeface="ＭＳ Ｐゴシック" panose="020B0600070205080204" pitchFamily="34" charset="-128"/>
                <a:cs typeface="Times New Roman" panose="02020603050405020304" pitchFamily="18" charset="0"/>
              </a:rPr>
              <a:t>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Adelaïde-</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Merlande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J., « Le régime du travail. Coercition, modernisation, immigration ». In Adelaïde-</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Merlande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J.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ed</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Historial antillais </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(1980),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rééd</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Fort-de-France, Édition Maury, 1982, vol. 4, p. 125-147.</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Cardin J.L.,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L'immigration chinoise à la Martinique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L'Harmattan, 1991.</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Carter M., </a:t>
            </a:r>
            <a:r>
              <a:rPr lang="en-US"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Servants, Sirdars, and Settlers: Indians in Mauritius, 1834–1874, </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New York, Oxford University Press, 1995.</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Chaillou</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V.,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De l’Afrique orientale à l’océan Indien occidental. Histoire des engagés africains à la Réunion au XIXe siècle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Nantes, Thèse d’histoire, Université de Nantes, 2010.</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Danquin</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L., « Une difficile transition au capitalisme : les flux migratoires indiens et africains en Guadeloupe, 1852-1885 », In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Études Guadeloupéennes</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n°2-3, 1990, p. 91-137.</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David B., « Coolies,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Congos</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et Chinois », In Godard P.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dir</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Le Mémorial martiniquais 1849-1918</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Nouméa, Société des éditions du mémorial, tome 3, 1978, p. 45-59.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Flory C.,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De l’esclavage à la liberté forcée. Histoire des travailleurs africains engagés dans la Caraïbe française au XIXe siècle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Karthala, 2015.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Ho H. Q.,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Histoire économique de l’île de la Réunion (1849-1881). </a:t>
            </a:r>
            <a:r>
              <a:rPr lang="fr-FR" altLang="fr-FR" sz="1200" i="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 croissance et crise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L’harmattan, 2004.</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Mam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Lam</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Fouck</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S.,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La Guyane française au temps de l’esclavage, de l’or et de la francisation (1802-1946)</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Petit-Bourg, Ibis Rouge Éditions, 1999.</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Marimoutou</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-Oberlé M.,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Les engagés du sucre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Saint-Denis de la Réunion, Tramail, 1989.</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Moulier-Boutang</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Y.,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De l’esclavage au salariat. Economie historique du salariat bridé</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PUF, 1998.</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Renard R., « </a:t>
            </a:r>
            <a:r>
              <a:rPr lang="en-US"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Labour</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Relations in Post-Slavery Martinique and Guadeloupe 1848-1870 », In Beckles H. et Shepherd V. (</a:t>
            </a:r>
            <a:r>
              <a:rPr lang="en-US"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éd</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Caribbean Freedom. Economy and Society from Emancipation to the Present</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Londres</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James Currey, 1993.</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Renault F.,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Libération d’esclaves et nouvelle servitude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Abidjan, Les nouvelles éditions africaines, 1976.</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Sainton J.P., « De l’état d’esclave à l’état de citoyen. Modalités du passage de l’esclavage à la citoyenneté aux Antilles françaises sous la seconde République (1848-1850) », In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Outres-mers. Revue d’Histoire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2003, vol. 90, n°338-339, p.47-82.</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 Notes pour l’étude de la question de l’intégration politique des descendants d’Indiens en Guadeloupe au cours de la 1</a:t>
            </a:r>
            <a:r>
              <a:rPr lang="fr-FR" altLang="fr-FR" sz="1200" baseline="30000" dirty="0">
                <a:latin typeface="Times New Roman" panose="02020603050405020304" pitchFamily="18" charset="0"/>
                <a:ea typeface="ＭＳ Ｐゴシック" panose="020B0600070205080204" pitchFamily="34" charset="-128"/>
                <a:cs typeface="Times New Roman" panose="02020603050405020304" pitchFamily="18" charset="0"/>
              </a:rPr>
              <a:t>re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moitié du XXe siècle. », In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Bulletin de la société d’histoire de la Guadeloupe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n° 138-139, 2004, p. 139-160.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Couleur et société en contexte post-esclavagiste. La Guadeloupe à la fin du XIXe siècle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Pointe-à-Pitre,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Jasor</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2009, 172 p.</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Schmidt N.,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L’engrenage de la liberté caraïbes – XIXe siècle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Aix-en-Provence, publications de l’Université de Provence, 1995.</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Schnakenbourg</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C.,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L’immigration indienne en Guadeloupe 1848-1923. Histoire d’un flux migratoire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Thèse d’Histoire, Université de Provence, 2005,  6 volumes.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La transition post-esclavagiste 1848-1883</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L’Harmattan, 2007.</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Smeralda</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-Amon</a:t>
            </a:r>
            <a:r>
              <a:rPr lang="de-DE"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J.,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La question de l'immigration indienne dans son environnement socio-économique martiniquais 1848-1900</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L'Harmattan, 1996.</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a:extLst>
              <a:ext uri="{FF2B5EF4-FFF2-40B4-BE49-F238E27FC236}">
                <a16:creationId xmlns:a16="http://schemas.microsoft.com/office/drawing/2014/main" id="{E79F9D2E-9078-09D1-9051-2075036E2C9D}"/>
              </a:ext>
            </a:extLst>
          </p:cNvPr>
          <p:cNvSpPr>
            <a:spLocks noGrp="1"/>
          </p:cNvSpPr>
          <p:nvPr>
            <p:ph type="title"/>
          </p:nvPr>
        </p:nvSpPr>
        <p:spPr>
          <a:xfrm>
            <a:off x="457200" y="274638"/>
            <a:ext cx="8229600" cy="6394450"/>
          </a:xfrm>
        </p:spPr>
        <p:txBody>
          <a:bodyPr/>
          <a:lstStyle/>
          <a:p>
            <a:pPr algn="l"/>
            <a:r>
              <a:rPr lang="fr-FR" altLang="fr-FR" sz="2000" b="1" dirty="0">
                <a:latin typeface="Times New Roman" panose="02020603050405020304" pitchFamily="18" charset="0"/>
                <a:ea typeface="ＭＳ Ｐゴシック" panose="020B0600070205080204" pitchFamily="34" charset="-128"/>
                <a:cs typeface="Times New Roman" panose="02020603050405020304" pitchFamily="18" charset="0"/>
              </a:rPr>
              <a:t>Centres d’archives conservant des documents ayant trait à l’</a:t>
            </a:r>
            <a:r>
              <a:rPr lang="fr-FR" altLang="fr-FR" sz="2000"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Archives Nationales (par exemple: papiers de la famille </a:t>
            </a:r>
            <a:r>
              <a:rPr lang="fr-FR" altLang="fr-FR" sz="2000" dirty="0" err="1">
                <a:latin typeface="Times New Roman" panose="02020603050405020304" pitchFamily="18" charset="0"/>
                <a:ea typeface="ＭＳ Ｐゴシック" panose="020B0600070205080204" pitchFamily="34" charset="-128"/>
                <a:cs typeface="Times New Roman" panose="02020603050405020304" pitchFamily="18" charset="0"/>
              </a:rPr>
              <a:t>Pécoul</a:t>
            </a: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Archives Nationales d’Outre-Mer (Aix-en-Provence)</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Fonds ministériel :</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 Série Généralités</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 Série Géographique: Martinique, Guadeloupe, Guyane, Réunion</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Archives territoriales : Martinique, Guadeloupe, Guyane, Réunion</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Archives du Ministère des Affaires étrangères (La Courneuve)</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Service historique de la Défense (archives du service de la Marine) (Vincennes)</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Espace réservé du contenu 2">
            <a:extLst>
              <a:ext uri="{FF2B5EF4-FFF2-40B4-BE49-F238E27FC236}">
                <a16:creationId xmlns:a16="http://schemas.microsoft.com/office/drawing/2014/main" id="{1AF38DD1-72EC-9EF4-C434-56426571D890}"/>
              </a:ext>
            </a:extLst>
          </p:cNvPr>
          <p:cNvSpPr>
            <a:spLocks noGrp="1"/>
          </p:cNvSpPr>
          <p:nvPr>
            <p:ph idx="1"/>
          </p:nvPr>
        </p:nvSpPr>
        <p:spPr>
          <a:xfrm>
            <a:off x="457200" y="981075"/>
            <a:ext cx="8229600" cy="4525963"/>
          </a:xfrm>
        </p:spPr>
        <p:txBody>
          <a:bodyPr/>
          <a:lstStyle/>
          <a:p>
            <a:r>
              <a:rPr lang="fr-FR" altLang="fr-FR" sz="3600" b="1" dirty="0">
                <a:latin typeface="Times New Roman" panose="02020603050405020304" pitchFamily="18" charset="0"/>
                <a:ea typeface="ＭＳ Ｐゴシック" panose="020B0600070205080204" pitchFamily="34" charset="-128"/>
                <a:cs typeface="Times New Roman" panose="02020603050405020304" pitchFamily="18" charset="0"/>
              </a:rPr>
              <a:t>Recourir à l’</a:t>
            </a:r>
            <a:r>
              <a:rPr lang="fr-FR" altLang="ja-JP" sz="3600"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r>
              <a:rPr lang="fr-FR" altLang="ja-JP" sz="3600" b="1" dirty="0">
                <a:latin typeface="Times New Roman" panose="02020603050405020304" pitchFamily="18" charset="0"/>
                <a:ea typeface="ＭＳ Ｐゴシック" panose="020B0600070205080204" pitchFamily="34" charset="-128"/>
                <a:cs typeface="Times New Roman" panose="02020603050405020304" pitchFamily="18" charset="0"/>
              </a:rPr>
              <a:t> </a:t>
            </a:r>
            <a:endParaRPr lang="fr-FR" altLang="fr-FR" sz="3600" b="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7907BD-6405-84B3-DDD6-6CFD065C3E96}"/>
              </a:ext>
            </a:extLst>
          </p:cNvPr>
          <p:cNvSpPr>
            <a:spLocks noGrp="1"/>
          </p:cNvSpPr>
          <p:nvPr>
            <p:ph idx="1"/>
          </p:nvPr>
        </p:nvSpPr>
        <p:spPr/>
        <p:txBody>
          <a:bodyPr/>
          <a:lstStyle/>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 Considérant que le travail est la première garantie de la morale et de l’ordre dans la liberté [...] » </a:t>
            </a: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endPar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Décret du 27 avril 1848, reproduit dans N. Schmidt, 2005, p. 381</a:t>
            </a: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3BA58A0-44D2-9E1E-9F2D-741B59B307D3}"/>
              </a:ext>
            </a:extLst>
          </p:cNvPr>
          <p:cNvSpPr>
            <a:spLocks noGrp="1" noChangeArrowheads="1"/>
          </p:cNvSpPr>
          <p:nvPr>
            <p:ph type="title"/>
          </p:nvPr>
        </p:nvSpPr>
        <p:spPr>
          <a:xfrm>
            <a:off x="457200" y="274638"/>
            <a:ext cx="8229600" cy="5973762"/>
          </a:xfrm>
        </p:spPr>
        <p:txBody>
          <a:bodyPr/>
          <a:lstStyle/>
          <a:p>
            <a:pPr algn="just" eaLnBrk="1" hangingPunct="1"/>
            <a:r>
              <a:rPr lang="fr-FR" altLang="fr-FR" sz="3200" b="1" dirty="0">
                <a:latin typeface="Times New Roman" panose="02020603050405020304" pitchFamily="18" charset="0"/>
                <a:ea typeface="ＭＳ Ｐゴシック" panose="020B0600070205080204" pitchFamily="34" charset="-128"/>
                <a:cs typeface="Times New Roman" panose="02020603050405020304" pitchFamily="18" charset="0"/>
              </a:rPr>
              <a:t>13 février 1852</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 décret sur l</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immigration des travailleurs dans les colonies, les obligations respectives des travailleurs et des propriétaires, la police rurale et la répression du vagabondage.»</a:t>
            </a:r>
            <a:b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0482" name="Text Box 3">
            <a:extLst>
              <a:ext uri="{FF2B5EF4-FFF2-40B4-BE49-F238E27FC236}">
                <a16:creationId xmlns:a16="http://schemas.microsoft.com/office/drawing/2014/main" id="{E243AFE6-C0BD-9D2A-C7A8-FDEDA53D459F}"/>
              </a:ext>
            </a:extLst>
          </p:cNvPr>
          <p:cNvSpPr txBox="1">
            <a:spLocks noChangeArrowheads="1"/>
          </p:cNvSpPr>
          <p:nvPr/>
        </p:nvSpPr>
        <p:spPr bwMode="auto">
          <a:xfrm>
            <a:off x="136525" y="6461125"/>
            <a:ext cx="3771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cs typeface="Times New Roman" panose="02020603050405020304" pitchFamily="18" charset="0"/>
              </a:rPr>
              <a:t>Source: Bulletin Officiel - année 1852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1D434C-B317-F01A-C511-E84FD316738B}"/>
              </a:ext>
            </a:extLst>
          </p:cNvPr>
          <p:cNvSpPr>
            <a:spLocks noGrp="1"/>
          </p:cNvSpPr>
          <p:nvPr>
            <p:ph idx="1"/>
          </p:nvPr>
        </p:nvSpPr>
        <p:spPr>
          <a:xfrm>
            <a:off x="457200" y="836613"/>
            <a:ext cx="8229600" cy="5289550"/>
          </a:xfrm>
        </p:spPr>
        <p:txBody>
          <a:bodyPr/>
          <a:lstStyle/>
          <a:p>
            <a:pPr marL="0" indent="0" algn="just">
              <a:buFont typeface="Arial" panose="020B0604020202020204" pitchFamily="34" charset="0"/>
              <a:buNone/>
            </a:pP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 La concurrence du travail étranger est nécessaire pour stimuler les cultivateurs appartenant à la population locale et maintenir le taux de salaire dans les limites raisonnables. » </a:t>
            </a: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 lettre du 19 octobre 1869 du Gouverneur de la Martinique, citée dans J. Adélaïde-</a:t>
            </a:r>
            <a:r>
              <a:rPr lang="fr-FR" altLang="fr-FR" sz="1800" dirty="0" err="1">
                <a:latin typeface="Times New Roman" panose="02020603050405020304" pitchFamily="18" charset="0"/>
                <a:ea typeface="ＭＳ Ｐゴシック" panose="020B0600070205080204" pitchFamily="34" charset="-128"/>
                <a:cs typeface="Times New Roman" panose="02020603050405020304" pitchFamily="18" charset="0"/>
              </a:rPr>
              <a:t>Merlande</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1958, p.78.</a:t>
            </a: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Espace réservé du contenu 2">
            <a:extLst>
              <a:ext uri="{FF2B5EF4-FFF2-40B4-BE49-F238E27FC236}">
                <a16:creationId xmlns:a16="http://schemas.microsoft.com/office/drawing/2014/main" id="{8D6C4218-2A6A-1F93-1534-1EF649D4A702}"/>
              </a:ext>
            </a:extLst>
          </p:cNvPr>
          <p:cNvSpPr>
            <a:spLocks noGrp="1"/>
          </p:cNvSpPr>
          <p:nvPr>
            <p:ph idx="1"/>
          </p:nvPr>
        </p:nvSpPr>
        <p:spPr>
          <a:xfrm>
            <a:off x="457200" y="981075"/>
            <a:ext cx="8229600" cy="4525963"/>
          </a:xfrm>
        </p:spPr>
        <p:txBody>
          <a:bodyPr/>
          <a:lstStyle/>
          <a:p>
            <a:pPr algn="just"/>
            <a:r>
              <a:rPr lang="fr-FR" altLang="fr-FR" sz="3600" b="1" dirty="0">
                <a:latin typeface="Times New Roman" panose="02020603050405020304" pitchFamily="18" charset="0"/>
                <a:ea typeface="ＭＳ Ｐゴシック" panose="020B0600070205080204" pitchFamily="34" charset="-128"/>
                <a:cs typeface="Times New Roman" panose="02020603050405020304" pitchFamily="18" charset="0"/>
              </a:rPr>
              <a:t>Le cadre législatif de l’</a:t>
            </a:r>
            <a:r>
              <a:rPr lang="fr-FR" altLang="ja-JP" sz="3600"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r>
              <a:rPr lang="fr-FR" altLang="ja-JP" sz="3600" b="1" dirty="0">
                <a:latin typeface="Times New Roman" panose="02020603050405020304" pitchFamily="18" charset="0"/>
                <a:ea typeface="ＭＳ Ｐゴシック" panose="020B0600070205080204" pitchFamily="34" charset="-128"/>
                <a:cs typeface="Times New Roman" panose="02020603050405020304" pitchFamily="18" charset="0"/>
              </a:rPr>
              <a:t> : la contrainte pour tous</a:t>
            </a:r>
            <a:endParaRPr lang="fr-FR" altLang="fr-FR" sz="36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0D2DDDA4-6DC7-126E-910A-5070FAA75CC9}"/>
              </a:ext>
            </a:extLst>
          </p:cNvPr>
          <p:cNvSpPr>
            <a:spLocks noGrp="1" noChangeArrowheads="1"/>
          </p:cNvSpPr>
          <p:nvPr>
            <p:ph type="title"/>
          </p:nvPr>
        </p:nvSpPr>
        <p:spPr>
          <a:xfrm>
            <a:off x="457200" y="274638"/>
            <a:ext cx="8229600" cy="5973762"/>
          </a:xfrm>
        </p:spPr>
        <p:txBody>
          <a:bodyPr/>
          <a:lstStyle/>
          <a:p>
            <a:pPr algn="just" eaLnBrk="1" hangingPunct="1"/>
            <a:r>
              <a:rPr lang="fr-FR" altLang="fr-FR" sz="3200" b="1" dirty="0">
                <a:latin typeface="Times New Roman" panose="02020603050405020304" pitchFamily="18" charset="0"/>
                <a:ea typeface="ＭＳ Ｐゴシック" panose="020B0600070205080204" pitchFamily="34" charset="-128"/>
                <a:cs typeface="Times New Roman" panose="02020603050405020304" pitchFamily="18" charset="0"/>
              </a:rPr>
              <a:t>13 février 1852</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 décret sur l</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immigration des travailleurs dans les colonies, les obligations respectives des travailleurs et des propriétaires, la police rurale et la répression du vagabondage.»</a:t>
            </a:r>
            <a:b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ja-JP" sz="3200" b="1" dirty="0">
                <a:latin typeface="Times New Roman" panose="02020603050405020304" pitchFamily="18" charset="0"/>
                <a:ea typeface="ＭＳ Ｐゴシック" panose="020B0600070205080204" pitchFamily="34" charset="-128"/>
                <a:cs typeface="Times New Roman" panose="02020603050405020304" pitchFamily="18" charset="0"/>
              </a:rPr>
              <a:t>27 mars 1852</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 : « décret sur l</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Emigration d</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Europe et hors d</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Europe à destination des colonies françaises. Fixant les conditions auxquelles l</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importation de travailleurs aura lieu. »</a:t>
            </a:r>
            <a:endPar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4578" name="Text Box 3">
            <a:extLst>
              <a:ext uri="{FF2B5EF4-FFF2-40B4-BE49-F238E27FC236}">
                <a16:creationId xmlns:a16="http://schemas.microsoft.com/office/drawing/2014/main" id="{A379DA54-D280-EB02-6BD9-22AFDACFBDFD}"/>
              </a:ext>
            </a:extLst>
          </p:cNvPr>
          <p:cNvSpPr txBox="1">
            <a:spLocks noChangeArrowheads="1"/>
          </p:cNvSpPr>
          <p:nvPr/>
        </p:nvSpPr>
        <p:spPr bwMode="auto">
          <a:xfrm>
            <a:off x="136525" y="6461125"/>
            <a:ext cx="3771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cs typeface="Times New Roman" panose="02020603050405020304" pitchFamily="18" charset="0"/>
              </a:rPr>
              <a:t>Source: Bulletin Officiel - année 1852.</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470B82C4BD484A837E7F5C7573B075" ma:contentTypeVersion="19" ma:contentTypeDescription="Crée un document." ma:contentTypeScope="" ma:versionID="afae107289eafac43b88e6a4baaca928">
  <xsd:schema xmlns:xsd="http://www.w3.org/2001/XMLSchema" xmlns:xs="http://www.w3.org/2001/XMLSchema" xmlns:p="http://schemas.microsoft.com/office/2006/metadata/properties" xmlns:ns2="e9a5d0f1-e66b-4c65-b148-406dcbbb467e" xmlns:ns3="1c3b70fb-7200-4e4f-aad2-8cb32fd90317" targetNamespace="http://schemas.microsoft.com/office/2006/metadata/properties" ma:root="true" ma:fieldsID="063fe03c5986e288655b3c55ab0ad44d" ns2:_="" ns3:_="">
    <xsd:import namespace="e9a5d0f1-e66b-4c65-b148-406dcbbb467e"/>
    <xsd:import namespace="1c3b70fb-7200-4e4f-aad2-8cb32fd903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5d0f1-e66b-4c65-b148-406dcbbb4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70ff1bba-35f2-4773-a0df-3bbd450d71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3b70fb-7200-4e4f-aad2-8cb32fd90317"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31d57ada-6246-4bf2-8077-a048c2580bc5}" ma:internalName="TaxCatchAll" ma:showField="CatchAllData" ma:web="1c3b70fb-7200-4e4f-aad2-8cb32fd903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a5d0f1-e66b-4c65-b148-406dcbbb467e">
      <Terms xmlns="http://schemas.microsoft.com/office/infopath/2007/PartnerControls"/>
    </lcf76f155ced4ddcb4097134ff3c332f>
    <TaxCatchAll xmlns="1c3b70fb-7200-4e4f-aad2-8cb32fd90317" xsi:nil="true"/>
  </documentManagement>
</p:properties>
</file>

<file path=customXml/itemProps1.xml><?xml version="1.0" encoding="utf-8"?>
<ds:datastoreItem xmlns:ds="http://schemas.openxmlformats.org/officeDocument/2006/customXml" ds:itemID="{A32D71A8-7ECB-4B5A-A4F3-2C5957DCE757}"/>
</file>

<file path=customXml/itemProps2.xml><?xml version="1.0" encoding="utf-8"?>
<ds:datastoreItem xmlns:ds="http://schemas.openxmlformats.org/officeDocument/2006/customXml" ds:itemID="{A8C94BC6-14B3-4157-88A7-B270932F2D51}"/>
</file>

<file path=customXml/itemProps3.xml><?xml version="1.0" encoding="utf-8"?>
<ds:datastoreItem xmlns:ds="http://schemas.openxmlformats.org/officeDocument/2006/customXml" ds:itemID="{5A22FC44-F89B-4636-B2DF-01B85F8D754B}"/>
</file>

<file path=docProps/app.xml><?xml version="1.0" encoding="utf-8"?>
<Properties xmlns="http://schemas.openxmlformats.org/officeDocument/2006/extended-properties" xmlns:vt="http://schemas.openxmlformats.org/officeDocument/2006/docPropsVTypes">
  <TotalTime>1566</TotalTime>
  <Words>2399</Words>
  <Application>Microsoft Office PowerPoint</Application>
  <PresentationFormat>Affichage à l'écran (4:3)</PresentationFormat>
  <Paragraphs>127</Paragraphs>
  <Slides>31</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ＭＳ Ｐゴシック</vt:lpstr>
      <vt:lpstr>Arial</vt:lpstr>
      <vt:lpstr>Arial Narrow</vt:lpstr>
      <vt:lpstr>Calibri</vt:lpstr>
      <vt:lpstr>Palatino Linotype</vt:lpstr>
      <vt:lpstr>Times New Roman</vt:lpstr>
      <vt:lpstr>Thème Office</vt:lpstr>
      <vt:lpstr> Après l’esclavage:  l’engagisme Empire colonial français – seconde moitié du XIXe siècle </vt:lpstr>
      <vt:lpstr>Présentation PowerPoint</vt:lpstr>
      <vt:lpstr>Présentation PowerPoint</vt:lpstr>
      <vt:lpstr>Présentation PowerPoint</vt:lpstr>
      <vt:lpstr>Présentation PowerPoint</vt:lpstr>
      <vt:lpstr>13 février 1852 : « décret sur l’immigration des travailleurs dans les colonies, les obligations respectives des travailleurs et des propriétaires, la police rurale et la répression du vagabondage.»  </vt:lpstr>
      <vt:lpstr>Présentation PowerPoint</vt:lpstr>
      <vt:lpstr>Présentation PowerPoint</vt:lpstr>
      <vt:lpstr>13 février 1852 : « décret sur l’immigration des travailleurs dans les colonies, les obligations respectives des travailleurs et des propriétaires, la police rurale et la répression du vagabondage.»  27 mars 1852 : « décret sur l’Emigration d’Europe et hors d’Europe à destination des colonies françaises. Fixant les conditions auxquelles l’importation de travailleurs aura lieu. »</vt:lpstr>
      <vt:lpstr>Les temps d’engagement  « Indien.ne.s »: 5 ans  « Africain.e.s »: 6 ans  « Chinois.e.s »: 8 ans  « Africain.e.s » recruté.e.s au moyen du « rachat »: 10 ans</vt:lpstr>
      <vt:lpstr>Contrat d’engagement de Boy Gim, 24 ans, conclu le 20 septembre 1854 à Bassa (Côte d’Ivoire actuelle) </vt:lpstr>
      <vt:lpstr>Présentation PowerPoint</vt:lpstr>
      <vt:lpstr>Extrait de la matricule générale des immigrants, pour Soyon dit Louis (numéro de matricule 555), établi le 18 octobre 1899</vt:lpstr>
      <vt:lpstr>Présentation PowerPoint</vt:lpstr>
      <vt:lpstr>  « L’engagé subira, pour chaque jour d’absence ou de cessation de travail sans motif légitime, indépendamment de la privation de salaire pour cette journée, la retenue d’une seconde journée à titre de dommages-intérêts. »       Source: article 2 du décret du 13 février 1852. Bulletins des lois, 1852, n°3724. </vt:lpstr>
      <vt:lpstr>Arrêté du 28 décembre 1860: </vt:lpstr>
      <vt:lpstr>Présentation PowerPoint</vt:lpstr>
      <vt:lpstr>Article 8 du décret du 27 mars 1852:  « [Un] agent [du gouvernement] veillera aux opérations du recrutement et à l’embarquement des émigrants ; il […] ne délivrera de permis d’embarquement aux émigrants que si, interrogés individuellement, ils déclarent consentir, en pleine connaissance de cause, à se rendre dans la colonie pour laquelle ils sont recrutés. »    Source: Bulletin des Lois, 1852, n°3958. </vt:lpstr>
      <vt:lpstr>Contrat de Ramanji, 21 ans, signé le 17 février 1856 à Pondichéry</vt:lpstr>
      <vt:lpstr>Présentation PowerPoint</vt:lpstr>
      <vt:lpstr>Préambule du contrat d’engagement de Kiluemba, établi le 29 mars 1859 </vt:lpstr>
      <vt:lpstr>Les temps d’engagement  « Indien.ne.s »: 5 ans  « Africain.e.s »: 6 ans  « Chinois.e.s »: 8 ans  « Africain.e.s » recruté.e.s au moyen du « rachat »: 10 ans</vt:lpstr>
      <vt:lpstr>Montant des « primes d’introduction » et durée du contrat d’engagement </vt:lpstr>
      <vt:lpstr>  « L’engagé reconnait avoir reçu en avance du représentant de Mr Régis, la somme de deux cents francs dont il s’est servi pour sa libération et pour divers frais à son compte. Ces avances seront retenues sur ses salaires à raison de trois francs par mois. »     Article 6 de la convention ministérielle conclue le 27 mars 1857 entre la maison Régis Aîné et le ministère de la Marine et des Colonies. ANOM, Généralités, 118/1120. </vt:lpstr>
      <vt:lpstr>Contrat de Ramanji, 21 ans, signé le 17 février 1856 à Pondichéry</vt:lpstr>
      <vt:lpstr>Présentation PowerPoint</vt:lpstr>
      <vt:lpstr>Présentation PowerPoint</vt:lpstr>
      <vt:lpstr>Lettre de Ounta Diouf, datée du 1er avril 1855</vt:lpstr>
      <vt:lpstr>Extrait du rapport du commissaire de l’immigration,  1er avril 1856</vt:lpstr>
      <vt:lpstr>Bibliographie   Adelaïde-Merlande J., « Le régime du travail. Coercition, modernisation, immigration ». In Adelaïde-Merlande J. (ed.) Historial antillais (1980), rééd. Fort-de-France, Édition Maury, 1982, vol. 4, p. 125-147. Cardin J.L., L'immigration chinoise à la Martinique, Paris, L'Harmattan, 1991. Carter M., Servants, Sirdars, and Settlers: Indians in Mauritius, 1834–1874, New York, Oxford University Press, 1995. Chaillou V., De l’Afrique orientale à l’océan Indien occidental. Histoire des engagés africains à la Réunion au XIXe siècle, Nantes, Thèse d’histoire, Université de Nantes, 2010. Danquin L., « Une difficile transition au capitalisme : les flux migratoires indiens et africains en Guadeloupe, 1852-1885 », In Études Guadeloupéennes, n°2-3, 1990, p. 91-137. David B., « Coolies, Congos et Chinois », In Godard P. (dir.), Le Mémorial martiniquais 1849-1918, Nouméa, Société des éditions du mémorial, tome 3, 1978, p. 45-59.   Flory C., De l’esclavage à la liberté forcée. Histoire des travailleurs africains engagés dans la Caraïbe française au XIXe siècle, Paris, Karthala, 2015.  Ho H. Q., Histoire économique de l’île de la Réunion (1849-1881). Engagisme, croissance et crise, Paris, L’harmattan, 2004. Mam Lam Fouck S., La Guyane française au temps de l’esclavage, de l’or et de la francisation (1802-1946), Petit-Bourg, Ibis Rouge Éditions, 1999. Marimoutou-Oberlé M., Les engagés du sucre, Saint-Denis de la Réunion, Tramail, 1989. Moulier-Boutang Y., De l’esclavage au salariat. Economie historique du salariat bridé, Paris, PUF, 1998. Renard R., « Labour Relations in Post-Slavery Martinique and Guadeloupe 1848-1870 », In Beckles H. et Shepherd V. (éd.), Caribbean Freedom. Economy and Society from Emancipation to the Present, Londres, James Currey, 1993. Renault F., Libération d’esclaves et nouvelle servitude, Abidjan, Les nouvelles éditions africaines, 1976. Sainton J.P., « De l’état d’esclave à l’état de citoyen. Modalités du passage de l’esclavage à la citoyenneté aux Antilles françaises sous la seconde République (1848-1850) », In Outres-mers. Revue d’Histoire, 2003, vol. 90, n°338-339, p.47-82.  « Notes pour l’étude de la question de l’intégration politique des descendants d’Indiens en Guadeloupe au cours de la 1re moitié du XXe siècle. », In Bulletin de la société d’histoire de la Guadeloupe, n° 138-139, 2004, p. 139-160.   Couleur et société en contexte post-esclavagiste. La Guadeloupe à la fin du XIXe siècle, Pointe-à-Pitre, Jasor, 2009, 172 p. Schmidt N., L’engrenage de la liberté caraïbes – XIXe siècle, Aix-en-Provence, publications de l’Université de Provence, 1995. Schnakenbourg C., L’immigration indienne en Guadeloupe 1848-1923. Histoire d’un flux migratoire, Thèse d’Histoire, Université de Provence, 2005,  6 volumes.   La transition post-esclavagiste 1848-1883, Paris, L’Harmattan, 2007. Smeralda-Amon J., La question de l'immigration indienne dans son environnement socio-économique martiniquais 1848-1900, Paris, L'Harmattan, 1996.  </vt:lpstr>
      <vt:lpstr>Centres d’archives conservant des documents ayant trait à l’engagisme   Archives Nationales (par exemple: papiers de la famille Pécoul)   Archives Nationales d’Outre-Mer (Aix-en-Provence) Fonds ministériel :  . Série Généralités  . Série Géographique: Martinique, Guadeloupe, Guyane, Réunion  Archives territoriales : Martinique, Guadeloupe, Guyane, Réunion   Archives du Ministère des Affaires étrangères (La Courneuve)  Service historique de la Défense (archives du service de la Marine) (Vincennes)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Engagisme et citoyenneté:  le cas des travailleurs africains et de leurs descendants engagés dans la Caraïbe française post-esclavagiste</dc:title>
  <dc:creator>Céline</dc:creator>
  <cp:lastModifiedBy>Anne BOULANGER</cp:lastModifiedBy>
  <cp:revision>98</cp:revision>
  <dcterms:created xsi:type="dcterms:W3CDTF">2014-11-15T15:11:56Z</dcterms:created>
  <dcterms:modified xsi:type="dcterms:W3CDTF">2025-12-16T11:07:39Z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0x0101001D470B82C4BD484A837E7F5C7573B075</vt:lpwstr>
  </property>
</Properties>
</file>