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38" r:id="rId2"/>
    <p:sldId id="262" r:id="rId3"/>
    <p:sldId id="300" r:id="rId4"/>
    <p:sldId id="299" r:id="rId5"/>
    <p:sldId id="343" r:id="rId6"/>
    <p:sldId id="315" r:id="rId7"/>
    <p:sldId id="302" r:id="rId8"/>
    <p:sldId id="301" r:id="rId9"/>
    <p:sldId id="265" r:id="rId10"/>
    <p:sldId id="257" r:id="rId11"/>
    <p:sldId id="298" r:id="rId12"/>
    <p:sldId id="319" r:id="rId13"/>
    <p:sldId id="349" r:id="rId14"/>
    <p:sldId id="304" r:id="rId15"/>
    <p:sldId id="297" r:id="rId16"/>
    <p:sldId id="264" r:id="rId17"/>
    <p:sldId id="348" r:id="rId18"/>
    <p:sldId id="332" r:id="rId19"/>
    <p:sldId id="341" r:id="rId20"/>
    <p:sldId id="342" r:id="rId21"/>
    <p:sldId id="333" r:id="rId22"/>
    <p:sldId id="335" r:id="rId23"/>
    <p:sldId id="308" r:id="rId24"/>
    <p:sldId id="306" r:id="rId25"/>
    <p:sldId id="261" r:id="rId26"/>
    <p:sldId id="310" r:id="rId27"/>
    <p:sldId id="307" r:id="rId28"/>
    <p:sldId id="346" r:id="rId29"/>
    <p:sldId id="347" r:id="rId30"/>
    <p:sldId id="268" r:id="rId31"/>
    <p:sldId id="339" r:id="rId32"/>
    <p:sldId id="324" r:id="rId33"/>
    <p:sldId id="294" r:id="rId34"/>
    <p:sldId id="290" r:id="rId35"/>
    <p:sldId id="325" r:id="rId36"/>
    <p:sldId id="267" r:id="rId37"/>
    <p:sldId id="350" r:id="rId38"/>
    <p:sldId id="320" r:id="rId39"/>
    <p:sldId id="303" r:id="rId40"/>
  </p:sldIdLst>
  <p:sldSz cx="12192000" cy="6858000"/>
  <p:notesSz cx="6858000" cy="9144000"/>
  <p:defaultTextStyle>
    <a:defPPr>
      <a:defRPr lang="fr-M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536"/>
    <p:restoredTop sz="95946"/>
  </p:normalViewPr>
  <p:slideViewPr>
    <p:cSldViewPr snapToGrid="0">
      <p:cViewPr varScale="1">
        <p:scale>
          <a:sx n="82" d="100"/>
          <a:sy n="82" d="100"/>
        </p:scale>
        <p:origin x="326" y="72"/>
      </p:cViewPr>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430C85-5B3B-242B-9A89-A74BF0EF4F7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MQ"/>
          </a:p>
        </p:txBody>
      </p:sp>
      <p:sp>
        <p:nvSpPr>
          <p:cNvPr id="3" name="Sous-titre 2">
            <a:extLst>
              <a:ext uri="{FF2B5EF4-FFF2-40B4-BE49-F238E27FC236}">
                <a16:creationId xmlns:a16="http://schemas.microsoft.com/office/drawing/2014/main" id="{9D39A838-FC36-3143-02B5-2B24F1F658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MQ"/>
          </a:p>
        </p:txBody>
      </p:sp>
      <p:sp>
        <p:nvSpPr>
          <p:cNvPr id="4" name="Espace réservé de la date 3">
            <a:extLst>
              <a:ext uri="{FF2B5EF4-FFF2-40B4-BE49-F238E27FC236}">
                <a16:creationId xmlns:a16="http://schemas.microsoft.com/office/drawing/2014/main" id="{08AC989F-487F-7474-DAED-8A99D216CF5D}"/>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5" name="Espace réservé du pied de page 4">
            <a:extLst>
              <a:ext uri="{FF2B5EF4-FFF2-40B4-BE49-F238E27FC236}">
                <a16:creationId xmlns:a16="http://schemas.microsoft.com/office/drawing/2014/main" id="{F0CBE55F-D3C4-4743-9DAF-8D3FCA095110}"/>
              </a:ext>
            </a:extLst>
          </p:cNvPr>
          <p:cNvSpPr>
            <a:spLocks noGrp="1"/>
          </p:cNvSpPr>
          <p:nvPr>
            <p:ph type="ftr" sz="quarter" idx="11"/>
          </p:nvPr>
        </p:nvSpPr>
        <p:spPr/>
        <p:txBody>
          <a:bodyPr/>
          <a:lstStyle/>
          <a:p>
            <a:endParaRPr lang="fr-MQ"/>
          </a:p>
        </p:txBody>
      </p:sp>
      <p:sp>
        <p:nvSpPr>
          <p:cNvPr id="6" name="Espace réservé du numéro de diapositive 5">
            <a:extLst>
              <a:ext uri="{FF2B5EF4-FFF2-40B4-BE49-F238E27FC236}">
                <a16:creationId xmlns:a16="http://schemas.microsoft.com/office/drawing/2014/main" id="{54D0BB59-CB2E-772E-4244-5C2F9A811DE0}"/>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2755426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67D51C-DBF8-F82C-7C54-EFC2636A1DCC}"/>
              </a:ext>
            </a:extLst>
          </p:cNvPr>
          <p:cNvSpPr>
            <a:spLocks noGrp="1"/>
          </p:cNvSpPr>
          <p:nvPr>
            <p:ph type="title"/>
          </p:nvPr>
        </p:nvSpPr>
        <p:spPr/>
        <p:txBody>
          <a:bodyPr/>
          <a:lstStyle/>
          <a:p>
            <a:r>
              <a:rPr lang="fr-FR"/>
              <a:t>Modifiez le style du titre</a:t>
            </a:r>
            <a:endParaRPr lang="fr-MQ"/>
          </a:p>
        </p:txBody>
      </p:sp>
      <p:sp>
        <p:nvSpPr>
          <p:cNvPr id="3" name="Espace réservé du texte vertical 2">
            <a:extLst>
              <a:ext uri="{FF2B5EF4-FFF2-40B4-BE49-F238E27FC236}">
                <a16:creationId xmlns:a16="http://schemas.microsoft.com/office/drawing/2014/main" id="{B66E77F2-CF83-981B-A61F-9CC1AF82C68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4" name="Espace réservé de la date 3">
            <a:extLst>
              <a:ext uri="{FF2B5EF4-FFF2-40B4-BE49-F238E27FC236}">
                <a16:creationId xmlns:a16="http://schemas.microsoft.com/office/drawing/2014/main" id="{86E4FCCF-178E-FD00-37EA-22E75B206104}"/>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5" name="Espace réservé du pied de page 4">
            <a:extLst>
              <a:ext uri="{FF2B5EF4-FFF2-40B4-BE49-F238E27FC236}">
                <a16:creationId xmlns:a16="http://schemas.microsoft.com/office/drawing/2014/main" id="{33994818-06E7-AF57-A420-DF69161D3258}"/>
              </a:ext>
            </a:extLst>
          </p:cNvPr>
          <p:cNvSpPr>
            <a:spLocks noGrp="1"/>
          </p:cNvSpPr>
          <p:nvPr>
            <p:ph type="ftr" sz="quarter" idx="11"/>
          </p:nvPr>
        </p:nvSpPr>
        <p:spPr/>
        <p:txBody>
          <a:bodyPr/>
          <a:lstStyle/>
          <a:p>
            <a:endParaRPr lang="fr-MQ"/>
          </a:p>
        </p:txBody>
      </p:sp>
      <p:sp>
        <p:nvSpPr>
          <p:cNvPr id="6" name="Espace réservé du numéro de diapositive 5">
            <a:extLst>
              <a:ext uri="{FF2B5EF4-FFF2-40B4-BE49-F238E27FC236}">
                <a16:creationId xmlns:a16="http://schemas.microsoft.com/office/drawing/2014/main" id="{679D8EF6-D160-5A93-DD3B-46F4B27352BA}"/>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1149262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D53060E-9A24-9F27-9EA7-12BC5D81F23E}"/>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MQ"/>
          </a:p>
        </p:txBody>
      </p:sp>
      <p:sp>
        <p:nvSpPr>
          <p:cNvPr id="3" name="Espace réservé du texte vertical 2">
            <a:extLst>
              <a:ext uri="{FF2B5EF4-FFF2-40B4-BE49-F238E27FC236}">
                <a16:creationId xmlns:a16="http://schemas.microsoft.com/office/drawing/2014/main" id="{54FC9883-505E-C94C-BDEB-FB37E13A3EA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4" name="Espace réservé de la date 3">
            <a:extLst>
              <a:ext uri="{FF2B5EF4-FFF2-40B4-BE49-F238E27FC236}">
                <a16:creationId xmlns:a16="http://schemas.microsoft.com/office/drawing/2014/main" id="{7EB8D2AC-00CA-646B-FA6E-AE6202047708}"/>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5" name="Espace réservé du pied de page 4">
            <a:extLst>
              <a:ext uri="{FF2B5EF4-FFF2-40B4-BE49-F238E27FC236}">
                <a16:creationId xmlns:a16="http://schemas.microsoft.com/office/drawing/2014/main" id="{D422FBC3-3206-9E21-7216-72A79098EEC7}"/>
              </a:ext>
            </a:extLst>
          </p:cNvPr>
          <p:cNvSpPr>
            <a:spLocks noGrp="1"/>
          </p:cNvSpPr>
          <p:nvPr>
            <p:ph type="ftr" sz="quarter" idx="11"/>
          </p:nvPr>
        </p:nvSpPr>
        <p:spPr/>
        <p:txBody>
          <a:bodyPr/>
          <a:lstStyle/>
          <a:p>
            <a:endParaRPr lang="fr-MQ"/>
          </a:p>
        </p:txBody>
      </p:sp>
      <p:sp>
        <p:nvSpPr>
          <p:cNvPr id="6" name="Espace réservé du numéro de diapositive 5">
            <a:extLst>
              <a:ext uri="{FF2B5EF4-FFF2-40B4-BE49-F238E27FC236}">
                <a16:creationId xmlns:a16="http://schemas.microsoft.com/office/drawing/2014/main" id="{8BC583CF-2123-192C-CC6B-B8C3D060282E}"/>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2519308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057311-097B-644A-C59E-2A935D0725BC}"/>
              </a:ext>
            </a:extLst>
          </p:cNvPr>
          <p:cNvSpPr>
            <a:spLocks noGrp="1"/>
          </p:cNvSpPr>
          <p:nvPr>
            <p:ph type="title"/>
          </p:nvPr>
        </p:nvSpPr>
        <p:spPr/>
        <p:txBody>
          <a:bodyPr/>
          <a:lstStyle/>
          <a:p>
            <a:r>
              <a:rPr lang="fr-FR"/>
              <a:t>Modifiez le style du titre</a:t>
            </a:r>
            <a:endParaRPr lang="fr-MQ"/>
          </a:p>
        </p:txBody>
      </p:sp>
      <p:sp>
        <p:nvSpPr>
          <p:cNvPr id="3" name="Espace réservé du contenu 2">
            <a:extLst>
              <a:ext uri="{FF2B5EF4-FFF2-40B4-BE49-F238E27FC236}">
                <a16:creationId xmlns:a16="http://schemas.microsoft.com/office/drawing/2014/main" id="{52C34620-A33A-71F6-EBF6-A9ECCF0F2F9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4" name="Espace réservé de la date 3">
            <a:extLst>
              <a:ext uri="{FF2B5EF4-FFF2-40B4-BE49-F238E27FC236}">
                <a16:creationId xmlns:a16="http://schemas.microsoft.com/office/drawing/2014/main" id="{A8853B09-CF1D-F969-8131-88CB70D99D32}"/>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5" name="Espace réservé du pied de page 4">
            <a:extLst>
              <a:ext uri="{FF2B5EF4-FFF2-40B4-BE49-F238E27FC236}">
                <a16:creationId xmlns:a16="http://schemas.microsoft.com/office/drawing/2014/main" id="{1278A22E-8F79-3A3A-5E31-D453BEB48DA3}"/>
              </a:ext>
            </a:extLst>
          </p:cNvPr>
          <p:cNvSpPr>
            <a:spLocks noGrp="1"/>
          </p:cNvSpPr>
          <p:nvPr>
            <p:ph type="ftr" sz="quarter" idx="11"/>
          </p:nvPr>
        </p:nvSpPr>
        <p:spPr/>
        <p:txBody>
          <a:bodyPr/>
          <a:lstStyle/>
          <a:p>
            <a:endParaRPr lang="fr-MQ"/>
          </a:p>
        </p:txBody>
      </p:sp>
      <p:sp>
        <p:nvSpPr>
          <p:cNvPr id="6" name="Espace réservé du numéro de diapositive 5">
            <a:extLst>
              <a:ext uri="{FF2B5EF4-FFF2-40B4-BE49-F238E27FC236}">
                <a16:creationId xmlns:a16="http://schemas.microsoft.com/office/drawing/2014/main" id="{ECE07BDB-1D17-23A7-9020-C378E4D91541}"/>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1797033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FBA21E-FB65-7041-339D-09AB61DEC82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MQ"/>
          </a:p>
        </p:txBody>
      </p:sp>
      <p:sp>
        <p:nvSpPr>
          <p:cNvPr id="3" name="Espace réservé du texte 2">
            <a:extLst>
              <a:ext uri="{FF2B5EF4-FFF2-40B4-BE49-F238E27FC236}">
                <a16:creationId xmlns:a16="http://schemas.microsoft.com/office/drawing/2014/main" id="{F256C28E-5112-EA21-D6EB-9F83DF9427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3243FFA-0E27-948E-FCA2-86C7C060ECBC}"/>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5" name="Espace réservé du pied de page 4">
            <a:extLst>
              <a:ext uri="{FF2B5EF4-FFF2-40B4-BE49-F238E27FC236}">
                <a16:creationId xmlns:a16="http://schemas.microsoft.com/office/drawing/2014/main" id="{C0682412-E298-F355-0227-000D290B79A6}"/>
              </a:ext>
            </a:extLst>
          </p:cNvPr>
          <p:cNvSpPr>
            <a:spLocks noGrp="1"/>
          </p:cNvSpPr>
          <p:nvPr>
            <p:ph type="ftr" sz="quarter" idx="11"/>
          </p:nvPr>
        </p:nvSpPr>
        <p:spPr/>
        <p:txBody>
          <a:bodyPr/>
          <a:lstStyle/>
          <a:p>
            <a:endParaRPr lang="fr-MQ"/>
          </a:p>
        </p:txBody>
      </p:sp>
      <p:sp>
        <p:nvSpPr>
          <p:cNvPr id="6" name="Espace réservé du numéro de diapositive 5">
            <a:extLst>
              <a:ext uri="{FF2B5EF4-FFF2-40B4-BE49-F238E27FC236}">
                <a16:creationId xmlns:a16="http://schemas.microsoft.com/office/drawing/2014/main" id="{2680E0B4-85E0-545C-00AA-3C1AB80A4C2D}"/>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909827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659D5C-30E5-4A98-023D-580B4F718CFE}"/>
              </a:ext>
            </a:extLst>
          </p:cNvPr>
          <p:cNvSpPr>
            <a:spLocks noGrp="1"/>
          </p:cNvSpPr>
          <p:nvPr>
            <p:ph type="title"/>
          </p:nvPr>
        </p:nvSpPr>
        <p:spPr/>
        <p:txBody>
          <a:bodyPr/>
          <a:lstStyle/>
          <a:p>
            <a:r>
              <a:rPr lang="fr-FR"/>
              <a:t>Modifiez le style du titre</a:t>
            </a:r>
            <a:endParaRPr lang="fr-MQ"/>
          </a:p>
        </p:txBody>
      </p:sp>
      <p:sp>
        <p:nvSpPr>
          <p:cNvPr id="3" name="Espace réservé du contenu 2">
            <a:extLst>
              <a:ext uri="{FF2B5EF4-FFF2-40B4-BE49-F238E27FC236}">
                <a16:creationId xmlns:a16="http://schemas.microsoft.com/office/drawing/2014/main" id="{C72D7AB1-1783-07D9-A8BF-965B5DB0044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4" name="Espace réservé du contenu 3">
            <a:extLst>
              <a:ext uri="{FF2B5EF4-FFF2-40B4-BE49-F238E27FC236}">
                <a16:creationId xmlns:a16="http://schemas.microsoft.com/office/drawing/2014/main" id="{6179E9E1-E716-6956-F1D4-18CB4BF53FC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5" name="Espace réservé de la date 4">
            <a:extLst>
              <a:ext uri="{FF2B5EF4-FFF2-40B4-BE49-F238E27FC236}">
                <a16:creationId xmlns:a16="http://schemas.microsoft.com/office/drawing/2014/main" id="{53EA7CB9-2095-89B0-A08A-A1B4EC71CBD6}"/>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6" name="Espace réservé du pied de page 5">
            <a:extLst>
              <a:ext uri="{FF2B5EF4-FFF2-40B4-BE49-F238E27FC236}">
                <a16:creationId xmlns:a16="http://schemas.microsoft.com/office/drawing/2014/main" id="{E72121C0-C19C-DA93-0489-1BF769A2C853}"/>
              </a:ext>
            </a:extLst>
          </p:cNvPr>
          <p:cNvSpPr>
            <a:spLocks noGrp="1"/>
          </p:cNvSpPr>
          <p:nvPr>
            <p:ph type="ftr" sz="quarter" idx="11"/>
          </p:nvPr>
        </p:nvSpPr>
        <p:spPr/>
        <p:txBody>
          <a:bodyPr/>
          <a:lstStyle/>
          <a:p>
            <a:endParaRPr lang="fr-MQ"/>
          </a:p>
        </p:txBody>
      </p:sp>
      <p:sp>
        <p:nvSpPr>
          <p:cNvPr id="7" name="Espace réservé du numéro de diapositive 6">
            <a:extLst>
              <a:ext uri="{FF2B5EF4-FFF2-40B4-BE49-F238E27FC236}">
                <a16:creationId xmlns:a16="http://schemas.microsoft.com/office/drawing/2014/main" id="{D6B2A297-A04B-8214-879F-B257A2F0997A}"/>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355918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CB969C-1B0B-104B-AC8D-558A65E7DD2B}"/>
              </a:ext>
            </a:extLst>
          </p:cNvPr>
          <p:cNvSpPr>
            <a:spLocks noGrp="1"/>
          </p:cNvSpPr>
          <p:nvPr>
            <p:ph type="title"/>
          </p:nvPr>
        </p:nvSpPr>
        <p:spPr>
          <a:xfrm>
            <a:off x="839788" y="365125"/>
            <a:ext cx="10515600" cy="1325563"/>
          </a:xfrm>
        </p:spPr>
        <p:txBody>
          <a:bodyPr/>
          <a:lstStyle/>
          <a:p>
            <a:r>
              <a:rPr lang="fr-FR"/>
              <a:t>Modifiez le style du titre</a:t>
            </a:r>
            <a:endParaRPr lang="fr-MQ"/>
          </a:p>
        </p:txBody>
      </p:sp>
      <p:sp>
        <p:nvSpPr>
          <p:cNvPr id="3" name="Espace réservé du texte 2">
            <a:extLst>
              <a:ext uri="{FF2B5EF4-FFF2-40B4-BE49-F238E27FC236}">
                <a16:creationId xmlns:a16="http://schemas.microsoft.com/office/drawing/2014/main" id="{1D4972CF-81BB-6851-2737-B81E97B9BC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1C1B6AE-E131-928F-68E3-65B07F19017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5" name="Espace réservé du texte 4">
            <a:extLst>
              <a:ext uri="{FF2B5EF4-FFF2-40B4-BE49-F238E27FC236}">
                <a16:creationId xmlns:a16="http://schemas.microsoft.com/office/drawing/2014/main" id="{321452DC-70CE-9C5C-3E48-45BB9CB1FC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1D500F6-147C-EEB0-3FFA-63845BD015F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7" name="Espace réservé de la date 6">
            <a:extLst>
              <a:ext uri="{FF2B5EF4-FFF2-40B4-BE49-F238E27FC236}">
                <a16:creationId xmlns:a16="http://schemas.microsoft.com/office/drawing/2014/main" id="{0B2552BE-BFA2-F6DF-7AF0-2157C2DD0230}"/>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8" name="Espace réservé du pied de page 7">
            <a:extLst>
              <a:ext uri="{FF2B5EF4-FFF2-40B4-BE49-F238E27FC236}">
                <a16:creationId xmlns:a16="http://schemas.microsoft.com/office/drawing/2014/main" id="{8BFF0BA4-E254-8315-639C-3A3A4C169341}"/>
              </a:ext>
            </a:extLst>
          </p:cNvPr>
          <p:cNvSpPr>
            <a:spLocks noGrp="1"/>
          </p:cNvSpPr>
          <p:nvPr>
            <p:ph type="ftr" sz="quarter" idx="11"/>
          </p:nvPr>
        </p:nvSpPr>
        <p:spPr/>
        <p:txBody>
          <a:bodyPr/>
          <a:lstStyle/>
          <a:p>
            <a:endParaRPr lang="fr-MQ"/>
          </a:p>
        </p:txBody>
      </p:sp>
      <p:sp>
        <p:nvSpPr>
          <p:cNvPr id="9" name="Espace réservé du numéro de diapositive 8">
            <a:extLst>
              <a:ext uri="{FF2B5EF4-FFF2-40B4-BE49-F238E27FC236}">
                <a16:creationId xmlns:a16="http://schemas.microsoft.com/office/drawing/2014/main" id="{35A9C27A-D50A-20DB-73A5-3A2FC6B79708}"/>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1181881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FFD194-9290-E1D4-B9F0-80BC8CA09963}"/>
              </a:ext>
            </a:extLst>
          </p:cNvPr>
          <p:cNvSpPr>
            <a:spLocks noGrp="1"/>
          </p:cNvSpPr>
          <p:nvPr>
            <p:ph type="title"/>
          </p:nvPr>
        </p:nvSpPr>
        <p:spPr/>
        <p:txBody>
          <a:bodyPr/>
          <a:lstStyle/>
          <a:p>
            <a:r>
              <a:rPr lang="fr-FR"/>
              <a:t>Modifiez le style du titre</a:t>
            </a:r>
            <a:endParaRPr lang="fr-MQ"/>
          </a:p>
        </p:txBody>
      </p:sp>
      <p:sp>
        <p:nvSpPr>
          <p:cNvPr id="3" name="Espace réservé de la date 2">
            <a:extLst>
              <a:ext uri="{FF2B5EF4-FFF2-40B4-BE49-F238E27FC236}">
                <a16:creationId xmlns:a16="http://schemas.microsoft.com/office/drawing/2014/main" id="{81CF25D8-23A6-6DF8-F83F-C07B0AC5C468}"/>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4" name="Espace réservé du pied de page 3">
            <a:extLst>
              <a:ext uri="{FF2B5EF4-FFF2-40B4-BE49-F238E27FC236}">
                <a16:creationId xmlns:a16="http://schemas.microsoft.com/office/drawing/2014/main" id="{564B223A-3146-EDBF-78CB-1E21207F6B04}"/>
              </a:ext>
            </a:extLst>
          </p:cNvPr>
          <p:cNvSpPr>
            <a:spLocks noGrp="1"/>
          </p:cNvSpPr>
          <p:nvPr>
            <p:ph type="ftr" sz="quarter" idx="11"/>
          </p:nvPr>
        </p:nvSpPr>
        <p:spPr/>
        <p:txBody>
          <a:bodyPr/>
          <a:lstStyle/>
          <a:p>
            <a:endParaRPr lang="fr-MQ"/>
          </a:p>
        </p:txBody>
      </p:sp>
      <p:sp>
        <p:nvSpPr>
          <p:cNvPr id="5" name="Espace réservé du numéro de diapositive 4">
            <a:extLst>
              <a:ext uri="{FF2B5EF4-FFF2-40B4-BE49-F238E27FC236}">
                <a16:creationId xmlns:a16="http://schemas.microsoft.com/office/drawing/2014/main" id="{B6086778-9CC2-C259-55A3-81991F48A131}"/>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1897739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48429D0-4947-F4BD-7176-16260EBFF73F}"/>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3" name="Espace réservé du pied de page 2">
            <a:extLst>
              <a:ext uri="{FF2B5EF4-FFF2-40B4-BE49-F238E27FC236}">
                <a16:creationId xmlns:a16="http://schemas.microsoft.com/office/drawing/2014/main" id="{393B4A3F-3A5F-2E6C-689B-7DABD90D4717}"/>
              </a:ext>
            </a:extLst>
          </p:cNvPr>
          <p:cNvSpPr>
            <a:spLocks noGrp="1"/>
          </p:cNvSpPr>
          <p:nvPr>
            <p:ph type="ftr" sz="quarter" idx="11"/>
          </p:nvPr>
        </p:nvSpPr>
        <p:spPr/>
        <p:txBody>
          <a:bodyPr/>
          <a:lstStyle/>
          <a:p>
            <a:endParaRPr lang="fr-MQ"/>
          </a:p>
        </p:txBody>
      </p:sp>
      <p:sp>
        <p:nvSpPr>
          <p:cNvPr id="4" name="Espace réservé du numéro de diapositive 3">
            <a:extLst>
              <a:ext uri="{FF2B5EF4-FFF2-40B4-BE49-F238E27FC236}">
                <a16:creationId xmlns:a16="http://schemas.microsoft.com/office/drawing/2014/main" id="{4ACC2167-FBFF-7CD7-86DE-5BDC95F5E8AB}"/>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143694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4FD152-2C92-6FAC-623D-DE706D85A94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MQ"/>
          </a:p>
        </p:txBody>
      </p:sp>
      <p:sp>
        <p:nvSpPr>
          <p:cNvPr id="3" name="Espace réservé du contenu 2">
            <a:extLst>
              <a:ext uri="{FF2B5EF4-FFF2-40B4-BE49-F238E27FC236}">
                <a16:creationId xmlns:a16="http://schemas.microsoft.com/office/drawing/2014/main" id="{3F8F3D05-D64F-F926-476D-13C69AAFB5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4" name="Espace réservé du texte 3">
            <a:extLst>
              <a:ext uri="{FF2B5EF4-FFF2-40B4-BE49-F238E27FC236}">
                <a16:creationId xmlns:a16="http://schemas.microsoft.com/office/drawing/2014/main" id="{7FB2E6DF-1B12-3F7D-6D70-542AD7ED0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86738B6-2248-7E0C-4648-649B25C4566D}"/>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6" name="Espace réservé du pied de page 5">
            <a:extLst>
              <a:ext uri="{FF2B5EF4-FFF2-40B4-BE49-F238E27FC236}">
                <a16:creationId xmlns:a16="http://schemas.microsoft.com/office/drawing/2014/main" id="{AC4E3BFE-E779-127B-8F13-3885DCBF3269}"/>
              </a:ext>
            </a:extLst>
          </p:cNvPr>
          <p:cNvSpPr>
            <a:spLocks noGrp="1"/>
          </p:cNvSpPr>
          <p:nvPr>
            <p:ph type="ftr" sz="quarter" idx="11"/>
          </p:nvPr>
        </p:nvSpPr>
        <p:spPr/>
        <p:txBody>
          <a:bodyPr/>
          <a:lstStyle/>
          <a:p>
            <a:endParaRPr lang="fr-MQ"/>
          </a:p>
        </p:txBody>
      </p:sp>
      <p:sp>
        <p:nvSpPr>
          <p:cNvPr id="7" name="Espace réservé du numéro de diapositive 6">
            <a:extLst>
              <a:ext uri="{FF2B5EF4-FFF2-40B4-BE49-F238E27FC236}">
                <a16:creationId xmlns:a16="http://schemas.microsoft.com/office/drawing/2014/main" id="{3D8BCE22-4CF5-AEF4-EBF2-A6D6C0E55062}"/>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2026546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82414-5F77-DB87-DE10-61E79B8006E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MQ"/>
          </a:p>
        </p:txBody>
      </p:sp>
      <p:sp>
        <p:nvSpPr>
          <p:cNvPr id="3" name="Espace réservé pour une image  2">
            <a:extLst>
              <a:ext uri="{FF2B5EF4-FFF2-40B4-BE49-F238E27FC236}">
                <a16:creationId xmlns:a16="http://schemas.microsoft.com/office/drawing/2014/main" id="{7373C137-9CF6-13E5-EF52-E98BFC657B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MQ"/>
          </a:p>
        </p:txBody>
      </p:sp>
      <p:sp>
        <p:nvSpPr>
          <p:cNvPr id="4" name="Espace réservé du texte 3">
            <a:extLst>
              <a:ext uri="{FF2B5EF4-FFF2-40B4-BE49-F238E27FC236}">
                <a16:creationId xmlns:a16="http://schemas.microsoft.com/office/drawing/2014/main" id="{BB1E1173-EA30-5A2C-3D40-AF56C0E94D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3BB3E5C-DBEB-4788-BA2E-593F89ECCFA6}"/>
              </a:ext>
            </a:extLst>
          </p:cNvPr>
          <p:cNvSpPr>
            <a:spLocks noGrp="1"/>
          </p:cNvSpPr>
          <p:nvPr>
            <p:ph type="dt" sz="half" idx="10"/>
          </p:nvPr>
        </p:nvSpPr>
        <p:spPr/>
        <p:txBody>
          <a:bodyPr/>
          <a:lstStyle/>
          <a:p>
            <a:fld id="{B35623F6-2F8F-AF44-AA07-27EE0FC708A5}" type="datetimeFigureOut">
              <a:rPr lang="fr-MQ" smtClean="0"/>
              <a:t>11/19/2025</a:t>
            </a:fld>
            <a:endParaRPr lang="fr-MQ"/>
          </a:p>
        </p:txBody>
      </p:sp>
      <p:sp>
        <p:nvSpPr>
          <p:cNvPr id="6" name="Espace réservé du pied de page 5">
            <a:extLst>
              <a:ext uri="{FF2B5EF4-FFF2-40B4-BE49-F238E27FC236}">
                <a16:creationId xmlns:a16="http://schemas.microsoft.com/office/drawing/2014/main" id="{4F58D744-D852-91D4-26A7-60970F0CCA28}"/>
              </a:ext>
            </a:extLst>
          </p:cNvPr>
          <p:cNvSpPr>
            <a:spLocks noGrp="1"/>
          </p:cNvSpPr>
          <p:nvPr>
            <p:ph type="ftr" sz="quarter" idx="11"/>
          </p:nvPr>
        </p:nvSpPr>
        <p:spPr/>
        <p:txBody>
          <a:bodyPr/>
          <a:lstStyle/>
          <a:p>
            <a:endParaRPr lang="fr-MQ"/>
          </a:p>
        </p:txBody>
      </p:sp>
      <p:sp>
        <p:nvSpPr>
          <p:cNvPr id="7" name="Espace réservé du numéro de diapositive 6">
            <a:extLst>
              <a:ext uri="{FF2B5EF4-FFF2-40B4-BE49-F238E27FC236}">
                <a16:creationId xmlns:a16="http://schemas.microsoft.com/office/drawing/2014/main" id="{1F4B8CAE-F7C5-2EB5-1263-B62DEF15C304}"/>
              </a:ext>
            </a:extLst>
          </p:cNvPr>
          <p:cNvSpPr>
            <a:spLocks noGrp="1"/>
          </p:cNvSpPr>
          <p:nvPr>
            <p:ph type="sldNum" sz="quarter" idx="12"/>
          </p:nvPr>
        </p:nvSpPr>
        <p:spPr/>
        <p:txBody>
          <a:bodyPr/>
          <a:lstStyle/>
          <a:p>
            <a:fld id="{B340B38F-85EF-4A47-9F8F-EBA078CE10C3}" type="slidenum">
              <a:rPr lang="fr-MQ" smtClean="0"/>
              <a:t>‹N°›</a:t>
            </a:fld>
            <a:endParaRPr lang="fr-MQ"/>
          </a:p>
        </p:txBody>
      </p:sp>
    </p:spTree>
    <p:extLst>
      <p:ext uri="{BB962C8B-B14F-4D97-AF65-F5344CB8AC3E}">
        <p14:creationId xmlns:p14="http://schemas.microsoft.com/office/powerpoint/2010/main" val="4112603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1DAC2C6-9933-39E3-B24C-12721E970A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MQ"/>
          </a:p>
        </p:txBody>
      </p:sp>
      <p:sp>
        <p:nvSpPr>
          <p:cNvPr id="3" name="Espace réservé du texte 2">
            <a:extLst>
              <a:ext uri="{FF2B5EF4-FFF2-40B4-BE49-F238E27FC236}">
                <a16:creationId xmlns:a16="http://schemas.microsoft.com/office/drawing/2014/main" id="{6F66AD7A-8900-886A-1F78-64BD8586A5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Q"/>
          </a:p>
        </p:txBody>
      </p:sp>
      <p:sp>
        <p:nvSpPr>
          <p:cNvPr id="4" name="Espace réservé de la date 3">
            <a:extLst>
              <a:ext uri="{FF2B5EF4-FFF2-40B4-BE49-F238E27FC236}">
                <a16:creationId xmlns:a16="http://schemas.microsoft.com/office/drawing/2014/main" id="{5C6290C3-261F-D1B3-1939-39D330B35D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5623F6-2F8F-AF44-AA07-27EE0FC708A5}" type="datetimeFigureOut">
              <a:rPr lang="fr-MQ" smtClean="0"/>
              <a:t>11/19/2025</a:t>
            </a:fld>
            <a:endParaRPr lang="fr-MQ"/>
          </a:p>
        </p:txBody>
      </p:sp>
      <p:sp>
        <p:nvSpPr>
          <p:cNvPr id="5" name="Espace réservé du pied de page 4">
            <a:extLst>
              <a:ext uri="{FF2B5EF4-FFF2-40B4-BE49-F238E27FC236}">
                <a16:creationId xmlns:a16="http://schemas.microsoft.com/office/drawing/2014/main" id="{90436904-74E3-0156-BBE6-AE401AB878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MQ"/>
          </a:p>
        </p:txBody>
      </p:sp>
      <p:sp>
        <p:nvSpPr>
          <p:cNvPr id="6" name="Espace réservé du numéro de diapositive 5">
            <a:extLst>
              <a:ext uri="{FF2B5EF4-FFF2-40B4-BE49-F238E27FC236}">
                <a16:creationId xmlns:a16="http://schemas.microsoft.com/office/drawing/2014/main" id="{5500E346-1DCB-1118-A940-331639FCF2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0B38F-85EF-4A47-9F8F-EBA078CE10C3}" type="slidenum">
              <a:rPr lang="fr-MQ" smtClean="0"/>
              <a:t>‹N°›</a:t>
            </a:fld>
            <a:endParaRPr lang="fr-MQ"/>
          </a:p>
        </p:txBody>
      </p:sp>
    </p:spTree>
    <p:extLst>
      <p:ext uri="{BB962C8B-B14F-4D97-AF65-F5344CB8AC3E}">
        <p14:creationId xmlns:p14="http://schemas.microsoft.com/office/powerpoint/2010/main" val="1736850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M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framespa.revues.org/343"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portail-esclavage-reunion.fr/documentaires/l-esclavage/resistances-a-l-esclavage/l-archeologie-du-marronnage-a-la-reuni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44CD1C-7E9F-8FA8-9A1B-598905E10694}"/>
              </a:ext>
            </a:extLst>
          </p:cNvPr>
          <p:cNvSpPr>
            <a:spLocks noGrp="1"/>
          </p:cNvSpPr>
          <p:nvPr>
            <p:ph type="ctrTitle"/>
          </p:nvPr>
        </p:nvSpPr>
        <p:spPr>
          <a:xfrm>
            <a:off x="1360448" y="1338146"/>
            <a:ext cx="9065941" cy="2286000"/>
          </a:xfrm>
          <a:noFill/>
        </p:spPr>
        <p:txBody>
          <a:bodyPr>
            <a:normAutofit fontScale="90000"/>
          </a:bodyPr>
          <a:lstStyle/>
          <a:p>
            <a:r>
              <a:rPr lang="fr-FR" sz="3600" b="1" dirty="0">
                <a:latin typeface="arial" panose="020B0604020202020204" pitchFamily="34" charset="0"/>
              </a:rPr>
              <a:t>Résister à l’esclavage (survivre, s’opposer, se révolter)</a:t>
            </a:r>
            <a:r>
              <a:rPr lang="fr-FR" sz="3600" dirty="0">
                <a:latin typeface="arial" panose="020B0604020202020204" pitchFamily="34" charset="0"/>
              </a:rPr>
              <a:t>  : </a:t>
            </a:r>
            <a:r>
              <a:rPr lang="fr-FR" sz="3600" b="1" dirty="0">
                <a:latin typeface="arial" panose="020B0604020202020204" pitchFamily="34" charset="0"/>
              </a:rPr>
              <a:t>figures et stratégies féminines de "résistance" dans la grande Caraïbe française (XVIIIe-XIXe siècles)</a:t>
            </a:r>
            <a:endParaRPr lang="fr-MQ" sz="3600" dirty="0"/>
          </a:p>
        </p:txBody>
      </p:sp>
      <p:sp>
        <p:nvSpPr>
          <p:cNvPr id="3" name="Sous-titre 2">
            <a:extLst>
              <a:ext uri="{FF2B5EF4-FFF2-40B4-BE49-F238E27FC236}">
                <a16:creationId xmlns:a16="http://schemas.microsoft.com/office/drawing/2014/main" id="{DC1F6985-6D08-B6E1-2262-9E01A95D6FD9}"/>
              </a:ext>
            </a:extLst>
          </p:cNvPr>
          <p:cNvSpPr>
            <a:spLocks noGrp="1"/>
          </p:cNvSpPr>
          <p:nvPr>
            <p:ph type="subTitle" idx="1"/>
          </p:nvPr>
        </p:nvSpPr>
        <p:spPr>
          <a:xfrm>
            <a:off x="1524000" y="4125950"/>
            <a:ext cx="9144000" cy="1131849"/>
          </a:xfrm>
          <a:noFill/>
        </p:spPr>
        <p:txBody>
          <a:bodyPr>
            <a:normAutofit fontScale="77500" lnSpcReduction="20000"/>
          </a:bodyPr>
          <a:lstStyle/>
          <a:p>
            <a:r>
              <a:rPr lang="fr-MQ" dirty="0"/>
              <a:t>D. Rogers, Université des Antilles,</a:t>
            </a:r>
          </a:p>
          <a:p>
            <a:r>
              <a:rPr lang="fr-MQ" dirty="0"/>
              <a:t>Chercheuse en délégation CNRS affectée à la Fondation pour la Mémoire de l’Esclavage</a:t>
            </a:r>
          </a:p>
          <a:p>
            <a:r>
              <a:rPr lang="fr-FR" dirty="0"/>
              <a:t>D</a:t>
            </a:r>
            <a:r>
              <a:rPr lang="fr-MQ" dirty="0"/>
              <a:t>ominique.rogers@fondationesclavage.org</a:t>
            </a:r>
          </a:p>
        </p:txBody>
      </p:sp>
    </p:spTree>
    <p:extLst>
      <p:ext uri="{BB962C8B-B14F-4D97-AF65-F5344CB8AC3E}">
        <p14:creationId xmlns:p14="http://schemas.microsoft.com/office/powerpoint/2010/main" val="2935109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235917-E96A-C291-8571-7F583D84E250}"/>
              </a:ext>
            </a:extLst>
          </p:cNvPr>
          <p:cNvSpPr>
            <a:spLocks noGrp="1"/>
          </p:cNvSpPr>
          <p:nvPr>
            <p:ph type="title"/>
          </p:nvPr>
        </p:nvSpPr>
        <p:spPr/>
        <p:txBody>
          <a:bodyPr>
            <a:normAutofit fontScale="90000"/>
          </a:bodyPr>
          <a:lstStyle/>
          <a:p>
            <a:pPr algn="ctr"/>
            <a:r>
              <a:rPr lang="fr-MQ" dirty="0"/>
              <a:t>A. Empoisonner le maître</a:t>
            </a:r>
            <a:br>
              <a:rPr lang="fr-MQ" dirty="0"/>
            </a:br>
            <a:r>
              <a:rPr lang="fr-MQ" dirty="0"/>
              <a:t>Partie française de Saint-Domingue, XVIIIe siècle</a:t>
            </a:r>
          </a:p>
        </p:txBody>
      </p:sp>
      <p:sp>
        <p:nvSpPr>
          <p:cNvPr id="3" name="Espace réservé du contenu 2">
            <a:extLst>
              <a:ext uri="{FF2B5EF4-FFF2-40B4-BE49-F238E27FC236}">
                <a16:creationId xmlns:a16="http://schemas.microsoft.com/office/drawing/2014/main" id="{B5CCECB3-E37A-EA4E-AA02-7D32DF96E545}"/>
              </a:ext>
            </a:extLst>
          </p:cNvPr>
          <p:cNvSpPr>
            <a:spLocks noGrp="1"/>
          </p:cNvSpPr>
          <p:nvPr>
            <p:ph idx="1"/>
          </p:nvPr>
        </p:nvSpPr>
        <p:spPr/>
        <p:txBody>
          <a:bodyPr>
            <a:normAutofit fontScale="77500" lnSpcReduction="20000"/>
          </a:bodyPr>
          <a:lstStyle/>
          <a:p>
            <a:pPr algn="just"/>
            <a:r>
              <a:rPr lang="fr-FR" dirty="0"/>
              <a:t>Et ledit Médor nous ayant envoyé chercher à l’issue du dîner nous a dit et déclaré qu’il se croyait obligé pour l’honneur de son maître et de sa maîtresse que lors de l’empoisonnement de son maître au Cap, duquel il avait chargé  sa maîtresse, et pour lequel elle avait été envoyée en France, il déclare que </a:t>
            </a:r>
            <a:r>
              <a:rPr lang="fr-FR" u="sng" dirty="0"/>
              <a:t>c’est la négresse Agnès, morte depuis plusieurs années qui avait mis dans un restant de bouteille de vin, en 1737, du poison qu’elle avait eu du mulâtre André Carbon et ce, pour se procurer plutôt la liberté</a:t>
            </a:r>
            <a:r>
              <a:rPr lang="fr-FR" dirty="0"/>
              <a:t>, et que le nègre à Monsieur de la Selle, habitant au Trou, nommé Quessy, qui avait habitude avec la négresse Agnès lui donna des poisons, pour lesquels ladite négresse lui </a:t>
            </a:r>
            <a:r>
              <a:rPr lang="fr-FR" u="sng" dirty="0"/>
              <a:t>donna pour paiement cinq chemises de son maître</a:t>
            </a:r>
            <a:r>
              <a:rPr lang="fr-FR" dirty="0"/>
              <a:t>, et que c’est le nègre Jupiter de la même habitation qui les avait composés que ladite négresse ayant fait boire à son maître au souper le vin préparé, il tomba à la renverse et sans connaissance, de laquelle étant revenu et se sentant un grand feu à la poitrine et à la gorge, fut obligé de prendre quantité d’huile et envoyer chercher Monsieur de la Selle qui eut la complaisance de passer la nuit auprès de lui.</a:t>
            </a:r>
          </a:p>
          <a:p>
            <a:pPr algn="just"/>
            <a:r>
              <a:rPr lang="fr-FR" dirty="0"/>
              <a:t>Source, D. Rogers, </a:t>
            </a:r>
            <a:r>
              <a:rPr lang="fr-FR" i="1" dirty="0"/>
              <a:t>Voix d’esclaves</a:t>
            </a:r>
            <a:r>
              <a:rPr lang="fr-FR" dirty="0"/>
              <a:t>, Karthala, 2015, affaire Médor au commencement de l’affaire </a:t>
            </a:r>
            <a:r>
              <a:rPr lang="fr-FR" dirty="0" err="1"/>
              <a:t>Macandal</a:t>
            </a:r>
            <a:endParaRPr lang="fr-FR" dirty="0"/>
          </a:p>
          <a:p>
            <a:pPr algn="just"/>
            <a:endParaRPr lang="fr-FR" dirty="0"/>
          </a:p>
          <a:p>
            <a:endParaRPr lang="fr-MQ" dirty="0"/>
          </a:p>
        </p:txBody>
      </p:sp>
    </p:spTree>
    <p:extLst>
      <p:ext uri="{BB962C8B-B14F-4D97-AF65-F5344CB8AC3E}">
        <p14:creationId xmlns:p14="http://schemas.microsoft.com/office/powerpoint/2010/main" val="1210435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1DFB94-69C3-3FF6-3166-7B98028D4686}"/>
              </a:ext>
            </a:extLst>
          </p:cNvPr>
          <p:cNvSpPr>
            <a:spLocks noGrp="1"/>
          </p:cNvSpPr>
          <p:nvPr>
            <p:ph type="title"/>
          </p:nvPr>
        </p:nvSpPr>
        <p:spPr>
          <a:xfrm>
            <a:off x="858644" y="365125"/>
            <a:ext cx="10495156" cy="1062231"/>
          </a:xfrm>
        </p:spPr>
        <p:txBody>
          <a:bodyPr/>
          <a:lstStyle/>
          <a:p>
            <a:pPr algn="ctr"/>
            <a:r>
              <a:rPr lang="fr-FR" dirty="0"/>
              <a:t>B. Marronner </a:t>
            </a:r>
            <a:r>
              <a:rPr lang="fr-MQ" dirty="0"/>
              <a:t>au quotidien </a:t>
            </a:r>
          </a:p>
        </p:txBody>
      </p:sp>
      <p:sp>
        <p:nvSpPr>
          <p:cNvPr id="3" name="Espace réservé du contenu 2">
            <a:extLst>
              <a:ext uri="{FF2B5EF4-FFF2-40B4-BE49-F238E27FC236}">
                <a16:creationId xmlns:a16="http://schemas.microsoft.com/office/drawing/2014/main" id="{12112E45-CD42-C4B6-05F7-0CC1DA5A2CCB}"/>
              </a:ext>
            </a:extLst>
          </p:cNvPr>
          <p:cNvSpPr>
            <a:spLocks noGrp="1"/>
          </p:cNvSpPr>
          <p:nvPr>
            <p:ph idx="1"/>
          </p:nvPr>
        </p:nvSpPr>
        <p:spPr>
          <a:xfrm>
            <a:off x="715394" y="1548304"/>
            <a:ext cx="10650415" cy="4840532"/>
          </a:xfrm>
        </p:spPr>
        <p:txBody>
          <a:bodyPr>
            <a:normAutofit/>
          </a:bodyPr>
          <a:lstStyle/>
          <a:p>
            <a:pPr marL="0" indent="0" algn="just">
              <a:buNone/>
            </a:pPr>
            <a:r>
              <a:rPr lang="fr-FR" b="1" i="0" dirty="0">
                <a:solidFill>
                  <a:srgbClr val="444444"/>
                </a:solidFill>
                <a:effectLst/>
                <a:latin typeface="Raleway" pitchFamily="2" charset="77"/>
              </a:rPr>
              <a:t>Fanchon, Créole, sans étampe, âgée d'environ 19 ans, servante, ayant le nez écrasé, la bouche grande, les doigts courts, marronne du 7 du courant; on la soupçonne à la Croix-des-Bouquets où elle a des habitudes, ayant été vue le 12, chez le nommé </a:t>
            </a:r>
            <a:r>
              <a:rPr lang="fr-FR" b="1" i="0" dirty="0" err="1">
                <a:solidFill>
                  <a:srgbClr val="444444"/>
                </a:solidFill>
                <a:effectLst/>
                <a:latin typeface="Raleway" pitchFamily="2" charset="77"/>
              </a:rPr>
              <a:t>Penier</a:t>
            </a:r>
            <a:r>
              <a:rPr lang="fr-FR" b="1" i="0" dirty="0">
                <a:solidFill>
                  <a:srgbClr val="444444"/>
                </a:solidFill>
                <a:effectLst/>
                <a:latin typeface="Raleway" pitchFamily="2" charset="77"/>
              </a:rPr>
              <a:t>, Mulâtre, Cavalier de Maréchaussée, qui vit avec elle, &amp; d'où elle s'est évadée, ayant eu connaissance qu'on était à sa recherche. Ceux qui en auront connaissance sont priés d'en donner avis à M. Dieudonné, Négociant en cette ville, ou à M. Blondeau, à qui elle appartient; il y aura trois portugaises de récompense.</a:t>
            </a:r>
            <a:br>
              <a:rPr lang="fr-FR" b="1" i="0" dirty="0">
                <a:solidFill>
                  <a:srgbClr val="444444"/>
                </a:solidFill>
                <a:effectLst/>
                <a:latin typeface="Raleway" pitchFamily="2" charset="77"/>
              </a:rPr>
            </a:br>
            <a:r>
              <a:rPr lang="fr-FR" b="1" i="0" dirty="0">
                <a:solidFill>
                  <a:srgbClr val="444444"/>
                </a:solidFill>
                <a:effectLst/>
                <a:latin typeface="Raleway" pitchFamily="2" charset="77"/>
              </a:rPr>
              <a:t>Permalien : http://</a:t>
            </a:r>
            <a:r>
              <a:rPr lang="fr-FR" b="1" i="0" dirty="0" err="1">
                <a:solidFill>
                  <a:srgbClr val="444444"/>
                </a:solidFill>
                <a:effectLst/>
                <a:latin typeface="Raleway" pitchFamily="2" charset="77"/>
              </a:rPr>
              <a:t>www.marronnage.info</a:t>
            </a:r>
            <a:r>
              <a:rPr lang="fr-FR" b="1" i="0" dirty="0">
                <a:solidFill>
                  <a:srgbClr val="444444"/>
                </a:solidFill>
                <a:effectLst/>
                <a:latin typeface="Raleway" pitchFamily="2" charset="77"/>
              </a:rPr>
              <a:t>/</a:t>
            </a:r>
            <a:r>
              <a:rPr lang="fr-FR" b="1" i="0" dirty="0" err="1">
                <a:solidFill>
                  <a:srgbClr val="444444"/>
                </a:solidFill>
                <a:effectLst/>
                <a:latin typeface="Raleway" pitchFamily="2" charset="77"/>
              </a:rPr>
              <a:t>fr</a:t>
            </a:r>
            <a:r>
              <a:rPr lang="fr-FR" b="1" i="0" dirty="0">
                <a:solidFill>
                  <a:srgbClr val="444444"/>
                </a:solidFill>
                <a:effectLst/>
                <a:latin typeface="Raleway" pitchFamily="2" charset="77"/>
              </a:rPr>
              <a:t>/</a:t>
            </a:r>
            <a:r>
              <a:rPr lang="fr-FR" b="1" i="0" dirty="0" err="1">
                <a:solidFill>
                  <a:srgbClr val="444444"/>
                </a:solidFill>
                <a:effectLst/>
                <a:latin typeface="Raleway" pitchFamily="2" charset="77"/>
              </a:rPr>
              <a:t>document.php?id</a:t>
            </a:r>
            <a:r>
              <a:rPr lang="fr-FR" b="1" i="0" dirty="0">
                <a:solidFill>
                  <a:srgbClr val="444444"/>
                </a:solidFill>
                <a:effectLst/>
                <a:latin typeface="Raleway" pitchFamily="2" charset="77"/>
              </a:rPr>
              <a:t>=8156</a:t>
            </a:r>
          </a:p>
          <a:p>
            <a:endParaRPr lang="fr-MQ" dirty="0"/>
          </a:p>
        </p:txBody>
      </p:sp>
    </p:spTree>
    <p:extLst>
      <p:ext uri="{BB962C8B-B14F-4D97-AF65-F5344CB8AC3E}">
        <p14:creationId xmlns:p14="http://schemas.microsoft.com/office/powerpoint/2010/main" val="2760804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EFBD05C-E782-3AC9-56DF-8E608AD14807}"/>
              </a:ext>
            </a:extLst>
          </p:cNvPr>
          <p:cNvSpPr txBox="1"/>
          <p:nvPr/>
        </p:nvSpPr>
        <p:spPr>
          <a:xfrm>
            <a:off x="3048000" y="197346"/>
            <a:ext cx="6096000" cy="6463308"/>
          </a:xfrm>
          <a:prstGeom prst="rect">
            <a:avLst/>
          </a:prstGeom>
          <a:noFill/>
        </p:spPr>
        <p:txBody>
          <a:bodyPr wrap="square">
            <a:spAutoFit/>
          </a:bodyPr>
          <a:lstStyle/>
          <a:p>
            <a:pPr algn="just"/>
            <a:r>
              <a:rPr lang="fr-FR" b="1" i="0" dirty="0">
                <a:solidFill>
                  <a:srgbClr val="2A3139"/>
                </a:solidFill>
                <a:effectLst/>
                <a:latin typeface="Raleway" pitchFamily="2" charset="77"/>
              </a:rPr>
              <a:t>Saint-Domingue, </a:t>
            </a:r>
            <a:r>
              <a:rPr lang="fr-FR" b="1" i="1" dirty="0">
                <a:solidFill>
                  <a:srgbClr val="2A3139"/>
                </a:solidFill>
                <a:effectLst/>
                <a:latin typeface="Raleway" pitchFamily="2" charset="77"/>
              </a:rPr>
              <a:t>Affiches américaines</a:t>
            </a:r>
            <a:r>
              <a:rPr lang="fr-FR" b="1" i="0" dirty="0">
                <a:solidFill>
                  <a:srgbClr val="2A3139"/>
                </a:solidFill>
                <a:effectLst/>
                <a:latin typeface="Raleway" pitchFamily="2" charset="77"/>
              </a:rPr>
              <a:t> - 1775-08-02</a:t>
            </a:r>
          </a:p>
          <a:p>
            <a:pPr algn="just"/>
            <a:r>
              <a:rPr lang="fr-FR" b="1" i="0" dirty="0">
                <a:solidFill>
                  <a:srgbClr val="444444"/>
                </a:solidFill>
                <a:effectLst/>
                <a:latin typeface="Raleway" pitchFamily="2" charset="77"/>
              </a:rPr>
              <a:t>Une Négresse, créole du Petit-</a:t>
            </a:r>
            <a:r>
              <a:rPr lang="fr-FR" b="1" i="0" dirty="0" err="1">
                <a:solidFill>
                  <a:srgbClr val="444444"/>
                </a:solidFill>
                <a:effectLst/>
                <a:latin typeface="Raleway" pitchFamily="2" charset="77"/>
              </a:rPr>
              <a:t>Goave</a:t>
            </a:r>
            <a:r>
              <a:rPr lang="fr-FR" b="1" i="0" dirty="0">
                <a:solidFill>
                  <a:srgbClr val="444444"/>
                </a:solidFill>
                <a:effectLst/>
                <a:latin typeface="Raleway" pitchFamily="2" charset="77"/>
              </a:rPr>
              <a:t>, nommée Marie-Louise, mais plus connue sous le nom de Marie </a:t>
            </a:r>
            <a:r>
              <a:rPr lang="fr-FR" b="1" i="0" dirty="0" err="1">
                <a:solidFill>
                  <a:srgbClr val="444444"/>
                </a:solidFill>
                <a:effectLst/>
                <a:latin typeface="Raleway" pitchFamily="2" charset="77"/>
              </a:rPr>
              <a:t>Gouen</a:t>
            </a:r>
            <a:r>
              <a:rPr lang="fr-FR" b="1" i="0" dirty="0">
                <a:solidFill>
                  <a:srgbClr val="444444"/>
                </a:solidFill>
                <a:effectLst/>
                <a:latin typeface="Raleway" pitchFamily="2" charset="77"/>
              </a:rPr>
              <a:t>, servante &amp; blanchisseuse, taille de 5 pieds 2 pouces ou environ, âgée de 27 à 28 ans, est partie </a:t>
            </a:r>
            <a:r>
              <a:rPr lang="fr-FR" b="1" i="0" dirty="0" err="1">
                <a:solidFill>
                  <a:srgbClr val="444444"/>
                </a:solidFill>
                <a:effectLst/>
                <a:latin typeface="Raleway" pitchFamily="2" charset="77"/>
              </a:rPr>
              <a:t>marone</a:t>
            </a:r>
            <a:r>
              <a:rPr lang="fr-FR" b="1" i="0" dirty="0">
                <a:solidFill>
                  <a:srgbClr val="444444"/>
                </a:solidFill>
                <a:effectLst/>
                <a:latin typeface="Raleway" pitchFamily="2" charset="77"/>
              </a:rPr>
              <a:t>, le 15 mai 1774, de l'habitation de M. </a:t>
            </a:r>
            <a:r>
              <a:rPr lang="fr-FR" b="1" i="0" dirty="0" err="1">
                <a:solidFill>
                  <a:srgbClr val="444444"/>
                </a:solidFill>
                <a:effectLst/>
                <a:latin typeface="Raleway" pitchFamily="2" charset="77"/>
              </a:rPr>
              <a:t>Berson</a:t>
            </a:r>
            <a:r>
              <a:rPr lang="fr-FR" b="1" i="0" dirty="0">
                <a:solidFill>
                  <a:srgbClr val="444444"/>
                </a:solidFill>
                <a:effectLst/>
                <a:latin typeface="Raleway" pitchFamily="2" charset="77"/>
              </a:rPr>
              <a:t>, son maître actuel. Ladite négresse a été vue depuis peu dans les cases à </a:t>
            </a:r>
            <a:r>
              <a:rPr lang="fr-FR" b="1" i="0" dirty="0" err="1">
                <a:solidFill>
                  <a:srgbClr val="444444"/>
                </a:solidFill>
                <a:effectLst/>
                <a:latin typeface="Raleway" pitchFamily="2" charset="77"/>
              </a:rPr>
              <a:t>Negres</a:t>
            </a:r>
            <a:r>
              <a:rPr lang="fr-FR" b="1" i="0" dirty="0">
                <a:solidFill>
                  <a:srgbClr val="444444"/>
                </a:solidFill>
                <a:effectLst/>
                <a:latin typeface="Raleway" pitchFamily="2" charset="77"/>
              </a:rPr>
              <a:t> de MM. </a:t>
            </a:r>
            <a:r>
              <a:rPr lang="fr-FR" b="1" i="0" dirty="0" err="1">
                <a:solidFill>
                  <a:srgbClr val="444444"/>
                </a:solidFill>
                <a:effectLst/>
                <a:latin typeface="Raleway" pitchFamily="2" charset="77"/>
              </a:rPr>
              <a:t>Binau</a:t>
            </a:r>
            <a:r>
              <a:rPr lang="fr-FR" b="1" i="0" dirty="0">
                <a:solidFill>
                  <a:srgbClr val="444444"/>
                </a:solidFill>
                <a:effectLst/>
                <a:latin typeface="Raleway" pitchFamily="2" charset="77"/>
              </a:rPr>
              <a:t> &amp; </a:t>
            </a:r>
            <a:r>
              <a:rPr lang="fr-FR" b="1" i="0" dirty="0" err="1">
                <a:solidFill>
                  <a:srgbClr val="444444"/>
                </a:solidFill>
                <a:effectLst/>
                <a:latin typeface="Raleway" pitchFamily="2" charset="77"/>
              </a:rPr>
              <a:t>Cuperlier</a:t>
            </a:r>
            <a:r>
              <a:rPr lang="fr-FR" b="1" i="0" dirty="0">
                <a:solidFill>
                  <a:srgbClr val="444444"/>
                </a:solidFill>
                <a:effectLst/>
                <a:latin typeface="Raleway" pitchFamily="2" charset="77"/>
              </a:rPr>
              <a:t>, au Petit-</a:t>
            </a:r>
            <a:r>
              <a:rPr lang="fr-FR" b="1" i="0" dirty="0" err="1">
                <a:solidFill>
                  <a:srgbClr val="444444"/>
                </a:solidFill>
                <a:effectLst/>
                <a:latin typeface="Raleway" pitchFamily="2" charset="77"/>
              </a:rPr>
              <a:t>Goave</a:t>
            </a:r>
            <a:r>
              <a:rPr lang="fr-FR" b="1" i="0" dirty="0">
                <a:solidFill>
                  <a:srgbClr val="444444"/>
                </a:solidFill>
                <a:effectLst/>
                <a:latin typeface="Raleway" pitchFamily="2" charset="77"/>
              </a:rPr>
              <a:t>, &amp; d'Antoine </a:t>
            </a:r>
            <a:r>
              <a:rPr lang="fr-FR" b="1" i="0" dirty="0" err="1">
                <a:solidFill>
                  <a:srgbClr val="444444"/>
                </a:solidFill>
                <a:effectLst/>
                <a:latin typeface="Raleway" pitchFamily="2" charset="77"/>
              </a:rPr>
              <a:t>Depas</a:t>
            </a:r>
            <a:r>
              <a:rPr lang="fr-FR" b="1" i="0" dirty="0">
                <a:solidFill>
                  <a:srgbClr val="444444"/>
                </a:solidFill>
                <a:effectLst/>
                <a:latin typeface="Raleway" pitchFamily="2" charset="77"/>
              </a:rPr>
              <a:t>, à Nippes. On prévient que son </a:t>
            </a:r>
            <a:r>
              <a:rPr lang="fr-FR" b="1" i="0" dirty="0" err="1">
                <a:solidFill>
                  <a:srgbClr val="444444"/>
                </a:solidFill>
                <a:effectLst/>
                <a:latin typeface="Raleway" pitchFamily="2" charset="77"/>
              </a:rPr>
              <a:t>pere</a:t>
            </a:r>
            <a:r>
              <a:rPr lang="fr-FR" b="1" i="0" dirty="0">
                <a:solidFill>
                  <a:srgbClr val="444444"/>
                </a:solidFill>
                <a:effectLst/>
                <a:latin typeface="Raleway" pitchFamily="2" charset="77"/>
              </a:rPr>
              <a:t> &amp; quelques uns de ses parents sont affranchis, qu'ils sont </a:t>
            </a:r>
            <a:r>
              <a:rPr lang="fr-FR" b="1" i="0" dirty="0" err="1">
                <a:solidFill>
                  <a:srgbClr val="444444"/>
                </a:solidFill>
                <a:effectLst/>
                <a:latin typeface="Raleway" pitchFamily="2" charset="77"/>
              </a:rPr>
              <a:t>résidens</a:t>
            </a:r>
            <a:r>
              <a:rPr lang="fr-FR" b="1" i="0" dirty="0">
                <a:solidFill>
                  <a:srgbClr val="444444"/>
                </a:solidFill>
                <a:effectLst/>
                <a:latin typeface="Raleway" pitchFamily="2" charset="77"/>
              </a:rPr>
              <a:t> sur une petite place, sise dans les hauteurs du Petit-</a:t>
            </a:r>
            <a:r>
              <a:rPr lang="fr-FR" b="1" i="0" dirty="0" err="1">
                <a:solidFill>
                  <a:srgbClr val="444444"/>
                </a:solidFill>
                <a:effectLst/>
                <a:latin typeface="Raleway" pitchFamily="2" charset="77"/>
              </a:rPr>
              <a:t>Goave</a:t>
            </a:r>
            <a:r>
              <a:rPr lang="fr-FR" b="1" i="0" dirty="0">
                <a:solidFill>
                  <a:srgbClr val="444444"/>
                </a:solidFill>
                <a:effectLst/>
                <a:latin typeface="Raleway" pitchFamily="2" charset="77"/>
              </a:rPr>
              <a:t>, qu'a léguée la nommée Bastienne-</a:t>
            </a:r>
            <a:r>
              <a:rPr lang="fr-FR" b="1" i="0" dirty="0" err="1">
                <a:solidFill>
                  <a:srgbClr val="444444"/>
                </a:solidFill>
                <a:effectLst/>
                <a:latin typeface="Raleway" pitchFamily="2" charset="77"/>
              </a:rPr>
              <a:t>Josephe</a:t>
            </a:r>
            <a:r>
              <a:rPr lang="fr-FR" b="1" i="0" dirty="0">
                <a:solidFill>
                  <a:srgbClr val="444444"/>
                </a:solidFill>
                <a:effectLst/>
                <a:latin typeface="Raleway" pitchFamily="2" charset="77"/>
              </a:rPr>
              <a:t>, négresse libre, à plusieurs de ses affranchis; que deux de ses </a:t>
            </a:r>
            <a:r>
              <a:rPr lang="fr-FR" b="1" i="0" dirty="0" err="1">
                <a:solidFill>
                  <a:srgbClr val="444444"/>
                </a:solidFill>
                <a:effectLst/>
                <a:latin typeface="Raleway" pitchFamily="2" charset="77"/>
              </a:rPr>
              <a:t>freres</a:t>
            </a:r>
            <a:r>
              <a:rPr lang="fr-FR" b="1" i="0" dirty="0">
                <a:solidFill>
                  <a:srgbClr val="444444"/>
                </a:solidFill>
                <a:effectLst/>
                <a:latin typeface="Raleway" pitchFamily="2" charset="77"/>
              </a:rPr>
              <a:t> ont été achetés à la vente de M. le chevalier de Bussy, par M. de </a:t>
            </a:r>
            <a:r>
              <a:rPr lang="fr-FR" b="1" i="0" dirty="0" err="1">
                <a:solidFill>
                  <a:srgbClr val="444444"/>
                </a:solidFill>
                <a:effectLst/>
                <a:latin typeface="Raleway" pitchFamily="2" charset="77"/>
              </a:rPr>
              <a:t>Bongars</a:t>
            </a:r>
            <a:r>
              <a:rPr lang="fr-FR" b="1" i="0" dirty="0">
                <a:solidFill>
                  <a:srgbClr val="444444"/>
                </a:solidFill>
                <a:effectLst/>
                <a:latin typeface="Raleway" pitchFamily="2" charset="77"/>
              </a:rPr>
              <a:t>, qui les a transférés sur son habitation à café, quartier du Port-au-Prince, où la dite Négresse a encore été vue &amp; s'y étant fait passer pour libre : elle a demeuré chez la nommée </a:t>
            </a:r>
            <a:r>
              <a:rPr lang="fr-FR" b="1" i="0" dirty="0" err="1">
                <a:solidFill>
                  <a:srgbClr val="444444"/>
                </a:solidFill>
                <a:effectLst/>
                <a:latin typeface="Raleway" pitchFamily="2" charset="77"/>
              </a:rPr>
              <a:t>Thérese</a:t>
            </a:r>
            <a:r>
              <a:rPr lang="fr-FR" b="1" i="0" dirty="0">
                <a:solidFill>
                  <a:srgbClr val="444444"/>
                </a:solidFill>
                <a:effectLst/>
                <a:latin typeface="Raleway" pitchFamily="2" charset="77"/>
              </a:rPr>
              <a:t>, mulâtresse libre au Port-au-Prince. On promet cinquante livres de récompense à celui qui la prendra, &amp; on donnera avis à M. </a:t>
            </a:r>
            <a:r>
              <a:rPr lang="fr-FR" b="1" i="0" dirty="0" err="1">
                <a:solidFill>
                  <a:srgbClr val="444444"/>
                </a:solidFill>
                <a:effectLst/>
                <a:latin typeface="Raleway" pitchFamily="2" charset="77"/>
              </a:rPr>
              <a:t>Kavanagh</a:t>
            </a:r>
            <a:r>
              <a:rPr lang="fr-FR" b="1" i="0" dirty="0">
                <a:solidFill>
                  <a:srgbClr val="444444"/>
                </a:solidFill>
                <a:effectLst/>
                <a:latin typeface="Raleway" pitchFamily="2" charset="77"/>
              </a:rPr>
              <a:t>, au Port-au-Prince, ou à M. </a:t>
            </a:r>
            <a:r>
              <a:rPr lang="fr-FR" b="1" i="0" dirty="0" err="1">
                <a:solidFill>
                  <a:srgbClr val="444444"/>
                </a:solidFill>
                <a:effectLst/>
                <a:latin typeface="Raleway" pitchFamily="2" charset="77"/>
              </a:rPr>
              <a:t>Berson</a:t>
            </a:r>
            <a:r>
              <a:rPr lang="fr-FR" b="1" i="0" dirty="0">
                <a:solidFill>
                  <a:srgbClr val="444444"/>
                </a:solidFill>
                <a:effectLst/>
                <a:latin typeface="Raleway" pitchFamily="2" charset="77"/>
              </a:rPr>
              <a:t>, au Grand-</a:t>
            </a:r>
            <a:r>
              <a:rPr lang="fr-FR" b="1" i="0" dirty="0" err="1">
                <a:solidFill>
                  <a:srgbClr val="444444"/>
                </a:solidFill>
                <a:effectLst/>
                <a:latin typeface="Raleway" pitchFamily="2" charset="77"/>
              </a:rPr>
              <a:t>Goave</a:t>
            </a:r>
            <a:r>
              <a:rPr lang="fr-FR" b="1" i="0" dirty="0">
                <a:solidFill>
                  <a:srgbClr val="444444"/>
                </a:solidFill>
                <a:effectLst/>
                <a:latin typeface="Raleway" pitchFamily="2" charset="77"/>
              </a:rPr>
              <a:t>.</a:t>
            </a:r>
          </a:p>
        </p:txBody>
      </p:sp>
    </p:spTree>
    <p:extLst>
      <p:ext uri="{BB962C8B-B14F-4D97-AF65-F5344CB8AC3E}">
        <p14:creationId xmlns:p14="http://schemas.microsoft.com/office/powerpoint/2010/main" val="2618244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0D858-7774-7C50-95D3-C9A3521A2D92}"/>
              </a:ext>
            </a:extLst>
          </p:cNvPr>
          <p:cNvSpPr>
            <a:spLocks noGrp="1"/>
          </p:cNvSpPr>
          <p:nvPr>
            <p:ph type="title"/>
          </p:nvPr>
        </p:nvSpPr>
        <p:spPr>
          <a:xfrm>
            <a:off x="857250" y="365125"/>
            <a:ext cx="10496550" cy="45719"/>
          </a:xfrm>
        </p:spPr>
        <p:txBody>
          <a:bodyPr>
            <a:normAutofit fontScale="90000"/>
          </a:bodyPr>
          <a:lstStyle/>
          <a:p>
            <a:endParaRPr lang="fr-MQ" dirty="0"/>
          </a:p>
        </p:txBody>
      </p:sp>
      <p:pic>
        <p:nvPicPr>
          <p:cNvPr id="5" name="Espace réservé du contenu 4">
            <a:extLst>
              <a:ext uri="{FF2B5EF4-FFF2-40B4-BE49-F238E27FC236}">
                <a16:creationId xmlns:a16="http://schemas.microsoft.com/office/drawing/2014/main" id="{4B72A268-C311-2064-C52A-D7C98B9407B2}"/>
              </a:ext>
            </a:extLst>
          </p:cNvPr>
          <p:cNvPicPr>
            <a:picLocks noGrp="1" noChangeAspect="1"/>
          </p:cNvPicPr>
          <p:nvPr>
            <p:ph idx="1"/>
          </p:nvPr>
        </p:nvPicPr>
        <p:blipFill>
          <a:blip r:embed="rId2">
            <a:extLst>
              <a:ext uri="{837473B0-CC2E-450A-ABE3-18F120FF3D39}">
                <a1611:picAttrSrcUrl xmlns:a1611="http://schemas.microsoft.com/office/drawing/2016/11/main" r:id="rId3"/>
              </a:ext>
            </a:extLst>
          </a:blip>
          <a:stretch>
            <a:fillRect/>
          </a:stretch>
        </p:blipFill>
        <p:spPr>
          <a:xfrm>
            <a:off x="0" y="0"/>
            <a:ext cx="12011722" cy="7049631"/>
          </a:xfrm>
        </p:spPr>
      </p:pic>
      <p:sp>
        <p:nvSpPr>
          <p:cNvPr id="6" name="ZoneTexte 5">
            <a:extLst>
              <a:ext uri="{FF2B5EF4-FFF2-40B4-BE49-F238E27FC236}">
                <a16:creationId xmlns:a16="http://schemas.microsoft.com/office/drawing/2014/main" id="{25CEF897-40E2-935E-FE65-337F457FE64F}"/>
              </a:ext>
            </a:extLst>
          </p:cNvPr>
          <p:cNvSpPr txBox="1"/>
          <p:nvPr/>
        </p:nvSpPr>
        <p:spPr>
          <a:xfrm>
            <a:off x="2583544" y="5326741"/>
            <a:ext cx="6774286" cy="235765"/>
          </a:xfrm>
          <a:prstGeom prst="rect">
            <a:avLst/>
          </a:prstGeom>
          <a:noFill/>
        </p:spPr>
        <p:txBody>
          <a:bodyPr wrap="square" rtlCol="0">
            <a:spAutoFit/>
          </a:bodyPr>
          <a:lstStyle/>
          <a:p>
            <a:r>
              <a:rPr lang="fr-MQ" sz="900">
                <a:hlinkClick r:id="rId3" tooltip="https://framespa.revues.org/343"/>
              </a:rPr>
              <a:t>Cette photo</a:t>
            </a:r>
            <a:r>
              <a:rPr lang="fr-MQ" sz="900"/>
              <a:t> par Auteur inconnu est soumise à la licence </a:t>
            </a:r>
            <a:r>
              <a:rPr lang="fr-MQ" sz="900">
                <a:hlinkClick r:id="rId4" tooltip="https://creativecommons.org/licenses/by-nc-nd/3.0/"/>
              </a:rPr>
              <a:t>CC BY-NC-ND</a:t>
            </a:r>
            <a:endParaRPr lang="fr-MQ" sz="900"/>
          </a:p>
        </p:txBody>
      </p:sp>
    </p:spTree>
    <p:extLst>
      <p:ext uri="{BB962C8B-B14F-4D97-AF65-F5344CB8AC3E}">
        <p14:creationId xmlns:p14="http://schemas.microsoft.com/office/powerpoint/2010/main" val="477790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1065E0-6BE2-3ED5-1CB2-014ADCF9605D}"/>
              </a:ext>
            </a:extLst>
          </p:cNvPr>
          <p:cNvSpPr>
            <a:spLocks noGrp="1"/>
          </p:cNvSpPr>
          <p:nvPr>
            <p:ph type="title"/>
          </p:nvPr>
        </p:nvSpPr>
        <p:spPr>
          <a:xfrm>
            <a:off x="713678" y="0"/>
            <a:ext cx="10640122" cy="1449658"/>
          </a:xfrm>
        </p:spPr>
        <p:txBody>
          <a:bodyPr>
            <a:normAutofit fontScale="90000"/>
          </a:bodyPr>
          <a:lstStyle/>
          <a:p>
            <a:br>
              <a:rPr lang="fr-FR" dirty="0"/>
            </a:br>
            <a:r>
              <a:rPr lang="fr-FR" dirty="0"/>
              <a:t>C/ Oser le </a:t>
            </a:r>
            <a:r>
              <a:rPr lang="fr-MQ" dirty="0"/>
              <a:t>grand marronnage : une option rare et difficile ?</a:t>
            </a:r>
            <a:br>
              <a:rPr lang="fr-MQ" dirty="0"/>
            </a:br>
            <a:endParaRPr lang="fr-MQ" dirty="0"/>
          </a:p>
        </p:txBody>
      </p:sp>
      <p:sp>
        <p:nvSpPr>
          <p:cNvPr id="3" name="Espace réservé du contenu 2">
            <a:extLst>
              <a:ext uri="{FF2B5EF4-FFF2-40B4-BE49-F238E27FC236}">
                <a16:creationId xmlns:a16="http://schemas.microsoft.com/office/drawing/2014/main" id="{AEEC78B5-C1B9-3037-3726-1F4B9D1A0DFC}"/>
              </a:ext>
            </a:extLst>
          </p:cNvPr>
          <p:cNvSpPr>
            <a:spLocks noGrp="1"/>
          </p:cNvSpPr>
          <p:nvPr>
            <p:ph idx="1"/>
          </p:nvPr>
        </p:nvSpPr>
        <p:spPr>
          <a:xfrm>
            <a:off x="838200" y="1326995"/>
            <a:ext cx="10515600" cy="4849968"/>
          </a:xfrm>
        </p:spPr>
        <p:txBody>
          <a:bodyPr>
            <a:normAutofit lnSpcReduction="10000"/>
          </a:bodyPr>
          <a:lstStyle/>
          <a:p>
            <a:pPr marL="0" indent="0">
              <a:buNone/>
            </a:pPr>
            <a:endParaRPr lang="fr-MQ" dirty="0"/>
          </a:p>
          <a:p>
            <a:r>
              <a:rPr lang="fr-MQ" dirty="0"/>
              <a:t>1. </a:t>
            </a:r>
            <a:r>
              <a:rPr lang="fr-MQ" b="1" dirty="0"/>
              <a:t>Les formes du grand Marronnage </a:t>
            </a:r>
          </a:p>
          <a:p>
            <a:r>
              <a:rPr lang="fr-MQ" b="1" dirty="0"/>
              <a:t>Marronage maritime </a:t>
            </a:r>
            <a:r>
              <a:rPr lang="fr-MQ" dirty="0"/>
              <a:t>(entre la martinique ou la Guadeloupe et la Dominique, quand l’île est améridienne jusqu’en 1763 ou lorsque l’île devenue britannique applique l’abolition de la traite, puis celle de l’esclavage …)</a:t>
            </a:r>
          </a:p>
          <a:p>
            <a:r>
              <a:rPr lang="fr-MQ" b="1" dirty="0"/>
              <a:t>Marronage dans des endroits isolés </a:t>
            </a:r>
            <a:r>
              <a:rPr lang="fr-MQ" dirty="0"/>
              <a:t>(le site des Kellers en Guadeloupe, le massif du B</a:t>
            </a:r>
            <a:r>
              <a:rPr lang="fr-FR" dirty="0"/>
              <a:t>a</a:t>
            </a:r>
            <a:r>
              <a:rPr lang="fr-MQ" dirty="0"/>
              <a:t>horuco entre la partie française et la partie espagnole de Saint-Domingue, ou des marécages tels les marais de Kaw en Guyane)</a:t>
            </a:r>
          </a:p>
          <a:p>
            <a:r>
              <a:rPr lang="fr-MQ" b="1" dirty="0"/>
              <a:t>Marronage urbain</a:t>
            </a:r>
          </a:p>
          <a:p>
            <a:r>
              <a:rPr lang="fr-MQ" b="1" dirty="0"/>
              <a:t>2. Les femmes dans le grand marronnage</a:t>
            </a:r>
          </a:p>
          <a:p>
            <a:pPr marL="0" indent="0">
              <a:buNone/>
            </a:pPr>
            <a:endParaRPr lang="fr-MQ" b="1" dirty="0"/>
          </a:p>
        </p:txBody>
      </p:sp>
    </p:spTree>
    <p:extLst>
      <p:ext uri="{BB962C8B-B14F-4D97-AF65-F5344CB8AC3E}">
        <p14:creationId xmlns:p14="http://schemas.microsoft.com/office/powerpoint/2010/main" val="2838074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5EA70D-553F-14A0-B537-C072CF806626}"/>
              </a:ext>
            </a:extLst>
          </p:cNvPr>
          <p:cNvSpPr>
            <a:spLocks noGrp="1"/>
          </p:cNvSpPr>
          <p:nvPr>
            <p:ph type="title"/>
          </p:nvPr>
        </p:nvSpPr>
        <p:spPr>
          <a:xfrm>
            <a:off x="839788" y="457199"/>
            <a:ext cx="3767381" cy="5040923"/>
          </a:xfrm>
        </p:spPr>
        <p:txBody>
          <a:bodyPr>
            <a:normAutofit fontScale="90000"/>
          </a:bodyPr>
          <a:lstStyle/>
          <a:p>
            <a:r>
              <a:rPr lang="fr-FR" sz="3200" b="1" dirty="0">
                <a:solidFill>
                  <a:srgbClr val="000000"/>
                </a:solidFill>
                <a:latin typeface="+mn-lt"/>
              </a:rPr>
              <a:t>97300 - Cayenne</a:t>
            </a:r>
            <a:r>
              <a:rPr lang="fr-FR" sz="3200" dirty="0">
                <a:latin typeface="+mn-lt"/>
              </a:rPr>
              <a:t> </a:t>
            </a:r>
            <a:r>
              <a:rPr lang="fr-FR" sz="3200" dirty="0">
                <a:solidFill>
                  <a:srgbClr val="000000"/>
                </a:solidFill>
                <a:latin typeface="+mn-lt"/>
              </a:rPr>
              <a:t> </a:t>
            </a:r>
            <a:br>
              <a:rPr lang="fr-FR" sz="3200" dirty="0">
                <a:solidFill>
                  <a:srgbClr val="000000"/>
                </a:solidFill>
                <a:latin typeface="+mn-lt"/>
              </a:rPr>
            </a:br>
            <a:r>
              <a:rPr lang="fr-FR" sz="3200" dirty="0">
                <a:solidFill>
                  <a:srgbClr val="000000"/>
                </a:solidFill>
                <a:latin typeface="+mn-lt"/>
              </a:rPr>
              <a:t>sculpture monumentale,</a:t>
            </a:r>
            <a:r>
              <a:rPr lang="fr-FR" sz="3200" dirty="0">
                <a:latin typeface="+mn-lt"/>
              </a:rPr>
              <a:t> </a:t>
            </a:r>
            <a:r>
              <a:rPr lang="fr-FR" sz="3200" dirty="0">
                <a:solidFill>
                  <a:srgbClr val="000000"/>
                </a:solidFill>
                <a:latin typeface="+mn-lt"/>
              </a:rPr>
              <a:t>"Les Marrons de la liberté" ou </a:t>
            </a:r>
            <a:r>
              <a:rPr lang="fr-FR" sz="3200" dirty="0" err="1">
                <a:solidFill>
                  <a:srgbClr val="000000"/>
                </a:solidFill>
                <a:latin typeface="+mn-lt"/>
              </a:rPr>
              <a:t>Fiiman</a:t>
            </a:r>
            <a:r>
              <a:rPr lang="fr-FR" sz="3200" dirty="0">
                <a:solidFill>
                  <a:srgbClr val="000000"/>
                </a:solidFill>
                <a:latin typeface="+mn-lt"/>
              </a:rPr>
              <a:t>, "homme libre" </a:t>
            </a:r>
            <a:r>
              <a:rPr lang="fr-FR" sz="3200" i="1" dirty="0">
                <a:solidFill>
                  <a:srgbClr val="000000"/>
                </a:solidFill>
                <a:latin typeface="+mn-lt"/>
              </a:rPr>
              <a:t>en </a:t>
            </a:r>
            <a:r>
              <a:rPr lang="fr-FR" sz="3200" i="1" dirty="0" err="1">
                <a:solidFill>
                  <a:srgbClr val="000000"/>
                </a:solidFill>
                <a:latin typeface="+mn-lt"/>
              </a:rPr>
              <a:t>Nenge-tongo</a:t>
            </a:r>
            <a:r>
              <a:rPr lang="fr-FR" sz="3200" dirty="0">
                <a:solidFill>
                  <a:srgbClr val="000000"/>
                </a:solidFill>
                <a:latin typeface="+mn-lt"/>
              </a:rPr>
              <a:t>, COGNAC </a:t>
            </a:r>
            <a:r>
              <a:rPr lang="fr-FR" sz="3200" dirty="0" err="1">
                <a:solidFill>
                  <a:srgbClr val="000000"/>
                </a:solidFill>
                <a:latin typeface="+mn-lt"/>
              </a:rPr>
              <a:t>Lobie</a:t>
            </a:r>
            <a:r>
              <a:rPr lang="fr-FR" sz="3200" dirty="0">
                <a:solidFill>
                  <a:srgbClr val="000000"/>
                </a:solidFill>
                <a:latin typeface="+mn-lt"/>
              </a:rPr>
              <a:t> (</a:t>
            </a:r>
            <a:r>
              <a:rPr lang="fr-FR" sz="3200" i="1" dirty="0">
                <a:solidFill>
                  <a:srgbClr val="000000"/>
                </a:solidFill>
                <a:latin typeface="+mn-lt"/>
              </a:rPr>
              <a:t>Ndjuka</a:t>
            </a:r>
            <a:r>
              <a:rPr lang="fr-FR" sz="3200" dirty="0">
                <a:solidFill>
                  <a:srgbClr val="000000"/>
                </a:solidFill>
                <a:latin typeface="+mn-lt"/>
              </a:rPr>
              <a:t>) </a:t>
            </a:r>
            <a:r>
              <a:rPr lang="fr-FR" sz="3200" dirty="0" err="1">
                <a:solidFill>
                  <a:srgbClr val="000000"/>
                </a:solidFill>
                <a:latin typeface="+mn-lt"/>
              </a:rPr>
              <a:t>sculp</a:t>
            </a:r>
            <a:r>
              <a:rPr lang="fr-FR" sz="3200" dirty="0">
                <a:solidFill>
                  <a:srgbClr val="000000"/>
                </a:solidFill>
                <a:latin typeface="+mn-lt"/>
              </a:rPr>
              <a:t>., 2008</a:t>
            </a:r>
            <a:br>
              <a:rPr lang="fr-FR" sz="3200" dirty="0">
                <a:solidFill>
                  <a:srgbClr val="000000"/>
                </a:solidFill>
                <a:latin typeface="+mn-lt"/>
              </a:rPr>
            </a:br>
            <a:r>
              <a:rPr lang="fr-FR" sz="3200" i="1" dirty="0">
                <a:solidFill>
                  <a:srgbClr val="000000"/>
                </a:solidFill>
                <a:latin typeface="+mn-lt"/>
              </a:rPr>
              <a:t>Rond-point Adélaïde Tablon, Remire-Montjoly</a:t>
            </a:r>
            <a:br>
              <a:rPr lang="fr-MQ" dirty="0"/>
            </a:br>
            <a:endParaRPr lang="fr-MQ" dirty="0"/>
          </a:p>
        </p:txBody>
      </p:sp>
      <p:sp>
        <p:nvSpPr>
          <p:cNvPr id="4" name="Espace réservé du texte 3">
            <a:extLst>
              <a:ext uri="{FF2B5EF4-FFF2-40B4-BE49-F238E27FC236}">
                <a16:creationId xmlns:a16="http://schemas.microsoft.com/office/drawing/2014/main" id="{32596054-EB1A-383C-B1BF-A86505A9F1E4}"/>
              </a:ext>
            </a:extLst>
          </p:cNvPr>
          <p:cNvSpPr>
            <a:spLocks noGrp="1"/>
          </p:cNvSpPr>
          <p:nvPr>
            <p:ph type="body" sz="half" idx="2"/>
          </p:nvPr>
        </p:nvSpPr>
        <p:spPr>
          <a:xfrm>
            <a:off x="539262" y="680224"/>
            <a:ext cx="4255762" cy="5188764"/>
          </a:xfrm>
        </p:spPr>
        <p:txBody>
          <a:bodyPr/>
          <a:lstStyle/>
          <a:p>
            <a:endParaRPr lang="fr-MQ" dirty="0"/>
          </a:p>
        </p:txBody>
      </p:sp>
      <p:pic>
        <p:nvPicPr>
          <p:cNvPr id="5" name="Espace réservé pour une image  6">
            <a:extLst>
              <a:ext uri="{FF2B5EF4-FFF2-40B4-BE49-F238E27FC236}">
                <a16:creationId xmlns:a16="http://schemas.microsoft.com/office/drawing/2014/main" id="{72C38655-F607-C787-5D68-C085217E88F4}"/>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6226" b="16226"/>
          <a:stretch>
            <a:fillRect/>
          </a:stretch>
        </p:blipFill>
        <p:spPr/>
      </p:pic>
    </p:spTree>
    <p:extLst>
      <p:ext uri="{BB962C8B-B14F-4D97-AF65-F5344CB8AC3E}">
        <p14:creationId xmlns:p14="http://schemas.microsoft.com/office/powerpoint/2010/main" val="2542691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A2069D-E884-3CBA-1FBE-7DD80E98AF20}"/>
              </a:ext>
            </a:extLst>
          </p:cNvPr>
          <p:cNvSpPr>
            <a:spLocks noGrp="1"/>
          </p:cNvSpPr>
          <p:nvPr>
            <p:ph type="title"/>
          </p:nvPr>
        </p:nvSpPr>
        <p:spPr>
          <a:xfrm>
            <a:off x="1064419" y="1028700"/>
            <a:ext cx="10283031" cy="1693070"/>
          </a:xfrm>
        </p:spPr>
        <p:txBody>
          <a:bodyPr>
            <a:normAutofit fontScale="90000"/>
          </a:bodyPr>
          <a:lstStyle/>
          <a:p>
            <a:pPr algn="ctr"/>
            <a:r>
              <a:rPr lang="fr-MQ" dirty="0"/>
              <a:t>IV.Formes et figures féminines dans la Révolution domingoise </a:t>
            </a:r>
          </a:p>
        </p:txBody>
      </p:sp>
      <p:sp>
        <p:nvSpPr>
          <p:cNvPr id="3" name="Espace réservé du texte 2">
            <a:extLst>
              <a:ext uri="{FF2B5EF4-FFF2-40B4-BE49-F238E27FC236}">
                <a16:creationId xmlns:a16="http://schemas.microsoft.com/office/drawing/2014/main" id="{BF00B359-A79A-7244-DC31-CE6F251A088F}"/>
              </a:ext>
            </a:extLst>
          </p:cNvPr>
          <p:cNvSpPr>
            <a:spLocks noGrp="1"/>
          </p:cNvSpPr>
          <p:nvPr>
            <p:ph type="body" idx="1"/>
          </p:nvPr>
        </p:nvSpPr>
        <p:spPr/>
        <p:txBody>
          <a:bodyPr>
            <a:normAutofit/>
          </a:bodyPr>
          <a:lstStyle/>
          <a:p>
            <a:endParaRPr lang="fr-MQ" dirty="0"/>
          </a:p>
        </p:txBody>
      </p:sp>
    </p:spTree>
    <p:extLst>
      <p:ext uri="{BB962C8B-B14F-4D97-AF65-F5344CB8AC3E}">
        <p14:creationId xmlns:p14="http://schemas.microsoft.com/office/powerpoint/2010/main" val="3335632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371CD5-B94C-BA6D-252F-1E87C4D6C024}"/>
              </a:ext>
            </a:extLst>
          </p:cNvPr>
          <p:cNvSpPr>
            <a:spLocks noGrp="1"/>
          </p:cNvSpPr>
          <p:nvPr>
            <p:ph type="title"/>
          </p:nvPr>
        </p:nvSpPr>
        <p:spPr/>
        <p:txBody>
          <a:bodyPr/>
          <a:lstStyle/>
          <a:p>
            <a:r>
              <a:rPr lang="fr-MQ" dirty="0"/>
              <a:t>La cérémonie du Bois Caïman</a:t>
            </a:r>
          </a:p>
        </p:txBody>
      </p:sp>
      <p:sp>
        <p:nvSpPr>
          <p:cNvPr id="3" name="Espace réservé pour une image  2">
            <a:extLst>
              <a:ext uri="{FF2B5EF4-FFF2-40B4-BE49-F238E27FC236}">
                <a16:creationId xmlns:a16="http://schemas.microsoft.com/office/drawing/2014/main" id="{E4784F7F-A62C-3DC0-EF89-E1030C6DA1F6}"/>
              </a:ext>
            </a:extLst>
          </p:cNvPr>
          <p:cNvSpPr>
            <a:spLocks noGrp="1"/>
          </p:cNvSpPr>
          <p:nvPr>
            <p:ph type="pic" idx="1"/>
          </p:nvPr>
        </p:nvSpPr>
        <p:spPr>
          <a:xfrm>
            <a:off x="11490203" y="4832595"/>
            <a:ext cx="6172200" cy="4873625"/>
          </a:xfrm>
        </p:spPr>
        <p:txBody>
          <a:bodyPr/>
          <a:lstStyle/>
          <a:p>
            <a:endParaRPr lang="fr-FR"/>
          </a:p>
        </p:txBody>
      </p:sp>
      <p:sp>
        <p:nvSpPr>
          <p:cNvPr id="4" name="Espace réservé du texte 3">
            <a:extLst>
              <a:ext uri="{FF2B5EF4-FFF2-40B4-BE49-F238E27FC236}">
                <a16:creationId xmlns:a16="http://schemas.microsoft.com/office/drawing/2014/main" id="{4900B973-ABC6-8B14-FEFF-AEAC193FC803}"/>
              </a:ext>
            </a:extLst>
          </p:cNvPr>
          <p:cNvSpPr>
            <a:spLocks noGrp="1"/>
          </p:cNvSpPr>
          <p:nvPr>
            <p:ph type="body" sz="half" idx="2"/>
          </p:nvPr>
        </p:nvSpPr>
        <p:spPr/>
        <p:txBody>
          <a:bodyPr/>
          <a:lstStyle/>
          <a:p>
            <a:endParaRPr lang="fr-MQ"/>
          </a:p>
        </p:txBody>
      </p:sp>
      <p:sp>
        <p:nvSpPr>
          <p:cNvPr id="5" name="Rectangle 1">
            <a:extLst>
              <a:ext uri="{FF2B5EF4-FFF2-40B4-BE49-F238E27FC236}">
                <a16:creationId xmlns:a16="http://schemas.microsoft.com/office/drawing/2014/main" id="{E822AC8E-7300-B8E6-90D3-79D3A15CF27E}"/>
              </a:ext>
            </a:extLst>
          </p:cNvPr>
          <p:cNvSpPr>
            <a:spLocks noChangeArrowheads="1"/>
          </p:cNvSpPr>
          <p:nvPr/>
        </p:nvSpPr>
        <p:spPr bwMode="auto">
          <a:xfrm flipV="1">
            <a:off x="10597662" y="7443734"/>
            <a:ext cx="28899124" cy="2819264"/>
          </a:xfrm>
          <a:prstGeom prst="rect">
            <a:avLst/>
          </a:prstGeom>
          <a:solidFill>
            <a:srgbClr val="26649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935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MQ" altLang="fr-MQ" sz="1000" b="0" i="0" u="none" strike="noStrike" cap="none" normalizeH="0" baseline="0" dirty="0">
                <a:ln>
                  <a:noFill/>
                </a:ln>
                <a:solidFill>
                  <a:srgbClr val="26649E"/>
                </a:solidFill>
                <a:effectLst/>
                <a:latin typeface="Arial" panose="020B0604020202020204" pitchFamily="34" charset="0"/>
                <a:cs typeface="Arial" panose="020B0604020202020204" pitchFamily="34" charset="0"/>
              </a:rPr>
              <a:t>Historique géné</a:t>
            </a:r>
          </a:p>
          <a:p>
            <a:pPr marL="0" marR="0" lvl="0" indent="0" algn="l" defTabSz="914400" rtl="0" eaLnBrk="0" fontAlgn="base" latinLnBrk="0" hangingPunct="0">
              <a:lnSpc>
                <a:spcPct val="100000"/>
              </a:lnSpc>
              <a:spcBef>
                <a:spcPct val="0"/>
              </a:spcBef>
              <a:spcAft>
                <a:spcPct val="0"/>
              </a:spcAft>
              <a:buClrTx/>
              <a:buSzTx/>
              <a:buFontTx/>
              <a:buNone/>
              <a:tabLst/>
            </a:pPr>
            <a:r>
              <a:rPr kumimoji="0" lang="fr-MQ" altLang="fr-MQ" sz="8000" b="0" i="0" u="none" strike="noStrike" cap="none" normalizeH="0" baseline="0" dirty="0">
                <a:ln>
                  <a:noFill/>
                </a:ln>
                <a:solidFill>
                  <a:srgbClr val="666666"/>
                </a:solidFill>
                <a:effectLst/>
                <a:latin typeface="Arial" panose="020B0604020202020204" pitchFamily="34" charset="0"/>
                <a:cs typeface="Arial" panose="020B0604020202020204" pitchFamily="34" charset="0"/>
              </a:rPr>
              <a:t>  </a:t>
            </a:r>
            <a:r>
              <a:rPr kumimoji="0" lang="fr-MQ" altLang="fr-MQ" sz="10800" b="0" i="0" u="none" strike="noStrike" cap="none" normalizeH="0" baseline="0" dirty="0">
                <a:ln>
                  <a:noFill/>
                </a:ln>
                <a:solidFill>
                  <a:srgbClr val="666666"/>
                </a:solidFill>
                <a:effectLst/>
                <a:latin typeface="Arial" panose="020B0604020202020204" pitchFamily="34" charset="0"/>
                <a:cs typeface="Arial" panose="020B0604020202020204" pitchFamily="34" charset="0"/>
              </a:rPr>
              <a:t>     </a:t>
            </a:r>
            <a:endParaRPr kumimoji="0" lang="fr-MQ" altLang="fr-MQ"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MQ" altLang="fr-MQ" sz="900" b="0" i="0" u="none" strike="noStrike" cap="none" normalizeH="0" baseline="0" dirty="0">
                <a:ln>
                  <a:noFill/>
                </a:ln>
                <a:solidFill>
                  <a:srgbClr val="666666"/>
                </a:solidFill>
                <a:effectLst/>
                <a:latin typeface="Arial" panose="020B0604020202020204" pitchFamily="34" charset="0"/>
                <a:cs typeface="Arial" panose="020B0604020202020204" pitchFamily="34" charset="0"/>
              </a:rPr>
              <a:t>Sur l’habitation de Le Normand de Mézy, au Morne rouge dans la commune de La Plaine du Nord, se situe le « Bois Caïman », haut lieu historique, où s’est déroulé dans la nuit du 14 au 15 Aout 1791, le premier rassemblement, qui allait donner lieu au soulèvement général des esclaves la semaine d’après,  du 22 au 23 aout 1791.</a:t>
            </a:r>
            <a:endParaRPr kumimoji="0" lang="fr-MQ" altLang="fr-MQ"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fr-MQ" altLang="fr-MQ" sz="1800" b="0" i="0" u="none" strike="noStrike" cap="none" normalizeH="0" baseline="0" dirty="0">
                <a:ln>
                  <a:noFill/>
                </a:ln>
                <a:solidFill>
                  <a:schemeClr val="tx1"/>
                </a:solidFill>
                <a:effectLst/>
                <a:latin typeface="Arial" panose="020B0604020202020204" pitchFamily="34" charset="0"/>
              </a:rPr>
            </a:br>
            <a:endParaRPr kumimoji="0" lang="fr-MQ" altLang="fr-MQ" sz="1800" b="0" i="0" u="none" strike="noStrike" cap="none" normalizeH="0" baseline="0" dirty="0">
              <a:ln>
                <a:noFill/>
              </a:ln>
              <a:solidFill>
                <a:schemeClr val="tx1"/>
              </a:solidFill>
              <a:effectLst/>
              <a:latin typeface="Arial" panose="020B0604020202020204" pitchFamily="34" charset="0"/>
            </a:endParaRPr>
          </a:p>
        </p:txBody>
      </p:sp>
      <p:pic>
        <p:nvPicPr>
          <p:cNvPr id="15362" name="Picture 2">
            <a:extLst>
              <a:ext uri="{FF2B5EF4-FFF2-40B4-BE49-F238E27FC236}">
                <a16:creationId xmlns:a16="http://schemas.microsoft.com/office/drawing/2014/main" id="{916DA48E-32F8-EBA2-3DA5-04F435C0B6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387" y="246185"/>
            <a:ext cx="13543355" cy="9983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73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B97832-5C46-691E-014D-A7BF36C6FCFE}"/>
              </a:ext>
            </a:extLst>
          </p:cNvPr>
          <p:cNvSpPr>
            <a:spLocks noGrp="1"/>
          </p:cNvSpPr>
          <p:nvPr>
            <p:ph type="title"/>
          </p:nvPr>
        </p:nvSpPr>
        <p:spPr/>
        <p:txBody>
          <a:bodyPr>
            <a:normAutofit/>
          </a:bodyPr>
          <a:lstStyle/>
          <a:p>
            <a:r>
              <a:rPr lang="fr-MQ" dirty="0"/>
              <a:t> A. Combattre pour la liberté et la citoyenneté les armes à la main au temps des révolutions</a:t>
            </a:r>
          </a:p>
        </p:txBody>
      </p:sp>
      <p:sp>
        <p:nvSpPr>
          <p:cNvPr id="3" name="Espace réservé du contenu 2">
            <a:extLst>
              <a:ext uri="{FF2B5EF4-FFF2-40B4-BE49-F238E27FC236}">
                <a16:creationId xmlns:a16="http://schemas.microsoft.com/office/drawing/2014/main" id="{C9FECB87-892E-E7B6-1159-E538C3C3A397}"/>
              </a:ext>
            </a:extLst>
          </p:cNvPr>
          <p:cNvSpPr>
            <a:spLocks noGrp="1"/>
          </p:cNvSpPr>
          <p:nvPr>
            <p:ph idx="1"/>
          </p:nvPr>
        </p:nvSpPr>
        <p:spPr>
          <a:xfrm>
            <a:off x="838200" y="1825624"/>
            <a:ext cx="10515600" cy="5032375"/>
          </a:xfrm>
        </p:spPr>
        <p:txBody>
          <a:bodyPr>
            <a:normAutofit/>
          </a:bodyPr>
          <a:lstStyle/>
          <a:p>
            <a:pPr marL="0" indent="0">
              <a:buNone/>
            </a:pPr>
            <a:r>
              <a:rPr lang="fr-MQ" dirty="0"/>
              <a:t> 1. Combattre dans les armées révolutionnaires : </a:t>
            </a:r>
          </a:p>
          <a:p>
            <a:r>
              <a:rPr lang="fr-MQ" dirty="0"/>
              <a:t>Cécile Fatiman, prêtresse vaudou, lors de la cérémonie du Bois Caïman en 1791</a:t>
            </a:r>
          </a:p>
          <a:p>
            <a:r>
              <a:rPr lang="fr-MQ" dirty="0"/>
              <a:t>La princesse Améthyste (1791)</a:t>
            </a:r>
          </a:p>
          <a:p>
            <a:r>
              <a:rPr lang="fr-MQ" dirty="0"/>
              <a:t>1802 Sanithe Bélair, Marie-Jeanne Lamartinière, Victoria Montou dite Toya, officiers des armées de  Toussaint Louverture</a:t>
            </a:r>
          </a:p>
          <a:p>
            <a:endParaRPr lang="fr-MQ" dirty="0"/>
          </a:p>
          <a:p>
            <a:endParaRPr lang="fr-MQ" dirty="0"/>
          </a:p>
          <a:p>
            <a:endParaRPr lang="fr-MQ" dirty="0"/>
          </a:p>
          <a:p>
            <a:endParaRPr lang="fr-MQ" dirty="0"/>
          </a:p>
          <a:p>
            <a:endParaRPr lang="fr-MQ" dirty="0"/>
          </a:p>
        </p:txBody>
      </p:sp>
    </p:spTree>
    <p:extLst>
      <p:ext uri="{BB962C8B-B14F-4D97-AF65-F5344CB8AC3E}">
        <p14:creationId xmlns:p14="http://schemas.microsoft.com/office/powerpoint/2010/main" val="1908357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CF77A3-C876-EAE5-BF5B-CC06C201571F}"/>
              </a:ext>
            </a:extLst>
          </p:cNvPr>
          <p:cNvSpPr>
            <a:spLocks noGrp="1"/>
          </p:cNvSpPr>
          <p:nvPr>
            <p:ph type="title"/>
          </p:nvPr>
        </p:nvSpPr>
        <p:spPr>
          <a:xfrm>
            <a:off x="838200" y="365126"/>
            <a:ext cx="10515599" cy="885030"/>
          </a:xfrm>
        </p:spPr>
        <p:txBody>
          <a:bodyPr>
            <a:normAutofit fontScale="90000"/>
          </a:bodyPr>
          <a:lstStyle/>
          <a:p>
            <a:r>
              <a:rPr lang="fr-FR" dirty="0"/>
              <a:t>E</a:t>
            </a:r>
            <a:r>
              <a:rPr lang="fr-MQ" dirty="0"/>
              <a:t>xtrait de Charles Monrovia, </a:t>
            </a:r>
            <a:r>
              <a:rPr lang="fr-MQ" i="1" dirty="0"/>
              <a:t>La crête à Pierrot, 1907 </a:t>
            </a:r>
            <a:endParaRPr lang="fr-MQ" dirty="0"/>
          </a:p>
        </p:txBody>
      </p:sp>
      <p:sp>
        <p:nvSpPr>
          <p:cNvPr id="3" name="Espace réservé du contenu 2">
            <a:extLst>
              <a:ext uri="{FF2B5EF4-FFF2-40B4-BE49-F238E27FC236}">
                <a16:creationId xmlns:a16="http://schemas.microsoft.com/office/drawing/2014/main" id="{A922ACAC-8BA0-D8A6-CE6B-35A01D2DB3F2}"/>
              </a:ext>
            </a:extLst>
          </p:cNvPr>
          <p:cNvSpPr>
            <a:spLocks noGrp="1"/>
          </p:cNvSpPr>
          <p:nvPr>
            <p:ph idx="1"/>
          </p:nvPr>
        </p:nvSpPr>
        <p:spPr>
          <a:xfrm>
            <a:off x="785812" y="1250156"/>
            <a:ext cx="10567987" cy="5422107"/>
          </a:xfrm>
        </p:spPr>
        <p:txBody>
          <a:bodyPr>
            <a:noAutofit/>
          </a:bodyPr>
          <a:lstStyle/>
          <a:p>
            <a:pPr marL="0" indent="0">
              <a:buNone/>
            </a:pPr>
            <a:r>
              <a:rPr lang="fr-FR" sz="1400" b="1" i="0" dirty="0" err="1">
                <a:solidFill>
                  <a:srgbClr val="444444"/>
                </a:solidFill>
                <a:effectLst/>
                <a:latin typeface="Verdana" panose="020B0604030504040204" pitchFamily="34" charset="0"/>
              </a:rPr>
              <a:t>Lamartinière</a:t>
            </a:r>
            <a:br>
              <a:rPr lang="fr-FR" sz="1400" dirty="0"/>
            </a:br>
            <a:r>
              <a:rPr lang="fr-FR" sz="1400" b="0" i="0" dirty="0">
                <a:solidFill>
                  <a:srgbClr val="444444"/>
                </a:solidFill>
                <a:effectLst/>
                <a:latin typeface="Verdana" panose="020B0604030504040204" pitchFamily="34" charset="0"/>
              </a:rPr>
              <a:t>Embrassons-nous et pars</a:t>
            </a:r>
            <a:br>
              <a:rPr lang="fr-FR" sz="1400" dirty="0"/>
            </a:br>
            <a:endParaRPr lang="fr-FR" sz="1400" dirty="0"/>
          </a:p>
          <a:p>
            <a:pPr marL="0" indent="0">
              <a:buNone/>
            </a:pPr>
            <a:r>
              <a:rPr lang="fr-FR" sz="1400" b="1" i="0" dirty="0">
                <a:solidFill>
                  <a:srgbClr val="444444"/>
                </a:solidFill>
                <a:effectLst/>
                <a:latin typeface="Verdana" panose="020B0604030504040204" pitchFamily="34" charset="0"/>
              </a:rPr>
              <a:t>Marie-Jeanne</a:t>
            </a:r>
            <a:br>
              <a:rPr lang="fr-FR" sz="1400" dirty="0"/>
            </a:br>
            <a:r>
              <a:rPr lang="fr-FR" sz="1400" b="0" i="0" dirty="0">
                <a:solidFill>
                  <a:srgbClr val="444444"/>
                </a:solidFill>
                <a:effectLst/>
                <a:latin typeface="Verdana" panose="020B0604030504040204" pitchFamily="34" charset="0"/>
              </a:rPr>
              <a:t>Je ne te quitte point !</a:t>
            </a:r>
            <a:br>
              <a:rPr lang="fr-FR" sz="1400" dirty="0"/>
            </a:br>
            <a:r>
              <a:rPr lang="fr-FR" sz="1400" b="0" i="0" dirty="0">
                <a:solidFill>
                  <a:srgbClr val="444444"/>
                </a:solidFill>
                <a:effectLst/>
                <a:latin typeface="Verdana" panose="020B0604030504040204" pitchFamily="34" charset="0"/>
              </a:rPr>
              <a:t>Je viens pour affronter la balle et la mitraille</a:t>
            </a:r>
            <a:br>
              <a:rPr lang="fr-FR" sz="1400" dirty="0"/>
            </a:br>
            <a:r>
              <a:rPr lang="fr-FR" sz="1400" b="0" i="0" dirty="0">
                <a:solidFill>
                  <a:srgbClr val="444444"/>
                </a:solidFill>
                <a:effectLst/>
                <a:latin typeface="Verdana" panose="020B0604030504040204" pitchFamily="34" charset="0"/>
              </a:rPr>
              <a:t>Pour entendre gronder près de moi la bataille</a:t>
            </a:r>
            <a:br>
              <a:rPr lang="fr-FR" sz="1400" dirty="0"/>
            </a:br>
            <a:r>
              <a:rPr lang="fr-FR" sz="1400" b="0" i="0" dirty="0">
                <a:solidFill>
                  <a:srgbClr val="444444"/>
                </a:solidFill>
                <a:effectLst/>
                <a:latin typeface="Verdana" panose="020B0604030504040204" pitchFamily="34" charset="0"/>
              </a:rPr>
              <a:t>Non pas pour t’embrasser une dernière fois,</a:t>
            </a:r>
            <a:br>
              <a:rPr lang="fr-FR" sz="1400" dirty="0"/>
            </a:br>
            <a:r>
              <a:rPr lang="fr-FR" sz="1400" b="0" i="0" dirty="0">
                <a:solidFill>
                  <a:srgbClr val="444444"/>
                </a:solidFill>
                <a:effectLst/>
                <a:latin typeface="Verdana" panose="020B0604030504040204" pitchFamily="34" charset="0"/>
              </a:rPr>
              <a:t>Mais plutôt pour mourir en entendant ta voix !</a:t>
            </a:r>
            <a:br>
              <a:rPr lang="fr-FR" sz="1400" dirty="0"/>
            </a:br>
            <a:r>
              <a:rPr lang="fr-FR" sz="1400" b="0" i="0" dirty="0">
                <a:solidFill>
                  <a:srgbClr val="444444"/>
                </a:solidFill>
                <a:effectLst/>
                <a:latin typeface="Verdana" panose="020B0604030504040204" pitchFamily="34" charset="0"/>
              </a:rPr>
              <a:t>Ainsi, ne me dis pas de partir… Suis-je esclave ?</a:t>
            </a:r>
            <a:br>
              <a:rPr lang="fr-FR" sz="1400" dirty="0"/>
            </a:br>
            <a:r>
              <a:rPr lang="fr-FR" sz="1400" b="0" i="0" dirty="0">
                <a:solidFill>
                  <a:srgbClr val="444444"/>
                </a:solidFill>
                <a:effectLst/>
                <a:latin typeface="Verdana" panose="020B0604030504040204" pitchFamily="34" charset="0"/>
              </a:rPr>
              <a:t>L’esclave seul a peur…</a:t>
            </a:r>
            <a:br>
              <a:rPr lang="fr-FR" sz="1400" dirty="0"/>
            </a:br>
            <a:endParaRPr lang="fr-FR" sz="1400" dirty="0"/>
          </a:p>
          <a:p>
            <a:pPr marL="0" indent="0">
              <a:buNone/>
            </a:pPr>
            <a:r>
              <a:rPr lang="fr-FR" sz="1400" b="1" i="0" dirty="0">
                <a:solidFill>
                  <a:srgbClr val="444444"/>
                </a:solidFill>
                <a:effectLst/>
                <a:latin typeface="Verdana" panose="020B0604030504040204" pitchFamily="34" charset="0"/>
              </a:rPr>
              <a:t>Dessalines</a:t>
            </a:r>
            <a:br>
              <a:rPr lang="fr-FR" sz="1400" dirty="0"/>
            </a:br>
            <a:r>
              <a:rPr lang="fr-FR" sz="1400" b="0" i="0" dirty="0">
                <a:solidFill>
                  <a:srgbClr val="444444"/>
                </a:solidFill>
                <a:effectLst/>
                <a:latin typeface="Verdana" panose="020B0604030504040204" pitchFamily="34" charset="0"/>
              </a:rPr>
              <a:t>Femme, vous êtes braves !…</a:t>
            </a:r>
          </a:p>
          <a:p>
            <a:pPr marL="0" indent="0">
              <a:buNone/>
            </a:pPr>
            <a:r>
              <a:rPr lang="fr-FR" sz="1400" b="1" i="0" dirty="0">
                <a:solidFill>
                  <a:srgbClr val="444444"/>
                </a:solidFill>
                <a:effectLst/>
                <a:latin typeface="Verdana" panose="020B0604030504040204" pitchFamily="34" charset="0"/>
              </a:rPr>
              <a:t>Marie-Jeanne</a:t>
            </a:r>
            <a:br>
              <a:rPr lang="fr-FR" sz="1400" dirty="0"/>
            </a:br>
            <a:r>
              <a:rPr lang="fr-FR" sz="1400" b="0" i="0" dirty="0">
                <a:solidFill>
                  <a:srgbClr val="444444"/>
                </a:solidFill>
                <a:effectLst/>
                <a:latin typeface="Verdana" panose="020B0604030504040204" pitchFamily="34" charset="0"/>
              </a:rPr>
              <a:t>Moi je suis un combattant !</a:t>
            </a:r>
            <a:br>
              <a:rPr lang="fr-FR" sz="1400" dirty="0"/>
            </a:br>
            <a:r>
              <a:rPr lang="fr-FR" sz="1400" b="0" i="0" dirty="0">
                <a:solidFill>
                  <a:srgbClr val="444444"/>
                </a:solidFill>
                <a:effectLst/>
                <a:latin typeface="Verdana" panose="020B0604030504040204" pitchFamily="34" charset="0"/>
              </a:rPr>
              <a:t>Oui, je veux être au premier rang dans la tempête,</a:t>
            </a:r>
            <a:br>
              <a:rPr lang="fr-FR" sz="1400" dirty="0"/>
            </a:br>
            <a:r>
              <a:rPr lang="fr-FR" sz="1400" b="0" i="0" dirty="0">
                <a:solidFill>
                  <a:srgbClr val="444444"/>
                </a:solidFill>
                <a:effectLst/>
                <a:latin typeface="Verdana" panose="020B0604030504040204" pitchFamily="34" charset="0"/>
              </a:rPr>
              <a:t>Je veux prendre ma part à la terrible fête !</a:t>
            </a:r>
            <a:br>
              <a:rPr lang="fr-FR" sz="1400" dirty="0"/>
            </a:br>
            <a:r>
              <a:rPr lang="fr-FR" sz="1400" b="0" i="0" dirty="0">
                <a:solidFill>
                  <a:srgbClr val="444444"/>
                </a:solidFill>
                <a:effectLst/>
                <a:latin typeface="Verdana" panose="020B0604030504040204" pitchFamily="34" charset="0"/>
              </a:rPr>
              <a:t>Il faut que l’on me voie au plus haut des remparts,</a:t>
            </a:r>
            <a:br>
              <a:rPr lang="fr-FR" sz="1400" dirty="0"/>
            </a:br>
            <a:r>
              <a:rPr lang="fr-FR" sz="1400" b="0" i="0" dirty="0">
                <a:solidFill>
                  <a:srgbClr val="444444"/>
                </a:solidFill>
                <a:effectLst/>
                <a:latin typeface="Verdana" panose="020B0604030504040204" pitchFamily="34" charset="0"/>
              </a:rPr>
              <a:t>Le sabre au clair, avec mes cheveux épars,</a:t>
            </a:r>
            <a:br>
              <a:rPr lang="fr-FR" sz="1400" dirty="0"/>
            </a:br>
            <a:r>
              <a:rPr lang="fr-FR" sz="1400" b="0" i="0" dirty="0">
                <a:solidFill>
                  <a:srgbClr val="444444"/>
                </a:solidFill>
                <a:effectLst/>
                <a:latin typeface="Verdana" panose="020B0604030504040204" pitchFamily="34" charset="0"/>
              </a:rPr>
              <a:t>Ce bonnet phrygien ! La colonne française</a:t>
            </a:r>
            <a:br>
              <a:rPr lang="fr-FR" sz="1400" dirty="0"/>
            </a:br>
            <a:r>
              <a:rPr lang="fr-FR" sz="1400" b="0" i="0" dirty="0">
                <a:solidFill>
                  <a:srgbClr val="444444"/>
                </a:solidFill>
                <a:effectLst/>
                <a:latin typeface="Verdana" panose="020B0604030504040204" pitchFamily="34" charset="0"/>
              </a:rPr>
              <a:t>Frémira, en me voyant debout dans la fournaise,</a:t>
            </a:r>
            <a:br>
              <a:rPr lang="fr-FR" sz="1400" dirty="0"/>
            </a:br>
            <a:r>
              <a:rPr lang="fr-FR" sz="1400" b="0" i="0" dirty="0">
                <a:solidFill>
                  <a:srgbClr val="444444"/>
                </a:solidFill>
                <a:effectLst/>
                <a:latin typeface="Verdana" panose="020B0604030504040204" pitchFamily="34" charset="0"/>
              </a:rPr>
              <a:t>Comme leur Jeanne d’Arc ; et vos vaillants soldats,</a:t>
            </a:r>
            <a:br>
              <a:rPr lang="fr-FR" sz="1400" dirty="0"/>
            </a:br>
            <a:r>
              <a:rPr lang="fr-FR" sz="1400" b="0" i="0" dirty="0">
                <a:solidFill>
                  <a:srgbClr val="444444"/>
                </a:solidFill>
                <a:effectLst/>
                <a:latin typeface="Verdana" panose="020B0604030504040204" pitchFamily="34" charset="0"/>
              </a:rPr>
              <a:t>Jaloux, auprès de moi, de braver le trépas,</a:t>
            </a:r>
            <a:br>
              <a:rPr lang="fr-FR" sz="1400" dirty="0"/>
            </a:br>
            <a:r>
              <a:rPr lang="fr-FR" sz="1400" b="0" i="0" dirty="0">
                <a:solidFill>
                  <a:srgbClr val="444444"/>
                </a:solidFill>
                <a:effectLst/>
                <a:latin typeface="Verdana" panose="020B0604030504040204" pitchFamily="34" charset="0"/>
              </a:rPr>
              <a:t>Alors qu’ils me verront montrer tant de courage,</a:t>
            </a:r>
            <a:br>
              <a:rPr lang="fr-FR" sz="1400" dirty="0"/>
            </a:br>
            <a:r>
              <a:rPr lang="fr-FR" sz="1400" b="0" i="0" dirty="0">
                <a:solidFill>
                  <a:srgbClr val="444444"/>
                </a:solidFill>
                <a:effectLst/>
                <a:latin typeface="Verdana" panose="020B0604030504040204" pitchFamily="34" charset="0"/>
              </a:rPr>
              <a:t>Ne se battront qu’avec plus d’ardeur et de rage !…</a:t>
            </a:r>
            <a:br>
              <a:rPr lang="fr-FR" sz="1400" dirty="0"/>
            </a:br>
            <a:endParaRPr lang="fr-FR" sz="1400" dirty="0">
              <a:solidFill>
                <a:srgbClr val="444444"/>
              </a:solidFill>
              <a:latin typeface="Verdana" panose="020B0604030504040204" pitchFamily="34" charset="0"/>
            </a:endParaRPr>
          </a:p>
        </p:txBody>
      </p:sp>
    </p:spTree>
    <p:extLst>
      <p:ext uri="{BB962C8B-B14F-4D97-AF65-F5344CB8AC3E}">
        <p14:creationId xmlns:p14="http://schemas.microsoft.com/office/powerpoint/2010/main" val="179866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6738D3-13EE-A6D7-59F1-FFC02B6709C5}"/>
              </a:ext>
            </a:extLst>
          </p:cNvPr>
          <p:cNvSpPr>
            <a:spLocks noGrp="1"/>
          </p:cNvSpPr>
          <p:nvPr>
            <p:ph type="title"/>
          </p:nvPr>
        </p:nvSpPr>
        <p:spPr/>
        <p:txBody>
          <a:bodyPr/>
          <a:lstStyle/>
          <a:p>
            <a:pPr algn="ctr"/>
            <a:r>
              <a:rPr lang="fr-FR" b="1" dirty="0"/>
              <a:t>Introduction</a:t>
            </a:r>
            <a:br>
              <a:rPr lang="fr-FR" b="1" dirty="0"/>
            </a:br>
            <a:r>
              <a:rPr lang="fr-FR" b="1" dirty="0"/>
              <a:t>v</a:t>
            </a:r>
            <a:r>
              <a:rPr lang="fr-MQ" b="1" dirty="0"/>
              <a:t>ocabulaire et enjeux</a:t>
            </a:r>
          </a:p>
        </p:txBody>
      </p:sp>
      <p:sp>
        <p:nvSpPr>
          <p:cNvPr id="3" name="Espace réservé du contenu 2">
            <a:extLst>
              <a:ext uri="{FF2B5EF4-FFF2-40B4-BE49-F238E27FC236}">
                <a16:creationId xmlns:a16="http://schemas.microsoft.com/office/drawing/2014/main" id="{E376F218-7C17-566B-5D7F-E37194330A60}"/>
              </a:ext>
            </a:extLst>
          </p:cNvPr>
          <p:cNvSpPr>
            <a:spLocks noGrp="1"/>
          </p:cNvSpPr>
          <p:nvPr>
            <p:ph idx="1"/>
          </p:nvPr>
        </p:nvSpPr>
        <p:spPr>
          <a:xfrm>
            <a:off x="613317" y="1825625"/>
            <a:ext cx="10740483" cy="4667250"/>
          </a:xfrm>
        </p:spPr>
        <p:txBody>
          <a:bodyPr>
            <a:normAutofit fontScale="25000" lnSpcReduction="20000"/>
          </a:bodyPr>
          <a:lstStyle/>
          <a:p>
            <a:endParaRPr lang="fr-MQ" dirty="0"/>
          </a:p>
          <a:p>
            <a:r>
              <a:rPr lang="fr-MQ" sz="6400" b="1" dirty="0">
                <a:latin typeface="Times New Roman" panose="02020603050405020304" pitchFamily="18" charset="0"/>
                <a:cs typeface="Times New Roman" panose="02020603050405020304" pitchFamily="18" charset="0"/>
              </a:rPr>
              <a:t>Résistance</a:t>
            </a:r>
            <a:r>
              <a:rPr lang="fr-MQ" sz="6400" dirty="0">
                <a:latin typeface="Times New Roman" panose="02020603050405020304" pitchFamily="18" charset="0"/>
                <a:cs typeface="Times New Roman" panose="02020603050405020304" pitchFamily="18" charset="0"/>
              </a:rPr>
              <a:t> : </a:t>
            </a:r>
            <a:r>
              <a:rPr lang="fr-FR" sz="6400" dirty="0">
                <a:solidFill>
                  <a:srgbClr val="000000"/>
                </a:solidFill>
                <a:latin typeface="Times New Roman" panose="02020603050405020304" pitchFamily="18" charset="0"/>
                <a:cs typeface="Times New Roman" panose="02020603050405020304" pitchFamily="18" charset="0"/>
              </a:rPr>
              <a:t>refus d'accepter de subir les contraintes, violences et/ou vexations, jugées insupportables, qui sont exercées par une autorité contre une personne, les libertés individuelles ou collectives ; l'action qui en découle (source : CNRTL)</a:t>
            </a:r>
          </a:p>
          <a:p>
            <a:r>
              <a:rPr lang="fr-FR" sz="6400" b="1" dirty="0">
                <a:solidFill>
                  <a:srgbClr val="000000"/>
                </a:solidFill>
                <a:latin typeface="Times New Roman" panose="02020603050405020304" pitchFamily="18" charset="0"/>
                <a:cs typeface="Times New Roman" panose="02020603050405020304" pitchFamily="18" charset="0"/>
              </a:rPr>
              <a:t>Survivr</a:t>
            </a:r>
            <a:r>
              <a:rPr lang="fr-FR" sz="6400" dirty="0">
                <a:solidFill>
                  <a:srgbClr val="000000"/>
                </a:solidFill>
                <a:latin typeface="Times New Roman" panose="02020603050405020304" pitchFamily="18" charset="0"/>
                <a:cs typeface="Times New Roman" panose="02020603050405020304" pitchFamily="18" charset="0"/>
              </a:rPr>
              <a:t>e : </a:t>
            </a:r>
            <a:r>
              <a:rPr lang="fr-FR" sz="6400" dirty="0">
                <a:solidFill>
                  <a:srgbClr val="000000"/>
                </a:solidFill>
                <a:latin typeface="arial" panose="020B0604020202020204" pitchFamily="34" charset="0"/>
                <a:cs typeface="Times New Roman" panose="02020603050405020304" pitchFamily="18" charset="0"/>
              </a:rPr>
              <a:t>r</a:t>
            </a:r>
            <a:r>
              <a:rPr lang="fr-FR" sz="6400" dirty="0">
                <a:solidFill>
                  <a:srgbClr val="000000"/>
                </a:solidFill>
                <a:latin typeface="arial" panose="020B0604020202020204" pitchFamily="34" charset="0"/>
              </a:rPr>
              <a:t>ester en vie dans des circonstances où d'autres périssent ; Continuer d'exister sous une forme affaiblie ou marginale. </a:t>
            </a:r>
            <a:r>
              <a:rPr lang="fr-FR" sz="6400" dirty="0">
                <a:solidFill>
                  <a:srgbClr val="000000"/>
                </a:solidFill>
                <a:latin typeface="Times New Roman" panose="02020603050405020304" pitchFamily="18" charset="0"/>
                <a:cs typeface="Times New Roman" panose="02020603050405020304" pitchFamily="18" charset="0"/>
              </a:rPr>
              <a:t>(source : CNRTL)</a:t>
            </a:r>
          </a:p>
          <a:p>
            <a:r>
              <a:rPr lang="fr-FR" sz="6400" b="1" dirty="0">
                <a:solidFill>
                  <a:srgbClr val="000000"/>
                </a:solidFill>
                <a:latin typeface="Times New Roman" panose="02020603050405020304" pitchFamily="18" charset="0"/>
                <a:cs typeface="Times New Roman" panose="02020603050405020304" pitchFamily="18" charset="0"/>
              </a:rPr>
              <a:t>S’opposer </a:t>
            </a:r>
            <a:r>
              <a:rPr lang="fr-FR" sz="6400" dirty="0">
                <a:solidFill>
                  <a:srgbClr val="000000"/>
                </a:solidFill>
                <a:latin typeface="Times New Roman" panose="02020603050405020304" pitchFamily="18" charset="0"/>
                <a:cs typeface="Times New Roman" panose="02020603050405020304" pitchFamily="18" charset="0"/>
              </a:rPr>
              <a:t>: </a:t>
            </a:r>
            <a:r>
              <a:rPr lang="fr-FR" sz="6400" dirty="0">
                <a:solidFill>
                  <a:srgbClr val="000000"/>
                </a:solidFill>
                <a:latin typeface="arial" panose="020B0604020202020204" pitchFamily="34" charset="0"/>
                <a:cs typeface="Times New Roman" panose="02020603050405020304" pitchFamily="18" charset="0"/>
              </a:rPr>
              <a:t>f</a:t>
            </a:r>
            <a:r>
              <a:rPr lang="fr-FR" sz="6400" b="0" i="0" dirty="0">
                <a:solidFill>
                  <a:srgbClr val="000000"/>
                </a:solidFill>
                <a:effectLst/>
                <a:latin typeface="arial" panose="020B0604020202020204" pitchFamily="34" charset="0"/>
              </a:rPr>
              <a:t>aire obstacle à quelque chose/quelqu’un. </a:t>
            </a:r>
            <a:r>
              <a:rPr lang="fr-FR" sz="6400" dirty="0">
                <a:solidFill>
                  <a:srgbClr val="000000"/>
                </a:solidFill>
                <a:latin typeface="Times New Roman" panose="02020603050405020304" pitchFamily="18" charset="0"/>
                <a:cs typeface="Times New Roman" panose="02020603050405020304" pitchFamily="18" charset="0"/>
              </a:rPr>
              <a:t>(source : CNRTL)</a:t>
            </a:r>
          </a:p>
          <a:p>
            <a:r>
              <a:rPr lang="fr-FR" sz="6400" b="1" dirty="0">
                <a:solidFill>
                  <a:srgbClr val="000000"/>
                </a:solidFill>
                <a:latin typeface="Times New Roman" panose="02020603050405020304" pitchFamily="18" charset="0"/>
                <a:cs typeface="Times New Roman" panose="02020603050405020304" pitchFamily="18" charset="0"/>
              </a:rPr>
              <a:t>Se </a:t>
            </a:r>
            <a:r>
              <a:rPr lang="fr-MQ" sz="6400" b="1" dirty="0">
                <a:solidFill>
                  <a:srgbClr val="000000"/>
                </a:solidFill>
                <a:latin typeface="Times New Roman" panose="02020603050405020304" pitchFamily="18" charset="0"/>
                <a:cs typeface="Times New Roman" panose="02020603050405020304" pitchFamily="18" charset="0"/>
              </a:rPr>
              <a:t>r</a:t>
            </a:r>
            <a:r>
              <a:rPr lang="fr-MQ" sz="6400" b="1" dirty="0">
                <a:latin typeface="Times New Roman" panose="02020603050405020304" pitchFamily="18" charset="0"/>
                <a:cs typeface="Times New Roman" panose="02020603050405020304" pitchFamily="18" charset="0"/>
              </a:rPr>
              <a:t>évolter </a:t>
            </a:r>
            <a:r>
              <a:rPr lang="fr-MQ" sz="6400" dirty="0">
                <a:latin typeface="Times New Roman" panose="02020603050405020304" pitchFamily="18" charset="0"/>
                <a:cs typeface="Times New Roman" panose="02020603050405020304" pitchFamily="18" charset="0"/>
              </a:rPr>
              <a:t>: </a:t>
            </a:r>
            <a:r>
              <a:rPr lang="fr-FR" sz="6400" dirty="0">
                <a:solidFill>
                  <a:srgbClr val="000000"/>
                </a:solidFill>
                <a:latin typeface="arial" panose="020B0604020202020204" pitchFamily="34" charset="0"/>
                <a:cs typeface="Times New Roman" panose="02020603050405020304" pitchFamily="18" charset="0"/>
              </a:rPr>
              <a:t>s</a:t>
            </a:r>
            <a:r>
              <a:rPr lang="fr-FR" sz="6400" b="0" i="0" dirty="0">
                <a:solidFill>
                  <a:srgbClr val="000000"/>
                </a:solidFill>
                <a:effectLst/>
                <a:latin typeface="arial" panose="020B0604020202020204" pitchFamily="34" charset="0"/>
              </a:rPr>
              <a:t>e soulever contre l'autorité établie ou s'y préparer. </a:t>
            </a:r>
            <a:r>
              <a:rPr lang="fr-FR" sz="6400" dirty="0">
                <a:solidFill>
                  <a:srgbClr val="000000"/>
                </a:solidFill>
                <a:latin typeface="Times New Roman" panose="02020603050405020304" pitchFamily="18" charset="0"/>
                <a:cs typeface="Times New Roman" panose="02020603050405020304" pitchFamily="18" charset="0"/>
              </a:rPr>
              <a:t>(source : CNRTL)</a:t>
            </a:r>
            <a:endParaRPr lang="fr-FR" sz="6400" b="0" i="0" dirty="0">
              <a:solidFill>
                <a:srgbClr val="000000"/>
              </a:solidFill>
              <a:effectLst/>
              <a:latin typeface="arial" panose="020B0604020202020204" pitchFamily="34" charset="0"/>
            </a:endParaRPr>
          </a:p>
          <a:p>
            <a:r>
              <a:rPr lang="fr-MQ" sz="6400" b="1" dirty="0">
                <a:latin typeface="Times New Roman" panose="02020603050405020304" pitchFamily="18" charset="0"/>
                <a:cs typeface="Times New Roman" panose="02020603050405020304" pitchFamily="18" charset="0"/>
              </a:rPr>
              <a:t>Révolution </a:t>
            </a:r>
            <a:r>
              <a:rPr lang="fr-MQ" sz="6400" dirty="0">
                <a:latin typeface="Times New Roman" panose="02020603050405020304" pitchFamily="18" charset="0"/>
                <a:cs typeface="Times New Roman" panose="02020603050405020304" pitchFamily="18" charset="0"/>
              </a:rPr>
              <a:t>:  processus, généralement violent, entraînant des transformations politiques, sociales, économiques et culturelles durables</a:t>
            </a:r>
          </a:p>
          <a:p>
            <a:r>
              <a:rPr lang="fr-FR" sz="7200" dirty="0">
                <a:latin typeface="Times New Roman" panose="02020603050405020304" pitchFamily="18" charset="0"/>
                <a:cs typeface="Times New Roman" panose="02020603050405020304" pitchFamily="18" charset="0"/>
              </a:rPr>
              <a:t>R</a:t>
            </a:r>
            <a:r>
              <a:rPr lang="fr-MQ" sz="7200" dirty="0">
                <a:latin typeface="Times New Roman" panose="02020603050405020304" pitchFamily="18" charset="0"/>
                <a:cs typeface="Times New Roman" panose="02020603050405020304" pitchFamily="18" charset="0"/>
              </a:rPr>
              <a:t>ésistances actives, résistances passives, une terminologie inadaptée : résistances contre soi et résistances contre le maître</a:t>
            </a:r>
          </a:p>
          <a:p>
            <a:r>
              <a:rPr lang="fr-MQ" sz="7200" dirty="0">
                <a:latin typeface="Times New Roman" panose="02020603050405020304" pitchFamily="18" charset="0"/>
                <a:cs typeface="Times New Roman" panose="02020603050405020304" pitchFamily="18" charset="0"/>
              </a:rPr>
              <a:t>Tout n’est pas résistance : </a:t>
            </a:r>
            <a:r>
              <a:rPr lang="fr-MQ" sz="7200" b="1" dirty="0">
                <a:latin typeface="Times New Roman" panose="02020603050405020304" pitchFamily="18" charset="0"/>
                <a:cs typeface="Times New Roman" panose="02020603050405020304" pitchFamily="18" charset="0"/>
              </a:rPr>
              <a:t>de l’intérêt du concept  d’</a:t>
            </a:r>
            <a:r>
              <a:rPr lang="fr-FR" sz="7200" b="1" dirty="0">
                <a:latin typeface="Times New Roman" panose="02020603050405020304" pitchFamily="18" charset="0"/>
                <a:cs typeface="Times New Roman" panose="02020603050405020304" pitchFamily="18" charset="0"/>
              </a:rPr>
              <a:t>a</a:t>
            </a:r>
            <a:r>
              <a:rPr lang="fr-MQ" sz="7200" b="1" dirty="0">
                <a:latin typeface="Times New Roman" panose="02020603050405020304" pitchFamily="18" charset="0"/>
                <a:cs typeface="Times New Roman" panose="02020603050405020304" pitchFamily="18" charset="0"/>
              </a:rPr>
              <a:t>gentivité ou d’</a:t>
            </a:r>
            <a:r>
              <a:rPr lang="fr-MQ" sz="7200" b="1" i="1" dirty="0">
                <a:latin typeface="Times New Roman" panose="02020603050405020304" pitchFamily="18" charset="0"/>
                <a:cs typeface="Times New Roman" panose="02020603050405020304" pitchFamily="18" charset="0"/>
              </a:rPr>
              <a:t>agency</a:t>
            </a:r>
            <a:r>
              <a:rPr lang="fr-MQ" sz="7200" b="1" dirty="0">
                <a:latin typeface="Times New Roman" panose="02020603050405020304" pitchFamily="18" charset="0"/>
                <a:cs typeface="Times New Roman" panose="02020603050405020304" pitchFamily="18" charset="0"/>
              </a:rPr>
              <a:t> = la capacité à exercer ses propres choix.</a:t>
            </a:r>
          </a:p>
          <a:p>
            <a:endParaRPr lang="fr-MQ" sz="7200" dirty="0">
              <a:latin typeface="Times New Roman" panose="02020603050405020304" pitchFamily="18" charset="0"/>
              <a:cs typeface="Times New Roman" panose="02020603050405020304" pitchFamily="18" charset="0"/>
            </a:endParaRPr>
          </a:p>
          <a:p>
            <a:r>
              <a:rPr lang="fr-MQ" sz="7200" b="1" dirty="0">
                <a:latin typeface="Times New Roman" panose="02020603050405020304" pitchFamily="18" charset="0"/>
                <a:cs typeface="Times New Roman" panose="02020603050405020304" pitchFamily="18" charset="0"/>
              </a:rPr>
              <a:t>La Grande Caraïbe française </a:t>
            </a:r>
            <a:r>
              <a:rPr lang="fr-MQ" sz="7200" dirty="0">
                <a:latin typeface="Times New Roman" panose="02020603050405020304" pitchFamily="18" charset="0"/>
                <a:cs typeface="Times New Roman" panose="02020603050405020304" pitchFamily="18" charset="0"/>
              </a:rPr>
              <a:t>: un espace complexe à géométrie variable</a:t>
            </a:r>
            <a:endParaRPr lang="fr-FR" sz="6400" dirty="0">
              <a:latin typeface="Times New Roman" panose="02020603050405020304" pitchFamily="18" charset="0"/>
              <a:cs typeface="Times New Roman" panose="02020603050405020304" pitchFamily="18" charset="0"/>
            </a:endParaRPr>
          </a:p>
          <a:p>
            <a:r>
              <a:rPr lang="fr-MQ" sz="6400" b="1" dirty="0">
                <a:latin typeface="Times New Roman" panose="02020603050405020304" pitchFamily="18" charset="0"/>
                <a:cs typeface="Times New Roman" panose="02020603050405020304" pitchFamily="18" charset="0"/>
              </a:rPr>
              <a:t>Les mots pour parler d’esclavage  : esclaves, esclavagisés ou esclavisés   ?</a:t>
            </a:r>
          </a:p>
        </p:txBody>
      </p:sp>
    </p:spTree>
    <p:extLst>
      <p:ext uri="{BB962C8B-B14F-4D97-AF65-F5344CB8AC3E}">
        <p14:creationId xmlns:p14="http://schemas.microsoft.com/office/powerpoint/2010/main" val="2499899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DF2BD8-0C0B-B9E7-8AFF-C3875A02DBFB}"/>
              </a:ext>
            </a:extLst>
          </p:cNvPr>
          <p:cNvSpPr>
            <a:spLocks noGrp="1"/>
          </p:cNvSpPr>
          <p:nvPr>
            <p:ph type="title"/>
          </p:nvPr>
        </p:nvSpPr>
        <p:spPr/>
        <p:txBody>
          <a:bodyPr/>
          <a:lstStyle/>
          <a:p>
            <a:r>
              <a:rPr lang="fr-FR" dirty="0"/>
              <a:t>E</a:t>
            </a:r>
            <a:r>
              <a:rPr lang="fr-MQ" dirty="0"/>
              <a:t>xtrait de Charles Monrovia, </a:t>
            </a:r>
            <a:r>
              <a:rPr lang="fr-MQ" i="1" dirty="0"/>
              <a:t>La crête à Pierrot</a:t>
            </a:r>
          </a:p>
        </p:txBody>
      </p:sp>
      <p:sp>
        <p:nvSpPr>
          <p:cNvPr id="3" name="Espace réservé du contenu 2">
            <a:extLst>
              <a:ext uri="{FF2B5EF4-FFF2-40B4-BE49-F238E27FC236}">
                <a16:creationId xmlns:a16="http://schemas.microsoft.com/office/drawing/2014/main" id="{6BDBAF68-81EE-479F-E1CD-A7E4D4C535AB}"/>
              </a:ext>
            </a:extLst>
          </p:cNvPr>
          <p:cNvSpPr>
            <a:spLocks noGrp="1"/>
          </p:cNvSpPr>
          <p:nvPr>
            <p:ph idx="1"/>
          </p:nvPr>
        </p:nvSpPr>
        <p:spPr/>
        <p:txBody>
          <a:bodyPr/>
          <a:lstStyle/>
          <a:p>
            <a:r>
              <a:rPr lang="fr-FR" sz="2800" b="1" i="0" dirty="0" err="1">
                <a:solidFill>
                  <a:srgbClr val="444444"/>
                </a:solidFill>
                <a:effectLst/>
                <a:latin typeface="Verdana" panose="020B0604030504040204" pitchFamily="34" charset="0"/>
              </a:rPr>
              <a:t>Boirond</a:t>
            </a:r>
            <a:r>
              <a:rPr lang="fr-FR" sz="2800" b="1" i="0" dirty="0">
                <a:solidFill>
                  <a:srgbClr val="444444"/>
                </a:solidFill>
                <a:effectLst/>
                <a:latin typeface="Verdana" panose="020B0604030504040204" pitchFamily="34" charset="0"/>
              </a:rPr>
              <a:t> </a:t>
            </a:r>
          </a:p>
          <a:p>
            <a:r>
              <a:rPr lang="fr-FR" sz="2800" b="0" i="0" dirty="0">
                <a:solidFill>
                  <a:srgbClr val="444444"/>
                </a:solidFill>
                <a:effectLst/>
                <a:latin typeface="Verdana" panose="020B0604030504040204" pitchFamily="34" charset="0"/>
              </a:rPr>
              <a:t>Oui, reste !</a:t>
            </a:r>
            <a:br>
              <a:rPr lang="fr-FR" sz="2800" dirty="0"/>
            </a:br>
            <a:r>
              <a:rPr lang="fr-FR" sz="2800" b="0" i="0" dirty="0">
                <a:solidFill>
                  <a:srgbClr val="444444"/>
                </a:solidFill>
                <a:effectLst/>
                <a:latin typeface="Verdana" panose="020B0604030504040204" pitchFamily="34" charset="0"/>
              </a:rPr>
              <a:t>Les femmes en ces jours de luttes, ont tant fait !</a:t>
            </a:r>
            <a:br>
              <a:rPr lang="fr-FR" sz="2800" dirty="0"/>
            </a:br>
            <a:r>
              <a:rPr lang="fr-FR" sz="2800" b="0" i="0" dirty="0">
                <a:solidFill>
                  <a:srgbClr val="444444"/>
                </a:solidFill>
                <a:effectLst/>
                <a:latin typeface="Verdana" panose="020B0604030504040204" pitchFamily="34" charset="0"/>
              </a:rPr>
              <a:t>Qu’une soit à l’honneur ! L’Histoire chercherait</a:t>
            </a:r>
            <a:br>
              <a:rPr lang="fr-FR" sz="2800" dirty="0"/>
            </a:br>
            <a:r>
              <a:rPr lang="fr-FR" sz="2800" b="0" i="0" dirty="0">
                <a:solidFill>
                  <a:srgbClr val="444444"/>
                </a:solidFill>
                <a:effectLst/>
                <a:latin typeface="Verdana" panose="020B0604030504040204" pitchFamily="34" charset="0"/>
              </a:rPr>
              <a:t>Ton visage parmi le groupe que nous sommes !</a:t>
            </a:r>
            <a:br>
              <a:rPr lang="fr-FR" sz="2800" dirty="0"/>
            </a:br>
            <a:r>
              <a:rPr lang="fr-FR" sz="2800" b="0" i="0" dirty="0">
                <a:solidFill>
                  <a:srgbClr val="444444"/>
                </a:solidFill>
                <a:effectLst/>
                <a:latin typeface="Verdana" panose="020B0604030504040204" pitchFamily="34" charset="0"/>
              </a:rPr>
              <a:t>Un poète plus tard, seule parmi tant d’hommes,</a:t>
            </a:r>
            <a:br>
              <a:rPr lang="fr-FR" sz="2800" dirty="0"/>
            </a:br>
            <a:r>
              <a:rPr lang="fr-FR" sz="2800" b="0" i="0" dirty="0">
                <a:solidFill>
                  <a:srgbClr val="444444"/>
                </a:solidFill>
                <a:effectLst/>
                <a:latin typeface="Verdana" panose="020B0604030504040204" pitchFamily="34" charset="0"/>
              </a:rPr>
              <a:t>Sera fier de te voir, ainsi que sur ce mur,</a:t>
            </a:r>
            <a:br>
              <a:rPr lang="fr-FR" sz="2800" dirty="0"/>
            </a:br>
            <a:r>
              <a:rPr lang="fr-FR" sz="2800" b="0" i="0" dirty="0" err="1">
                <a:solidFill>
                  <a:srgbClr val="444444"/>
                </a:solidFill>
                <a:effectLst/>
                <a:latin typeface="Verdana" panose="020B0604030504040204" pitchFamily="34" charset="0"/>
              </a:rPr>
              <a:t>Entr’ouvant</a:t>
            </a:r>
            <a:r>
              <a:rPr lang="fr-FR" sz="2800" b="0" i="0" dirty="0">
                <a:solidFill>
                  <a:srgbClr val="444444"/>
                </a:solidFill>
                <a:effectLst/>
                <a:latin typeface="Verdana" panose="020B0604030504040204" pitchFamily="34" charset="0"/>
              </a:rPr>
              <a:t> au zéphir sa corolle d’azur</a:t>
            </a:r>
            <a:br>
              <a:rPr lang="fr-FR" sz="2800" dirty="0"/>
            </a:br>
            <a:r>
              <a:rPr lang="fr-FR" sz="2800" b="0" i="0" dirty="0">
                <a:solidFill>
                  <a:srgbClr val="444444"/>
                </a:solidFill>
                <a:effectLst/>
                <a:latin typeface="Verdana" panose="020B0604030504040204" pitchFamily="34" charset="0"/>
              </a:rPr>
              <a:t>Une fleur embaumant ce vieux fort en ruine…</a:t>
            </a:r>
            <a:br>
              <a:rPr lang="fr-FR" sz="2800" dirty="0"/>
            </a:br>
            <a:r>
              <a:rPr lang="fr-FR" sz="2800" b="0" i="0" dirty="0">
                <a:solidFill>
                  <a:srgbClr val="444444"/>
                </a:solidFill>
                <a:effectLst/>
                <a:latin typeface="Verdana" panose="020B0604030504040204" pitchFamily="34" charset="0"/>
              </a:rPr>
              <a:t>Nous serons les héros, tu seras l’héroïne !</a:t>
            </a:r>
            <a:endParaRPr lang="fr-MQ" sz="2800" dirty="0"/>
          </a:p>
          <a:p>
            <a:endParaRPr lang="fr-MQ" dirty="0"/>
          </a:p>
        </p:txBody>
      </p:sp>
    </p:spTree>
    <p:extLst>
      <p:ext uri="{BB962C8B-B14F-4D97-AF65-F5344CB8AC3E}">
        <p14:creationId xmlns:p14="http://schemas.microsoft.com/office/powerpoint/2010/main" val="3931356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B80716-BBE4-27DF-CD6B-1295A8334455}"/>
              </a:ext>
            </a:extLst>
          </p:cNvPr>
          <p:cNvSpPr>
            <a:spLocks noGrp="1"/>
          </p:cNvSpPr>
          <p:nvPr>
            <p:ph type="title"/>
          </p:nvPr>
        </p:nvSpPr>
        <p:spPr>
          <a:xfrm>
            <a:off x="838200" y="0"/>
            <a:ext cx="10515600" cy="1596572"/>
          </a:xfrm>
        </p:spPr>
        <p:txBody>
          <a:bodyPr>
            <a:normAutofit/>
          </a:bodyPr>
          <a:lstStyle/>
          <a:p>
            <a:r>
              <a:rPr lang="fr-MQ" dirty="0"/>
              <a:t>B. Défendre ses idées pour un monde professionnel plus juste (1)</a:t>
            </a:r>
          </a:p>
        </p:txBody>
      </p:sp>
      <p:sp>
        <p:nvSpPr>
          <p:cNvPr id="3" name="Espace réservé du contenu 2">
            <a:extLst>
              <a:ext uri="{FF2B5EF4-FFF2-40B4-BE49-F238E27FC236}">
                <a16:creationId xmlns:a16="http://schemas.microsoft.com/office/drawing/2014/main" id="{9AC1060C-69C1-0219-82DF-2DA938E7AF97}"/>
              </a:ext>
            </a:extLst>
          </p:cNvPr>
          <p:cNvSpPr>
            <a:spLocks noGrp="1"/>
          </p:cNvSpPr>
          <p:nvPr>
            <p:ph idx="1"/>
          </p:nvPr>
        </p:nvSpPr>
        <p:spPr>
          <a:xfrm>
            <a:off x="1103086" y="1825626"/>
            <a:ext cx="10250713" cy="3326946"/>
          </a:xfrm>
        </p:spPr>
        <p:txBody>
          <a:bodyPr/>
          <a:lstStyle/>
          <a:p>
            <a:pPr algn="just"/>
            <a:r>
              <a:rPr lang="fr-MQ" dirty="0"/>
              <a:t>« Enfin, vos femmes murmurent de l’inégalité du partage que je me propose d’établir parce que la part que je leur destine est moindre que celle des hommes. Pourquoi nous donner moins qu’aux hommes disent-elles ? Allons nous au travail plus tard qu’eux ? </a:t>
            </a:r>
            <a:r>
              <a:rPr lang="fr-FR" dirty="0"/>
              <a:t>L</a:t>
            </a:r>
            <a:r>
              <a:rPr lang="fr-MQ" dirty="0"/>
              <a:t>e quittons-nous plus tôt? </a:t>
            </a:r>
            <a:r>
              <a:rPr lang="fr-FR" dirty="0"/>
              <a:t>C</a:t>
            </a:r>
            <a:r>
              <a:rPr lang="fr-MQ" dirty="0"/>
              <a:t>e n’est pas contre les propriétaires des terres, c’est contre vous, contre leurs hommes qu’elles forment cette prétention exagérée… »</a:t>
            </a:r>
          </a:p>
          <a:p>
            <a:r>
              <a:rPr lang="fr-FR" dirty="0" err="1"/>
              <a:t>É</a:t>
            </a:r>
            <a:r>
              <a:rPr lang="fr-MQ" dirty="0"/>
              <a:t>tienne de Polverel, Proclamation du 7 février 1794</a:t>
            </a:r>
          </a:p>
        </p:txBody>
      </p:sp>
    </p:spTree>
    <p:extLst>
      <p:ext uri="{BB962C8B-B14F-4D97-AF65-F5344CB8AC3E}">
        <p14:creationId xmlns:p14="http://schemas.microsoft.com/office/powerpoint/2010/main" val="4151182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D97C25-C601-8F1B-7A2B-9AAA06D2E803}"/>
              </a:ext>
            </a:extLst>
          </p:cNvPr>
          <p:cNvSpPr>
            <a:spLocks noGrp="1"/>
          </p:cNvSpPr>
          <p:nvPr>
            <p:ph type="title"/>
          </p:nvPr>
        </p:nvSpPr>
        <p:spPr/>
        <p:txBody>
          <a:bodyPr>
            <a:normAutofit/>
          </a:bodyPr>
          <a:lstStyle/>
          <a:p>
            <a:r>
              <a:rPr lang="fr-MQ" dirty="0"/>
              <a:t>Améliorer les conditions de travail de tous (2)</a:t>
            </a:r>
          </a:p>
        </p:txBody>
      </p:sp>
      <p:sp>
        <p:nvSpPr>
          <p:cNvPr id="3" name="Espace réservé du contenu 2">
            <a:extLst>
              <a:ext uri="{FF2B5EF4-FFF2-40B4-BE49-F238E27FC236}">
                <a16:creationId xmlns:a16="http://schemas.microsoft.com/office/drawing/2014/main" id="{BBA49B7B-AF48-DF6D-FD20-839201E8AA66}"/>
              </a:ext>
            </a:extLst>
          </p:cNvPr>
          <p:cNvSpPr>
            <a:spLocks noGrp="1"/>
          </p:cNvSpPr>
          <p:nvPr>
            <p:ph idx="1"/>
          </p:nvPr>
        </p:nvSpPr>
        <p:spPr/>
        <p:txBody>
          <a:bodyPr/>
          <a:lstStyle/>
          <a:p>
            <a:r>
              <a:rPr lang="fr-FR" dirty="0"/>
              <a:t>L</a:t>
            </a:r>
            <a:r>
              <a:rPr lang="fr-MQ" dirty="0"/>
              <a:t>e combat des cultivatrices de la partie Sud pour une meilleure répartition du temps de travail en 1793  et 1794;</a:t>
            </a:r>
          </a:p>
          <a:p>
            <a:r>
              <a:rPr lang="fr-MQ" dirty="0"/>
              <a:t>6 jours de travail et une journée de repos contre un tiers des revenus de l’habitation</a:t>
            </a:r>
          </a:p>
          <a:p>
            <a:r>
              <a:rPr lang="fr-MQ" dirty="0"/>
              <a:t>5 jours de travail et deux jours de repos contre un sixième des revenus de l’habitation</a:t>
            </a:r>
          </a:p>
        </p:txBody>
      </p:sp>
    </p:spTree>
    <p:extLst>
      <p:ext uri="{BB962C8B-B14F-4D97-AF65-F5344CB8AC3E}">
        <p14:creationId xmlns:p14="http://schemas.microsoft.com/office/powerpoint/2010/main" val="157788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A803E2-0939-0A6A-4CF6-47655C616D5A}"/>
              </a:ext>
            </a:extLst>
          </p:cNvPr>
          <p:cNvSpPr>
            <a:spLocks noGrp="1"/>
          </p:cNvSpPr>
          <p:nvPr>
            <p:ph type="title"/>
          </p:nvPr>
        </p:nvSpPr>
        <p:spPr/>
        <p:txBody>
          <a:bodyPr/>
          <a:lstStyle/>
          <a:p>
            <a:pPr algn="ctr"/>
            <a:r>
              <a:rPr lang="fr-MQ" dirty="0"/>
              <a:t>V. S’opposer par les voies administrative et judiciaire</a:t>
            </a:r>
          </a:p>
        </p:txBody>
      </p:sp>
      <p:sp>
        <p:nvSpPr>
          <p:cNvPr id="3" name="Espace réservé du texte 2">
            <a:extLst>
              <a:ext uri="{FF2B5EF4-FFF2-40B4-BE49-F238E27FC236}">
                <a16:creationId xmlns:a16="http://schemas.microsoft.com/office/drawing/2014/main" id="{5A17D083-853C-C1BD-5693-7479711DC8C8}"/>
              </a:ext>
            </a:extLst>
          </p:cNvPr>
          <p:cNvSpPr>
            <a:spLocks noGrp="1"/>
          </p:cNvSpPr>
          <p:nvPr>
            <p:ph type="body" idx="1"/>
          </p:nvPr>
        </p:nvSpPr>
        <p:spPr/>
        <p:txBody>
          <a:bodyPr/>
          <a:lstStyle/>
          <a:p>
            <a:endParaRPr lang="fr-MQ"/>
          </a:p>
        </p:txBody>
      </p:sp>
    </p:spTree>
    <p:extLst>
      <p:ext uri="{BB962C8B-B14F-4D97-AF65-F5344CB8AC3E}">
        <p14:creationId xmlns:p14="http://schemas.microsoft.com/office/powerpoint/2010/main" val="3895283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0791CB-0D3D-85D8-E5DC-2E25F29F277D}"/>
              </a:ext>
            </a:extLst>
          </p:cNvPr>
          <p:cNvSpPr>
            <a:spLocks noGrp="1"/>
          </p:cNvSpPr>
          <p:nvPr>
            <p:ph type="title"/>
          </p:nvPr>
        </p:nvSpPr>
        <p:spPr/>
        <p:txBody>
          <a:bodyPr/>
          <a:lstStyle/>
          <a:p>
            <a:r>
              <a:rPr lang="fr-FR" dirty="0"/>
              <a:t>A.L</a:t>
            </a:r>
            <a:r>
              <a:rPr lang="fr-MQ" dirty="0"/>
              <a:t>a capacité juridique des esclaves dans l’édit de mars 1685</a:t>
            </a:r>
          </a:p>
        </p:txBody>
      </p:sp>
      <p:sp>
        <p:nvSpPr>
          <p:cNvPr id="3" name="Espace réservé du contenu 2">
            <a:extLst>
              <a:ext uri="{FF2B5EF4-FFF2-40B4-BE49-F238E27FC236}">
                <a16:creationId xmlns:a16="http://schemas.microsoft.com/office/drawing/2014/main" id="{5D5E5815-41CA-D205-BB5C-64E8D884639F}"/>
              </a:ext>
            </a:extLst>
          </p:cNvPr>
          <p:cNvSpPr>
            <a:spLocks noGrp="1"/>
          </p:cNvSpPr>
          <p:nvPr>
            <p:ph idx="1"/>
          </p:nvPr>
        </p:nvSpPr>
        <p:spPr/>
        <p:txBody>
          <a:bodyPr/>
          <a:lstStyle/>
          <a:p>
            <a:pPr algn="l"/>
            <a:r>
              <a:rPr lang="fr-FR" sz="2400" b="1" i="0" dirty="0">
                <a:solidFill>
                  <a:srgbClr val="000000"/>
                </a:solidFill>
                <a:effectLst/>
                <a:latin typeface="Times New Roman" panose="02020603050405020304" pitchFamily="18" charset="0"/>
              </a:rPr>
              <a:t>A1. Article 44</a:t>
            </a:r>
          </a:p>
          <a:p>
            <a:pPr algn="just"/>
            <a:r>
              <a:rPr lang="fr-FR" sz="2800" b="0" i="0" dirty="0">
                <a:solidFill>
                  <a:srgbClr val="000000"/>
                </a:solidFill>
                <a:effectLst/>
                <a:latin typeface="Times New Roman" panose="02020603050405020304" pitchFamily="18" charset="0"/>
              </a:rPr>
              <a:t>Déclarons les esclaves être meubles et comme tels entrer dans la communauté, n'avoir point de suite par hypothèque, se partager également entre les cohéritiers, sans préciput et droit d'aînesse, n'être sujets au douaire coutumier, au retrait féodal et lignager, aux droits féodaux et seigneuriaux, aux formalités des décrets, ni au retranchement des quatre quints, en cas de disposition à cause de mort et testamentaire.</a:t>
            </a:r>
          </a:p>
        </p:txBody>
      </p:sp>
    </p:spTree>
    <p:extLst>
      <p:ext uri="{BB962C8B-B14F-4D97-AF65-F5344CB8AC3E}">
        <p14:creationId xmlns:p14="http://schemas.microsoft.com/office/powerpoint/2010/main" val="2271767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9DE3E4-F939-C1BC-F30B-9A2E5EF2D2E8}"/>
              </a:ext>
            </a:extLst>
          </p:cNvPr>
          <p:cNvSpPr>
            <a:spLocks noGrp="1"/>
          </p:cNvSpPr>
          <p:nvPr>
            <p:ph type="title"/>
          </p:nvPr>
        </p:nvSpPr>
        <p:spPr/>
        <p:txBody>
          <a:bodyPr/>
          <a:lstStyle/>
          <a:p>
            <a:r>
              <a:rPr lang="fr-MQ" dirty="0"/>
              <a:t>A2/ Une capacité pénale complète</a:t>
            </a:r>
          </a:p>
        </p:txBody>
      </p:sp>
      <p:sp>
        <p:nvSpPr>
          <p:cNvPr id="3" name="Espace réservé du contenu 2">
            <a:extLst>
              <a:ext uri="{FF2B5EF4-FFF2-40B4-BE49-F238E27FC236}">
                <a16:creationId xmlns:a16="http://schemas.microsoft.com/office/drawing/2014/main" id="{BD1B9ABE-8566-8A83-308E-AFA4730E7B4E}"/>
              </a:ext>
            </a:extLst>
          </p:cNvPr>
          <p:cNvSpPr>
            <a:spLocks noGrp="1"/>
          </p:cNvSpPr>
          <p:nvPr>
            <p:ph idx="1"/>
          </p:nvPr>
        </p:nvSpPr>
        <p:spPr/>
        <p:txBody>
          <a:bodyPr>
            <a:normAutofit fontScale="70000" lnSpcReduction="20000"/>
          </a:bodyPr>
          <a:lstStyle/>
          <a:p>
            <a:pPr algn="l"/>
            <a:r>
              <a:rPr lang="fr-FR" b="1" i="0" dirty="0">
                <a:solidFill>
                  <a:srgbClr val="000000"/>
                </a:solidFill>
                <a:effectLst/>
                <a:latin typeface="Times New Roman" panose="02020603050405020304" pitchFamily="18" charset="0"/>
              </a:rPr>
              <a:t>Article 32</a:t>
            </a:r>
          </a:p>
          <a:p>
            <a:pPr algn="l"/>
            <a:r>
              <a:rPr lang="fr-FR" b="0" i="0" dirty="0">
                <a:solidFill>
                  <a:srgbClr val="000000"/>
                </a:solidFill>
                <a:effectLst/>
                <a:latin typeface="Times New Roman" panose="02020603050405020304" pitchFamily="18" charset="0"/>
              </a:rPr>
              <a:t>Pourront les esclaves être poursuivis criminellement, sans qu'il soit besoin de rendre leurs maîtres partie, (sinon) en cas de complicité: et seront les esclaves accusés, jugés en première instance par les juges ordinaires et par appel au Conseil souverain, sur la même instruction et avec les mêmes formalités que les personnes libres.</a:t>
            </a:r>
          </a:p>
          <a:p>
            <a:pPr algn="l"/>
            <a:r>
              <a:rPr lang="fr-FR" b="1" i="0" dirty="0">
                <a:solidFill>
                  <a:srgbClr val="000000"/>
                </a:solidFill>
                <a:effectLst/>
                <a:latin typeface="Times New Roman" panose="02020603050405020304" pitchFamily="18" charset="0"/>
              </a:rPr>
              <a:t>Article 33</a:t>
            </a:r>
          </a:p>
          <a:p>
            <a:pPr algn="l"/>
            <a:r>
              <a:rPr lang="fr-FR" b="0" i="0" dirty="0">
                <a:solidFill>
                  <a:srgbClr val="000000"/>
                </a:solidFill>
                <a:effectLst/>
                <a:latin typeface="Times New Roman" panose="02020603050405020304" pitchFamily="18" charset="0"/>
              </a:rPr>
              <a:t>L'esclave qui aura frappé son maître, sa maîtresse ou le mari de sa maîtresse, ou leurs enfants avec contusion ou effusion de sang, ou au visage, sera puni de mort.</a:t>
            </a:r>
          </a:p>
          <a:p>
            <a:pPr algn="l"/>
            <a:r>
              <a:rPr lang="fr-FR" b="1" i="0" dirty="0">
                <a:solidFill>
                  <a:srgbClr val="000000"/>
                </a:solidFill>
                <a:effectLst/>
                <a:latin typeface="Times New Roman" panose="02020603050405020304" pitchFamily="18" charset="0"/>
              </a:rPr>
              <a:t>Article 34</a:t>
            </a:r>
          </a:p>
          <a:p>
            <a:pPr algn="l"/>
            <a:r>
              <a:rPr lang="fr-FR" b="0" i="0" dirty="0">
                <a:solidFill>
                  <a:srgbClr val="000000"/>
                </a:solidFill>
                <a:effectLst/>
                <a:latin typeface="Times New Roman" panose="02020603050405020304" pitchFamily="18" charset="0"/>
              </a:rPr>
              <a:t>Et quant aux excès et voies de fait qui seront commis par les esclaves contre les personnes libres, voulons qu'ils soient sévèrement punis, même de mort, s'il y échet.</a:t>
            </a:r>
          </a:p>
          <a:p>
            <a:pPr algn="l"/>
            <a:r>
              <a:rPr lang="fr-FR" b="1" i="0" dirty="0">
                <a:solidFill>
                  <a:srgbClr val="000000"/>
                </a:solidFill>
                <a:effectLst/>
                <a:latin typeface="Times New Roman" panose="02020603050405020304" pitchFamily="18" charset="0"/>
              </a:rPr>
              <a:t>Article 35</a:t>
            </a:r>
          </a:p>
          <a:p>
            <a:pPr algn="l"/>
            <a:r>
              <a:rPr lang="fr-FR" b="0" i="0" dirty="0">
                <a:solidFill>
                  <a:srgbClr val="000000"/>
                </a:solidFill>
                <a:effectLst/>
                <a:latin typeface="Times New Roman" panose="02020603050405020304" pitchFamily="18" charset="0"/>
              </a:rPr>
              <a:t>Les vols qualifiés, même ceux de chevaux, cavales, mulets, </a:t>
            </a:r>
            <a:r>
              <a:rPr lang="fr-FR" b="0" i="0" dirty="0" err="1">
                <a:solidFill>
                  <a:srgbClr val="000000"/>
                </a:solidFill>
                <a:effectLst/>
                <a:latin typeface="Times New Roman" panose="02020603050405020304" pitchFamily="18" charset="0"/>
              </a:rPr>
              <a:t>boeufs</a:t>
            </a:r>
            <a:r>
              <a:rPr lang="fr-FR" b="0" i="0" dirty="0">
                <a:solidFill>
                  <a:srgbClr val="000000"/>
                </a:solidFill>
                <a:effectLst/>
                <a:latin typeface="Times New Roman" panose="02020603050405020304" pitchFamily="18" charset="0"/>
              </a:rPr>
              <a:t> ou vaches, qui auront été faits par les esclaves ou par les affranchis, seront punis de peines afflictives, même de mort, si le cas le requiert.</a:t>
            </a:r>
          </a:p>
          <a:p>
            <a:endParaRPr lang="fr-MQ" dirty="0"/>
          </a:p>
          <a:p>
            <a:endParaRPr lang="fr-MQ" dirty="0"/>
          </a:p>
        </p:txBody>
      </p:sp>
    </p:spTree>
    <p:extLst>
      <p:ext uri="{BB962C8B-B14F-4D97-AF65-F5344CB8AC3E}">
        <p14:creationId xmlns:p14="http://schemas.microsoft.com/office/powerpoint/2010/main" val="34363096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36D210-6DA6-B075-D680-1AAFDCBA804B}"/>
              </a:ext>
            </a:extLst>
          </p:cNvPr>
          <p:cNvSpPr>
            <a:spLocks noGrp="1"/>
          </p:cNvSpPr>
          <p:nvPr>
            <p:ph type="title"/>
          </p:nvPr>
        </p:nvSpPr>
        <p:spPr/>
        <p:txBody>
          <a:bodyPr/>
          <a:lstStyle/>
          <a:p>
            <a:r>
              <a:rPr lang="fr-MQ" dirty="0"/>
              <a:t>B/ Capacité juridique réduite en matière civile aux XVIIe et XVIIIe siècles</a:t>
            </a:r>
          </a:p>
        </p:txBody>
      </p:sp>
      <p:sp>
        <p:nvSpPr>
          <p:cNvPr id="3" name="Espace réservé du contenu 2">
            <a:extLst>
              <a:ext uri="{FF2B5EF4-FFF2-40B4-BE49-F238E27FC236}">
                <a16:creationId xmlns:a16="http://schemas.microsoft.com/office/drawing/2014/main" id="{9175A70F-04D6-6C74-B30E-09E940460766}"/>
              </a:ext>
            </a:extLst>
          </p:cNvPr>
          <p:cNvSpPr>
            <a:spLocks noGrp="1"/>
          </p:cNvSpPr>
          <p:nvPr>
            <p:ph idx="1"/>
          </p:nvPr>
        </p:nvSpPr>
        <p:spPr/>
        <p:txBody>
          <a:bodyPr>
            <a:normAutofit fontScale="92500" lnSpcReduction="20000"/>
          </a:bodyPr>
          <a:lstStyle/>
          <a:p>
            <a:pPr algn="just"/>
            <a:r>
              <a:rPr lang="fr-FR" sz="2800" b="1" kern="50" dirty="0">
                <a:effectLst/>
                <a:latin typeface="Times New Roman" panose="02020603050405020304" pitchFamily="18" charset="0"/>
                <a:ea typeface="Times New Roman" panose="02020603050405020304" pitchFamily="18" charset="0"/>
              </a:rPr>
              <a:t>Article 31</a:t>
            </a:r>
            <a:r>
              <a:rPr lang="fr-FR" sz="2800" kern="50" dirty="0">
                <a:effectLst/>
                <a:latin typeface="Times New Roman" panose="02020603050405020304" pitchFamily="18" charset="0"/>
                <a:ea typeface="Times New Roman" panose="02020603050405020304" pitchFamily="18" charset="0"/>
              </a:rPr>
              <a:t> : Ne pourront aussi les esclaves être parties ni être en jugement en matière civile, tant en demandant qu'en défendant, ni être parties civiles en matière criminelle, sauf à leurs maîtres d'agir et défendre en matière civile et de poursuivre en matière criminelle la réparation des outrages et excès qui auront été contre leurs esclaves.</a:t>
            </a:r>
            <a:endParaRPr lang="fr-FR" sz="2800" kern="50" dirty="0">
              <a:latin typeface="Times New Roman" panose="02020603050405020304" pitchFamily="18" charset="0"/>
              <a:ea typeface="Arial Unicode MS" panose="020B0604020202020204" pitchFamily="34" charset="-128"/>
            </a:endParaRPr>
          </a:p>
          <a:p>
            <a:pPr marL="0" indent="0" algn="just">
              <a:buNone/>
            </a:pPr>
            <a:endParaRPr lang="fr-MQ" sz="2800" kern="50" dirty="0">
              <a:effectLst/>
              <a:latin typeface="Times New Roman" panose="02020603050405020304" pitchFamily="18" charset="0"/>
              <a:ea typeface="Arial Unicode MS" panose="020B0604020202020204" pitchFamily="34" charset="-128"/>
            </a:endParaRPr>
          </a:p>
          <a:p>
            <a:r>
              <a:rPr lang="fr-FR" sz="2800" b="1" kern="50" dirty="0">
                <a:effectLst/>
                <a:latin typeface="Times New Roman" panose="02020603050405020304" pitchFamily="18" charset="0"/>
                <a:ea typeface="Times New Roman" panose="02020603050405020304" pitchFamily="18" charset="0"/>
              </a:rPr>
              <a:t>Article 26  </a:t>
            </a:r>
            <a:r>
              <a:rPr lang="fr-FR" sz="2800" kern="50" dirty="0">
                <a:effectLst/>
                <a:latin typeface="Times New Roman" panose="02020603050405020304" pitchFamily="18" charset="0"/>
                <a:ea typeface="Times New Roman" panose="02020603050405020304" pitchFamily="18" charset="0"/>
              </a:rPr>
              <a:t>: Les esclaves qui ne seront point nourris, vêtus et entretenus par leurs maîtres, selon que nous l'avons ordonné par ces présentes, pourront </a:t>
            </a:r>
            <a:r>
              <a:rPr lang="fr-FR" sz="2800" u="sng" kern="50" dirty="0">
                <a:effectLst/>
                <a:latin typeface="Times New Roman" panose="02020603050405020304" pitchFamily="18" charset="0"/>
                <a:ea typeface="Times New Roman" panose="02020603050405020304" pitchFamily="18" charset="0"/>
              </a:rPr>
              <a:t>en donner avis à notre procureur général et mettre leurs mémoires entre ses mains</a:t>
            </a:r>
            <a:r>
              <a:rPr lang="fr-FR" sz="2800" kern="50" dirty="0">
                <a:effectLst/>
                <a:latin typeface="Times New Roman" panose="02020603050405020304" pitchFamily="18" charset="0"/>
                <a:ea typeface="Times New Roman" panose="02020603050405020304" pitchFamily="18" charset="0"/>
              </a:rPr>
              <a:t>, sur lesquels et même d'office, si les avis viennent d'ailleurs, les maîtres seront poursuivis à sa requête et sans frais; ce que nous voulons être observé pour les crimes et traitements barbares et inhumains des maîtres envers leurs esclaves.</a:t>
            </a:r>
            <a:r>
              <a:rPr lang="fr-MQ" dirty="0">
                <a:effectLst/>
              </a:rPr>
              <a:t> </a:t>
            </a:r>
            <a:endParaRPr lang="fr-MQ" dirty="0"/>
          </a:p>
          <a:p>
            <a:endParaRPr lang="fr-MQ" dirty="0"/>
          </a:p>
        </p:txBody>
      </p:sp>
    </p:spTree>
    <p:extLst>
      <p:ext uri="{BB962C8B-B14F-4D97-AF65-F5344CB8AC3E}">
        <p14:creationId xmlns:p14="http://schemas.microsoft.com/office/powerpoint/2010/main" val="1221291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F8DBD0-0BB0-BFD9-1BC2-4A321E680243}"/>
              </a:ext>
            </a:extLst>
          </p:cNvPr>
          <p:cNvSpPr>
            <a:spLocks noGrp="1"/>
          </p:cNvSpPr>
          <p:nvPr>
            <p:ph type="title"/>
          </p:nvPr>
        </p:nvSpPr>
        <p:spPr>
          <a:xfrm>
            <a:off x="668215" y="82063"/>
            <a:ext cx="10685585" cy="1608626"/>
          </a:xfrm>
        </p:spPr>
        <p:txBody>
          <a:bodyPr>
            <a:normAutofit fontScale="90000"/>
          </a:bodyPr>
          <a:lstStyle/>
          <a:p>
            <a:pPr algn="ctr"/>
            <a:r>
              <a:rPr lang="fr-MQ" dirty="0"/>
              <a:t>C. </a:t>
            </a:r>
            <a:r>
              <a:rPr lang="fr-MQ"/>
              <a:t>Contexte </a:t>
            </a:r>
            <a:r>
              <a:rPr lang="fr-MQ" dirty="0"/>
              <a:t>juridique et judiciaire progressivement plus favorable</a:t>
            </a:r>
            <a:br>
              <a:rPr lang="fr-MQ" dirty="0"/>
            </a:br>
            <a:endParaRPr lang="fr-MQ" dirty="0"/>
          </a:p>
        </p:txBody>
      </p:sp>
      <p:sp>
        <p:nvSpPr>
          <p:cNvPr id="3" name="Espace réservé du contenu 2">
            <a:extLst>
              <a:ext uri="{FF2B5EF4-FFF2-40B4-BE49-F238E27FC236}">
                <a16:creationId xmlns:a16="http://schemas.microsoft.com/office/drawing/2014/main" id="{84834898-AED6-E23E-74DF-5632D9974C71}"/>
              </a:ext>
            </a:extLst>
          </p:cNvPr>
          <p:cNvSpPr>
            <a:spLocks noGrp="1"/>
          </p:cNvSpPr>
          <p:nvPr>
            <p:ph idx="1"/>
          </p:nvPr>
        </p:nvSpPr>
        <p:spPr/>
        <p:txBody>
          <a:bodyPr/>
          <a:lstStyle/>
          <a:p>
            <a:r>
              <a:rPr lang="fr-MQ" dirty="0"/>
              <a:t>un contexte juridique et judiciaire progressivement plus favorable</a:t>
            </a:r>
          </a:p>
          <a:p>
            <a:endParaRPr lang="fr-MQ" dirty="0"/>
          </a:p>
          <a:p>
            <a:r>
              <a:rPr lang="fr-FR" dirty="0"/>
              <a:t>M</a:t>
            </a:r>
            <a:r>
              <a:rPr lang="fr-MQ" dirty="0"/>
              <a:t>ise en place de cours prévotales (1803-1819 puis 1822-1827)</a:t>
            </a:r>
          </a:p>
          <a:p>
            <a:r>
              <a:rPr lang="fr-MQ" dirty="0"/>
              <a:t>1833, les esclaves deviennent des personnes non libres et non de simples bien meubles</a:t>
            </a:r>
          </a:p>
          <a:p>
            <a:r>
              <a:rPr lang="fr-MQ" dirty="0"/>
              <a:t>1840, la loi sur le patronage</a:t>
            </a:r>
          </a:p>
          <a:p>
            <a:r>
              <a:rPr lang="fr-MQ" dirty="0"/>
              <a:t>1845, la loi Mackaud</a:t>
            </a:r>
          </a:p>
          <a:p>
            <a:endParaRPr lang="fr-MQ" dirty="0"/>
          </a:p>
        </p:txBody>
      </p:sp>
    </p:spTree>
    <p:extLst>
      <p:ext uri="{BB962C8B-B14F-4D97-AF65-F5344CB8AC3E}">
        <p14:creationId xmlns:p14="http://schemas.microsoft.com/office/powerpoint/2010/main" val="9159157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224FD28-A01E-F9CB-F54B-C0B101D7EC58}"/>
              </a:ext>
            </a:extLst>
          </p:cNvPr>
          <p:cNvSpPr txBox="1"/>
          <p:nvPr/>
        </p:nvSpPr>
        <p:spPr>
          <a:xfrm>
            <a:off x="0" y="646918"/>
            <a:ext cx="12752614" cy="6740307"/>
          </a:xfrm>
          <a:prstGeom prst="rect">
            <a:avLst/>
          </a:prstGeom>
          <a:noFill/>
        </p:spPr>
        <p:txBody>
          <a:bodyPr wrap="square">
            <a:spAutoFit/>
          </a:bodyPr>
          <a:lstStyle/>
          <a:p>
            <a:pPr algn="just"/>
            <a:r>
              <a:rPr lang="fr-FR" sz="1800" b="1" kern="100" dirty="0">
                <a:effectLst/>
                <a:latin typeface="Cambria" panose="02040503050406030204" pitchFamily="18" charset="0"/>
                <a:ea typeface="Calibri" panose="020F0502020204030204" pitchFamily="34" charset="0"/>
                <a:cs typeface="Times New Roman" panose="02020603050405020304" pitchFamily="18" charset="0"/>
              </a:rPr>
              <a:t>Déposition de Lucile, Guadeloupe, 1840</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Lucile, couturière, 40 ans </a:t>
            </a:r>
            <a:br>
              <a:rPr lang="fr-MQ" sz="1800" b="1" kern="0" dirty="0">
                <a:effectLst/>
                <a:latin typeface="Cambria" panose="02040503050406030204" pitchFamily="18" charset="0"/>
                <a:ea typeface="Times New Roman" panose="02020603050405020304" pitchFamily="18" charset="0"/>
                <a:cs typeface="Times New Roman" panose="02020603050405020304" pitchFamily="18" charset="0"/>
              </a:rPr>
            </a:br>
            <a:r>
              <a:rPr lang="fr-MQ" sz="1800" kern="0" dirty="0">
                <a:effectLst/>
                <a:latin typeface="Cambria" panose="02040503050406030204" pitchFamily="18" charset="0"/>
                <a:ea typeface="Times New Roman" panose="02020603050405020304" pitchFamily="18" charset="0"/>
                <a:cs typeface="Courier" panose="02070309020205020404" pitchFamily="49" charset="0"/>
              </a:rPr>
              <a:t>(Elle s’exprime en langage créole, ainsi que les autres esclaves) [...]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Lucile</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a:t>
            </a:r>
            <a:r>
              <a:rPr lang="fr-MQ" sz="1800" i="1" kern="0" dirty="0">
                <a:effectLst/>
                <a:latin typeface="Cambria" panose="02040503050406030204" pitchFamily="18" charset="0"/>
                <a:ea typeface="Times New Roman" panose="02020603050405020304" pitchFamily="18" charset="0"/>
                <a:cs typeface="Courier" panose="02070309020205020404" pitchFamily="49" charset="0"/>
              </a:rPr>
              <a:t>Elle ne prête pas serment.</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 J’ai toujours éprouvé les meilleurs traitements sur l’habitation de mon maître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jusqu’au moment où j’ai encouru sa disgrâce. C’est moi qui le soignais dans ses maladies. Il me promit la liberté mais la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première fois que je lui demandais de réaliser sa promesse, il en remit l’exécution à un autre temps, sur le motif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qu’il était malade. Après son rétablissement, mes prières devinrent plus pressantes. Je lui offris même ma rançon. Il me</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refusa toujours sous prétexte que mes soins lui étaient indispensables.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Un jour, à mon grand étonnement, il me fait arrêter sans aucun motif :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 Va, malheureuse !», me dit-il, « Va pourrir au cachot !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Et je fus enfermée, le pied gauche et les deux mains passés dans un anneau de fer. La main gauche était superposée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au pied gauche, de façon à ne pouvoir s’en écarter. Dès le premier jour, la douleur fut si forte, qu’à mes cris, on vint me tirer</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 le fer de la main droite. On ne me donnait qu’une nourriture insuffisante, l’eau m’était également épargnée, je n’en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recevais qu’une bouteille par jour. Privée d’air et de</a:t>
            </a:r>
            <a:r>
              <a:rPr lang="fr-MQ" sz="1800" kern="0" dirty="0">
                <a:effectLst/>
                <a:latin typeface="Cambria" panose="02040503050406030204" pitchFamily="18" charset="0"/>
                <a:ea typeface="Times New Roman" panose="02020603050405020304" pitchFamily="18" charset="0"/>
                <a:cs typeface="Times New Roman" panose="02020603050405020304" pitchFamily="18" charset="0"/>
              </a:rPr>
              <a:t>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clarté, la souffrance repoussait le sommeil et l’appétit. Je ne respirais</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 que lorsqu’on ouvrait mon cachot, ce qui n’arrivait qu’une fois toutes les vingt-quatre heures, lorsqu’on apportait ma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nourriture. Sans les secours de mes enfants, on m’aurait laissée dans mes ordures, et j’étais couverte de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vermine. L’amaigrissement de la main enchaînée me permit un jour de la retirer de l’anneau qui la fixait. Mon maître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l’ayant appris fit venir un charron, qui resserra mes fers.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Je restais vingt-deux mois enfermée. Quand on vint me délivrer, mes yeux ne purent supporter la lumière, mes jambes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refusaient de me porter. L’air oppressait ma poitrine et je fus prise de vomissements. </a:t>
            </a: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Le Président.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Pendant votre captivité, votre maître vous visitait-il ?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R.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Jamais.</a:t>
            </a:r>
            <a:br>
              <a:rPr lang="fr-MQ" sz="1800" kern="0" dirty="0">
                <a:effectLst/>
                <a:latin typeface="Cambria" panose="02040503050406030204" pitchFamily="18" charset="0"/>
                <a:ea typeface="Times New Roman" panose="02020603050405020304" pitchFamily="18" charset="0"/>
                <a:cs typeface="Courier" panose="02070309020205020404" pitchFamily="49" charset="0"/>
              </a:rPr>
            </a:br>
            <a:endParaRPr lang="fr-MQ" sz="1800" kern="0" dirty="0">
              <a:effectLst/>
              <a:latin typeface="Cambria" panose="02040503050406030204" pitchFamily="18" charset="0"/>
              <a:ea typeface="Times New Roman" panose="02020603050405020304" pitchFamily="18" charset="0"/>
              <a:cs typeface="Courier" panose="02070309020205020404" pitchFamily="49" charset="0"/>
            </a:endParaRPr>
          </a:p>
          <a:p>
            <a:pPr algn="just"/>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5820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DD6381D-24AA-CE30-F7AF-758F9948EDE3}"/>
              </a:ext>
            </a:extLst>
          </p:cNvPr>
          <p:cNvSpPr txBox="1"/>
          <p:nvPr/>
        </p:nvSpPr>
        <p:spPr>
          <a:xfrm>
            <a:off x="0" y="-173621"/>
            <a:ext cx="10914926" cy="7294305"/>
          </a:xfrm>
          <a:prstGeom prst="rect">
            <a:avLst/>
          </a:prstGeom>
          <a:noFill/>
        </p:spPr>
        <p:txBody>
          <a:bodyPr wrap="square">
            <a:spAutoFit/>
          </a:bodyPr>
          <a:lstStyle/>
          <a:p>
            <a:pPr algn="just"/>
            <a:br>
              <a:rPr lang="fr-MQ" sz="1800" kern="0" dirty="0">
                <a:effectLst/>
                <a:latin typeface="Cambria" panose="02040503050406030204" pitchFamily="18" charset="0"/>
                <a:ea typeface="Times New Roman" panose="02020603050405020304" pitchFamily="18" charset="0"/>
                <a:cs typeface="Courier" panose="02070309020205020404" pitchFamily="49" charset="0"/>
              </a:rPr>
            </a:br>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D.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Ses filles vous faisaient-elles passer des aliments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R.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Quelquefois. Le plus souvent, c’étaient mes enfants qui m’apportaient du pain.</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On le coupait en menus morceaux et on le faisait passer par-dessous la porte. Je l’attirais ensuite à moi à l’aide d’un bâton.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Me voyant condamnée à périr dans le cachot, je demandais un prêtre pour mourir au moins en chrétienne. On me le refusa. </a:t>
            </a:r>
          </a:p>
          <a:p>
            <a:pPr algn="just"/>
            <a:r>
              <a:rPr lang="fr-MQ" sz="1800" kern="0" dirty="0">
                <a:effectLst/>
                <a:latin typeface="Cambria" panose="02040503050406030204" pitchFamily="18" charset="0"/>
                <a:ea typeface="Times New Roman" panose="02020603050405020304" pitchFamily="18" charset="0"/>
                <a:cs typeface="Courier" panose="02070309020205020404" pitchFamily="49" charset="0"/>
              </a:rPr>
              <a:t>Je ne concevais pas tant de rigueur d’un maître si bon.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Le Président</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a:t>
            </a:r>
            <a:r>
              <a:rPr lang="fr-MQ" sz="1800" i="1" kern="0" dirty="0">
                <a:effectLst/>
                <a:latin typeface="Cambria" panose="02040503050406030204" pitchFamily="18" charset="0"/>
                <a:ea typeface="Times New Roman" panose="02020603050405020304" pitchFamily="18" charset="0"/>
                <a:cs typeface="Courier" panose="02070309020205020404" pitchFamily="49" charset="0"/>
              </a:rPr>
              <a:t>à l’accusé. —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Quel motif avez- vous eu pour retenir si longtemps au cachot votre esclave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L’Accusé.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J’avais des preuves qu’elle était une empoisonneuse.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Lucile.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On faisait de grande perte de bestiaux et de nègres chez mon maître, mais ce n’est pas la seule habitation que la mortalité ravageait. A Bonne-Veine, le mal était aussi grand. Ce n’était pas le poison qui en était la cause, ainsi que je le dis à mon maître que je voyais inquiet et affligé. Je le rassurais ainsi contre ses soupçons.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L’Accusé.</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 Demandez à Lucile si quatre de mes nègres ne sont pas morts en quelques jours pour avoir mangé de la viande de bœuf mort.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Lucile.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Oui, sans doute, puisqu’ils avaient mangé de la viande corrompue. Ils moururent à quelques heures d’intervalle les uns des autres (</a:t>
            </a:r>
            <a:r>
              <a:rPr lang="fr-MQ" sz="1800" i="1" kern="0" dirty="0">
                <a:effectLst/>
                <a:latin typeface="Cambria" panose="02040503050406030204" pitchFamily="18" charset="0"/>
                <a:ea typeface="Times New Roman" panose="02020603050405020304" pitchFamily="18" charset="0"/>
                <a:cs typeface="Courier" panose="02070309020205020404" pitchFamily="49" charset="0"/>
              </a:rPr>
              <a:t>mouvement dans l’auditoire</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On a arrêté aussi et mis au cachot Quetty pour empoisonnement. On voulait me faire périr au cachot, comme d’autres nègres y sont morts.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MQ" sz="1800" b="1" kern="0" dirty="0">
                <a:effectLst/>
                <a:latin typeface="Cambria" panose="02040503050406030204" pitchFamily="18" charset="0"/>
                <a:ea typeface="Times New Roman" panose="02020603050405020304" pitchFamily="18" charset="0"/>
                <a:cs typeface="Courier" panose="02070309020205020404" pitchFamily="49" charset="0"/>
              </a:rPr>
              <a:t>L’Accusé. </a:t>
            </a:r>
            <a:r>
              <a:rPr lang="fr-MQ" sz="1800" kern="0" dirty="0">
                <a:effectLst/>
                <a:latin typeface="Cambria" panose="02040503050406030204" pitchFamily="18" charset="0"/>
                <a:ea typeface="Times New Roman" panose="02020603050405020304" pitchFamily="18" charset="0"/>
                <a:cs typeface="Courier" panose="02070309020205020404" pitchFamily="49" charset="0"/>
              </a:rPr>
              <a:t>— Quetty, accoucheuse de l’habitation, a été mise au cachot pendant quelques jours pour avoir accouché de force une malheureuse négresse qui est morte dans les douleurs. Son devoir était de me prévenir pour faire appeler le médecin. Je fus averti trop tard, et quand l’homme de l’art arriva, la patiente était morte. Quant à la mort d’aucun esclave au cachot, c’est une calomnie de la part de Lucile à ajouter à la déposition calomnieuse (...) </a:t>
            </a:r>
            <a:endParaRPr lang="fr-MQ"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MQ" sz="1800" kern="0" dirty="0">
                <a:effectLst/>
                <a:latin typeface="Cambria" panose="02040503050406030204" pitchFamily="18" charset="0"/>
                <a:ea typeface="Times New Roman" panose="02020603050405020304" pitchFamily="18" charset="0"/>
                <a:cs typeface="Times New Roman" panose="02020603050405020304" pitchFamily="18" charset="0"/>
              </a:rPr>
              <a:t>Source : Cour d’assises de la Pointe-à-Pitre, session d’octobre 1840, Paris, impr. A. Blondeau, 1841, p. 14-16</a:t>
            </a:r>
            <a:endParaRPr lang="fr-MQ" dirty="0"/>
          </a:p>
        </p:txBody>
      </p:sp>
    </p:spTree>
    <p:extLst>
      <p:ext uri="{BB962C8B-B14F-4D97-AF65-F5344CB8AC3E}">
        <p14:creationId xmlns:p14="http://schemas.microsoft.com/office/powerpoint/2010/main" val="243154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F12445-63EF-A3D0-9BB7-90CFEFD48F26}"/>
              </a:ext>
            </a:extLst>
          </p:cNvPr>
          <p:cNvSpPr>
            <a:spLocks noGrp="1"/>
          </p:cNvSpPr>
          <p:nvPr>
            <p:ph type="title"/>
          </p:nvPr>
        </p:nvSpPr>
        <p:spPr/>
        <p:txBody>
          <a:bodyPr/>
          <a:lstStyle/>
          <a:p>
            <a:pPr algn="ctr"/>
            <a:r>
              <a:rPr lang="fr-FR" dirty="0"/>
              <a:t>I</a:t>
            </a:r>
            <a:r>
              <a:rPr lang="fr-FR" b="1" dirty="0"/>
              <a:t>. L</a:t>
            </a:r>
            <a:r>
              <a:rPr lang="fr-MQ" b="1" dirty="0"/>
              <a:t>a dure condition de vie des femmes esclavisées : vivre ou survivre ?</a:t>
            </a:r>
          </a:p>
        </p:txBody>
      </p:sp>
      <p:sp>
        <p:nvSpPr>
          <p:cNvPr id="3" name="Espace réservé du contenu 2">
            <a:extLst>
              <a:ext uri="{FF2B5EF4-FFF2-40B4-BE49-F238E27FC236}">
                <a16:creationId xmlns:a16="http://schemas.microsoft.com/office/drawing/2014/main" id="{70A8B53D-D530-1F9C-9B73-F8CDF3F0FE6A}"/>
              </a:ext>
            </a:extLst>
          </p:cNvPr>
          <p:cNvSpPr>
            <a:spLocks noGrp="1"/>
          </p:cNvSpPr>
          <p:nvPr>
            <p:ph idx="1"/>
          </p:nvPr>
        </p:nvSpPr>
        <p:spPr/>
        <p:txBody>
          <a:bodyPr>
            <a:normAutofit fontScale="92500" lnSpcReduction="10000"/>
          </a:bodyPr>
          <a:lstStyle/>
          <a:p>
            <a:pPr marL="0" indent="0">
              <a:buNone/>
            </a:pPr>
            <a:endParaRPr lang="fr-MQ" dirty="0"/>
          </a:p>
          <a:p>
            <a:r>
              <a:rPr lang="fr-MQ" dirty="0"/>
              <a:t>1. Le mythe du bonheur des femmes dans la grande maison : absence de vie de famille ou de couple, risque plus grand d’agressions sexuelles,  risque plus grand d’être exposé à à la violence, la perversité des maîtres et de leurs enfants (Cf. aussi le récit de vie de M</a:t>
            </a:r>
            <a:r>
              <a:rPr lang="fr-FR" dirty="0"/>
              <a:t>a</a:t>
            </a:r>
            <a:r>
              <a:rPr lang="fr-MQ" dirty="0"/>
              <a:t>ry Prince)</a:t>
            </a:r>
          </a:p>
          <a:p>
            <a:r>
              <a:rPr lang="fr-MQ" dirty="0"/>
              <a:t>2. Les femmes travailleuses des champs, plus souvent qu’esclaves à talent (hospitalières, couturières…) ou domestiques (servantes, ménagères, cuisinières…)</a:t>
            </a:r>
          </a:p>
          <a:p>
            <a:r>
              <a:rPr lang="fr-MQ" dirty="0"/>
              <a:t>3. La cruauté ordinaire des maîtres sur l’habitation</a:t>
            </a:r>
          </a:p>
          <a:p>
            <a:r>
              <a:rPr lang="fr-MQ" dirty="0">
                <a:latin typeface="Times New Roman" panose="02020603050405020304" pitchFamily="18" charset="0"/>
                <a:cs typeface="Times New Roman" panose="02020603050405020304" pitchFamily="18" charset="0"/>
              </a:rPr>
              <a:t>(cf. </a:t>
            </a:r>
            <a:r>
              <a:rPr lang="fr-FR" sz="1800" i="1" dirty="0">
                <a:effectLst/>
                <a:latin typeface="Times New Roman" panose="02020603050405020304" pitchFamily="18" charset="0"/>
                <a:cs typeface="Times New Roman" panose="02020603050405020304" pitchFamily="18" charset="0"/>
              </a:rPr>
              <a:t>Gazette des tribunaux du 4 </a:t>
            </a:r>
            <a:r>
              <a:rPr lang="fr-FR" sz="1800" i="1" dirty="0" err="1">
                <a:effectLst/>
                <a:latin typeface="Times New Roman" panose="02020603050405020304" pitchFamily="18" charset="0"/>
                <a:cs typeface="Times New Roman" panose="02020603050405020304" pitchFamily="18" charset="0"/>
              </a:rPr>
              <a:t>février</a:t>
            </a:r>
            <a:r>
              <a:rPr lang="fr-FR" sz="1800" i="1" dirty="0">
                <a:effectLst/>
                <a:latin typeface="Times New Roman" panose="02020603050405020304" pitchFamily="18" charset="0"/>
                <a:cs typeface="Times New Roman" panose="02020603050405020304" pitchFamily="18" charset="0"/>
              </a:rPr>
              <a:t> 1846,Cour d’assises de Saint-Pierre (Martinique),  </a:t>
            </a:r>
            <a:r>
              <a:rPr lang="fr-MQ" sz="1700" dirty="0">
                <a:latin typeface="Times New Roman" panose="02020603050405020304" pitchFamily="18" charset="0"/>
                <a:cs typeface="Times New Roman" panose="02020603050405020304" pitchFamily="18" charset="0"/>
              </a:rPr>
              <a:t>extrait de l’</a:t>
            </a:r>
            <a:r>
              <a:rPr lang="fr-FR" sz="1700" dirty="0">
                <a:effectLst/>
                <a:latin typeface="Times New Roman" panose="02020603050405020304" pitchFamily="18" charset="0"/>
                <a:cs typeface="Times New Roman" panose="02020603050405020304" pitchFamily="18" charset="0"/>
              </a:rPr>
              <a:t>affaire </a:t>
            </a:r>
            <a:r>
              <a:rPr lang="fr-FR" sz="1800" dirty="0">
                <a:effectLst/>
                <a:latin typeface="Times New Roman" panose="02020603050405020304" pitchFamily="18" charset="0"/>
                <a:cs typeface="Times New Roman" panose="02020603050405020304" pitchFamily="18" charset="0"/>
              </a:rPr>
              <a:t>de </a:t>
            </a:r>
            <a:r>
              <a:rPr lang="fr-FR" sz="1800" dirty="0" err="1">
                <a:effectLst/>
                <a:latin typeface="Times New Roman" panose="02020603050405020304" pitchFamily="18" charset="0"/>
                <a:cs typeface="Times New Roman" panose="02020603050405020304" pitchFamily="18" charset="0"/>
              </a:rPr>
              <a:t>Jaham</a:t>
            </a:r>
            <a:r>
              <a:rPr lang="fr-FR" sz="1800" dirty="0">
                <a:effectLst/>
                <a:latin typeface="Times New Roman" panose="02020603050405020304" pitchFamily="18" charset="0"/>
                <a:cs typeface="Times New Roman" panose="02020603050405020304" pitchFamily="18" charset="0"/>
              </a:rPr>
              <a:t>, Martinique, 1846/ </a:t>
            </a:r>
            <a:r>
              <a:rPr lang="fr-FR" sz="1800" dirty="0">
                <a:latin typeface="Times New Roman" panose="02020603050405020304" pitchFamily="18" charset="0"/>
                <a:cs typeface="Times New Roman" panose="02020603050405020304" pitchFamily="18" charset="0"/>
              </a:rPr>
              <a:t>diapositive</a:t>
            </a:r>
            <a:r>
              <a:rPr lang="fr-FR" sz="1800" dirty="0">
                <a:effectLst/>
                <a:latin typeface="Times New Roman" panose="02020603050405020304" pitchFamily="18" charset="0"/>
                <a:cs typeface="Times New Roman" panose="02020603050405020304" pitchFamily="18" charset="0"/>
              </a:rPr>
              <a:t> suivante) </a:t>
            </a:r>
            <a:endParaRPr lang="fr-FR" dirty="0">
              <a:latin typeface="Times New Roman" panose="02020603050405020304" pitchFamily="18" charset="0"/>
              <a:cs typeface="Times New Roman" panose="02020603050405020304" pitchFamily="18" charset="0"/>
            </a:endParaRPr>
          </a:p>
          <a:p>
            <a:endParaRPr lang="fr-FR" dirty="0"/>
          </a:p>
          <a:p>
            <a:endParaRPr lang="fr-MQ" dirty="0"/>
          </a:p>
        </p:txBody>
      </p:sp>
    </p:spTree>
    <p:extLst>
      <p:ext uri="{BB962C8B-B14F-4D97-AF65-F5344CB8AC3E}">
        <p14:creationId xmlns:p14="http://schemas.microsoft.com/office/powerpoint/2010/main" val="675922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6A293F-7E90-7880-33DB-1A47D79564C6}"/>
              </a:ext>
            </a:extLst>
          </p:cNvPr>
          <p:cNvSpPr>
            <a:spLocks noGrp="1"/>
          </p:cNvSpPr>
          <p:nvPr>
            <p:ph type="title"/>
          </p:nvPr>
        </p:nvSpPr>
        <p:spPr>
          <a:xfrm>
            <a:off x="904460" y="365126"/>
            <a:ext cx="10449339" cy="857388"/>
          </a:xfrm>
        </p:spPr>
        <p:txBody>
          <a:bodyPr/>
          <a:lstStyle/>
          <a:p>
            <a:pPr algn="ctr"/>
            <a:r>
              <a:rPr lang="fr-MQ" dirty="0"/>
              <a:t>Petite bibliographie</a:t>
            </a:r>
          </a:p>
        </p:txBody>
      </p:sp>
      <p:sp>
        <p:nvSpPr>
          <p:cNvPr id="3" name="Espace réservé du contenu 2">
            <a:extLst>
              <a:ext uri="{FF2B5EF4-FFF2-40B4-BE49-F238E27FC236}">
                <a16:creationId xmlns:a16="http://schemas.microsoft.com/office/drawing/2014/main" id="{1FD91FFF-26A0-71A9-4680-A754BB14EB6A}"/>
              </a:ext>
            </a:extLst>
          </p:cNvPr>
          <p:cNvSpPr>
            <a:spLocks noGrp="1"/>
          </p:cNvSpPr>
          <p:nvPr>
            <p:ph idx="1"/>
          </p:nvPr>
        </p:nvSpPr>
        <p:spPr>
          <a:xfrm>
            <a:off x="750277" y="1524000"/>
            <a:ext cx="10603523" cy="5205045"/>
          </a:xfrm>
        </p:spPr>
        <p:txBody>
          <a:bodyPr>
            <a:normAutofit fontScale="77500" lnSpcReduction="20000"/>
          </a:bodyPr>
          <a:lstStyle/>
          <a:p>
            <a:r>
              <a:rPr lang="fr-FR" dirty="0">
                <a:latin typeface="Times New Roman" panose="02020603050405020304" pitchFamily="18" charset="0"/>
                <a:cs typeface="Times New Roman" panose="02020603050405020304" pitchFamily="18" charset="0"/>
              </a:rPr>
              <a:t>M. Dorigny, B. </a:t>
            </a:r>
            <a:r>
              <a:rPr lang="fr-FR" dirty="0" err="1">
                <a:latin typeface="Times New Roman" panose="02020603050405020304" pitchFamily="18" charset="0"/>
                <a:cs typeface="Times New Roman" panose="02020603050405020304" pitchFamily="18" charset="0"/>
              </a:rPr>
              <a:t>Gainot</a:t>
            </a:r>
            <a:r>
              <a:rPr lang="fr-FR" dirty="0">
                <a:latin typeface="Times New Roman" panose="02020603050405020304" pitchFamily="18" charset="0"/>
                <a:cs typeface="Times New Roman" panose="02020603050405020304" pitchFamily="18" charset="0"/>
              </a:rPr>
              <a:t>, </a:t>
            </a:r>
            <a:r>
              <a:rPr lang="fr-FR" sz="2800" i="1" dirty="0">
                <a:latin typeface="Times New Roman" panose="02020603050405020304" pitchFamily="18" charset="0"/>
                <a:cs typeface="Times New Roman" panose="02020603050405020304" pitchFamily="18" charset="0"/>
              </a:rPr>
              <a:t>Atlas des esclavages</a:t>
            </a:r>
            <a:r>
              <a:rPr lang="fr-FR" sz="2800" dirty="0">
                <a:latin typeface="Times New Roman" panose="02020603050405020304" pitchFamily="18" charset="0"/>
                <a:cs typeface="Times New Roman" panose="02020603050405020304" pitchFamily="18" charset="0"/>
              </a:rPr>
              <a:t>, Autrement, 2006</a:t>
            </a:r>
          </a:p>
          <a:p>
            <a:r>
              <a:rPr lang="fr-FR" dirty="0" err="1">
                <a:latin typeface="Times New Roman" panose="02020603050405020304" pitchFamily="18" charset="0"/>
                <a:cs typeface="Times New Roman" panose="02020603050405020304" pitchFamily="18" charset="0"/>
              </a:rPr>
              <a:t>Frédéric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Régent</a:t>
            </a:r>
            <a:r>
              <a:rPr lang="fr-FR" dirty="0">
                <a:latin typeface="Times New Roman" panose="02020603050405020304" pitchFamily="18" charset="0"/>
                <a:cs typeface="Times New Roman" panose="02020603050405020304" pitchFamily="18" charset="0"/>
              </a:rPr>
              <a:t>, Gilda </a:t>
            </a:r>
            <a:r>
              <a:rPr lang="fr-FR" dirty="0" err="1">
                <a:latin typeface="Times New Roman" panose="02020603050405020304" pitchFamily="18" charset="0"/>
                <a:cs typeface="Times New Roman" panose="02020603050405020304" pitchFamily="18" charset="0"/>
              </a:rPr>
              <a:t>Gonfier</a:t>
            </a:r>
            <a:r>
              <a:rPr lang="fr-FR" dirty="0">
                <a:latin typeface="Times New Roman" panose="02020603050405020304" pitchFamily="18" charset="0"/>
                <a:cs typeface="Times New Roman" panose="02020603050405020304" pitchFamily="18" charset="0"/>
              </a:rPr>
              <a:t> et  Bruno Maillard, </a:t>
            </a:r>
            <a:r>
              <a:rPr lang="fr-FR" i="1" dirty="0">
                <a:latin typeface="Times New Roman" panose="02020603050405020304" pitchFamily="18" charset="0"/>
                <a:cs typeface="Times New Roman" panose="02020603050405020304" pitchFamily="18" charset="0"/>
              </a:rPr>
              <a:t>Libres et sans fer, Paroles d’esclaves </a:t>
            </a:r>
            <a:r>
              <a:rPr lang="fr-FR" i="1" dirty="0" err="1">
                <a:latin typeface="Times New Roman" panose="02020603050405020304" pitchFamily="18" charset="0"/>
                <a:cs typeface="Times New Roman" panose="02020603050405020304" pitchFamily="18" charset="0"/>
              </a:rPr>
              <a:t>français</a:t>
            </a:r>
            <a:r>
              <a:rPr lang="fr-FR" i="1" dirty="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Paris, Fayard, 2015</a:t>
            </a:r>
          </a:p>
          <a:p>
            <a:r>
              <a:rPr lang="fr-FR" sz="2800" dirty="0">
                <a:solidFill>
                  <a:srgbClr val="5F6368"/>
                </a:solidFill>
                <a:latin typeface="Cambria" panose="02040503050406030204" pitchFamily="18" charset="0"/>
              </a:rPr>
              <a:t>D. Rogers (</a:t>
            </a:r>
            <a:r>
              <a:rPr lang="fr-FR" sz="2800" dirty="0" err="1">
                <a:solidFill>
                  <a:srgbClr val="5F6368"/>
                </a:solidFill>
                <a:latin typeface="Cambria" panose="02040503050406030204" pitchFamily="18" charset="0"/>
              </a:rPr>
              <a:t>dir</a:t>
            </a:r>
            <a:r>
              <a:rPr lang="fr-FR" sz="2800" dirty="0">
                <a:solidFill>
                  <a:srgbClr val="5F6368"/>
                </a:solidFill>
                <a:latin typeface="Cambria" panose="02040503050406030204" pitchFamily="18" charset="0"/>
              </a:rPr>
              <a:t>), </a:t>
            </a:r>
            <a:r>
              <a:rPr lang="fr-FR" sz="2800" i="1" dirty="0">
                <a:latin typeface="Cambria" panose="02040503050406030204" pitchFamily="18" charset="0"/>
                <a:ea typeface="MS Mincho" panose="02020609040205080304" pitchFamily="49" charset="-128"/>
                <a:cs typeface="Times New Roman" panose="02020603050405020304" pitchFamily="18" charset="0"/>
              </a:rPr>
              <a:t>Voix d’esclaves. Louisiane, Antilles et Guyanes françaises, XVIIIe-XIXe siècles</a:t>
            </a:r>
            <a:r>
              <a:rPr lang="fr-FR" sz="2800" dirty="0">
                <a:latin typeface="Cambria" panose="02040503050406030204" pitchFamily="18" charset="0"/>
                <a:ea typeface="MS Mincho" panose="02020609040205080304" pitchFamily="49" charset="-128"/>
                <a:cs typeface="Times New Roman" panose="02020603050405020304" pitchFamily="18" charset="0"/>
              </a:rPr>
              <a:t>, Collections sources et documents, Karthala, 2015.</a:t>
            </a:r>
            <a:r>
              <a:rPr lang="fr-MQ" sz="2800" dirty="0">
                <a:latin typeface="Cambria" panose="02040503050406030204" pitchFamily="18" charset="0"/>
              </a:rPr>
              <a:t> </a:t>
            </a:r>
          </a:p>
          <a:p>
            <a:r>
              <a:rPr lang="en-CA" sz="2800" dirty="0">
                <a:effectLst/>
                <a:latin typeface="Times New Roman" panose="02020603050405020304" pitchFamily="18" charset="0"/>
                <a:ea typeface="MS Mincho" panose="02020609040205080304" pitchFamily="49" charset="-128"/>
                <a:cs typeface="Times New Roman" panose="02020603050405020304" pitchFamily="18" charset="0"/>
              </a:rPr>
              <a:t>-« Slave judiciary testimonies in the French Caribbean: what to do with them », in Sophie White and Trevor Burnard (ed), </a:t>
            </a:r>
            <a:r>
              <a:rPr lang="en-CA" sz="2800" i="1" dirty="0">
                <a:solidFill>
                  <a:srgbClr val="272727"/>
                </a:solidFill>
                <a:effectLst/>
                <a:latin typeface="Times New Roman" panose="02020603050405020304" pitchFamily="18" charset="0"/>
                <a:ea typeface="MS Mincho" panose="02020609040205080304" pitchFamily="49" charset="-128"/>
                <a:cs typeface="Times New Roman" panose="02020603050405020304" pitchFamily="18" charset="0"/>
              </a:rPr>
              <a:t>Hearing Enslaved Voices</a:t>
            </a:r>
            <a:r>
              <a:rPr lang="en-CA" sz="2800" i="1" dirty="0">
                <a:solidFill>
                  <a:srgbClr val="343434"/>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CA" sz="2800" i="1" dirty="0">
                <a:effectLst/>
                <a:latin typeface="Times New Roman" panose="02020603050405020304" pitchFamily="18" charset="0"/>
                <a:ea typeface="MS Mincho" panose="02020609040205080304" pitchFamily="49" charset="-128"/>
                <a:cs typeface="Times New Roman" panose="02020603050405020304" pitchFamily="18" charset="0"/>
              </a:rPr>
              <a:t>African and Indian Slave Testimony in British and French America, 1700-1848</a:t>
            </a:r>
            <a:r>
              <a:rPr lang="en-CA" sz="2800" dirty="0">
                <a:effectLst/>
                <a:latin typeface="Times New Roman" panose="02020603050405020304" pitchFamily="18" charset="0"/>
                <a:ea typeface="MS Mincho" panose="02020609040205080304" pitchFamily="49" charset="-128"/>
                <a:cs typeface="Times New Roman" panose="02020603050405020304" pitchFamily="18" charset="0"/>
              </a:rPr>
              <a:t>, Routledge, </a:t>
            </a:r>
            <a:r>
              <a:rPr lang="en-CA" sz="2800" dirty="0">
                <a:solidFill>
                  <a:srgbClr val="343434"/>
                </a:solidFill>
                <a:effectLst/>
                <a:latin typeface="Times New Roman" panose="02020603050405020304" pitchFamily="18" charset="0"/>
                <a:ea typeface="MS Mincho" panose="02020609040205080304" pitchFamily="49" charset="-128"/>
                <a:cs typeface="Times New Roman" panose="02020603050405020304" pitchFamily="18" charset="0"/>
              </a:rPr>
              <a:t>2020,</a:t>
            </a:r>
            <a:r>
              <a:rPr lang="en-CA" sz="2800" i="1" dirty="0">
                <a:solidFill>
                  <a:srgbClr val="343434"/>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CA" sz="2800" dirty="0">
                <a:solidFill>
                  <a:srgbClr val="343434"/>
                </a:solidFill>
                <a:effectLst/>
                <a:latin typeface="Times New Roman" panose="02020603050405020304" pitchFamily="18" charset="0"/>
                <a:ea typeface="MS Mincho" panose="02020609040205080304" pitchFamily="49" charset="-128"/>
                <a:cs typeface="Times New Roman" panose="02020603050405020304" pitchFamily="18" charset="0"/>
              </a:rPr>
              <a:t>p. 58-78.</a:t>
            </a:r>
            <a:endParaRPr lang="fr-FR" sz="2800" dirty="0">
              <a:effectLst/>
              <a:latin typeface="Times New Roman" panose="02020603050405020304" pitchFamily="18" charset="0"/>
              <a:cs typeface="Times New Roman" panose="02020603050405020304" pitchFamily="18" charset="0"/>
            </a:endParaRPr>
          </a:p>
          <a:p>
            <a:r>
              <a:rPr lang="fr-FR" sz="2800" dirty="0">
                <a:effectLst/>
                <a:latin typeface="Times New Roman" panose="02020603050405020304" pitchFamily="18" charset="0"/>
                <a:cs typeface="Times New Roman" panose="02020603050405020304" pitchFamily="18" charset="0"/>
              </a:rPr>
              <a:t>Caroline </a:t>
            </a:r>
            <a:r>
              <a:rPr lang="fr-FR" sz="2800" dirty="0" err="1">
                <a:effectLst/>
                <a:latin typeface="Times New Roman" panose="02020603050405020304" pitchFamily="18" charset="0"/>
                <a:cs typeface="Times New Roman" panose="02020603050405020304" pitchFamily="18" charset="0"/>
              </a:rPr>
              <a:t>Oudin</a:t>
            </a:r>
            <a:r>
              <a:rPr lang="fr-FR" sz="2800" dirty="0">
                <a:effectLst/>
                <a:latin typeface="Times New Roman" panose="02020603050405020304" pitchFamily="18" charset="0"/>
                <a:cs typeface="Times New Roman" panose="02020603050405020304" pitchFamily="18" charset="0"/>
              </a:rPr>
              <a:t>-Bastide, </a:t>
            </a:r>
            <a:r>
              <a:rPr lang="fr-FR" sz="2800" i="1" dirty="0" err="1">
                <a:effectLst/>
                <a:latin typeface="Times New Roman" panose="02020603050405020304" pitchFamily="18" charset="0"/>
                <a:cs typeface="Times New Roman" panose="02020603050405020304" pitchFamily="18" charset="0"/>
              </a:rPr>
              <a:t>Maîtres</a:t>
            </a:r>
            <a:r>
              <a:rPr lang="fr-FR" sz="2800" i="1" dirty="0">
                <a:effectLst/>
                <a:latin typeface="Times New Roman" panose="02020603050405020304" pitchFamily="18" charset="0"/>
                <a:cs typeface="Times New Roman" panose="02020603050405020304" pitchFamily="18" charset="0"/>
              </a:rPr>
              <a:t> </a:t>
            </a:r>
            <a:r>
              <a:rPr lang="fr-FR" sz="2800" i="1" dirty="0" err="1">
                <a:effectLst/>
                <a:latin typeface="Times New Roman" panose="02020603050405020304" pitchFamily="18" charset="0"/>
                <a:cs typeface="Times New Roman" panose="02020603050405020304" pitchFamily="18" charset="0"/>
              </a:rPr>
              <a:t>Accusés</a:t>
            </a:r>
            <a:r>
              <a:rPr lang="fr-FR" sz="2800" i="1" dirty="0">
                <a:effectLst/>
                <a:latin typeface="Times New Roman" panose="02020603050405020304" pitchFamily="18" charset="0"/>
                <a:cs typeface="Times New Roman" panose="02020603050405020304" pitchFamily="18" charset="0"/>
              </a:rPr>
              <a:t>, Esclaves Accusateurs. Les </a:t>
            </a:r>
            <a:r>
              <a:rPr lang="fr-FR" sz="2800" i="1" dirty="0" err="1">
                <a:effectLst/>
                <a:latin typeface="Times New Roman" panose="02020603050405020304" pitchFamily="18" charset="0"/>
                <a:cs typeface="Times New Roman" panose="02020603050405020304" pitchFamily="18" charset="0"/>
              </a:rPr>
              <a:t>Procès</a:t>
            </a:r>
            <a:r>
              <a:rPr lang="fr-FR" sz="2800" i="1" dirty="0">
                <a:effectLst/>
                <a:latin typeface="Times New Roman" panose="02020603050405020304" pitchFamily="18" charset="0"/>
                <a:cs typeface="Times New Roman" panose="02020603050405020304" pitchFamily="18" charset="0"/>
              </a:rPr>
              <a:t> Gosset et </a:t>
            </a:r>
            <a:r>
              <a:rPr lang="fr-FR" sz="2800" i="1" dirty="0" err="1">
                <a:effectLst/>
                <a:latin typeface="Times New Roman" panose="02020603050405020304" pitchFamily="18" charset="0"/>
                <a:cs typeface="Times New Roman" panose="02020603050405020304" pitchFamily="18" charset="0"/>
              </a:rPr>
              <a:t>Vivie</a:t>
            </a:r>
            <a:r>
              <a:rPr lang="fr-FR" sz="2800" i="1" dirty="0">
                <a:effectLst/>
                <a:latin typeface="Times New Roman" panose="02020603050405020304" pitchFamily="18" charset="0"/>
                <a:cs typeface="Times New Roman" panose="02020603050405020304" pitchFamily="18" charset="0"/>
              </a:rPr>
              <a:t>́ (Martinique, 1848), </a:t>
            </a:r>
            <a:r>
              <a:rPr lang="fr-FR" sz="2800" dirty="0">
                <a:effectLst/>
                <a:latin typeface="Times New Roman" panose="02020603050405020304" pitchFamily="18" charset="0"/>
                <a:cs typeface="Times New Roman" panose="02020603050405020304" pitchFamily="18" charset="0"/>
              </a:rPr>
              <a:t>Le Havre, Presses universitaires de Rouen et du Havre</a:t>
            </a:r>
            <a:r>
              <a:rPr lang="fr-FR" sz="2800" b="1" dirty="0">
                <a:effectLst/>
                <a:latin typeface="Times New Roman" panose="02020603050405020304" pitchFamily="18" charset="0"/>
                <a:cs typeface="Times New Roman" panose="02020603050405020304" pitchFamily="18" charset="0"/>
              </a:rPr>
              <a:t>, </a:t>
            </a:r>
            <a:r>
              <a:rPr lang="fr-FR" sz="2800" dirty="0">
                <a:effectLst/>
                <a:latin typeface="Times New Roman" panose="02020603050405020304" pitchFamily="18" charset="0"/>
                <a:cs typeface="Times New Roman" panose="02020603050405020304" pitchFamily="18" charset="0"/>
              </a:rPr>
              <a:t>2015.</a:t>
            </a:r>
          </a:p>
          <a:p>
            <a:r>
              <a:rPr lang="fr-FR" sz="2800" dirty="0">
                <a:effectLst/>
                <a:latin typeface="Times New Roman" panose="02020603050405020304" pitchFamily="18" charset="0"/>
                <a:cs typeface="Times New Roman" panose="02020603050405020304" pitchFamily="18" charset="0"/>
              </a:rPr>
              <a:t> </a:t>
            </a:r>
            <a:r>
              <a:rPr lang="fr-FR" sz="2800" dirty="0">
                <a:latin typeface="Times New Roman" panose="02020603050405020304" pitchFamily="18" charset="0"/>
                <a:cs typeface="Times New Roman" panose="02020603050405020304" pitchFamily="18" charset="0"/>
              </a:rPr>
              <a:t>-</a:t>
            </a:r>
            <a:r>
              <a:rPr lang="fr-FR" sz="2800" i="1" dirty="0">
                <a:effectLst/>
                <a:latin typeface="Times New Roman" panose="02020603050405020304" pitchFamily="18" charset="0"/>
                <a:cs typeface="Times New Roman" panose="02020603050405020304" pitchFamily="18" charset="0"/>
              </a:rPr>
              <a:t>Des </a:t>
            </a:r>
            <a:r>
              <a:rPr lang="fr-FR" sz="2800" i="1" dirty="0" err="1">
                <a:effectLst/>
                <a:latin typeface="Times New Roman" panose="02020603050405020304" pitchFamily="18" charset="0"/>
                <a:cs typeface="Times New Roman" panose="02020603050405020304" pitchFamily="18" charset="0"/>
              </a:rPr>
              <a:t>nègres</a:t>
            </a:r>
            <a:r>
              <a:rPr lang="fr-FR" sz="2800" i="1" dirty="0">
                <a:effectLst/>
                <a:latin typeface="Times New Roman" panose="02020603050405020304" pitchFamily="18" charset="0"/>
                <a:cs typeface="Times New Roman" panose="02020603050405020304" pitchFamily="18" charset="0"/>
              </a:rPr>
              <a:t> et des juges : La scandaleuse affaire </a:t>
            </a:r>
            <a:r>
              <a:rPr lang="fr-FR" sz="2800" i="1" dirty="0" err="1">
                <a:effectLst/>
                <a:latin typeface="Times New Roman" panose="02020603050405020304" pitchFamily="18" charset="0"/>
                <a:cs typeface="Times New Roman" panose="02020603050405020304" pitchFamily="18" charset="0"/>
              </a:rPr>
              <a:t>Spoutourne</a:t>
            </a:r>
            <a:r>
              <a:rPr lang="fr-FR" sz="2800" i="1" dirty="0">
                <a:effectLst/>
                <a:latin typeface="Times New Roman" panose="02020603050405020304" pitchFamily="18" charset="0"/>
                <a:cs typeface="Times New Roman" panose="02020603050405020304" pitchFamily="18" charset="0"/>
              </a:rPr>
              <a:t>, 1831–1834, </a:t>
            </a:r>
            <a:r>
              <a:rPr lang="fr-FR" sz="2800" dirty="0">
                <a:effectLst/>
                <a:latin typeface="Times New Roman" panose="02020603050405020304" pitchFamily="18" charset="0"/>
                <a:cs typeface="Times New Roman" panose="02020603050405020304" pitchFamily="18" charset="0"/>
              </a:rPr>
              <a:t>Bruxelles</a:t>
            </a:r>
            <a:r>
              <a:rPr lang="fr-FR" sz="2800" dirty="0">
                <a:latin typeface="Times New Roman" panose="02020603050405020304" pitchFamily="18" charset="0"/>
                <a:cs typeface="Times New Roman" panose="02020603050405020304" pitchFamily="18" charset="0"/>
              </a:rPr>
              <a:t>,</a:t>
            </a:r>
            <a:r>
              <a:rPr lang="fr-FR" sz="2800" dirty="0">
                <a:effectLst/>
                <a:latin typeface="Times New Roman" panose="02020603050405020304" pitchFamily="18" charset="0"/>
                <a:cs typeface="Times New Roman" panose="02020603050405020304" pitchFamily="18" charset="0"/>
              </a:rPr>
              <a:t> </a:t>
            </a:r>
            <a:r>
              <a:rPr lang="fr-FR" sz="2800" dirty="0" err="1">
                <a:effectLst/>
                <a:latin typeface="Times New Roman" panose="02020603050405020304" pitchFamily="18" charset="0"/>
                <a:cs typeface="Times New Roman" panose="02020603050405020304" pitchFamily="18" charset="0"/>
              </a:rPr>
              <a:t>Éditions</a:t>
            </a:r>
            <a:r>
              <a:rPr lang="fr-FR" sz="2800" dirty="0">
                <a:effectLst/>
                <a:latin typeface="Times New Roman" panose="02020603050405020304" pitchFamily="18" charset="0"/>
                <a:cs typeface="Times New Roman" panose="02020603050405020304" pitchFamily="18" charset="0"/>
              </a:rPr>
              <a:t> complexes, 2008.</a:t>
            </a:r>
          </a:p>
          <a:p>
            <a:r>
              <a:rPr lang="fr-FR" sz="2800" dirty="0">
                <a:effectLst/>
                <a:latin typeface="Times New Roman" panose="02020603050405020304" pitchFamily="18" charset="0"/>
                <a:cs typeface="Times New Roman" panose="02020603050405020304" pitchFamily="18" charset="0"/>
              </a:rPr>
              <a:t>Charlotte de Castelnau-</a:t>
            </a:r>
            <a:r>
              <a:rPr lang="fr-FR" sz="2800" dirty="0" err="1">
                <a:effectLst/>
                <a:latin typeface="Times New Roman" panose="02020603050405020304" pitchFamily="18" charset="0"/>
                <a:cs typeface="Times New Roman" panose="02020603050405020304" pitchFamily="18" charset="0"/>
              </a:rPr>
              <a:t>Lestoile</a:t>
            </a:r>
            <a:r>
              <a:rPr lang="fr-FR" sz="2800" dirty="0">
                <a:effectLst/>
                <a:latin typeface="Times New Roman" panose="02020603050405020304" pitchFamily="18" charset="0"/>
                <a:cs typeface="Times New Roman" panose="02020603050405020304" pitchFamily="18" charset="0"/>
              </a:rPr>
              <a:t>, </a:t>
            </a:r>
            <a:r>
              <a:rPr lang="fr-FR" sz="2800" i="1" dirty="0" err="1">
                <a:effectLst/>
                <a:latin typeface="Times New Roman" panose="02020603050405020304" pitchFamily="18" charset="0"/>
                <a:cs typeface="Times New Roman" panose="02020603050405020304" pitchFamily="18" charset="0"/>
              </a:rPr>
              <a:t>Pascoa</a:t>
            </a:r>
            <a:r>
              <a:rPr lang="fr-FR" sz="2800" i="1" dirty="0">
                <a:effectLst/>
                <a:latin typeface="Times New Roman" panose="02020603050405020304" pitchFamily="18" charset="0"/>
                <a:cs typeface="Times New Roman" panose="02020603050405020304" pitchFamily="18" charset="0"/>
              </a:rPr>
              <a:t> et ses deux maris. Une esclave entre Angola, </a:t>
            </a:r>
            <a:r>
              <a:rPr lang="fr-FR" sz="2800" i="1" dirty="0" err="1">
                <a:effectLst/>
                <a:latin typeface="Times New Roman" panose="02020603050405020304" pitchFamily="18" charset="0"/>
                <a:cs typeface="Times New Roman" panose="02020603050405020304" pitchFamily="18" charset="0"/>
              </a:rPr>
              <a:t>Brésil</a:t>
            </a:r>
            <a:r>
              <a:rPr lang="fr-FR" sz="2800" i="1" dirty="0">
                <a:effectLst/>
                <a:latin typeface="Times New Roman" panose="02020603050405020304" pitchFamily="18" charset="0"/>
                <a:cs typeface="Times New Roman" panose="02020603050405020304" pitchFamily="18" charset="0"/>
              </a:rPr>
              <a:t> et Portugal au XVIIe </a:t>
            </a:r>
            <a:r>
              <a:rPr lang="fr-FR" sz="2800" i="1" dirty="0" err="1">
                <a:effectLst/>
                <a:latin typeface="Times New Roman" panose="02020603050405020304" pitchFamily="18" charset="0"/>
                <a:cs typeface="Times New Roman" panose="02020603050405020304" pitchFamily="18" charset="0"/>
              </a:rPr>
              <a:t>siècle</a:t>
            </a:r>
            <a:r>
              <a:rPr lang="fr-FR" sz="2800" i="1" dirty="0">
                <a:effectLst/>
                <a:latin typeface="Times New Roman" panose="02020603050405020304" pitchFamily="18" charset="0"/>
                <a:cs typeface="Times New Roman" panose="02020603050405020304" pitchFamily="18" charset="0"/>
              </a:rPr>
              <a:t>, </a:t>
            </a:r>
            <a:r>
              <a:rPr lang="fr-FR" sz="2800" dirty="0">
                <a:effectLst/>
                <a:latin typeface="Times New Roman" panose="02020603050405020304" pitchFamily="18" charset="0"/>
                <a:cs typeface="Times New Roman" panose="02020603050405020304" pitchFamily="18" charset="0"/>
              </a:rPr>
              <a:t>Paris</a:t>
            </a:r>
            <a:r>
              <a:rPr lang="fr-FR" sz="2800" dirty="0">
                <a:latin typeface="Times New Roman" panose="02020603050405020304" pitchFamily="18" charset="0"/>
                <a:cs typeface="Times New Roman" panose="02020603050405020304" pitchFamily="18" charset="0"/>
              </a:rPr>
              <a:t>,</a:t>
            </a:r>
            <a:r>
              <a:rPr lang="fr-FR" sz="2800" dirty="0">
                <a:effectLst/>
                <a:latin typeface="Times New Roman" panose="02020603050405020304" pitchFamily="18" charset="0"/>
                <a:cs typeface="Times New Roman" panose="02020603050405020304" pitchFamily="18" charset="0"/>
              </a:rPr>
              <a:t> Presses universitaires de France, 2019.</a:t>
            </a:r>
          </a:p>
          <a:p>
            <a:r>
              <a:rPr lang="fr-FR" dirty="0">
                <a:latin typeface="Times New Roman" panose="02020603050405020304" pitchFamily="18" charset="0"/>
                <a:cs typeface="Times New Roman" panose="02020603050405020304" pitchFamily="18" charset="0"/>
              </a:rPr>
              <a:t>Anne Pérotin-Dumon, </a:t>
            </a:r>
            <a:r>
              <a:rPr lang="fr-FR" i="1" dirty="0">
                <a:latin typeface="Times New Roman" panose="02020603050405020304" pitchFamily="18" charset="0"/>
                <a:cs typeface="Times New Roman" panose="02020603050405020304" pitchFamily="18" charset="0"/>
              </a:rPr>
              <a:t>La ville aux </a:t>
            </a:r>
            <a:r>
              <a:rPr lang="fr-FR" i="1" dirty="0" err="1">
                <a:latin typeface="Times New Roman" panose="02020603050405020304" pitchFamily="18" charset="0"/>
                <a:cs typeface="Times New Roman" panose="02020603050405020304" pitchFamily="18" charset="0"/>
              </a:rPr>
              <a:t>isles</a:t>
            </a:r>
            <a:r>
              <a:rPr lang="fr-FR" i="1" dirty="0">
                <a:latin typeface="Times New Roman" panose="02020603050405020304" pitchFamily="18" charset="0"/>
                <a:cs typeface="Times New Roman" panose="02020603050405020304" pitchFamily="18" charset="0"/>
              </a:rPr>
              <a:t> la ville dans </a:t>
            </a:r>
            <a:r>
              <a:rPr lang="fr-FR" i="1" dirty="0" err="1">
                <a:latin typeface="Times New Roman" panose="02020603050405020304" pitchFamily="18" charset="0"/>
                <a:cs typeface="Times New Roman" panose="02020603050405020304" pitchFamily="18" charset="0"/>
              </a:rPr>
              <a:t>l’isle</a:t>
            </a:r>
            <a:r>
              <a:rPr lang="fr-FR" dirty="0">
                <a:latin typeface="Times New Roman" panose="02020603050405020304" pitchFamily="18" charset="0"/>
                <a:cs typeface="Times New Roman" panose="02020603050405020304" pitchFamily="18" charset="0"/>
              </a:rPr>
              <a:t>, Karthala, 2000</a:t>
            </a:r>
            <a:endParaRPr lang="fr-FR" sz="2800" dirty="0">
              <a:effectLst/>
              <a:latin typeface="Times New Roman" panose="02020603050405020304" pitchFamily="18" charset="0"/>
              <a:cs typeface="Times New Roman" panose="02020603050405020304" pitchFamily="18" charset="0"/>
            </a:endParaRPr>
          </a:p>
          <a:p>
            <a:endParaRPr lang="fr-MQ" sz="2800" dirty="0">
              <a:latin typeface="Cambria" panose="02040503050406030204" pitchFamily="18" charset="0"/>
            </a:endParaRPr>
          </a:p>
          <a:p>
            <a:endParaRPr lang="fr-FR" dirty="0"/>
          </a:p>
          <a:p>
            <a:endParaRPr lang="fr-MQ" dirty="0"/>
          </a:p>
        </p:txBody>
      </p:sp>
    </p:spTree>
    <p:extLst>
      <p:ext uri="{BB962C8B-B14F-4D97-AF65-F5344CB8AC3E}">
        <p14:creationId xmlns:p14="http://schemas.microsoft.com/office/powerpoint/2010/main" val="9610264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170EDC-1D32-F7CB-42BA-0F286E489681}"/>
              </a:ext>
            </a:extLst>
          </p:cNvPr>
          <p:cNvSpPr>
            <a:spLocks noGrp="1"/>
          </p:cNvSpPr>
          <p:nvPr>
            <p:ph type="title"/>
          </p:nvPr>
        </p:nvSpPr>
        <p:spPr/>
        <p:txBody>
          <a:bodyPr/>
          <a:lstStyle/>
          <a:p>
            <a:r>
              <a:rPr lang="fr-MQ" dirty="0"/>
              <a:t>Petite bibliographie (suite)</a:t>
            </a:r>
          </a:p>
        </p:txBody>
      </p:sp>
      <p:sp>
        <p:nvSpPr>
          <p:cNvPr id="3" name="Espace réservé du contenu 2">
            <a:extLst>
              <a:ext uri="{FF2B5EF4-FFF2-40B4-BE49-F238E27FC236}">
                <a16:creationId xmlns:a16="http://schemas.microsoft.com/office/drawing/2014/main" id="{18F00FD9-AC92-05F9-6515-D27BDF3F7B8D}"/>
              </a:ext>
            </a:extLst>
          </p:cNvPr>
          <p:cNvSpPr>
            <a:spLocks noGrp="1"/>
          </p:cNvSpPr>
          <p:nvPr>
            <p:ph idx="1"/>
          </p:nvPr>
        </p:nvSpPr>
        <p:spPr/>
        <p:txBody>
          <a:bodyPr>
            <a:normAutofit/>
          </a:bodyPr>
          <a:lstStyle/>
          <a:p>
            <a:pPr marL="0" indent="0">
              <a:buNone/>
            </a:pPr>
            <a:r>
              <a:rPr lang="fr-FR" dirty="0">
                <a:latin typeface="Times New Roman" panose="02020603050405020304" pitchFamily="18" charset="0"/>
                <a:cs typeface="Times New Roman" panose="02020603050405020304" pitchFamily="18" charset="0"/>
              </a:rPr>
              <a:t>Arlette Gautier, </a:t>
            </a:r>
            <a:r>
              <a:rPr lang="fr-FR" b="0" i="1" dirty="0">
                <a:solidFill>
                  <a:srgbClr val="5F6368"/>
                </a:solidFill>
                <a:effectLst/>
                <a:latin typeface="Roboto" panose="02000000000000000000" pitchFamily="2" charset="0"/>
              </a:rPr>
              <a:t>Les Sœurs de Solitude · Femmes et esclavage aux Antilles du XVIIe au XIXe siècle</a:t>
            </a:r>
            <a:r>
              <a:rPr lang="fr-FR" b="0" i="0" dirty="0">
                <a:solidFill>
                  <a:srgbClr val="5F6368"/>
                </a:solidFill>
                <a:effectLst/>
                <a:latin typeface="Roboto" panose="02000000000000000000" pitchFamily="2" charset="0"/>
              </a:rPr>
              <a:t>, </a:t>
            </a:r>
            <a:r>
              <a:rPr lang="fr-FR" b="0" i="0" dirty="0">
                <a:solidFill>
                  <a:srgbClr val="55779E"/>
                </a:solidFill>
                <a:effectLst/>
                <a:latin typeface="LatoWeb"/>
              </a:rPr>
              <a:t>Presses universitaires de Rennes, </a:t>
            </a:r>
            <a:r>
              <a:rPr lang="fr-FR" b="0" i="0" dirty="0">
                <a:solidFill>
                  <a:srgbClr val="5F6368"/>
                </a:solidFill>
                <a:effectLst/>
                <a:latin typeface="Roboto" panose="02000000000000000000" pitchFamily="2" charset="0"/>
              </a:rPr>
              <a:t>2010</a:t>
            </a:r>
            <a:endParaRPr lang="fr-FR" dirty="0">
              <a:solidFill>
                <a:srgbClr val="0563C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marL="0" indent="0">
              <a:buNone/>
            </a:pPr>
            <a:r>
              <a:rPr lang="fr-FR" dirty="0">
                <a:solidFill>
                  <a:srgbClr val="0563C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Claude Moïse, </a:t>
            </a:r>
            <a:r>
              <a:rPr lang="fr-FR" i="1" dirty="0">
                <a:solidFill>
                  <a:srgbClr val="0563C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D</a:t>
            </a:r>
            <a:r>
              <a:rPr lang="fr-FR" i="1"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ictionnaire historique de la Révolution haïtienne, </a:t>
            </a:r>
            <a:r>
              <a:rPr lang="fr-FR"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Cidhica, 2003</a:t>
            </a:r>
          </a:p>
          <a:p>
            <a:pPr marL="0" indent="0">
              <a:buNone/>
            </a:pPr>
            <a:r>
              <a:rPr lang="fr-FR" sz="2800" dirty="0">
                <a:solidFill>
                  <a:srgbClr val="0563C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https://www.portail-esclavage-reunion.fr/documentaires/l-esclavage/resistances-a-l-esclavage/l-archeologie-du-marronnage-a-la-reunion/</a:t>
            </a:r>
            <a:endParaRPr lang="fr-FR" sz="2800" dirty="0">
              <a:effectLst/>
              <a:latin typeface="Times New Roman" panose="02020603050405020304" pitchFamily="18" charset="0"/>
              <a:cs typeface="Times New Roman" panose="02020603050405020304" pitchFamily="18" charset="0"/>
            </a:endParaRPr>
          </a:p>
          <a:p>
            <a:r>
              <a:rPr lang="fr-FR" sz="2800" dirty="0">
                <a:effectLst/>
                <a:latin typeface="Times New Roman" panose="02020603050405020304" pitchFamily="18" charset="0"/>
                <a:cs typeface="Times New Roman" panose="02020603050405020304" pitchFamily="18" charset="0"/>
              </a:rPr>
              <a:t>https://</a:t>
            </a:r>
            <a:r>
              <a:rPr lang="fr-FR" sz="2800" dirty="0" err="1">
                <a:effectLst/>
                <a:latin typeface="Times New Roman" panose="02020603050405020304" pitchFamily="18" charset="0"/>
                <a:cs typeface="Times New Roman" panose="02020603050405020304" pitchFamily="18" charset="0"/>
              </a:rPr>
              <a:t>www.slavesocieties.org</a:t>
            </a:r>
            <a:r>
              <a:rPr lang="fr-FR" sz="2800" dirty="0">
                <a:effectLst/>
                <a:latin typeface="Times New Roman" panose="02020603050405020304" pitchFamily="18" charset="0"/>
                <a:cs typeface="Times New Roman" panose="02020603050405020304" pitchFamily="18" charset="0"/>
              </a:rPr>
              <a:t>/</a:t>
            </a:r>
          </a:p>
          <a:p>
            <a:endParaRPr lang="fr-MQ" dirty="0"/>
          </a:p>
        </p:txBody>
      </p:sp>
    </p:spTree>
    <p:extLst>
      <p:ext uri="{BB962C8B-B14F-4D97-AF65-F5344CB8AC3E}">
        <p14:creationId xmlns:p14="http://schemas.microsoft.com/office/powerpoint/2010/main" val="41357608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882D84-E434-0A03-3F44-1295FE3AB6D6}"/>
              </a:ext>
            </a:extLst>
          </p:cNvPr>
          <p:cNvSpPr>
            <a:spLocks noGrp="1"/>
          </p:cNvSpPr>
          <p:nvPr>
            <p:ph type="title"/>
          </p:nvPr>
        </p:nvSpPr>
        <p:spPr/>
        <p:txBody>
          <a:bodyPr/>
          <a:lstStyle/>
          <a:p>
            <a:r>
              <a:rPr lang="fr-MQ" dirty="0"/>
              <a:t>Petite bibliographie pour les esclaves africains et amérindiens en France</a:t>
            </a:r>
          </a:p>
        </p:txBody>
      </p:sp>
      <p:sp>
        <p:nvSpPr>
          <p:cNvPr id="4" name="ZoneTexte 3">
            <a:extLst>
              <a:ext uri="{FF2B5EF4-FFF2-40B4-BE49-F238E27FC236}">
                <a16:creationId xmlns:a16="http://schemas.microsoft.com/office/drawing/2014/main" id="{3CFDCE1C-FD37-A792-C837-B47C1534D0A1}"/>
              </a:ext>
            </a:extLst>
          </p:cNvPr>
          <p:cNvSpPr txBox="1"/>
          <p:nvPr/>
        </p:nvSpPr>
        <p:spPr>
          <a:xfrm>
            <a:off x="1070517" y="1873405"/>
            <a:ext cx="9801922" cy="4801314"/>
          </a:xfrm>
          <a:prstGeom prst="rect">
            <a:avLst/>
          </a:prstGeom>
          <a:noFill/>
        </p:spPr>
        <p:txBody>
          <a:bodyPr wrap="square">
            <a:spAutoFit/>
          </a:bodyPr>
          <a:lstStyle/>
          <a:p>
            <a:pPr algn="just"/>
            <a:r>
              <a:rPr lang="fr-FR" sz="1800" b="0" dirty="0">
                <a:solidFill>
                  <a:srgbClr val="000000"/>
                </a:solidFill>
                <a:effectLst/>
                <a:latin typeface="Times New Roman" panose="02020603050405020304" pitchFamily="18" charset="0"/>
                <a:ea typeface="Times New Roman" panose="02020603050405020304" pitchFamily="18" charset="0"/>
              </a:rPr>
              <a:t>Julie Duprat, </a:t>
            </a:r>
            <a:r>
              <a:rPr lang="fr-MQ" sz="1800" b="0" i="1" dirty="0">
                <a:solidFill>
                  <a:srgbClr val="0F1111"/>
                </a:solidFill>
                <a:effectLst/>
                <a:latin typeface="Times New Roman" panose="02020603050405020304" pitchFamily="18" charset="0"/>
                <a:ea typeface="Times New Roman" panose="02020603050405020304" pitchFamily="18" charset="0"/>
              </a:rPr>
              <a:t>Bordeaux Métisse - Esclaves et Affranchis du XVIIIe à l'Empire</a:t>
            </a:r>
            <a:r>
              <a:rPr lang="fr-FR" sz="1800" b="0" dirty="0">
                <a:solidFill>
                  <a:srgbClr val="0F1111"/>
                </a:solidFill>
                <a:effectLst/>
                <a:latin typeface="Times New Roman" panose="02020603050405020304" pitchFamily="18" charset="0"/>
                <a:ea typeface="Times New Roman" panose="02020603050405020304" pitchFamily="18" charset="0"/>
              </a:rPr>
              <a:t>, </a:t>
            </a:r>
            <a:r>
              <a:rPr lang="fr-MQ" sz="1800" b="0" dirty="0">
                <a:solidFill>
                  <a:srgbClr val="0F1111"/>
                </a:solidFill>
                <a:effectLst/>
                <a:latin typeface="Times New Roman" panose="02020603050405020304" pitchFamily="18" charset="0"/>
                <a:ea typeface="Times New Roman" panose="02020603050405020304" pitchFamily="18" charset="0"/>
              </a:rPr>
              <a:t>Mollat</a:t>
            </a:r>
            <a:r>
              <a:rPr lang="fr-FR" sz="1800" b="0" dirty="0">
                <a:solidFill>
                  <a:srgbClr val="0F1111"/>
                </a:solidFill>
                <a:effectLst/>
                <a:latin typeface="Times New Roman" panose="02020603050405020304" pitchFamily="18" charset="0"/>
                <a:ea typeface="Times New Roman" panose="02020603050405020304" pitchFamily="18" charset="0"/>
              </a:rPr>
              <a:t>, 2021 et « </a:t>
            </a:r>
            <a:r>
              <a:rPr lang="fr-MQ" sz="1800" b="0" dirty="0">
                <a:solidFill>
                  <a:srgbClr val="0F1111"/>
                </a:solidFill>
                <a:effectLst/>
                <a:latin typeface="Times New Roman" panose="02020603050405020304" pitchFamily="18" charset="0"/>
                <a:ea typeface="Times New Roman" panose="02020603050405020304" pitchFamily="18" charset="0"/>
              </a:rPr>
              <a:t>Les minorités noires en France</a:t>
            </a:r>
            <a:r>
              <a:rPr lang="fr-FR" sz="1800" b="0" dirty="0">
                <a:solidFill>
                  <a:srgbClr val="0F1111"/>
                </a:solidFill>
                <a:effectLst/>
                <a:latin typeface="Times New Roman" panose="02020603050405020304" pitchFamily="18" charset="0"/>
                <a:ea typeface="Times New Roman" panose="02020603050405020304" pitchFamily="18" charset="0"/>
              </a:rPr>
              <a:t> », </a:t>
            </a:r>
            <a:r>
              <a:rPr lang="fr-FR" sz="1800" b="0" i="1" dirty="0">
                <a:solidFill>
                  <a:srgbClr val="0F1111"/>
                </a:solidFill>
                <a:effectLst/>
                <a:latin typeface="Times New Roman" panose="02020603050405020304" pitchFamily="18" charset="0"/>
                <a:ea typeface="Times New Roman" panose="02020603050405020304" pitchFamily="18" charset="0"/>
              </a:rPr>
              <a:t>Revue Lumières</a:t>
            </a:r>
            <a:r>
              <a:rPr lang="fr-FR" sz="1800" b="0" dirty="0">
                <a:solidFill>
                  <a:srgbClr val="0F1111"/>
                </a:solidFill>
                <a:effectLst/>
                <a:latin typeface="Times New Roman" panose="02020603050405020304" pitchFamily="18" charset="0"/>
                <a:ea typeface="Times New Roman" panose="02020603050405020304" pitchFamily="18" charset="0"/>
              </a:rPr>
              <a:t>, Presses universitaires de Bordeaux, 2021 ; </a:t>
            </a:r>
          </a:p>
          <a:p>
            <a:pPr algn="just"/>
            <a:r>
              <a:rPr lang="fr-FR" sz="1800" b="0" dirty="0">
                <a:solidFill>
                  <a:srgbClr val="0F1111"/>
                </a:solidFill>
                <a:effectLst/>
                <a:latin typeface="Times New Roman" panose="02020603050405020304" pitchFamily="18" charset="0"/>
                <a:ea typeface="Times New Roman" panose="02020603050405020304" pitchFamily="18" charset="0"/>
              </a:rPr>
              <a:t>Gilbert </a:t>
            </a:r>
            <a:r>
              <a:rPr lang="fr-FR" sz="1800" b="0" dirty="0" err="1">
                <a:solidFill>
                  <a:srgbClr val="0F1111"/>
                </a:solidFill>
                <a:effectLst/>
                <a:latin typeface="Times New Roman" panose="02020603050405020304" pitchFamily="18" charset="0"/>
                <a:ea typeface="Times New Roman" panose="02020603050405020304" pitchFamily="18" charset="0"/>
              </a:rPr>
              <a:t>Buti</a:t>
            </a:r>
            <a:r>
              <a:rPr lang="fr-FR" sz="1800" b="0" dirty="0">
                <a:solidFill>
                  <a:srgbClr val="0F1111"/>
                </a:solidFill>
                <a:effectLst/>
                <a:latin typeface="Times New Roman" panose="02020603050405020304" pitchFamily="18" charset="0"/>
                <a:ea typeface="Times New Roman" panose="02020603050405020304" pitchFamily="18" charset="0"/>
              </a:rPr>
              <a:t>, </a:t>
            </a:r>
            <a:r>
              <a:rPr lang="fr-FR" sz="1800" b="0" i="1" dirty="0" err="1">
                <a:solidFill>
                  <a:srgbClr val="0F1111"/>
                </a:solidFill>
                <a:effectLst/>
                <a:latin typeface="Times New Roman" panose="02020603050405020304" pitchFamily="18" charset="0"/>
                <a:ea typeface="Times New Roman" panose="02020603050405020304" pitchFamily="18" charset="0"/>
              </a:rPr>
              <a:t>T</a:t>
            </a:r>
            <a:r>
              <a:rPr lang="fr-MQ" sz="1800" b="0" i="1" dirty="0">
                <a:solidFill>
                  <a:srgbClr val="0F1111"/>
                </a:solidFill>
                <a:effectLst/>
                <a:latin typeface="Times New Roman" panose="02020603050405020304" pitchFamily="18" charset="0"/>
                <a:ea typeface="Times New Roman" panose="02020603050405020304" pitchFamily="18" charset="0"/>
              </a:rPr>
              <a:t>raites négrières en France méditerranéenne (XVIIe-XIXe siècle). - Trafic infâme et discours vertueu</a:t>
            </a:r>
            <a:r>
              <a:rPr lang="fr-FR" sz="1800" b="0" i="1" dirty="0">
                <a:solidFill>
                  <a:srgbClr val="0F1111"/>
                </a:solidFill>
                <a:effectLst/>
                <a:latin typeface="Times New Roman" panose="02020603050405020304" pitchFamily="18" charset="0"/>
                <a:ea typeface="Times New Roman" panose="02020603050405020304" pitchFamily="18" charset="0"/>
              </a:rPr>
              <a:t>x</a:t>
            </a:r>
            <a:r>
              <a:rPr lang="fr-FR" sz="1800" b="0" dirty="0">
                <a:solidFill>
                  <a:srgbClr val="0F1111"/>
                </a:solidFill>
                <a:effectLst/>
                <a:latin typeface="Times New Roman" panose="02020603050405020304" pitchFamily="18" charset="0"/>
                <a:ea typeface="Times New Roman" panose="02020603050405020304" pitchFamily="18" charset="0"/>
              </a:rPr>
              <a:t>, </a:t>
            </a:r>
            <a:r>
              <a:rPr lang="fr-MQ" sz="1800" b="0" dirty="0">
                <a:solidFill>
                  <a:srgbClr val="0F1111"/>
                </a:solidFill>
                <a:effectLst/>
                <a:latin typeface="Times New Roman" panose="02020603050405020304" pitchFamily="18" charset="0"/>
                <a:ea typeface="Times New Roman" panose="02020603050405020304" pitchFamily="18" charset="0"/>
              </a:rPr>
              <a:t>Les éditions du Cerf</a:t>
            </a:r>
            <a:r>
              <a:rPr lang="fr-FR" sz="1800" b="0" dirty="0">
                <a:solidFill>
                  <a:srgbClr val="0F1111"/>
                </a:solidFill>
                <a:effectLst/>
                <a:latin typeface="Times New Roman" panose="02020603050405020304" pitchFamily="18" charset="0"/>
                <a:ea typeface="Times New Roman" panose="02020603050405020304" pitchFamily="18" charset="0"/>
              </a:rPr>
              <a:t>, </a:t>
            </a:r>
            <a:r>
              <a:rPr lang="fr-MQ" sz="1800" b="0" dirty="0">
                <a:solidFill>
                  <a:srgbClr val="0F1111"/>
                </a:solidFill>
                <a:effectLst/>
                <a:latin typeface="Times New Roman" panose="02020603050405020304" pitchFamily="18" charset="0"/>
                <a:ea typeface="Times New Roman" panose="02020603050405020304" pitchFamily="18" charset="0"/>
              </a:rPr>
              <a:t>2023</a:t>
            </a:r>
            <a:r>
              <a:rPr lang="fr-FR" sz="1800" b="0" dirty="0">
                <a:solidFill>
                  <a:srgbClr val="0F1111"/>
                </a:solidFill>
                <a:effectLst/>
                <a:latin typeface="Times New Roman" panose="02020603050405020304" pitchFamily="18" charset="0"/>
                <a:ea typeface="Times New Roman" panose="02020603050405020304" pitchFamily="18" charset="0"/>
              </a:rPr>
              <a:t> ; </a:t>
            </a:r>
          </a:p>
          <a:p>
            <a:pPr algn="just"/>
            <a:r>
              <a:rPr lang="fr-FR" dirty="0">
                <a:solidFill>
                  <a:srgbClr val="0F1111"/>
                </a:solidFill>
                <a:latin typeface="Times New Roman" panose="02020603050405020304" pitchFamily="18" charset="0"/>
                <a:ea typeface="Times New Roman" panose="02020603050405020304" pitchFamily="18" charset="0"/>
              </a:rPr>
              <a:t>S</a:t>
            </a:r>
            <a:r>
              <a:rPr lang="fr-FR" sz="1800" b="0" dirty="0">
                <a:solidFill>
                  <a:srgbClr val="0F1111"/>
                </a:solidFill>
                <a:effectLst/>
                <a:latin typeface="Times New Roman" panose="02020603050405020304" pitchFamily="18" charset="0"/>
                <a:ea typeface="Times New Roman" panose="02020603050405020304" pitchFamily="18" charset="0"/>
              </a:rPr>
              <a:t>ylvie </a:t>
            </a:r>
            <a:r>
              <a:rPr lang="fr-MQ" sz="1800" b="0" dirty="0">
                <a:solidFill>
                  <a:srgbClr val="262626"/>
                </a:solidFill>
                <a:effectLst/>
                <a:latin typeface="Times New Roman" panose="02020603050405020304" pitchFamily="18" charset="0"/>
                <a:ea typeface="Times New Roman" panose="02020603050405020304" pitchFamily="18" charset="0"/>
              </a:rPr>
              <a:t>Barot</a:t>
            </a:r>
            <a:r>
              <a:rPr lang="fr-FR" sz="1800" b="0" dirty="0">
                <a:solidFill>
                  <a:srgbClr val="262626"/>
                </a:solidFill>
                <a:effectLst/>
                <a:latin typeface="Times New Roman" panose="02020603050405020304" pitchFamily="18" charset="0"/>
                <a:ea typeface="Times New Roman" panose="02020603050405020304" pitchFamily="18" charset="0"/>
              </a:rPr>
              <a:t>,</a:t>
            </a:r>
            <a:r>
              <a:rPr lang="fr-MQ" sz="1800" b="0" dirty="0">
                <a:solidFill>
                  <a:srgbClr val="262626"/>
                </a:solidFill>
                <a:effectLst/>
                <a:latin typeface="Times New Roman" panose="02020603050405020304" pitchFamily="18" charset="0"/>
                <a:ea typeface="Times New Roman" panose="02020603050405020304" pitchFamily="18" charset="0"/>
              </a:rPr>
              <a:t>« Chapitre 2. Présence noire au Havre sous l’Ancien Régime : première approche à partir des apports des sources locales » </a:t>
            </a:r>
            <a:r>
              <a:rPr lang="fr-FR" sz="1800" b="0" dirty="0">
                <a:solidFill>
                  <a:srgbClr val="262626"/>
                </a:solidFill>
                <a:effectLst/>
                <a:latin typeface="Times New Roman" panose="02020603050405020304" pitchFamily="18" charset="0"/>
                <a:ea typeface="Times New Roman" panose="02020603050405020304" pitchFamily="18" charset="0"/>
              </a:rPr>
              <a:t> in Éric Saunier (</a:t>
            </a:r>
            <a:r>
              <a:rPr lang="fr-FR" sz="1800" b="0" dirty="0" err="1">
                <a:solidFill>
                  <a:srgbClr val="262626"/>
                </a:solidFill>
                <a:effectLst/>
                <a:latin typeface="Times New Roman" panose="02020603050405020304" pitchFamily="18" charset="0"/>
                <a:ea typeface="Times New Roman" panose="02020603050405020304" pitchFamily="18" charset="0"/>
              </a:rPr>
              <a:t>Dir</a:t>
            </a:r>
            <a:r>
              <a:rPr lang="fr-FR" sz="1800" b="0" dirty="0">
                <a:solidFill>
                  <a:srgbClr val="262626"/>
                </a:solidFill>
                <a:effectLst/>
                <a:latin typeface="Times New Roman" panose="02020603050405020304" pitchFamily="18" charset="0"/>
                <a:ea typeface="Times New Roman" panose="02020603050405020304" pitchFamily="18" charset="0"/>
              </a:rPr>
              <a:t>.) </a:t>
            </a:r>
            <a:r>
              <a:rPr lang="fr-MQ" sz="1800" b="0" i="1" dirty="0">
                <a:solidFill>
                  <a:srgbClr val="262626"/>
                </a:solidFill>
                <a:effectLst/>
                <a:latin typeface="Times New Roman" panose="02020603050405020304" pitchFamily="18" charset="0"/>
                <a:ea typeface="Times New Roman" panose="02020603050405020304" pitchFamily="18" charset="0"/>
              </a:rPr>
              <a:t>Figures d’esclaves : présences, paroles, représentations</a:t>
            </a:r>
            <a:r>
              <a:rPr lang="fr-MQ" sz="1800" b="0" dirty="0">
                <a:solidFill>
                  <a:srgbClr val="262626"/>
                </a:solidFill>
                <a:effectLst/>
                <a:latin typeface="Times New Roman" panose="02020603050405020304" pitchFamily="18" charset="0"/>
                <a:ea typeface="Times New Roman" panose="02020603050405020304" pitchFamily="18" charset="0"/>
              </a:rPr>
              <a:t>, Presses universitaires de Rouen et du Havre, 2012, https://doi.org/10.4000/books.purh.6246.</a:t>
            </a:r>
            <a:endParaRPr lang="fr-MQ" sz="4800" b="1" dirty="0">
              <a:effectLst/>
              <a:latin typeface="Times New Roman" panose="02020603050405020304" pitchFamily="18" charset="0"/>
              <a:ea typeface="Times New Roman" panose="02020603050405020304" pitchFamily="18" charset="0"/>
            </a:endParaRPr>
          </a:p>
          <a:p>
            <a:pPr algn="just">
              <a:spcAft>
                <a:spcPts val="600"/>
              </a:spcAft>
            </a:pPr>
            <a:r>
              <a:rPr lang="fr-MQ" sz="1800" dirty="0">
                <a:effectLst/>
                <a:latin typeface="Times New Roman" panose="02020603050405020304" pitchFamily="18" charset="0"/>
                <a:ea typeface="Times New Roman" panose="02020603050405020304" pitchFamily="18" charset="0"/>
              </a:rPr>
              <a:t>Mickaël Augeron, « Des Amérindiens en Aunis et Saintonge aux XVIIe et XVIIIe siècles », dans Erick Noël, (dir.), </a:t>
            </a:r>
            <a:r>
              <a:rPr lang="fr-MQ" sz="1800" i="1" dirty="0">
                <a:solidFill>
                  <a:srgbClr val="000000"/>
                </a:solidFill>
                <a:effectLst/>
                <a:latin typeface="Times New Roman" panose="02020603050405020304" pitchFamily="18" charset="0"/>
                <a:ea typeface="Times New Roman" panose="02020603050405020304" pitchFamily="18" charset="0"/>
              </a:rPr>
              <a:t>Dictionnaire des gens de couleur dans la France moderne</a:t>
            </a:r>
            <a:r>
              <a:rPr lang="fr-MQ" sz="1800" dirty="0">
                <a:solidFill>
                  <a:srgbClr val="000000"/>
                </a:solidFill>
                <a:effectLst/>
                <a:latin typeface="Times New Roman" panose="02020603050405020304" pitchFamily="18" charset="0"/>
                <a:ea typeface="Times New Roman" panose="02020603050405020304" pitchFamily="18" charset="0"/>
              </a:rPr>
              <a:t>, Genève, Droz, vol. III : Le Midi, 2017, p. 727-730 (+ de nombreuses notices biographiques)</a:t>
            </a:r>
            <a:r>
              <a:rPr lang="fr-FR" sz="1800" dirty="0">
                <a:solidFill>
                  <a:srgbClr val="000000"/>
                </a:solidFill>
                <a:effectLst/>
                <a:latin typeface="Times New Roman" panose="02020603050405020304" pitchFamily="18" charset="0"/>
                <a:ea typeface="Times New Roman" panose="02020603050405020304" pitchFamily="18" charset="0"/>
              </a:rPr>
              <a:t>, mais surtout </a:t>
            </a:r>
            <a:r>
              <a:rPr lang="fr-MQ" sz="1800" dirty="0">
                <a:effectLst/>
                <a:latin typeface="Times New Roman" panose="02020603050405020304" pitchFamily="18" charset="0"/>
                <a:ea typeface="Times New Roman" panose="02020603050405020304" pitchFamily="18" charset="0"/>
              </a:rPr>
              <a:t>« Un esclavage méconnu : les Amérindiens en France au XVIII</a:t>
            </a:r>
            <a:r>
              <a:rPr lang="fr-MQ" sz="1800" baseline="30000" dirty="0">
                <a:effectLst/>
                <a:latin typeface="Times New Roman" panose="02020603050405020304" pitchFamily="18" charset="0"/>
                <a:ea typeface="Times New Roman" panose="02020603050405020304" pitchFamily="18" charset="0"/>
              </a:rPr>
              <a:t>e</a:t>
            </a:r>
            <a:r>
              <a:rPr lang="fr-MQ" sz="1800" dirty="0">
                <a:effectLst/>
                <a:latin typeface="Times New Roman" panose="02020603050405020304" pitchFamily="18" charset="0"/>
                <a:ea typeface="Times New Roman" panose="02020603050405020304" pitchFamily="18" charset="0"/>
              </a:rPr>
              <a:t> siècle », dans Eric Roulet, (dir.), </a:t>
            </a:r>
            <a:r>
              <a:rPr lang="fr-MQ" sz="1800" i="1" dirty="0">
                <a:effectLst/>
                <a:latin typeface="Times New Roman" panose="02020603050405020304" pitchFamily="18" charset="0"/>
                <a:ea typeface="Times New Roman" panose="02020603050405020304" pitchFamily="18" charset="0"/>
              </a:rPr>
              <a:t>Conquistadores, négriers et inquisiteurs. Trois figures majeures du monde colonial américain, XVIe-XVIIIe siècles</a:t>
            </a:r>
            <a:r>
              <a:rPr lang="fr-MQ" sz="1800" dirty="0">
                <a:effectLst/>
                <a:latin typeface="Times New Roman" panose="02020603050405020304" pitchFamily="18" charset="0"/>
                <a:ea typeface="Times New Roman" panose="02020603050405020304" pitchFamily="18" charset="0"/>
              </a:rPr>
              <a:t>, hommages à Bernard Grunberg, Paris, L’Harmattan, 2018, p. 209-229</a:t>
            </a:r>
            <a:r>
              <a:rPr lang="fr-FR" sz="1800" dirty="0">
                <a:effectLst/>
                <a:latin typeface="Times New Roman" panose="02020603050405020304" pitchFamily="18" charset="0"/>
                <a:ea typeface="Times New Roman" panose="02020603050405020304" pitchFamily="18" charset="0"/>
              </a:rPr>
              <a:t>, enfin</a:t>
            </a:r>
            <a:r>
              <a:rPr lang="fr-MQ" sz="1800" dirty="0">
                <a:effectLst/>
                <a:latin typeface="Times New Roman" panose="02020603050405020304" pitchFamily="18" charset="0"/>
                <a:ea typeface="Times New Roman" panose="02020603050405020304" pitchFamily="18" charset="0"/>
              </a:rPr>
              <a:t> « Des Amérindiens au service des officiers du roi. Le cas de Rochefort au XVIII</a:t>
            </a:r>
            <a:r>
              <a:rPr lang="fr-MQ" sz="1800" baseline="30000" dirty="0">
                <a:effectLst/>
                <a:latin typeface="Times New Roman" panose="02020603050405020304" pitchFamily="18" charset="0"/>
                <a:ea typeface="Times New Roman" panose="02020603050405020304" pitchFamily="18" charset="0"/>
              </a:rPr>
              <a:t>e</a:t>
            </a:r>
            <a:r>
              <a:rPr lang="fr-MQ" sz="1800" dirty="0">
                <a:effectLst/>
                <a:latin typeface="Times New Roman" panose="02020603050405020304" pitchFamily="18" charset="0"/>
                <a:ea typeface="Times New Roman" panose="02020603050405020304" pitchFamily="18" charset="0"/>
              </a:rPr>
              <a:t> siècle », dans Martine Acerra, Bernard Michon, (dir.), </a:t>
            </a:r>
            <a:r>
              <a:rPr lang="fr-MQ" sz="1800" i="1" dirty="0">
                <a:effectLst/>
                <a:latin typeface="Times New Roman" panose="02020603050405020304" pitchFamily="18" charset="0"/>
                <a:ea typeface="Times New Roman" panose="02020603050405020304" pitchFamily="18" charset="0"/>
              </a:rPr>
              <a:t>Horizons atlantiques. Villes, négoces, pouvoirs</a:t>
            </a:r>
            <a:r>
              <a:rPr lang="fr-MQ" sz="1800" dirty="0">
                <a:effectLst/>
                <a:latin typeface="Times New Roman" panose="02020603050405020304" pitchFamily="18" charset="0"/>
                <a:ea typeface="Times New Roman" panose="02020603050405020304" pitchFamily="18" charset="0"/>
              </a:rPr>
              <a:t>. </a:t>
            </a:r>
            <a:r>
              <a:rPr lang="fr-MQ" sz="1800" i="1" dirty="0">
                <a:effectLst/>
                <a:latin typeface="Times New Roman" panose="02020603050405020304" pitchFamily="18" charset="0"/>
                <a:ea typeface="Times New Roman" panose="02020603050405020304" pitchFamily="18" charset="0"/>
              </a:rPr>
              <a:t>Mélanges offerts à Guy Saupin</a:t>
            </a:r>
            <a:r>
              <a:rPr lang="fr-MQ" sz="1800" dirty="0">
                <a:effectLst/>
                <a:latin typeface="Times New Roman" panose="02020603050405020304" pitchFamily="18" charset="0"/>
                <a:ea typeface="Times New Roman" panose="02020603050405020304" pitchFamily="18" charset="0"/>
              </a:rPr>
              <a:t>, Rennes, Presses universitaires de Rennes, 2019, p. 177-188</a:t>
            </a:r>
            <a:r>
              <a:rPr lang="fr-FR" sz="1800" dirty="0">
                <a:effectLst/>
                <a:latin typeface="Times New Roman" panose="02020603050405020304" pitchFamily="18" charset="0"/>
                <a:ea typeface="Times New Roman" panose="02020603050405020304" pitchFamily="18" charset="0"/>
              </a:rPr>
              <a:t>.</a:t>
            </a:r>
            <a:endParaRPr lang="fr-MQ"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024998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14B6D1-2287-03CF-3D1B-AB5E5DC4D8F6}"/>
              </a:ext>
            </a:extLst>
          </p:cNvPr>
          <p:cNvSpPr>
            <a:spLocks noGrp="1"/>
          </p:cNvSpPr>
          <p:nvPr>
            <p:ph type="title"/>
          </p:nvPr>
        </p:nvSpPr>
        <p:spPr/>
        <p:txBody>
          <a:bodyPr rtlCol="0">
            <a:normAutofit/>
          </a:bodyPr>
          <a:lstStyle/>
          <a:p>
            <a:pPr>
              <a:defRPr/>
            </a:pPr>
            <a:r>
              <a:rPr lang="fr-FR" dirty="0" err="1">
                <a:ea typeface="+mj-ea"/>
              </a:rPr>
              <a:t>Slavery</a:t>
            </a:r>
            <a:r>
              <a:rPr lang="fr-FR" dirty="0">
                <a:ea typeface="+mj-ea"/>
              </a:rPr>
              <a:t> images : une des recensions iconographiques les plus exhaustives</a:t>
            </a:r>
          </a:p>
        </p:txBody>
      </p:sp>
      <p:sp>
        <p:nvSpPr>
          <p:cNvPr id="6" name="Espace réservé du contenu 5">
            <a:extLst>
              <a:ext uri="{FF2B5EF4-FFF2-40B4-BE49-F238E27FC236}">
                <a16:creationId xmlns:a16="http://schemas.microsoft.com/office/drawing/2014/main" id="{3F166B40-CACA-32F3-49CE-24F481264ECD}"/>
              </a:ext>
            </a:extLst>
          </p:cNvPr>
          <p:cNvSpPr>
            <a:spLocks noGrp="1"/>
          </p:cNvSpPr>
          <p:nvPr>
            <p:ph idx="1"/>
          </p:nvPr>
        </p:nvSpPr>
        <p:spPr/>
        <p:txBody>
          <a:bodyPr/>
          <a:lstStyle/>
          <a:p>
            <a:endParaRPr lang="fr-MQ"/>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A609F7-E6F8-9F76-1A0D-E08FA3A8917B}"/>
              </a:ext>
            </a:extLst>
          </p:cNvPr>
          <p:cNvSpPr>
            <a:spLocks noGrp="1"/>
          </p:cNvSpPr>
          <p:nvPr>
            <p:ph type="title"/>
          </p:nvPr>
        </p:nvSpPr>
        <p:spPr/>
        <p:txBody>
          <a:bodyPr>
            <a:normAutofit/>
          </a:bodyPr>
          <a:lstStyle/>
          <a:p>
            <a:endParaRPr lang="fr-FR" altLang="fr-MQ" sz="4000" dirty="0"/>
          </a:p>
        </p:txBody>
      </p:sp>
      <p:sp>
        <p:nvSpPr>
          <p:cNvPr id="4" name="Espace réservé du contenu 3">
            <a:extLst>
              <a:ext uri="{FF2B5EF4-FFF2-40B4-BE49-F238E27FC236}">
                <a16:creationId xmlns:a16="http://schemas.microsoft.com/office/drawing/2014/main" id="{880535EC-D531-4BDA-5D22-F25615E9126F}"/>
              </a:ext>
            </a:extLst>
          </p:cNvPr>
          <p:cNvSpPr>
            <a:spLocks noGrp="1"/>
          </p:cNvSpPr>
          <p:nvPr>
            <p:ph idx="1"/>
          </p:nvPr>
        </p:nvSpPr>
        <p:spPr/>
        <p:txBody>
          <a:bodyPr/>
          <a:lstStyle/>
          <a:p>
            <a:endParaRPr lang="fr-MQ" dirty="0"/>
          </a:p>
        </p:txBody>
      </p:sp>
      <p:sp>
        <p:nvSpPr>
          <p:cNvPr id="5" name="Titre 1">
            <a:extLst>
              <a:ext uri="{FF2B5EF4-FFF2-40B4-BE49-F238E27FC236}">
                <a16:creationId xmlns:a16="http://schemas.microsoft.com/office/drawing/2014/main" id="{0E464708-5D30-C0C3-9527-7B220B83877B}"/>
              </a:ext>
            </a:extLst>
          </p:cNvPr>
          <p:cNvSpPr txBox="1">
            <a:spLocks/>
          </p:cNvSpPr>
          <p:nvPr/>
        </p:nvSpPr>
        <p:spPr>
          <a:xfrm>
            <a:off x="332880" y="636806"/>
            <a:ext cx="11020920" cy="1053882"/>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altLang="fr-MQ" sz="4000" dirty="0"/>
              <a:t>	Le seul site francophone à vocation pédagogique sur l</a:t>
            </a:r>
            <a:r>
              <a:rPr lang="fr-FR" altLang="fr-FR" sz="4000" dirty="0"/>
              <a:t>’</a:t>
            </a:r>
            <a:r>
              <a:rPr lang="fr-FR" altLang="fr-MQ" sz="4000" dirty="0"/>
              <a:t>esclavage </a:t>
            </a:r>
          </a:p>
        </p:txBody>
      </p:sp>
      <p:pic>
        <p:nvPicPr>
          <p:cNvPr id="6" name="Espace réservé du contenu 3">
            <a:extLst>
              <a:ext uri="{FF2B5EF4-FFF2-40B4-BE49-F238E27FC236}">
                <a16:creationId xmlns:a16="http://schemas.microsoft.com/office/drawing/2014/main" id="{3B0283C2-81C3-2E13-E48E-3CC82CB80D0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1088021" y="1480083"/>
            <a:ext cx="8947230" cy="4596156"/>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41B562-F8A3-D64E-367C-CFC235831F98}"/>
              </a:ext>
            </a:extLst>
          </p:cNvPr>
          <p:cNvSpPr>
            <a:spLocks noGrp="1"/>
          </p:cNvSpPr>
          <p:nvPr>
            <p:ph type="title"/>
          </p:nvPr>
        </p:nvSpPr>
        <p:spPr/>
        <p:txBody>
          <a:bodyPr/>
          <a:lstStyle/>
          <a:p>
            <a:r>
              <a:rPr lang="fr-FR" dirty="0"/>
              <a:t>D</a:t>
            </a:r>
            <a:r>
              <a:rPr lang="fr-MQ" dirty="0"/>
              <a:t>épôt de plainte par  Louisa,  esclave de Guadeloupe, 1844</a:t>
            </a:r>
          </a:p>
        </p:txBody>
      </p:sp>
      <p:sp>
        <p:nvSpPr>
          <p:cNvPr id="3" name="Espace réservé du contenu 2">
            <a:extLst>
              <a:ext uri="{FF2B5EF4-FFF2-40B4-BE49-F238E27FC236}">
                <a16:creationId xmlns:a16="http://schemas.microsoft.com/office/drawing/2014/main" id="{E7232A85-F222-FA08-7C51-7C5C7BFA08FE}"/>
              </a:ext>
            </a:extLst>
          </p:cNvPr>
          <p:cNvSpPr>
            <a:spLocks noGrp="1"/>
          </p:cNvSpPr>
          <p:nvPr>
            <p:ph idx="1"/>
          </p:nvPr>
        </p:nvSpPr>
        <p:spPr>
          <a:xfrm>
            <a:off x="1" y="1584325"/>
            <a:ext cx="12444412" cy="4592638"/>
          </a:xfrm>
        </p:spPr>
        <p:txBody>
          <a:bodyPr>
            <a:normAutofit fontScale="25000" lnSpcReduction="20000"/>
          </a:bodyPr>
          <a:lstStyle/>
          <a:p>
            <a:pPr marL="0" lvl="0" indent="0" eaLnBrk="0" fontAlgn="base" hangingPunct="0">
              <a:lnSpc>
                <a:spcPct val="100000"/>
              </a:lnSpc>
              <a:spcBef>
                <a:spcPct val="0"/>
              </a:spcBef>
              <a:spcAft>
                <a:spcPct val="0"/>
              </a:spcAft>
              <a:buNone/>
            </a:pPr>
            <a:endParaRPr lang="fr-MQ" altLang="fr-MQ" dirty="0">
              <a:latin typeface="Courier" panose="02070309020205020404" pitchFamily="49" charset="0"/>
            </a:endParaRPr>
          </a:p>
          <a:p>
            <a:pPr marL="0" lvl="0" indent="0" eaLnBrk="0" fontAlgn="base" hangingPunct="0">
              <a:lnSpc>
                <a:spcPct val="100000"/>
              </a:lnSpc>
              <a:spcBef>
                <a:spcPct val="0"/>
              </a:spcBef>
              <a:spcAft>
                <a:spcPct val="0"/>
              </a:spcAft>
              <a:buNone/>
            </a:pPr>
            <a:endParaRPr lang="fr-MQ" altLang="fr-MQ" dirty="0">
              <a:latin typeface="Courier" panose="02070309020205020404" pitchFamily="49" charset="0"/>
            </a:endParaRPr>
          </a:p>
          <a:p>
            <a:pPr marL="0" lvl="0" indent="0" eaLnBrk="0" fontAlgn="base" hangingPunct="0">
              <a:lnSpc>
                <a:spcPct val="100000"/>
              </a:lnSpc>
              <a:spcBef>
                <a:spcPct val="0"/>
              </a:spcBef>
              <a:spcAft>
                <a:spcPct val="0"/>
              </a:spcAft>
              <a:buNone/>
            </a:pPr>
            <a:endParaRPr lang="fr-MQ" altLang="fr-MQ" dirty="0">
              <a:latin typeface="Courier" panose="02070309020205020404" pitchFamily="49" charset="0"/>
            </a:endParaRPr>
          </a:p>
          <a:p>
            <a:pPr marL="0" lvl="0" indent="0" algn="just" eaLnBrk="0" fontAlgn="base" hangingPunct="0">
              <a:lnSpc>
                <a:spcPct val="100000"/>
              </a:lnSpc>
              <a:spcBef>
                <a:spcPct val="0"/>
              </a:spcBef>
              <a:spcAft>
                <a:spcPct val="0"/>
              </a:spcAft>
              <a:buNone/>
            </a:pPr>
            <a:r>
              <a:rPr lang="fr-MQ" altLang="fr-MQ" sz="6200" dirty="0">
                <a:latin typeface="Times New Roman" panose="02020603050405020304" pitchFamily="18" charset="0"/>
                <a:cs typeface="Times New Roman" panose="02020603050405020304" pitchFamily="18" charset="0"/>
              </a:rPr>
              <a:t>Hier matin, avant le jour 4, ma maîtresse ne voyant pas arriver ses canots 5 est allée à leur recherche. Son absence fut très courte et à son retour, elle prétendit que j’avais été la remplacer auprès de M. Marfin ; qu’elle m’avait vue par la porte de derrière de la maison principale, tandis que je n’étais pas sortie (sic) de la cuisine où j’étais occupée à faire le café. </a:t>
            </a:r>
          </a:p>
          <a:p>
            <a:pPr marL="0" lvl="0" indent="0" algn="just" eaLnBrk="0" fontAlgn="base" hangingPunct="0">
              <a:lnSpc>
                <a:spcPct val="100000"/>
              </a:lnSpc>
              <a:spcBef>
                <a:spcPct val="0"/>
              </a:spcBef>
              <a:spcAft>
                <a:spcPct val="0"/>
              </a:spcAft>
              <a:buNone/>
            </a:pPr>
            <a:r>
              <a:rPr lang="fr-MQ" altLang="fr-MQ" sz="6200" dirty="0">
                <a:latin typeface="Times New Roman" panose="02020603050405020304" pitchFamily="18" charset="0"/>
                <a:cs typeface="Times New Roman" panose="02020603050405020304" pitchFamily="18" charset="0"/>
              </a:rPr>
              <a:t>Je venais d’entrer dans la case de ma mère, lorsque la Demoiselle Machère, qui déjà m’avait querellée et maltraitée plusieurs fois pour M. Marfin, vint m’arracher de cet asile. C’est alors qu’elle commença à me donner des coups de poings, de pieds et d’un paquet de clefs qu’elle avait à la main, malgré toutes mes dénégations et celles de M. Marfin, avec lequel elle m’a confrontée et qui a déclaré que, si les coups me faisaient dire que, c’était vrai, je mentirais. </a:t>
            </a:r>
          </a:p>
          <a:p>
            <a:pPr marL="0" indent="0" algn="just" eaLnBrk="0" fontAlgn="base" hangingPunct="0">
              <a:lnSpc>
                <a:spcPct val="100000"/>
              </a:lnSpc>
              <a:spcBef>
                <a:spcPct val="0"/>
              </a:spcBef>
              <a:spcAft>
                <a:spcPct val="0"/>
              </a:spcAft>
              <a:buNone/>
            </a:pPr>
            <a:r>
              <a:rPr lang="fr-MQ" altLang="fr-MQ" sz="6200" dirty="0">
                <a:latin typeface="Times New Roman" panose="02020603050405020304" pitchFamily="18" charset="0"/>
                <a:cs typeface="Times New Roman" panose="02020603050405020304" pitchFamily="18" charset="0"/>
              </a:rPr>
              <a:t>Après le départ de M. Marfin, et nonobstant les preuves que je voulais fournir de mon innocence par Victor et Marianne qui ne m’ont pas perdue de vue dans la cuisine, elle m’a fait amarrer à plat ventre par Jean et Saint-Jean et m’a frappée d’un grand nombre de coups de rigoise 6 sur les épaules et sur les fesses, disant qu’elle voulait me tuer. Après qu’elle s’est ainsi lassée, comme je n’avais plus la force de crier, elle m’a fait détacher et conduire dans sa chambre. Là, derrière son lit, elle a commandé qu’on perça un trou pour me </a:t>
            </a:r>
            <a:r>
              <a:rPr lang="fr-FR" sz="6200" dirty="0">
                <a:effectLst/>
                <a:latin typeface="Times New Roman" panose="02020603050405020304" pitchFamily="18" charset="0"/>
                <a:cs typeface="Times New Roman" panose="02020603050405020304" pitchFamily="18" charset="0"/>
              </a:rPr>
              <a:t>mettre aux fers, et a </a:t>
            </a:r>
            <a:r>
              <a:rPr lang="fr-FR" sz="6200" dirty="0" err="1">
                <a:effectLst/>
                <a:latin typeface="Times New Roman" panose="02020603050405020304" pitchFamily="18" charset="0"/>
                <a:cs typeface="Times New Roman" panose="02020603050405020304" pitchFamily="18" charset="0"/>
              </a:rPr>
              <a:t>appele</a:t>
            </a:r>
            <a:r>
              <a:rPr lang="fr-FR" sz="6200" dirty="0">
                <a:effectLst/>
                <a:latin typeface="Times New Roman" panose="02020603050405020304" pitchFamily="18" charset="0"/>
                <a:cs typeface="Times New Roman" panose="02020603050405020304" pitchFamily="18" charset="0"/>
              </a:rPr>
              <a:t>́ </a:t>
            </a:r>
            <a:r>
              <a:rPr lang="fr-FR" sz="6200" i="1" dirty="0">
                <a:effectLst/>
                <a:latin typeface="Times New Roman" panose="02020603050405020304" pitchFamily="18" charset="0"/>
                <a:cs typeface="Times New Roman" panose="02020603050405020304" pitchFamily="18" charset="0"/>
              </a:rPr>
              <a:t>Sans nom </a:t>
            </a:r>
            <a:r>
              <a:rPr lang="fr-FR" sz="6200" dirty="0">
                <a:effectLst/>
                <a:latin typeface="Times New Roman" panose="02020603050405020304" pitchFamily="18" charset="0"/>
                <a:cs typeface="Times New Roman" panose="02020603050405020304" pitchFamily="18" charset="0"/>
              </a:rPr>
              <a:t>pour me tenir les jambes </a:t>
            </a:r>
            <a:r>
              <a:rPr lang="fr-FR" sz="6200" dirty="0" err="1">
                <a:effectLst/>
                <a:latin typeface="Times New Roman" panose="02020603050405020304" pitchFamily="18" charset="0"/>
                <a:cs typeface="Times New Roman" panose="02020603050405020304" pitchFamily="18" charset="0"/>
              </a:rPr>
              <a:t>écartées</a:t>
            </a:r>
            <a:r>
              <a:rPr lang="fr-FR" sz="6200" dirty="0">
                <a:effectLst/>
                <a:latin typeface="Times New Roman" panose="02020603050405020304" pitchFamily="18" charset="0"/>
                <a:cs typeface="Times New Roman" panose="02020603050405020304" pitchFamily="18" charset="0"/>
              </a:rPr>
              <a:t> et fourrer ses mains dans mes parties </a:t>
            </a:r>
            <a:r>
              <a:rPr lang="fr-FR" sz="6200" dirty="0" err="1">
                <a:effectLst/>
                <a:latin typeface="Times New Roman" panose="02020603050405020304" pitchFamily="18" charset="0"/>
                <a:cs typeface="Times New Roman" panose="02020603050405020304" pitchFamily="18" charset="0"/>
              </a:rPr>
              <a:t>génitales</a:t>
            </a:r>
            <a:r>
              <a:rPr lang="fr-FR" sz="6200" dirty="0">
                <a:effectLst/>
                <a:latin typeface="Times New Roman" panose="02020603050405020304" pitchFamily="18" charset="0"/>
                <a:cs typeface="Times New Roman" panose="02020603050405020304" pitchFamily="18" charset="0"/>
              </a:rPr>
              <a:t>. Jean est venu tout seul et comme il est vieux, je l’ai repoussé et me suis </a:t>
            </a:r>
            <a:r>
              <a:rPr lang="fr-FR" sz="6200" dirty="0" err="1">
                <a:effectLst/>
                <a:latin typeface="Times New Roman" panose="02020603050405020304" pitchFamily="18" charset="0"/>
                <a:cs typeface="Times New Roman" panose="02020603050405020304" pitchFamily="18" charset="0"/>
              </a:rPr>
              <a:t>sauvée</a:t>
            </a:r>
            <a:r>
              <a:rPr lang="fr-FR" sz="6200" dirty="0">
                <a:effectLst/>
                <a:latin typeface="Times New Roman" panose="02020603050405020304" pitchFamily="18" charset="0"/>
                <a:cs typeface="Times New Roman" panose="02020603050405020304" pitchFamily="18" charset="0"/>
              </a:rPr>
              <a:t>. Je me suis tenue </a:t>
            </a:r>
            <a:r>
              <a:rPr lang="fr-FR" sz="6200" dirty="0" err="1">
                <a:effectLst/>
                <a:latin typeface="Times New Roman" panose="02020603050405020304" pitchFamily="18" charset="0"/>
                <a:cs typeface="Times New Roman" panose="02020603050405020304" pitchFamily="18" charset="0"/>
              </a:rPr>
              <a:t>cachée</a:t>
            </a:r>
            <a:r>
              <a:rPr lang="fr-FR" sz="6200" dirty="0">
                <a:effectLst/>
                <a:latin typeface="Times New Roman" panose="02020603050405020304" pitchFamily="18" charset="0"/>
                <a:cs typeface="Times New Roman" panose="02020603050405020304" pitchFamily="18" charset="0"/>
              </a:rPr>
              <a:t> jusqu’à la nuit et j’ai profité d’une occasion qui s’est </a:t>
            </a:r>
            <a:r>
              <a:rPr lang="fr-FR" sz="6200" dirty="0" err="1">
                <a:effectLst/>
                <a:latin typeface="Times New Roman" panose="02020603050405020304" pitchFamily="18" charset="0"/>
                <a:cs typeface="Times New Roman" panose="02020603050405020304" pitchFamily="18" charset="0"/>
              </a:rPr>
              <a:t>présentée</a:t>
            </a:r>
            <a:r>
              <a:rPr lang="fr-FR" sz="6200" dirty="0">
                <a:effectLst/>
                <a:latin typeface="Times New Roman" panose="02020603050405020304" pitchFamily="18" charset="0"/>
                <a:cs typeface="Times New Roman" panose="02020603050405020304" pitchFamily="18" charset="0"/>
              </a:rPr>
              <a:t> pour me rendre en ville. </a:t>
            </a:r>
            <a:endParaRPr lang="fr-FR" sz="6200" dirty="0">
              <a:latin typeface="Times New Roman" panose="02020603050405020304" pitchFamily="18" charset="0"/>
              <a:cs typeface="Times New Roman" panose="02020603050405020304" pitchFamily="18" charset="0"/>
            </a:endParaRPr>
          </a:p>
          <a:p>
            <a:pPr marL="0" lvl="0" indent="0" algn="just" eaLnBrk="0" fontAlgn="base" hangingPunct="0">
              <a:lnSpc>
                <a:spcPct val="100000"/>
              </a:lnSpc>
              <a:spcBef>
                <a:spcPct val="0"/>
              </a:spcBef>
              <a:spcAft>
                <a:spcPct val="0"/>
              </a:spcAft>
              <a:buNone/>
            </a:pPr>
            <a:endParaRPr lang="fr-MQ" altLang="fr-MQ" sz="6200" dirty="0">
              <a:latin typeface="Times New Roman" panose="02020603050405020304" pitchFamily="18" charset="0"/>
              <a:cs typeface="Times New Roman" panose="02020603050405020304" pitchFamily="18" charset="0"/>
            </a:endParaRPr>
          </a:p>
          <a:p>
            <a:pPr marL="0" lvl="0" indent="0" algn="just" eaLnBrk="0" fontAlgn="base" hangingPunct="0">
              <a:lnSpc>
                <a:spcPct val="100000"/>
              </a:lnSpc>
              <a:spcBef>
                <a:spcPct val="0"/>
              </a:spcBef>
              <a:spcAft>
                <a:spcPct val="0"/>
              </a:spcAft>
              <a:buNone/>
            </a:pPr>
            <a:endParaRPr lang="fr-MQ" altLang="fr-MQ" sz="6200" dirty="0">
              <a:latin typeface="Times New Roman" panose="02020603050405020304" pitchFamily="18" charset="0"/>
              <a:cs typeface="Times New Roman" panose="02020603050405020304" pitchFamily="18" charset="0"/>
            </a:endParaRPr>
          </a:p>
          <a:p>
            <a:pPr marL="0" lvl="0" indent="0" algn="just" eaLnBrk="0" fontAlgn="base" hangingPunct="0">
              <a:lnSpc>
                <a:spcPct val="100000"/>
              </a:lnSpc>
              <a:spcBef>
                <a:spcPct val="0"/>
              </a:spcBef>
              <a:spcAft>
                <a:spcPct val="0"/>
              </a:spcAft>
              <a:buNone/>
            </a:pPr>
            <a:endParaRPr lang="fr-MQ" altLang="fr-MQ" sz="6200" dirty="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r>
              <a:rPr lang="fr-MQ" altLang="fr-MQ" dirty="0">
                <a:latin typeface="TimesNewRomanPSMT"/>
              </a:rPr>
              <a:t>4. La transcription est réalisée par Caroline Oudin-Bastide.</a:t>
            </a:r>
            <a:br>
              <a:rPr lang="fr-MQ" altLang="fr-MQ" dirty="0">
                <a:latin typeface="TimesNewRomanPSMT"/>
              </a:rPr>
            </a:br>
            <a:r>
              <a:rPr lang="fr-MQ" altLang="fr-MQ" dirty="0">
                <a:latin typeface="TimesNewRomanPSMT"/>
              </a:rPr>
              <a:t>5. La chaux était fabriquée aux Antilles à partir d'une sorte de madrépore que les </a:t>
            </a:r>
            <a:endParaRPr lang="fr-MQ" altLang="fr-MQ" sz="3200" dirty="0"/>
          </a:p>
          <a:p>
            <a:pPr marL="0" lvl="0" indent="0" eaLnBrk="0" fontAlgn="base" hangingPunct="0">
              <a:lnSpc>
                <a:spcPct val="100000"/>
              </a:lnSpc>
              <a:spcBef>
                <a:spcPct val="0"/>
              </a:spcBef>
              <a:spcAft>
                <a:spcPct val="0"/>
              </a:spcAft>
              <a:buNone/>
            </a:pPr>
            <a:r>
              <a:rPr lang="fr-MQ" altLang="fr-MQ" dirty="0">
                <a:latin typeface="TimesNewRomanPSMT"/>
              </a:rPr>
              <a:t>esclaves récoltaient en plongeant dans la mer.</a:t>
            </a:r>
            <a:br>
              <a:rPr lang="fr-MQ" altLang="fr-MQ" dirty="0">
                <a:latin typeface="TimesNewRomanPSMT"/>
              </a:rPr>
            </a:br>
            <a:r>
              <a:rPr lang="fr-MQ" altLang="fr-MQ" dirty="0">
                <a:latin typeface="TimesNewRomanPSMT"/>
              </a:rPr>
              <a:t>6. La rigoise est une sorte de grosse et longue cravache formée de tendons de </a:t>
            </a:r>
            <a:endParaRPr lang="fr-MQ" altLang="fr-MQ" sz="3200" dirty="0"/>
          </a:p>
          <a:p>
            <a:pPr marL="0" lvl="0" indent="0" eaLnBrk="0" fontAlgn="base" hangingPunct="0">
              <a:lnSpc>
                <a:spcPct val="100000"/>
              </a:lnSpc>
              <a:spcBef>
                <a:spcPct val="0"/>
              </a:spcBef>
              <a:spcAft>
                <a:spcPct val="0"/>
              </a:spcAft>
              <a:buNone/>
            </a:pPr>
            <a:r>
              <a:rPr lang="fr-MQ" altLang="fr-MQ" dirty="0">
                <a:latin typeface="TimesNewRomanPSMT"/>
              </a:rPr>
              <a:t>bœufs enroulés ensemble. Elle était portée quotidiennement par les économes et géreurs des habitations et les maîtres l’utilisaient généralement lorqu’ils voulaient châtier eux-mêmes leurs esclaves.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MQ" altLang="fr-MQ"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MQ" altLang="fr-MQ" sz="3200" b="0" i="0" u="none" strike="noStrike" cap="none" normalizeH="0" baseline="0" dirty="0">
                <a:ln>
                  <a:noFill/>
                </a:ln>
                <a:solidFill>
                  <a:schemeClr val="tx1"/>
                </a:solidFill>
                <a:effectLst/>
                <a:latin typeface="TimesNewRomanPSMT"/>
              </a:rPr>
              <a:t>Source : ANOM, Conseil privé de la Guadeloupe, Registre 164, année 1844, session de mai, n</a:t>
            </a:r>
            <a:r>
              <a:rPr kumimoji="0" lang="fr-MQ" altLang="fr-MQ" sz="800" b="0" i="0" u="none" strike="noStrike" cap="none" normalizeH="0" baseline="0" dirty="0">
                <a:ln>
                  <a:noFill/>
                </a:ln>
                <a:solidFill>
                  <a:schemeClr val="tx1"/>
                </a:solidFill>
                <a:effectLst/>
                <a:latin typeface="TimesNewRomanPSMT"/>
              </a:rPr>
              <a:t>o </a:t>
            </a:r>
            <a:r>
              <a:rPr kumimoji="0" lang="fr-MQ" altLang="fr-MQ" sz="3200" b="0" i="0" u="none" strike="noStrike" cap="none" normalizeH="0" baseline="0" dirty="0">
                <a:ln>
                  <a:noFill/>
                </a:ln>
                <a:solidFill>
                  <a:schemeClr val="tx1"/>
                </a:solidFill>
                <a:effectLst/>
                <a:latin typeface="TimesNewRomanPSMT"/>
              </a:rPr>
              <a:t>1.</a:t>
            </a:r>
            <a:endParaRPr lang="fr-MQ" altLang="fr-MQ" sz="3200" dirty="0"/>
          </a:p>
          <a:p>
            <a:pPr marL="0" lvl="0" indent="0" eaLnBrk="0" fontAlgn="base" hangingPunct="0">
              <a:lnSpc>
                <a:spcPct val="100000"/>
              </a:lnSpc>
              <a:spcBef>
                <a:spcPct val="0"/>
              </a:spcBef>
              <a:spcAft>
                <a:spcPct val="0"/>
              </a:spcAft>
              <a:buNone/>
            </a:pPr>
            <a:r>
              <a:rPr lang="fr-MQ" altLang="fr-MQ" sz="6000" dirty="0">
                <a:latin typeface="Arial" panose="020B0604020202020204" pitchFamily="34" charset="0"/>
              </a:rPr>
              <a:t>  </a:t>
            </a:r>
            <a:r>
              <a:rPr lang="fr-MQ" altLang="fr-MQ" dirty="0">
                <a:latin typeface="Arial" panose="020B0604020202020204" pitchFamily="34" charset="0"/>
              </a:rPr>
              <a:t>                             </a:t>
            </a:r>
            <a:r>
              <a:rPr lang="fr-MQ" altLang="fr-MQ" sz="6000" dirty="0">
                <a:latin typeface="Arial" panose="020B0604020202020204" pitchFamily="34" charset="0"/>
              </a:rPr>
              <a:t> </a:t>
            </a:r>
            <a:endParaRPr lang="fr-MQ" dirty="0"/>
          </a:p>
        </p:txBody>
      </p:sp>
      <p:sp>
        <p:nvSpPr>
          <p:cNvPr id="6" name="Rectangle 5">
            <a:extLst>
              <a:ext uri="{FF2B5EF4-FFF2-40B4-BE49-F238E27FC236}">
                <a16:creationId xmlns:a16="http://schemas.microsoft.com/office/drawing/2014/main" id="{761B8CF7-601B-25D0-45C8-CA3C9354012D}"/>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MQ" altLang="fr-MQ"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MQ" altLang="fr-MQ"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page146image342055632">
            <a:extLst>
              <a:ext uri="{FF2B5EF4-FFF2-40B4-BE49-F238E27FC236}">
                <a16:creationId xmlns:a16="http://schemas.microsoft.com/office/drawing/2014/main" id="{D76F0CFE-BCC7-11E9-A16B-1CA8BD0B4CFB}"/>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7000" y="250825"/>
            <a:ext cx="1828800"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35337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2B0F8A-FA1A-687A-4AB1-746E27149ECA}"/>
              </a:ext>
            </a:extLst>
          </p:cNvPr>
          <p:cNvSpPr txBox="1">
            <a:spLocks/>
          </p:cNvSpPr>
          <p:nvPr/>
        </p:nvSpPr>
        <p:spPr>
          <a:xfrm>
            <a:off x="457200" y="586586"/>
            <a:ext cx="10105292" cy="831051"/>
          </a:xfrm>
          <a:prstGeom prst="rect">
            <a:avLst/>
          </a:prstGeom>
        </p:spPr>
        <p:txBody>
          <a:bodyPr rtlCol="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endParaRPr lang="fr-FR" dirty="0"/>
          </a:p>
        </p:txBody>
      </p:sp>
      <p:pic>
        <p:nvPicPr>
          <p:cNvPr id="3" name="Espace réservé du contenu 3">
            <a:extLst>
              <a:ext uri="{FF2B5EF4-FFF2-40B4-BE49-F238E27FC236}">
                <a16:creationId xmlns:a16="http://schemas.microsoft.com/office/drawing/2014/main" id="{31CC229D-0D61-8C52-D1C2-42C856A7E786}"/>
              </a:ext>
            </a:extLst>
          </p:cNvPr>
          <p:cNvPicPr>
            <a:picLocks noChangeAspect="1"/>
          </p:cNvPicPr>
          <p:nvPr/>
        </p:nvPicPr>
        <p:blipFill>
          <a:blip>
            <a:extLst>
              <a:ext uri="{28A0092B-C50C-407E-A947-70E740481C1C}">
                <a14:useLocalDpi xmlns:a14="http://schemas.microsoft.com/office/drawing/2010/main" val="0"/>
              </a:ext>
            </a:extLst>
          </a:blip>
          <a:srcRect/>
          <a:stretch>
            <a:fillRect/>
          </a:stretch>
        </p:blipFill>
        <p:spPr>
          <a:xfrm>
            <a:off x="-693198" y="-339442"/>
            <a:ext cx="12885198" cy="7197442"/>
          </a:xfrm>
          <a:prstGeom prst="rect">
            <a:avLst/>
          </a:prstGeom>
        </p:spPr>
      </p:pic>
    </p:spTree>
    <p:extLst>
      <p:ext uri="{BB962C8B-B14F-4D97-AF65-F5344CB8AC3E}">
        <p14:creationId xmlns:p14="http://schemas.microsoft.com/office/powerpoint/2010/main" val="22392763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B2F61B-8C8F-136D-40D1-038F5E3F8DC0}"/>
              </a:ext>
            </a:extLst>
          </p:cNvPr>
          <p:cNvSpPr>
            <a:spLocks noGrp="1"/>
          </p:cNvSpPr>
          <p:nvPr>
            <p:ph type="title"/>
          </p:nvPr>
        </p:nvSpPr>
        <p:spPr/>
        <p:txBody>
          <a:bodyPr/>
          <a:lstStyle/>
          <a:p>
            <a:endParaRPr lang="fr-MQ"/>
          </a:p>
        </p:txBody>
      </p:sp>
      <p:sp>
        <p:nvSpPr>
          <p:cNvPr id="3" name="Espace réservé du contenu 2">
            <a:extLst>
              <a:ext uri="{FF2B5EF4-FFF2-40B4-BE49-F238E27FC236}">
                <a16:creationId xmlns:a16="http://schemas.microsoft.com/office/drawing/2014/main" id="{BFC695EB-CB96-A857-D817-7AF17F131E0B}"/>
              </a:ext>
            </a:extLst>
          </p:cNvPr>
          <p:cNvSpPr>
            <a:spLocks noGrp="1"/>
          </p:cNvSpPr>
          <p:nvPr>
            <p:ph idx="1"/>
          </p:nvPr>
        </p:nvSpPr>
        <p:spPr/>
        <p:txBody>
          <a:bodyPr/>
          <a:lstStyle/>
          <a:p>
            <a:endParaRPr lang="fr-MQ"/>
          </a:p>
        </p:txBody>
      </p:sp>
    </p:spTree>
    <p:extLst>
      <p:ext uri="{BB962C8B-B14F-4D97-AF65-F5344CB8AC3E}">
        <p14:creationId xmlns:p14="http://schemas.microsoft.com/office/powerpoint/2010/main" val="1424294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61D68A1-E4BA-85FD-CCCF-A672BA357EB3}"/>
              </a:ext>
            </a:extLst>
          </p:cNvPr>
          <p:cNvSpPr txBox="1"/>
          <p:nvPr/>
        </p:nvSpPr>
        <p:spPr>
          <a:xfrm>
            <a:off x="2051822" y="1070516"/>
            <a:ext cx="8207299" cy="2585323"/>
          </a:xfrm>
          <a:prstGeom prst="rect">
            <a:avLst/>
          </a:prstGeom>
          <a:noFill/>
        </p:spPr>
        <p:txBody>
          <a:bodyPr wrap="square">
            <a:spAutoFit/>
          </a:bodyPr>
          <a:lstStyle/>
          <a:p>
            <a:pPr algn="just"/>
            <a:r>
              <a:rPr lang="fr-FR" b="1" i="0" dirty="0">
                <a:solidFill>
                  <a:srgbClr val="2A3139"/>
                </a:solidFill>
                <a:effectLst/>
                <a:latin typeface="Raleway" pitchFamily="2" charset="77"/>
              </a:rPr>
              <a:t>Saint-Domingue, </a:t>
            </a:r>
            <a:r>
              <a:rPr lang="fr-FR" b="1" i="1" dirty="0">
                <a:solidFill>
                  <a:srgbClr val="2A3139"/>
                </a:solidFill>
                <a:effectLst/>
                <a:latin typeface="Raleway" pitchFamily="2" charset="77"/>
              </a:rPr>
              <a:t>Affiches américaines</a:t>
            </a:r>
            <a:r>
              <a:rPr lang="fr-FR" b="1" i="0" dirty="0">
                <a:solidFill>
                  <a:srgbClr val="2A3139"/>
                </a:solidFill>
                <a:effectLst/>
                <a:latin typeface="Raleway" pitchFamily="2" charset="77"/>
              </a:rPr>
              <a:t> - 1789-04-18</a:t>
            </a:r>
          </a:p>
          <a:p>
            <a:pPr algn="just"/>
            <a:r>
              <a:rPr lang="fr-FR" b="1" i="0" dirty="0">
                <a:solidFill>
                  <a:srgbClr val="444444"/>
                </a:solidFill>
                <a:effectLst/>
                <a:latin typeface="Raleway" pitchFamily="2" charset="77"/>
              </a:rPr>
              <a:t>Thérèse, Créole, sans étampe, âgée de 28 à 29 ans, blanchisseuse, couturière &amp; confiseuse; partie marronne du Port-au-Prince, le 6 du courant; on la soupçonne dans les quartiers de </a:t>
            </a:r>
            <a:r>
              <a:rPr lang="fr-FR" b="1" i="0" dirty="0" err="1">
                <a:solidFill>
                  <a:srgbClr val="444444"/>
                </a:solidFill>
                <a:effectLst/>
                <a:latin typeface="Raleway" pitchFamily="2" charset="77"/>
              </a:rPr>
              <a:t>Léogane</a:t>
            </a:r>
            <a:r>
              <a:rPr lang="fr-FR" b="1" i="0" dirty="0">
                <a:solidFill>
                  <a:srgbClr val="444444"/>
                </a:solidFill>
                <a:effectLst/>
                <a:latin typeface="Raleway" pitchFamily="2" charset="77"/>
              </a:rPr>
              <a:t> ou du Cul-de-Sac, </a:t>
            </a:r>
            <a:r>
              <a:rPr lang="fr-FR" b="1" i="0" u="sng" dirty="0">
                <a:solidFill>
                  <a:srgbClr val="444444"/>
                </a:solidFill>
                <a:effectLst/>
                <a:latin typeface="Raleway" pitchFamily="2" charset="77"/>
              </a:rPr>
              <a:t>où elle a des allures</a:t>
            </a:r>
            <a:r>
              <a:rPr lang="fr-FR" b="1" i="0" dirty="0">
                <a:solidFill>
                  <a:srgbClr val="444444"/>
                </a:solidFill>
                <a:effectLst/>
                <a:latin typeface="Raleway" pitchFamily="2" charset="77"/>
              </a:rPr>
              <a:t>. On prie les personnes qui pourront en avoir connaissance d'en donner avis à la nommée Laurence </a:t>
            </a:r>
            <a:r>
              <a:rPr lang="fr-FR" b="1" i="0" dirty="0" err="1">
                <a:solidFill>
                  <a:srgbClr val="444444"/>
                </a:solidFill>
                <a:effectLst/>
                <a:latin typeface="Raleway" pitchFamily="2" charset="77"/>
              </a:rPr>
              <a:t>Chavret</a:t>
            </a:r>
            <a:r>
              <a:rPr lang="fr-FR" b="1" i="0" dirty="0">
                <a:solidFill>
                  <a:srgbClr val="444444"/>
                </a:solidFill>
                <a:effectLst/>
                <a:latin typeface="Raleway" pitchFamily="2" charset="77"/>
              </a:rPr>
              <a:t>, M. L. comme tutrice de la nommée Marie-Thérèse </a:t>
            </a:r>
            <a:r>
              <a:rPr lang="fr-FR" b="1" i="0" dirty="0" err="1">
                <a:solidFill>
                  <a:srgbClr val="444444"/>
                </a:solidFill>
                <a:effectLst/>
                <a:latin typeface="Raleway" pitchFamily="2" charset="77"/>
              </a:rPr>
              <a:t>Chavret</a:t>
            </a:r>
            <a:r>
              <a:rPr lang="fr-FR" b="1" i="0" dirty="0">
                <a:solidFill>
                  <a:srgbClr val="444444"/>
                </a:solidFill>
                <a:effectLst/>
                <a:latin typeface="Raleway" pitchFamily="2" charset="77"/>
              </a:rPr>
              <a:t>, M.L. sa fille, à qui ladite Négresse appartient; il y aura récompense.</a:t>
            </a:r>
            <a:br>
              <a:rPr lang="fr-FR" b="1" i="0" dirty="0">
                <a:solidFill>
                  <a:srgbClr val="444444"/>
                </a:solidFill>
                <a:effectLst/>
                <a:latin typeface="Raleway" pitchFamily="2" charset="77"/>
              </a:rPr>
            </a:br>
            <a:r>
              <a:rPr lang="fr-FR" b="1" i="0" dirty="0">
                <a:solidFill>
                  <a:srgbClr val="444444"/>
                </a:solidFill>
                <a:effectLst/>
                <a:latin typeface="Raleway" pitchFamily="2" charset="77"/>
              </a:rPr>
              <a:t>Permalien : http://</a:t>
            </a:r>
            <a:r>
              <a:rPr lang="fr-FR" b="1" i="0" dirty="0" err="1">
                <a:solidFill>
                  <a:srgbClr val="444444"/>
                </a:solidFill>
                <a:effectLst/>
                <a:latin typeface="Raleway" pitchFamily="2" charset="77"/>
              </a:rPr>
              <a:t>www.marronnage.info</a:t>
            </a:r>
            <a:r>
              <a:rPr lang="fr-FR" b="1" i="0" dirty="0">
                <a:solidFill>
                  <a:srgbClr val="444444"/>
                </a:solidFill>
                <a:effectLst/>
                <a:latin typeface="Raleway" pitchFamily="2" charset="77"/>
              </a:rPr>
              <a:t>/</a:t>
            </a:r>
            <a:r>
              <a:rPr lang="fr-FR" b="1" i="0" dirty="0" err="1">
                <a:solidFill>
                  <a:srgbClr val="444444"/>
                </a:solidFill>
                <a:effectLst/>
                <a:latin typeface="Raleway" pitchFamily="2" charset="77"/>
              </a:rPr>
              <a:t>fr</a:t>
            </a:r>
            <a:r>
              <a:rPr lang="fr-FR" b="1" i="0" dirty="0">
                <a:solidFill>
                  <a:srgbClr val="444444"/>
                </a:solidFill>
                <a:effectLst/>
                <a:latin typeface="Raleway" pitchFamily="2" charset="77"/>
              </a:rPr>
              <a:t>/</a:t>
            </a:r>
            <a:r>
              <a:rPr lang="fr-FR" b="1" i="0" dirty="0" err="1">
                <a:solidFill>
                  <a:srgbClr val="444444"/>
                </a:solidFill>
                <a:effectLst/>
                <a:latin typeface="Raleway" pitchFamily="2" charset="77"/>
              </a:rPr>
              <a:t>document.php?id</a:t>
            </a:r>
            <a:r>
              <a:rPr lang="fr-FR" b="1" i="0" dirty="0">
                <a:solidFill>
                  <a:srgbClr val="444444"/>
                </a:solidFill>
                <a:effectLst/>
                <a:latin typeface="Raleway" pitchFamily="2" charset="77"/>
              </a:rPr>
              <a:t>=9391</a:t>
            </a:r>
          </a:p>
        </p:txBody>
      </p:sp>
      <p:sp>
        <p:nvSpPr>
          <p:cNvPr id="2" name="ZoneTexte 1">
            <a:extLst>
              <a:ext uri="{FF2B5EF4-FFF2-40B4-BE49-F238E27FC236}">
                <a16:creationId xmlns:a16="http://schemas.microsoft.com/office/drawing/2014/main" id="{C673943E-70F9-2E90-778C-BC46798CFE43}"/>
              </a:ext>
            </a:extLst>
          </p:cNvPr>
          <p:cNvSpPr txBox="1"/>
          <p:nvPr/>
        </p:nvSpPr>
        <p:spPr>
          <a:xfrm>
            <a:off x="2698595" y="4739268"/>
            <a:ext cx="3776996" cy="646331"/>
          </a:xfrm>
          <a:prstGeom prst="rect">
            <a:avLst/>
          </a:prstGeom>
          <a:noFill/>
        </p:spPr>
        <p:txBody>
          <a:bodyPr wrap="none" rtlCol="0">
            <a:spAutoFit/>
          </a:bodyPr>
          <a:lstStyle/>
          <a:p>
            <a:r>
              <a:rPr lang="fr-MQ" dirty="0"/>
              <a:t>Vocabulaire :</a:t>
            </a:r>
          </a:p>
          <a:p>
            <a:r>
              <a:rPr lang="fr-FR" dirty="0"/>
              <a:t>A</a:t>
            </a:r>
            <a:r>
              <a:rPr lang="fr-MQ" dirty="0"/>
              <a:t>voir des allures = avoir des habitudes</a:t>
            </a:r>
          </a:p>
        </p:txBody>
      </p:sp>
      <p:sp>
        <p:nvSpPr>
          <p:cNvPr id="4" name="ZoneTexte 3">
            <a:extLst>
              <a:ext uri="{FF2B5EF4-FFF2-40B4-BE49-F238E27FC236}">
                <a16:creationId xmlns:a16="http://schemas.microsoft.com/office/drawing/2014/main" id="{5395E0C4-EBE6-592A-4D56-E235D0D41696}"/>
              </a:ext>
            </a:extLst>
          </p:cNvPr>
          <p:cNvSpPr txBox="1"/>
          <p:nvPr/>
        </p:nvSpPr>
        <p:spPr>
          <a:xfrm>
            <a:off x="2118732" y="412595"/>
            <a:ext cx="1024704" cy="369332"/>
          </a:xfrm>
          <a:prstGeom prst="rect">
            <a:avLst/>
          </a:prstGeom>
          <a:noFill/>
        </p:spPr>
        <p:txBody>
          <a:bodyPr wrap="none" rtlCol="0">
            <a:spAutoFit/>
          </a:bodyPr>
          <a:lstStyle/>
          <a:p>
            <a:r>
              <a:rPr lang="fr-MQ" dirty="0"/>
              <a:t>Annexes </a:t>
            </a:r>
          </a:p>
        </p:txBody>
      </p:sp>
    </p:spTree>
    <p:extLst>
      <p:ext uri="{BB962C8B-B14F-4D97-AF65-F5344CB8AC3E}">
        <p14:creationId xmlns:p14="http://schemas.microsoft.com/office/powerpoint/2010/main" val="39831485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1E67A3A-4E6D-2895-B1F0-A047FB8960E7}"/>
              </a:ext>
            </a:extLst>
          </p:cNvPr>
          <p:cNvSpPr txBox="1"/>
          <p:nvPr/>
        </p:nvSpPr>
        <p:spPr>
          <a:xfrm>
            <a:off x="0" y="-12403016"/>
            <a:ext cx="9823938" cy="12091965"/>
          </a:xfrm>
          <a:prstGeom prst="rect">
            <a:avLst/>
          </a:prstGeom>
          <a:noFill/>
        </p:spPr>
        <p:txBody>
          <a:bodyPr wrap="square">
            <a:spAutoFit/>
          </a:bodyPr>
          <a:lstStyle/>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A répondu que quand quelqu’un veut entrer dans leur compagnie, ledit Jacob fait une ponche de </a:t>
            </a:r>
            <a:r>
              <a:rPr lang="fr-FR" sz="1800" kern="50" dirty="0" err="1">
                <a:effectLst/>
                <a:latin typeface="Times New Roman" panose="02020603050405020304" pitchFamily="18" charset="0"/>
                <a:ea typeface="Arial Unicode MS" panose="020B0604020202020204" pitchFamily="34" charset="-128"/>
              </a:rPr>
              <a:t>taffia</a:t>
            </a:r>
            <a:r>
              <a:rPr lang="fr-FR" sz="1800" kern="50" dirty="0">
                <a:effectLst/>
                <a:latin typeface="Times New Roman" panose="02020603050405020304" pitchFamily="18" charset="0"/>
                <a:ea typeface="Arial Unicode MS" panose="020B0604020202020204" pitchFamily="34" charset="-128"/>
              </a:rPr>
              <a:t> et fait payer à celui qu’il reçoit une pièce de dix-huit sols, et le destine à être officier ou soldat, selon son âge.</a:t>
            </a:r>
            <a:endParaRPr lang="fr-MQ" sz="1800" kern="50" dirty="0">
              <a:effectLst/>
              <a:latin typeface="Times New Roman" panose="02020603050405020304" pitchFamily="18" charset="0"/>
              <a:ea typeface="Arial Unicode MS" panose="020B0604020202020204" pitchFamily="34" charset="-128"/>
            </a:endParaRPr>
          </a:p>
          <a:p>
            <a:pPr algn="just">
              <a:lnSpc>
                <a:spcPct val="150000"/>
              </a:lnSpc>
            </a:pPr>
            <a:r>
              <a:rPr lang="fr-FR" sz="1800" kern="50" dirty="0">
                <a:effectLst/>
                <a:latin typeface="Times New Roman" panose="02020603050405020304" pitchFamily="18" charset="0"/>
                <a:ea typeface="Arial Unicode MS" panose="020B0604020202020204" pitchFamily="34" charset="-128"/>
              </a:rPr>
              <a:t>	Interrogé si lorsqu’il entre un nègre ou une négresse dans l’enclos des cases des nègres des Dames religieuses, il n’a pas un mot particulier et une marque distinguée, pour pouvoir y entrer.</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A répondu que quand un nègre veut entrer, il le demande à Jacob, que si Jacob l’agrée il lui dit </a:t>
            </a:r>
            <a:r>
              <a:rPr lang="fr-FR" sz="1800" b="1" kern="50" dirty="0">
                <a:effectLst/>
                <a:latin typeface="Times New Roman" panose="02020603050405020304" pitchFamily="18" charset="0"/>
                <a:ea typeface="Arial Unicode MS" panose="020B0604020202020204" pitchFamily="34" charset="-128"/>
              </a:rPr>
              <a:t>de se mettre le plus promptement qu’il pourra d’acheter un collier de corail et de le faire enfiler par une négresse du </a:t>
            </a:r>
            <a:r>
              <a:rPr lang="fr-FR" sz="1800" b="1" kern="50" dirty="0" err="1">
                <a:effectLst/>
                <a:latin typeface="Times New Roman" panose="02020603050405020304" pitchFamily="18" charset="0"/>
                <a:ea typeface="Arial Unicode MS" panose="020B0604020202020204" pitchFamily="34" charset="-128"/>
              </a:rPr>
              <a:t>gaoulet</a:t>
            </a:r>
            <a:r>
              <a:rPr lang="fr-FR" sz="1800" b="1" kern="50" dirty="0">
                <a:effectLst/>
                <a:latin typeface="Times New Roman" panose="02020603050405020304" pitchFamily="18" charset="0"/>
                <a:ea typeface="Arial Unicode MS" panose="020B0604020202020204" pitchFamily="34" charset="-128"/>
              </a:rPr>
              <a:t>, après quoi venant avec ce collier</a:t>
            </a:r>
            <a:r>
              <a:rPr lang="fr-FR" sz="1800" kern="50" dirty="0">
                <a:effectLst/>
                <a:latin typeface="Times New Roman" panose="02020603050405020304" pitchFamily="18" charset="0"/>
                <a:ea typeface="Arial Unicode MS" panose="020B0604020202020204" pitchFamily="34" charset="-128"/>
              </a:rPr>
              <a:t>, il le présente au sergent qui garde le(sic) barrière, et ensuite on fait une ponche comme il a ci-dessus dit et ledit Jacob attache lui même le collier au col du nouveau venu.</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Interrogé du nom du nègre qu’il dit être sergent de la barrière.</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A répondu qu’il y a environ un mois et demi que lui répondant étant allé à ladite barrière, il y trouva le nègre Soliman à la veuve </a:t>
            </a:r>
            <a:r>
              <a:rPr lang="fr-FR" sz="1800" kern="50" dirty="0" err="1">
                <a:effectLst/>
                <a:latin typeface="Times New Roman" panose="02020603050405020304" pitchFamily="18" charset="0"/>
                <a:ea typeface="Arial Unicode MS" panose="020B0604020202020204" pitchFamily="34" charset="-128"/>
              </a:rPr>
              <a:t>Costé</a:t>
            </a:r>
            <a:r>
              <a:rPr lang="fr-FR" sz="1800" kern="50" dirty="0">
                <a:effectLst/>
                <a:latin typeface="Times New Roman" panose="02020603050405020304" pitchFamily="18" charset="0"/>
                <a:ea typeface="Arial Unicode MS" panose="020B0604020202020204" pitchFamily="34" charset="-128"/>
              </a:rPr>
              <a:t> qui faisait le sergent, et qu’il donna à lui répondant son bâton à garder, </a:t>
            </a:r>
            <a:r>
              <a:rPr lang="fr-FR" sz="1800" b="1" kern="50" dirty="0">
                <a:effectLst/>
                <a:latin typeface="Times New Roman" panose="02020603050405020304" pitchFamily="18" charset="0"/>
                <a:ea typeface="Arial Unicode MS" panose="020B0604020202020204" pitchFamily="34" charset="-128"/>
              </a:rPr>
              <a:t>disant qu’il allait porter des herbes chez sa maîtresse</a:t>
            </a:r>
            <a:r>
              <a:rPr lang="fr-FR" sz="1800" kern="50" dirty="0">
                <a:effectLst/>
                <a:latin typeface="Times New Roman" panose="02020603050405020304" pitchFamily="18" charset="0"/>
                <a:ea typeface="Arial Unicode MS" panose="020B0604020202020204" pitchFamily="34" charset="-128"/>
              </a:rPr>
              <a:t>, que Jacob l’ayant su donna audit Soliman à son retour trois ou quatre soufflets et le renvoya disant qu’il n’avait plus que faire de lui, qu’il n’y répondant ne sait point qui depuis a pris sa place.</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Interrogé si les nègres Scipion et Jeannot appartenant au Sieur </a:t>
            </a:r>
            <a:r>
              <a:rPr lang="fr-FR" sz="1800" kern="50" dirty="0" err="1">
                <a:effectLst/>
                <a:latin typeface="Times New Roman" panose="02020603050405020304" pitchFamily="18" charset="0"/>
                <a:ea typeface="Arial Unicode MS" panose="020B0604020202020204" pitchFamily="34" charset="-128"/>
              </a:rPr>
              <a:t>Mesnir</a:t>
            </a:r>
            <a:r>
              <a:rPr lang="fr-FR" sz="1800" kern="50" dirty="0">
                <a:effectLst/>
                <a:latin typeface="Times New Roman" panose="02020603050405020304" pitchFamily="18" charset="0"/>
                <a:ea typeface="Arial Unicode MS" panose="020B0604020202020204" pitchFamily="34" charset="-128"/>
              </a:rPr>
              <a:t> ne sont pas aussi du </a:t>
            </a:r>
            <a:r>
              <a:rPr lang="fr-FR" sz="1800" kern="50" dirty="0" err="1">
                <a:effectLst/>
                <a:latin typeface="Times New Roman" panose="02020603050405020304" pitchFamily="18" charset="0"/>
                <a:ea typeface="Arial Unicode MS" panose="020B0604020202020204" pitchFamily="34" charset="-128"/>
              </a:rPr>
              <a:t>gaoulet</a:t>
            </a:r>
            <a:r>
              <a:rPr lang="fr-FR" sz="1800" kern="50" dirty="0">
                <a:effectLst/>
                <a:latin typeface="Times New Roman" panose="02020603050405020304" pitchFamily="18" charset="0"/>
                <a:ea typeface="Arial Unicode MS" panose="020B0604020202020204" pitchFamily="34" charset="-128"/>
              </a:rPr>
              <a:t>.</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A répondu qu’il ne lui (sic) a point vu.</a:t>
            </a:r>
            <a:r>
              <a:rPr lang="fr-MQ" kern="50" dirty="0">
                <a:latin typeface="Times New Roman" panose="02020603050405020304" pitchFamily="18" charset="0"/>
                <a:ea typeface="Arial Unicode MS" panose="020B0604020202020204" pitchFamily="34" charset="-128"/>
              </a:rPr>
              <a:t> </a:t>
            </a:r>
            <a:r>
              <a:rPr lang="fr-FR" sz="1800" kern="50" dirty="0">
                <a:effectLst/>
                <a:latin typeface="Times New Roman" panose="02020603050405020304" pitchFamily="18" charset="0"/>
                <a:ea typeface="Arial Unicode MS" panose="020B0604020202020204" pitchFamily="34" charset="-128"/>
              </a:rPr>
              <a:t>(…)</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Interrogé si ledit François Pichon ne fait pas des sorcelleries dans la case dudit Jacob quand ils sont assemblés pour leur </a:t>
            </a:r>
            <a:r>
              <a:rPr lang="fr-FR" sz="1800" kern="50" dirty="0" err="1">
                <a:effectLst/>
                <a:latin typeface="Times New Roman" panose="02020603050405020304" pitchFamily="18" charset="0"/>
                <a:ea typeface="Arial Unicode MS" panose="020B0604020202020204" pitchFamily="34" charset="-128"/>
              </a:rPr>
              <a:t>gaoulet</a:t>
            </a:r>
            <a:r>
              <a:rPr lang="fr-FR" sz="1800" kern="50" dirty="0">
                <a:effectLst/>
                <a:latin typeface="Times New Roman" panose="02020603050405020304" pitchFamily="18" charset="0"/>
                <a:ea typeface="Arial Unicode MS" panose="020B0604020202020204" pitchFamily="34" charset="-128"/>
              </a:rPr>
              <a:t>.</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A répondu qu’il fait des cordons qu’il donne aux uns pour retourner chez leur maître quand ils ont été marrons, disant qu’ils ne seront pas battus, d’autres pour se gourmer sans être blessés, et d’autres pour être plus forts que ceux contre qui ils se battent, et fait donner pour chaque cordon </a:t>
            </a:r>
            <a:r>
              <a:rPr lang="fr-FR" sz="1800" kern="50" dirty="0" err="1">
                <a:effectLst/>
                <a:latin typeface="Times New Roman" panose="02020603050405020304" pitchFamily="18" charset="0"/>
                <a:ea typeface="Arial Unicode MS" panose="020B0604020202020204" pitchFamily="34" charset="-128"/>
              </a:rPr>
              <a:t>escu</a:t>
            </a:r>
            <a:r>
              <a:rPr lang="fr-FR" sz="1800" kern="50" dirty="0">
                <a:effectLst/>
                <a:latin typeface="Times New Roman" panose="02020603050405020304" pitchFamily="18" charset="0"/>
                <a:ea typeface="Arial Unicode MS" panose="020B0604020202020204" pitchFamily="34" charset="-128"/>
              </a:rPr>
              <a:t> neuf.</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Interrogé quel office devait avoir Simon mulâtre et s’il n’a pas une espèce de bonnet quarré ; qui est tout garni de corail.</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A répondu qu’il n’a été enrôlé d’abord que pour soldat, qu’ensuite il devait monter plus haut ; qu’il ne sache pas qu’il ait un bonnet, qu’il avait un collier de rassade sous le collet de sa chemise, et que depuis qu’il a su que la chose a été découverte, il l’a serré.</a:t>
            </a:r>
            <a:endParaRPr lang="fr-MQ" sz="1800" kern="50" dirty="0">
              <a:effectLst/>
              <a:latin typeface="Times New Roman" panose="02020603050405020304" pitchFamily="18" charset="0"/>
              <a:ea typeface="Arial Unicode MS" panose="020B0604020202020204" pitchFamily="34" charset="-128"/>
            </a:endParaRPr>
          </a:p>
          <a:p>
            <a:pPr indent="449580" algn="just">
              <a:lnSpc>
                <a:spcPct val="150000"/>
              </a:lnSpc>
            </a:pPr>
            <a:r>
              <a:rPr lang="fr-FR" sz="1800" kern="50" dirty="0">
                <a:effectLst/>
                <a:latin typeface="Times New Roman" panose="02020603050405020304" pitchFamily="18" charset="0"/>
                <a:ea typeface="Arial Unicode MS" panose="020B0604020202020204" pitchFamily="34" charset="-128"/>
              </a:rPr>
              <a:t>.</a:t>
            </a:r>
            <a:endParaRPr lang="fr-MQ" sz="1800" kern="50" dirty="0">
              <a:effectLst/>
              <a:latin typeface="Times New Roman" panose="02020603050405020304" pitchFamily="18" charset="0"/>
              <a:ea typeface="Arial Unicode MS" panose="020B0604020202020204" pitchFamily="34" charset="-128"/>
            </a:endParaRPr>
          </a:p>
        </p:txBody>
      </p:sp>
      <p:sp>
        <p:nvSpPr>
          <p:cNvPr id="5" name="ZoneTexte 4">
            <a:extLst>
              <a:ext uri="{FF2B5EF4-FFF2-40B4-BE49-F238E27FC236}">
                <a16:creationId xmlns:a16="http://schemas.microsoft.com/office/drawing/2014/main" id="{D57A8323-F41F-FDF6-4014-05F5F5B5E1E1}"/>
              </a:ext>
            </a:extLst>
          </p:cNvPr>
          <p:cNvSpPr txBox="1"/>
          <p:nvPr/>
        </p:nvSpPr>
        <p:spPr>
          <a:xfrm>
            <a:off x="3012831" y="-3788169"/>
            <a:ext cx="6119446" cy="2031325"/>
          </a:xfrm>
          <a:prstGeom prst="rect">
            <a:avLst/>
          </a:prstGeom>
          <a:noFill/>
        </p:spPr>
        <p:txBody>
          <a:bodyPr wrap="square">
            <a:spAutoFit/>
          </a:bodyPr>
          <a:lstStyle/>
          <a:p>
            <a:endParaRPr lang="fr-MQ" dirty="0"/>
          </a:p>
          <a:p>
            <a:r>
              <a:rPr lang="fr-FR" dirty="0"/>
              <a:t>M</a:t>
            </a:r>
            <a:r>
              <a:rPr lang="fr-MQ" dirty="0"/>
              <a:t>ise en place de cours prévotales (1803-1819 puis 1822-1827)</a:t>
            </a:r>
          </a:p>
          <a:p>
            <a:r>
              <a:rPr lang="fr-MQ" dirty="0"/>
              <a:t>1833, les esclaves deviennent des personnes non libres et non de simples bien meubles</a:t>
            </a:r>
          </a:p>
          <a:p>
            <a:r>
              <a:rPr lang="fr-MQ" dirty="0"/>
              <a:t>1840, la loi sur le patronage</a:t>
            </a:r>
          </a:p>
          <a:p>
            <a:r>
              <a:rPr lang="fr-MQ" dirty="0"/>
              <a:t>1845, la loi Mackaud</a:t>
            </a:r>
          </a:p>
          <a:p>
            <a:endParaRPr lang="fr-MQ" dirty="0"/>
          </a:p>
        </p:txBody>
      </p:sp>
      <p:sp>
        <p:nvSpPr>
          <p:cNvPr id="6" name="Titre 1">
            <a:extLst>
              <a:ext uri="{FF2B5EF4-FFF2-40B4-BE49-F238E27FC236}">
                <a16:creationId xmlns:a16="http://schemas.microsoft.com/office/drawing/2014/main" id="{674366F6-BF59-942B-BA84-13A0FD637F48}"/>
              </a:ext>
            </a:extLst>
          </p:cNvPr>
          <p:cNvSpPr txBox="1">
            <a:spLocks/>
          </p:cNvSpPr>
          <p:nvPr/>
        </p:nvSpPr>
        <p:spPr>
          <a:xfrm>
            <a:off x="971550" y="5340557"/>
            <a:ext cx="9239250" cy="80233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altLang="fr-MQ" sz="1800"/>
              <a:t>Danse de nègres – Nègres jouant au bâton. Cap Français, Saint-Domingue, non daté.</a:t>
            </a:r>
          </a:p>
        </p:txBody>
      </p:sp>
      <p:pic>
        <p:nvPicPr>
          <p:cNvPr id="7" name="Espace réservé pour une image  5">
            <a:extLst>
              <a:ext uri="{FF2B5EF4-FFF2-40B4-BE49-F238E27FC236}">
                <a16:creationId xmlns:a16="http://schemas.microsoft.com/office/drawing/2014/main" id="{80670258-535D-57E8-F4F7-8BA7956BFF38}"/>
              </a:ext>
            </a:extLst>
          </p:cNvPr>
          <p:cNvPicPr>
            <a:picLocks noChangeAspect="1"/>
          </p:cNvPicPr>
          <p:nvPr/>
        </p:nvPicPr>
        <p:blipFill>
          <a:blip>
            <a:extLst>
              <a:ext uri="{28A0092B-C50C-407E-A947-70E740481C1C}">
                <a14:useLocalDpi xmlns:a14="http://schemas.microsoft.com/office/drawing/2010/main" val="0"/>
              </a:ext>
            </a:extLst>
          </a:blip>
          <a:srcRect l="-217" t="50706" r="60152" b="5453"/>
          <a:stretch>
            <a:fillRect/>
          </a:stretch>
        </p:blipFill>
        <p:spPr>
          <a:xfrm>
            <a:off x="-140677" y="-1190061"/>
            <a:ext cx="12332677" cy="7226284"/>
          </a:xfrm>
          <a:prstGeom prst="rect">
            <a:avLst/>
          </a:prstGeom>
        </p:spPr>
      </p:pic>
      <p:sp>
        <p:nvSpPr>
          <p:cNvPr id="8" name="ZoneTexte 7">
            <a:extLst>
              <a:ext uri="{FF2B5EF4-FFF2-40B4-BE49-F238E27FC236}">
                <a16:creationId xmlns:a16="http://schemas.microsoft.com/office/drawing/2014/main" id="{8A8EF968-B66B-4199-E835-60F585BCC401}"/>
              </a:ext>
            </a:extLst>
          </p:cNvPr>
          <p:cNvSpPr txBox="1"/>
          <p:nvPr/>
        </p:nvSpPr>
        <p:spPr>
          <a:xfrm>
            <a:off x="1042987" y="4955006"/>
            <a:ext cx="9330219" cy="276999"/>
          </a:xfrm>
          <a:prstGeom prst="rect">
            <a:avLst/>
          </a:prstGeom>
          <a:noFill/>
        </p:spPr>
        <p:txBody>
          <a:bodyPr wrap="square">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r>
              <a:rPr lang="fr-FR" altLang="fr-MQ" sz="1200" i="1">
                <a:solidFill>
                  <a:srgbClr val="7F7F7F"/>
                </a:solidFill>
              </a:rPr>
              <a:t>Arch. Dép. Mart., 15Fi88</a:t>
            </a:r>
          </a:p>
        </p:txBody>
      </p:sp>
      <p:sp>
        <p:nvSpPr>
          <p:cNvPr id="2" name="ZoneTexte 1">
            <a:extLst>
              <a:ext uri="{FF2B5EF4-FFF2-40B4-BE49-F238E27FC236}">
                <a16:creationId xmlns:a16="http://schemas.microsoft.com/office/drawing/2014/main" id="{E4DD398C-95BC-806B-A07F-1CF9FFC9363B}"/>
              </a:ext>
            </a:extLst>
          </p:cNvPr>
          <p:cNvSpPr txBox="1"/>
          <p:nvPr/>
        </p:nvSpPr>
        <p:spPr>
          <a:xfrm>
            <a:off x="2263698" y="6356195"/>
            <a:ext cx="2030299" cy="369332"/>
          </a:xfrm>
          <a:prstGeom prst="rect">
            <a:avLst/>
          </a:prstGeom>
          <a:noFill/>
        </p:spPr>
        <p:txBody>
          <a:bodyPr wrap="none" rtlCol="0">
            <a:spAutoFit/>
          </a:bodyPr>
          <a:lstStyle/>
          <a:p>
            <a:r>
              <a:rPr lang="fr-FR" dirty="0"/>
              <a:t>A</a:t>
            </a:r>
            <a:r>
              <a:rPr lang="fr-MQ" dirty="0"/>
              <a:t> mettre en annexe</a:t>
            </a:r>
          </a:p>
        </p:txBody>
      </p:sp>
    </p:spTree>
    <p:extLst>
      <p:ext uri="{BB962C8B-B14F-4D97-AF65-F5344CB8AC3E}">
        <p14:creationId xmlns:p14="http://schemas.microsoft.com/office/powerpoint/2010/main" val="592269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FE16235-1EF3-F155-6D47-FC10B08E1D76}"/>
              </a:ext>
            </a:extLst>
          </p:cNvPr>
          <p:cNvSpPr txBox="1"/>
          <p:nvPr/>
        </p:nvSpPr>
        <p:spPr>
          <a:xfrm>
            <a:off x="-82062" y="0"/>
            <a:ext cx="11863754" cy="7294305"/>
          </a:xfrm>
          <a:prstGeom prst="rect">
            <a:avLst/>
          </a:prstGeom>
          <a:noFill/>
        </p:spPr>
        <p:txBody>
          <a:bodyPr wrap="square">
            <a:spAutoFit/>
          </a:bodyPr>
          <a:lstStyle/>
          <a:p>
            <a:r>
              <a:rPr lang="fr-FR" sz="1800" i="1" dirty="0" err="1">
                <a:effectLst/>
                <a:latin typeface="TimesNewRomanPS"/>
              </a:rPr>
              <a:t>Présidence</a:t>
            </a:r>
            <a:r>
              <a:rPr lang="fr-FR" sz="1800" i="1" dirty="0">
                <a:effectLst/>
                <a:latin typeface="TimesNewRomanPS"/>
              </a:rPr>
              <a:t> de M. </a:t>
            </a:r>
            <a:r>
              <a:rPr lang="fr-FR" sz="1800" i="1" dirty="0" err="1">
                <a:effectLst/>
                <a:latin typeface="TimesNewRomanPS"/>
              </a:rPr>
              <a:t>Lepelletier-Duclercq</a:t>
            </a:r>
            <a:r>
              <a:rPr lang="fr-FR" sz="1800" i="1" dirty="0">
                <a:effectLst/>
                <a:latin typeface="TimesNewRomanPS"/>
              </a:rPr>
              <a:t> (</a:t>
            </a:r>
            <a:r>
              <a:rPr lang="fr-FR" sz="1800" i="1" dirty="0" err="1">
                <a:effectLst/>
                <a:latin typeface="TimesNewRomanPS"/>
              </a:rPr>
              <a:t>Lepelletier-Duclary</a:t>
            </a:r>
            <a:r>
              <a:rPr lang="fr-FR" sz="1800" i="1" dirty="0">
                <a:effectLst/>
                <a:latin typeface="TimesNewRomanPS"/>
              </a:rPr>
              <a:t> ?) </a:t>
            </a:r>
            <a:endParaRPr lang="fr-FR" dirty="0"/>
          </a:p>
          <a:p>
            <a:pPr algn="just"/>
            <a:r>
              <a:rPr lang="fr-FR" sz="1800" dirty="0">
                <a:effectLst/>
                <a:latin typeface="TimesNewRomanPSMT"/>
              </a:rPr>
              <a:t>« Hortense dite Rosette, esclave des </a:t>
            </a:r>
            <a:r>
              <a:rPr lang="fr-FR" sz="1800" dirty="0" err="1">
                <a:effectLst/>
                <a:latin typeface="TimesNewRomanPSMT"/>
              </a:rPr>
              <a:t>frères</a:t>
            </a:r>
            <a:r>
              <a:rPr lang="fr-FR" sz="1800" dirty="0">
                <a:effectLst/>
                <a:latin typeface="TimesNewRomanPSMT"/>
              </a:rPr>
              <a:t> </a:t>
            </a:r>
            <a:r>
              <a:rPr lang="fr-FR" sz="1800" dirty="0" err="1">
                <a:effectLst/>
                <a:latin typeface="TimesNewRomanPSMT"/>
              </a:rPr>
              <a:t>Jaham</a:t>
            </a:r>
            <a:r>
              <a:rPr lang="fr-FR" sz="1800" dirty="0">
                <a:effectLst/>
                <a:latin typeface="TimesNewRomanPSMT"/>
              </a:rPr>
              <a:t>, est introduite. Elle est entendue à titre de renseignement et ne </a:t>
            </a:r>
            <a:r>
              <a:rPr lang="fr-FR" sz="1800" dirty="0" err="1">
                <a:effectLst/>
                <a:latin typeface="TimesNewRomanPSMT"/>
              </a:rPr>
              <a:t>prête</a:t>
            </a:r>
            <a:r>
              <a:rPr lang="fr-FR" sz="1800" dirty="0">
                <a:effectLst/>
                <a:latin typeface="TimesNewRomanPSMT"/>
              </a:rPr>
              <a:t> pas serment. Elle parle haut, avec </a:t>
            </a:r>
            <a:r>
              <a:rPr lang="fr-FR" sz="1800" dirty="0" err="1">
                <a:effectLst/>
                <a:latin typeface="TimesNewRomanPSMT"/>
              </a:rPr>
              <a:t>véhémence</a:t>
            </a:r>
            <a:r>
              <a:rPr lang="fr-FR" sz="1800" dirty="0">
                <a:effectLst/>
                <a:latin typeface="TimesNewRomanPSMT"/>
              </a:rPr>
              <a:t>, et dit que sont fils Jean- Baptiste est mort des suites des mauvais </a:t>
            </a:r>
            <a:r>
              <a:rPr lang="fr-FR" sz="1800" dirty="0" err="1">
                <a:effectLst/>
                <a:latin typeface="TimesNewRomanPSMT"/>
              </a:rPr>
              <a:t>traitemens</a:t>
            </a:r>
            <a:r>
              <a:rPr lang="fr-FR" sz="1800" dirty="0">
                <a:effectLst/>
                <a:latin typeface="TimesNewRomanPSMT"/>
              </a:rPr>
              <a:t> de ses </a:t>
            </a:r>
            <a:r>
              <a:rPr lang="fr-FR" sz="1800" dirty="0" err="1">
                <a:effectLst/>
                <a:latin typeface="TimesNewRomanPSMT"/>
              </a:rPr>
              <a:t>maîtres</a:t>
            </a:r>
            <a:r>
              <a:rPr lang="fr-FR" sz="1800" dirty="0">
                <a:effectLst/>
                <a:latin typeface="TimesNewRomanPSMT"/>
              </a:rPr>
              <a:t>, le lendemain du jour où il a </a:t>
            </a:r>
            <a:r>
              <a:rPr lang="fr-FR" sz="1800" dirty="0" err="1">
                <a:effectLst/>
                <a:latin typeface="TimesNewRomanPSMT"/>
              </a:rPr>
              <a:t>éte</a:t>
            </a:r>
            <a:r>
              <a:rPr lang="fr-FR" sz="1800" dirty="0">
                <a:effectLst/>
                <a:latin typeface="TimesNewRomanPSMT"/>
              </a:rPr>
              <a:t>́ retiré de la </a:t>
            </a:r>
            <a:r>
              <a:rPr lang="fr-FR" sz="1800" dirty="0" err="1">
                <a:effectLst/>
                <a:latin typeface="TimesNewRomanPSMT"/>
              </a:rPr>
              <a:t>chaîne</a:t>
            </a:r>
            <a:r>
              <a:rPr lang="fr-FR" sz="1800" dirty="0">
                <a:effectLst/>
                <a:latin typeface="TimesNewRomanPSMT"/>
              </a:rPr>
              <a:t>, qu’il n’avait plus la force de supporter ; </a:t>
            </a:r>
            <a:r>
              <a:rPr lang="fr-FR" sz="1800" dirty="0" err="1">
                <a:effectLst/>
                <a:latin typeface="TimesNewRomanPSMT"/>
              </a:rPr>
              <a:t>après</a:t>
            </a:r>
            <a:r>
              <a:rPr lang="fr-FR" sz="1800" dirty="0">
                <a:effectLst/>
                <a:latin typeface="TimesNewRomanPSMT"/>
              </a:rPr>
              <a:t> sa mort il </a:t>
            </a:r>
            <a:r>
              <a:rPr lang="fr-FR" sz="1800" dirty="0" err="1">
                <a:effectLst/>
                <a:latin typeface="TimesNewRomanPSMT"/>
              </a:rPr>
              <a:t>était</a:t>
            </a:r>
            <a:r>
              <a:rPr lang="fr-FR" sz="1800" dirty="0">
                <a:effectLst/>
                <a:latin typeface="TimesNewRomanPSMT"/>
              </a:rPr>
              <a:t> enflé. Son autre fils, Vincent, allait mourir aussi, quand la justice l’a sauvé. </a:t>
            </a:r>
            <a:r>
              <a:rPr lang="fr-FR" sz="1800" b="1" dirty="0">
                <a:effectLst/>
                <a:latin typeface="TimesNewRomanPSMT"/>
              </a:rPr>
              <a:t>Elle, enceinte, </a:t>
            </a:r>
            <a:r>
              <a:rPr lang="fr-FR" sz="1800" b="1" dirty="0" err="1">
                <a:effectLst/>
                <a:latin typeface="TimesNewRomanPSMT"/>
              </a:rPr>
              <a:t>malgre</a:t>
            </a:r>
            <a:r>
              <a:rPr lang="fr-FR" sz="1800" b="1" dirty="0">
                <a:effectLst/>
                <a:latin typeface="TimesNewRomanPSMT"/>
              </a:rPr>
              <a:t>́ son </a:t>
            </a:r>
            <a:r>
              <a:rPr lang="fr-FR" sz="1800" b="1" dirty="0" err="1">
                <a:effectLst/>
                <a:latin typeface="TimesNewRomanPSMT"/>
              </a:rPr>
              <a:t>état</a:t>
            </a:r>
            <a:r>
              <a:rPr lang="fr-FR" sz="1800" b="1" dirty="0">
                <a:effectLst/>
                <a:latin typeface="TimesNewRomanPSMT"/>
              </a:rPr>
              <a:t>, </a:t>
            </a:r>
            <a:r>
              <a:rPr lang="fr-FR" sz="1800" b="1" dirty="0" err="1">
                <a:effectLst/>
                <a:latin typeface="TimesNewRomanPSMT"/>
              </a:rPr>
              <a:t>était</a:t>
            </a:r>
            <a:r>
              <a:rPr lang="fr-FR" sz="1800" b="1" dirty="0">
                <a:effectLst/>
                <a:latin typeface="TimesNewRomanPSMT"/>
              </a:rPr>
              <a:t> </a:t>
            </a:r>
            <a:r>
              <a:rPr lang="fr-FR" sz="1800" b="1" dirty="0" err="1">
                <a:effectLst/>
                <a:latin typeface="TimesNewRomanPSMT"/>
              </a:rPr>
              <a:t>maltraitée</a:t>
            </a:r>
            <a:r>
              <a:rPr lang="fr-FR" sz="1800" b="1" dirty="0">
                <a:effectLst/>
                <a:latin typeface="TimesNewRomanPSMT"/>
              </a:rPr>
              <a:t>, battue, </a:t>
            </a:r>
            <a:r>
              <a:rPr lang="fr-FR" sz="1800" b="1" dirty="0" err="1">
                <a:effectLst/>
                <a:latin typeface="TimesNewRomanPSMT"/>
              </a:rPr>
              <a:t>excédée</a:t>
            </a:r>
            <a:r>
              <a:rPr lang="fr-FR" sz="1800" b="1" dirty="0">
                <a:effectLst/>
                <a:latin typeface="TimesNewRomanPSMT"/>
              </a:rPr>
              <a:t>. Elle raconte les deux derniers </a:t>
            </a:r>
            <a:r>
              <a:rPr lang="fr-FR" sz="1800" b="1" dirty="0" err="1">
                <a:effectLst/>
                <a:latin typeface="TimesNewRomanPSMT"/>
              </a:rPr>
              <a:t>châtimens</a:t>
            </a:r>
            <a:r>
              <a:rPr lang="fr-FR" sz="1800" b="1" dirty="0">
                <a:effectLst/>
                <a:latin typeface="TimesNewRomanPSMT"/>
              </a:rPr>
              <a:t> qu’elle a subis : </a:t>
            </a:r>
            <a:r>
              <a:rPr lang="fr-FR" sz="1800" b="1" dirty="0" err="1">
                <a:effectLst/>
                <a:latin typeface="TimesNewRomanPSMT"/>
              </a:rPr>
              <a:t>couchée</a:t>
            </a:r>
            <a:r>
              <a:rPr lang="fr-FR" sz="1800" b="1" dirty="0">
                <a:effectLst/>
                <a:latin typeface="TimesNewRomanPSMT"/>
              </a:rPr>
              <a:t> à terre, la jupe </a:t>
            </a:r>
            <a:r>
              <a:rPr lang="fr-FR" sz="1800" b="1" dirty="0" err="1">
                <a:effectLst/>
                <a:latin typeface="TimesNewRomanPSMT"/>
              </a:rPr>
              <a:t>relevée</a:t>
            </a:r>
            <a:r>
              <a:rPr lang="fr-FR" sz="1800" b="1" dirty="0">
                <a:effectLst/>
                <a:latin typeface="TimesNewRomanPSMT"/>
              </a:rPr>
              <a:t>, en plein soleil, un assaisonnement de piment et de citron aurait </a:t>
            </a:r>
            <a:r>
              <a:rPr lang="fr-FR" sz="1800" b="1" dirty="0" err="1">
                <a:effectLst/>
                <a:latin typeface="TimesNewRomanPSMT"/>
              </a:rPr>
              <a:t>éte</a:t>
            </a:r>
            <a:r>
              <a:rPr lang="fr-FR" sz="1800" b="1" dirty="0">
                <a:effectLst/>
                <a:latin typeface="TimesNewRomanPSMT"/>
              </a:rPr>
              <a:t>́ appliqué sur ses plaies, et elle aurait </a:t>
            </a:r>
            <a:r>
              <a:rPr lang="fr-FR" sz="1800" b="1" dirty="0" err="1">
                <a:effectLst/>
                <a:latin typeface="TimesNewRomanPSMT"/>
              </a:rPr>
              <a:t>éte</a:t>
            </a:r>
            <a:r>
              <a:rPr lang="fr-FR" sz="1800" b="1" dirty="0">
                <a:effectLst/>
                <a:latin typeface="TimesNewRomanPSMT"/>
              </a:rPr>
              <a:t>́ </a:t>
            </a:r>
            <a:r>
              <a:rPr lang="fr-FR" sz="1800" b="1" dirty="0" err="1">
                <a:effectLst/>
                <a:latin typeface="TimesNewRomanPSMT"/>
              </a:rPr>
              <a:t>obligée</a:t>
            </a:r>
            <a:r>
              <a:rPr lang="fr-FR" sz="1800" b="1" dirty="0">
                <a:effectLst/>
                <a:latin typeface="TimesNewRomanPSMT"/>
              </a:rPr>
              <a:t> ensuite de vaquer à ses travaux ; elle pouvait à peine marcher. Elle soutient n’avoir pas </a:t>
            </a:r>
            <a:r>
              <a:rPr lang="fr-FR" sz="1800" b="1" dirty="0" err="1">
                <a:effectLst/>
                <a:latin typeface="TimesNewRomanPSMT"/>
              </a:rPr>
              <a:t>mérite</a:t>
            </a:r>
            <a:r>
              <a:rPr lang="fr-FR" sz="1800" b="1" dirty="0">
                <a:effectLst/>
                <a:latin typeface="TimesNewRomanPSMT"/>
              </a:rPr>
              <a:t>́ ces </a:t>
            </a:r>
            <a:r>
              <a:rPr lang="fr-FR" sz="1800" b="1" dirty="0" err="1">
                <a:effectLst/>
                <a:latin typeface="TimesNewRomanPSMT"/>
              </a:rPr>
              <a:t>châtimens</a:t>
            </a:r>
            <a:r>
              <a:rPr lang="fr-FR" sz="1800" b="1" dirty="0">
                <a:effectLst/>
                <a:latin typeface="TimesNewRomanPSMT"/>
              </a:rPr>
              <a:t>, n’avoir jamais volé ni </a:t>
            </a:r>
            <a:r>
              <a:rPr lang="fr-FR" sz="1800" b="1" dirty="0" err="1">
                <a:effectLst/>
                <a:latin typeface="TimesNewRomanPSMT"/>
              </a:rPr>
              <a:t>éte</a:t>
            </a:r>
            <a:r>
              <a:rPr lang="fr-FR" sz="1800" b="1" dirty="0">
                <a:effectLst/>
                <a:latin typeface="TimesNewRomanPSMT"/>
              </a:rPr>
              <a:t>́ marronne</a:t>
            </a:r>
            <a:r>
              <a:rPr lang="fr-FR" sz="1800" dirty="0">
                <a:effectLst/>
                <a:latin typeface="TimesNewRomanPSMT"/>
              </a:rPr>
              <a:t>. Elle invoque le temps qu’elle a servi son ancien </a:t>
            </a:r>
            <a:r>
              <a:rPr lang="fr-FR" sz="1800" dirty="0" err="1">
                <a:effectLst/>
                <a:latin typeface="TimesNewRomanPSMT"/>
              </a:rPr>
              <a:t>maître</a:t>
            </a:r>
            <a:r>
              <a:rPr lang="fr-FR" sz="1800" dirty="0">
                <a:effectLst/>
                <a:latin typeface="TimesNewRomanPSMT"/>
              </a:rPr>
              <a:t>, M. Desfontaines, </a:t>
            </a:r>
            <a:r>
              <a:rPr lang="fr-FR" sz="1800" dirty="0" err="1">
                <a:effectLst/>
                <a:latin typeface="TimesNewRomanPSMT"/>
              </a:rPr>
              <a:t>époque</a:t>
            </a:r>
            <a:r>
              <a:rPr lang="fr-FR" sz="1800" dirty="0">
                <a:effectLst/>
                <a:latin typeface="TimesNewRomanPSMT"/>
              </a:rPr>
              <a:t> où elle n’a jamais </a:t>
            </a:r>
            <a:r>
              <a:rPr lang="fr-FR" sz="1800" dirty="0" err="1">
                <a:effectLst/>
                <a:latin typeface="TimesNewRomanPSMT"/>
              </a:rPr>
              <a:t>reçu</a:t>
            </a:r>
            <a:r>
              <a:rPr lang="fr-FR" sz="1800" dirty="0">
                <a:effectLst/>
                <a:latin typeface="TimesNewRomanPSMT"/>
              </a:rPr>
              <a:t> un seul coup. Elle raconte les tortures subies par ses </a:t>
            </a:r>
            <a:r>
              <a:rPr lang="fr-FR" sz="1800" dirty="0" err="1">
                <a:effectLst/>
                <a:latin typeface="TimesNewRomanPSMT"/>
              </a:rPr>
              <a:t>enfans</a:t>
            </a:r>
            <a:r>
              <a:rPr lang="fr-FR" sz="1800" dirty="0">
                <a:effectLst/>
                <a:latin typeface="TimesNewRomanPSMT"/>
              </a:rPr>
              <a:t>, Jean-Baptiste et Vincent, en </a:t>
            </a:r>
            <a:r>
              <a:rPr lang="fr-FR" sz="1800" dirty="0" err="1">
                <a:effectLst/>
                <a:latin typeface="TimesNewRomanPSMT"/>
              </a:rPr>
              <a:t>entremêlant</a:t>
            </a:r>
            <a:r>
              <a:rPr lang="fr-FR" sz="1800" dirty="0">
                <a:effectLst/>
                <a:latin typeface="TimesNewRomanPSMT"/>
              </a:rPr>
              <a:t> son </a:t>
            </a:r>
            <a:r>
              <a:rPr lang="fr-FR" sz="1800" dirty="0" err="1">
                <a:effectLst/>
                <a:latin typeface="TimesNewRomanPSMT"/>
              </a:rPr>
              <a:t>récit</a:t>
            </a:r>
            <a:r>
              <a:rPr lang="fr-FR" sz="1800" dirty="0">
                <a:effectLst/>
                <a:latin typeface="TimesNewRomanPSMT"/>
              </a:rPr>
              <a:t> de larmes et de sanglots. </a:t>
            </a:r>
            <a:r>
              <a:rPr lang="fr-FR" sz="1800" b="1" dirty="0">
                <a:effectLst/>
                <a:latin typeface="TimesNewRomanPSMT"/>
              </a:rPr>
              <a:t>Elle raconte la mutilation de l’oreille de Jean- Baptiste, la contrainte de manger des </a:t>
            </a:r>
            <a:r>
              <a:rPr lang="fr-FR" sz="1800" b="1" dirty="0" err="1">
                <a:effectLst/>
                <a:latin typeface="TimesNewRomanPSMT"/>
              </a:rPr>
              <a:t>excrémens</a:t>
            </a:r>
            <a:r>
              <a:rPr lang="fr-FR" sz="1800" b="1" dirty="0">
                <a:effectLst/>
                <a:latin typeface="TimesNewRomanPSMT"/>
              </a:rPr>
              <a:t>, les chants </a:t>
            </a:r>
            <a:r>
              <a:rPr lang="fr-FR" sz="1800" b="1" dirty="0" err="1">
                <a:effectLst/>
                <a:latin typeface="TimesNewRomanPSMT"/>
              </a:rPr>
              <a:t>forcés</a:t>
            </a:r>
            <a:r>
              <a:rPr lang="fr-FR" sz="1800" b="1" dirty="0">
                <a:effectLst/>
                <a:latin typeface="TimesNewRomanPSMT"/>
              </a:rPr>
              <a:t> et continuels, indicateurs du travail, </a:t>
            </a:r>
            <a:r>
              <a:rPr lang="fr-FR" sz="1800" b="1" dirty="0" err="1">
                <a:effectLst/>
                <a:latin typeface="TimesNewRomanPSMT"/>
              </a:rPr>
              <a:t>imposés</a:t>
            </a:r>
            <a:r>
              <a:rPr lang="fr-FR" sz="1800" b="1" dirty="0">
                <a:effectLst/>
                <a:latin typeface="TimesNewRomanPSMT"/>
              </a:rPr>
              <a:t>. Elle dit que Jean-Baptiste, ainsi que Gustave, pour </a:t>
            </a:r>
            <a:r>
              <a:rPr lang="fr-FR" sz="1800" b="1" dirty="0" err="1">
                <a:effectLst/>
                <a:latin typeface="TimesNewRomanPSMT"/>
              </a:rPr>
              <a:t>être</a:t>
            </a:r>
            <a:r>
              <a:rPr lang="fr-FR" sz="1800" b="1" dirty="0">
                <a:effectLst/>
                <a:latin typeface="TimesNewRomanPSMT"/>
              </a:rPr>
              <a:t> punis de n’avoir pas ramassé assez d’herbes pour les animaux, </a:t>
            </a:r>
            <a:r>
              <a:rPr lang="fr-FR" sz="1800" b="1" dirty="0" err="1">
                <a:effectLst/>
                <a:latin typeface="TimesNewRomanPSMT"/>
              </a:rPr>
              <a:t>étaient</a:t>
            </a:r>
            <a:r>
              <a:rPr lang="fr-FR" sz="1800" b="1" dirty="0">
                <a:effectLst/>
                <a:latin typeface="TimesNewRomanPSMT"/>
              </a:rPr>
              <a:t> contraints d’en manger. Elle avoue avoir dit à ses </a:t>
            </a:r>
            <a:r>
              <a:rPr lang="fr-FR" sz="1800" b="1" dirty="0" err="1">
                <a:effectLst/>
                <a:latin typeface="TimesNewRomanPSMT"/>
              </a:rPr>
              <a:t>enfans</a:t>
            </a:r>
            <a:r>
              <a:rPr lang="fr-FR" sz="1800" b="1" dirty="0">
                <a:effectLst/>
                <a:latin typeface="TimesNewRomanPSMT"/>
              </a:rPr>
              <a:t>, qui </a:t>
            </a:r>
            <a:r>
              <a:rPr lang="fr-FR" sz="1800" b="1" dirty="0" err="1">
                <a:effectLst/>
                <a:latin typeface="TimesNewRomanPSMT"/>
              </a:rPr>
              <a:t>pâtissaient</a:t>
            </a:r>
            <a:r>
              <a:rPr lang="fr-FR" sz="1800" b="1" dirty="0">
                <a:effectLst/>
                <a:latin typeface="TimesNewRomanPSMT"/>
              </a:rPr>
              <a:t> faute de nourriture, de voler leurs </a:t>
            </a:r>
            <a:r>
              <a:rPr lang="fr-FR" sz="1800" b="1" dirty="0" err="1">
                <a:effectLst/>
                <a:latin typeface="TimesNewRomanPSMT"/>
              </a:rPr>
              <a:t>maîtres</a:t>
            </a:r>
            <a:r>
              <a:rPr lang="fr-FR" sz="1800" b="1" dirty="0">
                <a:effectLst/>
                <a:latin typeface="TimesNewRomanPSMT"/>
              </a:rPr>
              <a:t> </a:t>
            </a:r>
            <a:r>
              <a:rPr lang="fr-FR" sz="1800" b="1" dirty="0" err="1">
                <a:effectLst/>
                <a:latin typeface="TimesNewRomanPSMT"/>
              </a:rPr>
              <a:t>plutôt</a:t>
            </a:r>
            <a:r>
              <a:rPr lang="fr-FR" sz="1800" b="1" dirty="0">
                <a:effectLst/>
                <a:latin typeface="TimesNewRomanPSMT"/>
              </a:rPr>
              <a:t> que les voisins. Elle confirme en un mot toutes les charges de l’accusation. </a:t>
            </a:r>
            <a:endParaRPr lang="fr-FR" b="1" dirty="0"/>
          </a:p>
          <a:p>
            <a:pPr algn="just"/>
            <a:r>
              <a:rPr lang="fr-FR" sz="1800" dirty="0">
                <a:effectLst/>
                <a:latin typeface="TimesNewRomanPSMT"/>
              </a:rPr>
              <a:t>M. Le </a:t>
            </a:r>
            <a:r>
              <a:rPr lang="fr-FR" sz="1800" dirty="0" err="1">
                <a:effectLst/>
                <a:latin typeface="TimesNewRomanPSMT"/>
              </a:rPr>
              <a:t>président</a:t>
            </a:r>
            <a:r>
              <a:rPr lang="fr-FR" sz="1800" dirty="0">
                <a:effectLst/>
                <a:latin typeface="TimesNewRomanPSMT"/>
              </a:rPr>
              <a:t> lui fait observer qu’elle </a:t>
            </a:r>
            <a:r>
              <a:rPr lang="fr-FR" sz="1800" dirty="0" err="1">
                <a:effectLst/>
                <a:latin typeface="TimesNewRomanPSMT"/>
              </a:rPr>
              <a:t>déclare</a:t>
            </a:r>
            <a:r>
              <a:rPr lang="fr-FR" sz="1800" dirty="0">
                <a:effectLst/>
                <a:latin typeface="TimesNewRomanPSMT"/>
              </a:rPr>
              <a:t> ce qu’on lui a fait, et non ce qu’elle a fait ; qu’elle est insolente, paresseuse ; que les </a:t>
            </a:r>
            <a:r>
              <a:rPr lang="fr-FR" sz="1800" b="1" u="sng" dirty="0">
                <a:effectLst/>
                <a:latin typeface="TimesNewRomanPSMT"/>
              </a:rPr>
              <a:t>figues</a:t>
            </a:r>
            <a:r>
              <a:rPr lang="fr-FR" sz="1800" dirty="0">
                <a:effectLst/>
                <a:latin typeface="TimesNewRomanPSMT"/>
              </a:rPr>
              <a:t> que ses </a:t>
            </a:r>
            <a:r>
              <a:rPr lang="fr-FR" sz="1800" dirty="0" err="1">
                <a:effectLst/>
                <a:latin typeface="TimesNewRomanPSMT"/>
              </a:rPr>
              <a:t>maîtres</a:t>
            </a:r>
            <a:r>
              <a:rPr lang="fr-FR" sz="1800" dirty="0">
                <a:effectLst/>
                <a:latin typeface="TimesNewRomanPSMT"/>
              </a:rPr>
              <a:t> donnaient à manger à ses </a:t>
            </a:r>
            <a:r>
              <a:rPr lang="fr-FR" sz="1800" dirty="0" err="1">
                <a:effectLst/>
                <a:latin typeface="TimesNewRomanPSMT"/>
              </a:rPr>
              <a:t>enfans</a:t>
            </a:r>
            <a:r>
              <a:rPr lang="fr-FR" sz="1800" dirty="0">
                <a:effectLst/>
                <a:latin typeface="TimesNewRomanPSMT"/>
              </a:rPr>
              <a:t> sont une excellente nourriture ; quelle (sic) leur donnait un mauvais conseil en leur disant de voler ; qu’au surplus, M. Desfontaines, dont elle </a:t>
            </a:r>
            <a:r>
              <a:rPr lang="fr-FR" sz="1800" dirty="0" err="1">
                <a:effectLst/>
                <a:latin typeface="TimesNewRomanPSMT"/>
              </a:rPr>
              <a:t>était</a:t>
            </a:r>
            <a:r>
              <a:rPr lang="fr-FR" sz="1800" dirty="0">
                <a:effectLst/>
                <a:latin typeface="TimesNewRomanPSMT"/>
              </a:rPr>
              <a:t> si contente, n’avait pas </a:t>
            </a:r>
            <a:r>
              <a:rPr lang="fr-FR" sz="1800" dirty="0" err="1">
                <a:effectLst/>
                <a:latin typeface="TimesNewRomanPSMT"/>
              </a:rPr>
              <a:t>éte</a:t>
            </a:r>
            <a:r>
              <a:rPr lang="fr-FR" sz="1800" dirty="0">
                <a:effectLst/>
                <a:latin typeface="TimesNewRomanPSMT"/>
              </a:rPr>
              <a:t>́ si contente d’elle. </a:t>
            </a:r>
            <a:endParaRPr lang="fr-FR" dirty="0"/>
          </a:p>
          <a:p>
            <a:pPr algn="just"/>
            <a:r>
              <a:rPr lang="fr-FR" sz="1800" i="1" dirty="0">
                <a:effectLst/>
                <a:latin typeface="TimesNewRomanPS"/>
              </a:rPr>
              <a:t>Rosette </a:t>
            </a:r>
            <a:r>
              <a:rPr lang="fr-FR" sz="1800" dirty="0">
                <a:effectLst/>
                <a:latin typeface="TimesNewRomanPSMT"/>
              </a:rPr>
              <a:t>: M. Desfontaines est un bon blanc, et si je n’ai pas </a:t>
            </a:r>
            <a:r>
              <a:rPr lang="fr-FR" sz="1800" dirty="0" err="1">
                <a:effectLst/>
                <a:latin typeface="TimesNewRomanPSMT"/>
              </a:rPr>
              <a:t>éte</a:t>
            </a:r>
            <a:r>
              <a:rPr lang="fr-FR" sz="1800" dirty="0">
                <a:effectLst/>
                <a:latin typeface="TimesNewRomanPSMT"/>
              </a:rPr>
              <a:t>́ bonne pour lui, il a </a:t>
            </a:r>
            <a:r>
              <a:rPr lang="fr-FR" sz="1800" dirty="0" err="1">
                <a:effectLst/>
                <a:latin typeface="TimesNewRomanPSMT"/>
              </a:rPr>
              <a:t>été</a:t>
            </a:r>
            <a:r>
              <a:rPr lang="fr-FR" sz="1800" dirty="0">
                <a:effectLst/>
                <a:latin typeface="TimesNewRomanPSMT"/>
              </a:rPr>
              <a:t>́ bon pour moi. </a:t>
            </a:r>
            <a:endParaRPr lang="fr-FR" dirty="0"/>
          </a:p>
          <a:p>
            <a:pPr algn="just"/>
            <a:r>
              <a:rPr lang="fr-FR" sz="1800" dirty="0">
                <a:effectLst/>
                <a:latin typeface="TimesNewRomanPSMT"/>
              </a:rPr>
              <a:t>On dit à Rosette de </a:t>
            </a:r>
            <a:r>
              <a:rPr lang="fr-FR" sz="1800" dirty="0" err="1">
                <a:effectLst/>
                <a:latin typeface="TimesNewRomanPSMT"/>
              </a:rPr>
              <a:t>démontrer</a:t>
            </a:r>
            <a:r>
              <a:rPr lang="fr-FR" sz="1800" dirty="0">
                <a:effectLst/>
                <a:latin typeface="TimesNewRomanPSMT"/>
              </a:rPr>
              <a:t> avec </a:t>
            </a:r>
            <a:r>
              <a:rPr lang="fr-FR" sz="1800" b="1" dirty="0">
                <a:effectLst/>
                <a:latin typeface="TimesNewRomanPSMT"/>
              </a:rPr>
              <a:t>la </a:t>
            </a:r>
            <a:r>
              <a:rPr lang="fr-FR" sz="1800" b="1" u="sng" dirty="0">
                <a:effectLst/>
                <a:latin typeface="TimesNewRomanPSMT"/>
              </a:rPr>
              <a:t>rigoise </a:t>
            </a:r>
            <a:r>
              <a:rPr lang="fr-FR" sz="1800" dirty="0">
                <a:effectLst/>
                <a:latin typeface="TimesNewRomanPSMT"/>
              </a:rPr>
              <a:t>en main comment il a </a:t>
            </a:r>
            <a:r>
              <a:rPr lang="fr-FR" sz="1800" dirty="0" err="1">
                <a:effectLst/>
                <a:latin typeface="TimesNewRomanPSMT"/>
              </a:rPr>
              <a:t>éte</a:t>
            </a:r>
            <a:r>
              <a:rPr lang="fr-FR" sz="1800" dirty="0">
                <a:effectLst/>
                <a:latin typeface="TimesNewRomanPSMT"/>
              </a:rPr>
              <a:t>́ possible d’y introduire </a:t>
            </a:r>
            <a:r>
              <a:rPr lang="fr-FR" sz="1800" b="1" u="sng" dirty="0">
                <a:effectLst/>
                <a:latin typeface="TimesNewRomanPSMT"/>
              </a:rPr>
              <a:t>du fil d’archal</a:t>
            </a:r>
            <a:r>
              <a:rPr lang="fr-FR" sz="1800" dirty="0">
                <a:effectLst/>
                <a:latin typeface="TimesNewRomanPSMT"/>
              </a:rPr>
              <a:t>. Rosette </a:t>
            </a:r>
            <a:r>
              <a:rPr lang="fr-FR" sz="1800" dirty="0" err="1">
                <a:effectLst/>
                <a:latin typeface="TimesNewRomanPSMT"/>
              </a:rPr>
              <a:t>déclare</a:t>
            </a:r>
            <a:r>
              <a:rPr lang="fr-FR" sz="1800" dirty="0">
                <a:effectLst/>
                <a:latin typeface="TimesNewRomanPSMT"/>
              </a:rPr>
              <a:t> que ce n’est pas avec cette vieille rigoise qu’elle a </a:t>
            </a:r>
            <a:r>
              <a:rPr lang="fr-FR" sz="1800" dirty="0" err="1">
                <a:effectLst/>
                <a:latin typeface="TimesNewRomanPSMT"/>
              </a:rPr>
              <a:t>éte</a:t>
            </a:r>
            <a:r>
              <a:rPr lang="fr-FR" sz="1800" dirty="0">
                <a:effectLst/>
                <a:latin typeface="TimesNewRomanPSMT"/>
              </a:rPr>
              <a:t>́ </a:t>
            </a:r>
            <a:r>
              <a:rPr lang="fr-FR" sz="1800" dirty="0" err="1">
                <a:effectLst/>
                <a:latin typeface="TimesNewRomanPSMT"/>
              </a:rPr>
              <a:t>frappée</a:t>
            </a:r>
            <a:r>
              <a:rPr lang="fr-FR" sz="1800" dirty="0">
                <a:effectLst/>
                <a:latin typeface="TimesNewRomanPSMT"/>
              </a:rPr>
              <a:t>, et elle ne peut pas rendre compte de la </a:t>
            </a:r>
            <a:r>
              <a:rPr lang="fr-FR" sz="1800" dirty="0" err="1">
                <a:effectLst/>
                <a:latin typeface="TimesNewRomanPSMT"/>
              </a:rPr>
              <a:t>manière</a:t>
            </a:r>
            <a:r>
              <a:rPr lang="fr-FR" sz="1800" dirty="0">
                <a:effectLst/>
                <a:latin typeface="TimesNewRomanPSMT"/>
              </a:rPr>
              <a:t> dont on s’y est pris pour rendre les coups si </a:t>
            </a:r>
            <a:r>
              <a:rPr lang="fr-FR" sz="1800" dirty="0" err="1">
                <a:effectLst/>
                <a:latin typeface="TimesNewRomanPSMT"/>
              </a:rPr>
              <a:t>déchirans</a:t>
            </a:r>
            <a:r>
              <a:rPr lang="fr-FR" sz="1800" dirty="0">
                <a:effectLst/>
                <a:latin typeface="TimesNewRomanPSMT"/>
              </a:rPr>
              <a:t> ; elle a cru seulement que la </a:t>
            </a:r>
            <a:r>
              <a:rPr lang="fr-FR" sz="1800" dirty="0" err="1">
                <a:effectLst/>
                <a:latin typeface="TimesNewRomanPSMT"/>
              </a:rPr>
              <a:t>mèche</a:t>
            </a:r>
            <a:r>
              <a:rPr lang="fr-FR" sz="1800" dirty="0">
                <a:effectLst/>
                <a:latin typeface="TimesNewRomanPSMT"/>
              </a:rPr>
              <a:t> </a:t>
            </a:r>
            <a:r>
              <a:rPr lang="fr-FR" sz="1800" dirty="0" err="1">
                <a:effectLst/>
                <a:latin typeface="TimesNewRomanPSMT"/>
              </a:rPr>
              <a:t>était</a:t>
            </a:r>
            <a:r>
              <a:rPr lang="fr-FR" sz="1800" dirty="0">
                <a:effectLst/>
                <a:latin typeface="TimesNewRomanPSMT"/>
              </a:rPr>
              <a:t> en </a:t>
            </a:r>
            <a:r>
              <a:rPr lang="fr-FR" sz="1800" dirty="0" err="1">
                <a:effectLst/>
                <a:latin typeface="TimesNewRomanPSMT"/>
              </a:rPr>
              <a:t>métal</a:t>
            </a:r>
            <a:r>
              <a:rPr lang="fr-FR" sz="1800" dirty="0">
                <a:effectLst/>
                <a:latin typeface="TimesNewRomanPSMT"/>
              </a:rPr>
              <a:t>. </a:t>
            </a:r>
          </a:p>
          <a:p>
            <a:endParaRPr lang="fr-FR" sz="1800" i="1" dirty="0">
              <a:effectLst/>
              <a:latin typeface="TimesNewRomanPS"/>
            </a:endParaRPr>
          </a:p>
          <a:p>
            <a:r>
              <a:rPr lang="fr-FR" sz="1800" i="1" dirty="0">
                <a:effectLst/>
                <a:latin typeface="TimesNewRomanPS"/>
              </a:rPr>
              <a:t>Gazette des tribunaux du 4 </a:t>
            </a:r>
            <a:r>
              <a:rPr lang="fr-FR" sz="1800" i="1" dirty="0" err="1">
                <a:effectLst/>
                <a:latin typeface="TimesNewRomanPS"/>
              </a:rPr>
              <a:t>février</a:t>
            </a:r>
            <a:r>
              <a:rPr lang="fr-FR" sz="1800" i="1" dirty="0">
                <a:effectLst/>
                <a:latin typeface="TimesNewRomanPS"/>
              </a:rPr>
              <a:t> 1846,Cour d’assises de Saint-Pierre (Martinique) </a:t>
            </a:r>
            <a:endParaRPr lang="fr-FR" dirty="0"/>
          </a:p>
          <a:p>
            <a:endParaRPr lang="fr-FR" dirty="0"/>
          </a:p>
        </p:txBody>
      </p:sp>
    </p:spTree>
    <p:extLst>
      <p:ext uri="{BB962C8B-B14F-4D97-AF65-F5344CB8AC3E}">
        <p14:creationId xmlns:p14="http://schemas.microsoft.com/office/powerpoint/2010/main" val="3490586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6F4662-B3B9-14E1-D0EE-B5D4ED5C2539}"/>
              </a:ext>
            </a:extLst>
          </p:cNvPr>
          <p:cNvSpPr>
            <a:spLocks noGrp="1"/>
          </p:cNvSpPr>
          <p:nvPr>
            <p:ph type="title"/>
          </p:nvPr>
        </p:nvSpPr>
        <p:spPr/>
        <p:txBody>
          <a:bodyPr>
            <a:normAutofit/>
          </a:bodyPr>
          <a:lstStyle/>
          <a:p>
            <a:r>
              <a:rPr lang="fr-MQ" dirty="0"/>
              <a:t>II. Choisir sa vie : les stratégies de résistance des femmes esclavisées</a:t>
            </a:r>
          </a:p>
        </p:txBody>
      </p:sp>
      <p:sp>
        <p:nvSpPr>
          <p:cNvPr id="3" name="Espace réservé du texte 2">
            <a:extLst>
              <a:ext uri="{FF2B5EF4-FFF2-40B4-BE49-F238E27FC236}">
                <a16:creationId xmlns:a16="http://schemas.microsoft.com/office/drawing/2014/main" id="{866B9A37-5696-A92D-6D4C-2709A9489840}"/>
              </a:ext>
            </a:extLst>
          </p:cNvPr>
          <p:cNvSpPr>
            <a:spLocks noGrp="1"/>
          </p:cNvSpPr>
          <p:nvPr>
            <p:ph type="body" idx="1"/>
          </p:nvPr>
        </p:nvSpPr>
        <p:spPr/>
        <p:txBody>
          <a:bodyPr/>
          <a:lstStyle/>
          <a:p>
            <a:endParaRPr lang="fr-MQ" dirty="0"/>
          </a:p>
        </p:txBody>
      </p:sp>
    </p:spTree>
    <p:extLst>
      <p:ext uri="{BB962C8B-B14F-4D97-AF65-F5344CB8AC3E}">
        <p14:creationId xmlns:p14="http://schemas.microsoft.com/office/powerpoint/2010/main" val="1202443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BA9F1C-E9A3-52CB-8BFB-47F17A820550}"/>
              </a:ext>
            </a:extLst>
          </p:cNvPr>
          <p:cNvSpPr>
            <a:spLocks noGrp="1"/>
          </p:cNvSpPr>
          <p:nvPr>
            <p:ph type="title"/>
          </p:nvPr>
        </p:nvSpPr>
        <p:spPr>
          <a:xfrm>
            <a:off x="838200" y="365125"/>
            <a:ext cx="10515600" cy="1460499"/>
          </a:xfrm>
        </p:spPr>
        <p:txBody>
          <a:bodyPr>
            <a:normAutofit/>
          </a:bodyPr>
          <a:lstStyle/>
          <a:p>
            <a:r>
              <a:rPr lang="fr-MQ" b="1" dirty="0"/>
              <a:t>IIA. Choisir sa vie et celle de ses enfants</a:t>
            </a:r>
          </a:p>
        </p:txBody>
      </p:sp>
      <p:sp>
        <p:nvSpPr>
          <p:cNvPr id="3" name="Espace réservé du contenu 2">
            <a:extLst>
              <a:ext uri="{FF2B5EF4-FFF2-40B4-BE49-F238E27FC236}">
                <a16:creationId xmlns:a16="http://schemas.microsoft.com/office/drawing/2014/main" id="{DB5C8A27-4BEF-4123-8BF1-87BEF7754969}"/>
              </a:ext>
            </a:extLst>
          </p:cNvPr>
          <p:cNvSpPr>
            <a:spLocks noGrp="1"/>
          </p:cNvSpPr>
          <p:nvPr>
            <p:ph idx="1"/>
          </p:nvPr>
        </p:nvSpPr>
        <p:spPr>
          <a:xfrm>
            <a:off x="838199" y="1825624"/>
            <a:ext cx="10781371" cy="5032375"/>
          </a:xfrm>
        </p:spPr>
        <p:txBody>
          <a:bodyPr>
            <a:normAutofit lnSpcReduction="10000"/>
          </a:bodyPr>
          <a:lstStyle/>
          <a:p>
            <a:endParaRPr lang="fr-MQ" dirty="0"/>
          </a:p>
          <a:p>
            <a:r>
              <a:rPr lang="fr-MQ" dirty="0"/>
              <a:t>1.  Avortement et infanticide</a:t>
            </a:r>
          </a:p>
          <a:p>
            <a:r>
              <a:rPr lang="fr-MQ" dirty="0"/>
              <a:t>2. Le refus du mariage (voir aussi pour le Brésil les procès pour rupture de bans étudiés par Charlotte de Castelnau-Lestoile*)</a:t>
            </a:r>
          </a:p>
          <a:p>
            <a:r>
              <a:rPr lang="fr-MQ" dirty="0"/>
              <a:t>3. Séduire le maître : compromission ou stratégie de survie  ?</a:t>
            </a:r>
          </a:p>
          <a:p>
            <a:r>
              <a:rPr lang="fr-MQ" dirty="0"/>
              <a:t>4. Cultiver son jardin et vendre ses productions au marché (produits frais ou transformés)</a:t>
            </a:r>
          </a:p>
          <a:p>
            <a:r>
              <a:rPr lang="fr-MQ" dirty="0"/>
              <a:t>5. Résister par l’intégration au système en ville. </a:t>
            </a:r>
            <a:r>
              <a:rPr lang="fr-FR" dirty="0"/>
              <a:t>D</a:t>
            </a:r>
            <a:r>
              <a:rPr lang="fr-MQ" dirty="0"/>
              <a:t>ans le cadre d’une monétarisation des échanges serviles, négocier une plus grande autonomie dans le travail et la vie quotidienne (logement, couple, sociabilité)  en devenant esclave de journée ou au mois =&gt; liberté de fait).</a:t>
            </a:r>
          </a:p>
          <a:p>
            <a:endParaRPr lang="fr-MQ" dirty="0"/>
          </a:p>
          <a:p>
            <a:endParaRPr lang="fr-MQ" dirty="0"/>
          </a:p>
          <a:p>
            <a:endParaRPr lang="fr-MQ" dirty="0"/>
          </a:p>
        </p:txBody>
      </p:sp>
    </p:spTree>
    <p:extLst>
      <p:ext uri="{BB962C8B-B14F-4D97-AF65-F5344CB8AC3E}">
        <p14:creationId xmlns:p14="http://schemas.microsoft.com/office/powerpoint/2010/main" val="381464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12BAB5-6E30-FB69-DCC2-DB7EE705C832}"/>
              </a:ext>
            </a:extLst>
          </p:cNvPr>
          <p:cNvSpPr>
            <a:spLocks noGrp="1"/>
          </p:cNvSpPr>
          <p:nvPr>
            <p:ph type="title"/>
          </p:nvPr>
        </p:nvSpPr>
        <p:spPr/>
        <p:txBody>
          <a:bodyPr/>
          <a:lstStyle/>
          <a:p>
            <a:pPr algn="ctr"/>
            <a:r>
              <a:rPr lang="fr-FR" dirty="0"/>
              <a:t>IIB. Reconstruire  les communautés serviles</a:t>
            </a:r>
            <a:endParaRPr lang="fr-MQ" dirty="0"/>
          </a:p>
        </p:txBody>
      </p:sp>
      <p:sp>
        <p:nvSpPr>
          <p:cNvPr id="3" name="Espace réservé du texte 2">
            <a:extLst>
              <a:ext uri="{FF2B5EF4-FFF2-40B4-BE49-F238E27FC236}">
                <a16:creationId xmlns:a16="http://schemas.microsoft.com/office/drawing/2014/main" id="{328841B6-5A8A-A3E9-F736-2F16DF3171FC}"/>
              </a:ext>
            </a:extLst>
          </p:cNvPr>
          <p:cNvSpPr>
            <a:spLocks noGrp="1"/>
          </p:cNvSpPr>
          <p:nvPr>
            <p:ph type="body" idx="1"/>
          </p:nvPr>
        </p:nvSpPr>
        <p:spPr/>
        <p:txBody>
          <a:bodyPr>
            <a:normAutofit/>
          </a:bodyPr>
          <a:lstStyle/>
          <a:p>
            <a:pPr marL="342900" indent="-342900">
              <a:buFont typeface="Arial" panose="020B0604020202020204" pitchFamily="34" charset="0"/>
              <a:buChar char="•"/>
            </a:pPr>
            <a:r>
              <a:rPr lang="fr-FR" dirty="0"/>
              <a:t>S</a:t>
            </a:r>
            <a:r>
              <a:rPr lang="fr-MQ" dirty="0"/>
              <a:t>ource : l’affaire dite du G</a:t>
            </a:r>
            <a:r>
              <a:rPr lang="fr-FR" dirty="0"/>
              <a:t>a</a:t>
            </a:r>
            <a:r>
              <a:rPr lang="fr-MQ" dirty="0"/>
              <a:t>oulet, Martinique, 1710, in D. Rogers, </a:t>
            </a:r>
            <a:r>
              <a:rPr lang="fr-FR" sz="2400" i="1" dirty="0">
                <a:latin typeface="Cambria" panose="02040503050406030204" pitchFamily="18" charset="0"/>
                <a:ea typeface="MS Mincho" panose="02020609040205080304" pitchFamily="49" charset="-128"/>
                <a:cs typeface="Times New Roman" panose="02020603050405020304" pitchFamily="18" charset="0"/>
              </a:rPr>
              <a:t>Voix d’esclaves. Louisiane, Antilles et Guyanes françaises, XVIIIe-XIXe siècles</a:t>
            </a:r>
            <a:r>
              <a:rPr lang="fr-FR" sz="2400" dirty="0">
                <a:latin typeface="Cambria" panose="02040503050406030204" pitchFamily="18" charset="0"/>
                <a:ea typeface="MS Mincho" panose="02020609040205080304" pitchFamily="49" charset="-128"/>
                <a:cs typeface="Times New Roman" panose="02020603050405020304" pitchFamily="18" charset="0"/>
              </a:rPr>
              <a:t>, Collections sources et documents, Karthala, 2015.</a:t>
            </a:r>
            <a:r>
              <a:rPr lang="fr-MQ" sz="2400" dirty="0">
                <a:latin typeface="Cambria" panose="02040503050406030204" pitchFamily="18" charset="0"/>
              </a:rPr>
              <a:t> </a:t>
            </a:r>
            <a:endParaRPr lang="fr-MQ" dirty="0"/>
          </a:p>
        </p:txBody>
      </p:sp>
    </p:spTree>
    <p:extLst>
      <p:ext uri="{BB962C8B-B14F-4D97-AF65-F5344CB8AC3E}">
        <p14:creationId xmlns:p14="http://schemas.microsoft.com/office/powerpoint/2010/main" val="3371916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C2F1263-401F-D6D8-F3CB-27F327AFD7C5}"/>
              </a:ext>
            </a:extLst>
          </p:cNvPr>
          <p:cNvSpPr txBox="1"/>
          <p:nvPr/>
        </p:nvSpPr>
        <p:spPr>
          <a:xfrm>
            <a:off x="-154983" y="-1"/>
            <a:ext cx="13167598" cy="7361695"/>
          </a:xfrm>
          <a:prstGeom prst="rect">
            <a:avLst/>
          </a:prstGeom>
          <a:noFill/>
        </p:spPr>
        <p:txBody>
          <a:bodyPr wrap="square">
            <a:spAutoFit/>
          </a:bodyPr>
          <a:lstStyle/>
          <a:p>
            <a:pPr indent="449580">
              <a:lnSpc>
                <a:spcPct val="150000"/>
              </a:lnSpc>
            </a:pPr>
            <a:r>
              <a:rPr lang="fr-FR" sz="1800" kern="50" dirty="0">
                <a:effectLst/>
                <a:latin typeface="Times New Roman" panose="02020603050405020304" pitchFamily="18" charset="0"/>
                <a:ea typeface="Arial Unicode MS" panose="020B0604020202020204" pitchFamily="34" charset="-128"/>
              </a:rPr>
              <a:t>Interrogé si ladite Laurence n’est pas du complot desdits nègres.</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A répondu </a:t>
            </a:r>
            <a:r>
              <a:rPr lang="fr-FR" sz="1800" b="1" kern="50" dirty="0">
                <a:effectLst/>
                <a:latin typeface="Times New Roman" panose="02020603050405020304" pitchFamily="18" charset="0"/>
                <a:ea typeface="Arial Unicode MS" panose="020B0604020202020204" pitchFamily="34" charset="-128"/>
              </a:rPr>
              <a:t>qu’elle fait le </a:t>
            </a:r>
            <a:r>
              <a:rPr lang="fr-FR" sz="1800" b="1" u="sng" kern="50" dirty="0">
                <a:effectLst/>
                <a:latin typeface="Times New Roman" panose="02020603050405020304" pitchFamily="18" charset="0"/>
                <a:ea typeface="Arial Unicode MS" panose="020B0604020202020204" pitchFamily="34" charset="-128"/>
              </a:rPr>
              <a:t>canari</a:t>
            </a:r>
            <a:r>
              <a:rPr lang="fr-FR" sz="1800" b="1" kern="50" dirty="0">
                <a:effectLst/>
                <a:latin typeface="Times New Roman" panose="02020603050405020304" pitchFamily="18" charset="0"/>
                <a:ea typeface="Arial Unicode MS" panose="020B0604020202020204" pitchFamily="34" charset="-128"/>
              </a:rPr>
              <a:t> aux nègres qui s’assemblent</a:t>
            </a:r>
            <a:r>
              <a:rPr lang="fr-FR" sz="1800" kern="50" dirty="0">
                <a:effectLst/>
                <a:latin typeface="Times New Roman" panose="02020603050405020304" pitchFamily="18" charset="0"/>
                <a:ea typeface="Arial Unicode MS" panose="020B0604020202020204" pitchFamily="34" charset="-128"/>
              </a:rPr>
              <a:t>, qu’elle sait bien qu’il y a des officiers parmi eux ; mais qu’il ne </a:t>
            </a: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sait pas si elle sait que c’est pour marcher contre les Blancs et que quand on faisait beaucoup de bruit, elle disait aux nègres </a:t>
            </a: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de se retirer.</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A lui remontré qu’il a donc été plusieurs fois aux </a:t>
            </a:r>
            <a:r>
              <a:rPr lang="fr-FR" sz="1800" b="1" u="sng" kern="50" dirty="0" err="1">
                <a:effectLst/>
                <a:latin typeface="Times New Roman" panose="02020603050405020304" pitchFamily="18" charset="0"/>
                <a:ea typeface="Arial Unicode MS" panose="020B0604020202020204" pitchFamily="34" charset="-128"/>
              </a:rPr>
              <a:t>gaoulets</a:t>
            </a:r>
            <a:r>
              <a:rPr lang="fr-FR" sz="1800" kern="50" dirty="0">
                <a:effectLst/>
                <a:latin typeface="Times New Roman" panose="02020603050405020304" pitchFamily="18" charset="0"/>
                <a:ea typeface="Arial Unicode MS" panose="020B0604020202020204" pitchFamily="34" charset="-128"/>
              </a:rPr>
              <a:t>.</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A répondu qu’il y a été quatre fois.</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Interrogé à quoi servent dans ce </a:t>
            </a:r>
            <a:r>
              <a:rPr lang="fr-FR" sz="1800" kern="50" dirty="0" err="1">
                <a:effectLst/>
                <a:latin typeface="Times New Roman" panose="02020603050405020304" pitchFamily="18" charset="0"/>
                <a:ea typeface="Arial Unicode MS" panose="020B0604020202020204" pitchFamily="34" charset="-128"/>
              </a:rPr>
              <a:t>gaoulet</a:t>
            </a:r>
            <a:r>
              <a:rPr lang="fr-FR" sz="1800" kern="50" dirty="0">
                <a:effectLst/>
                <a:latin typeface="Times New Roman" panose="02020603050405020304" pitchFamily="18" charset="0"/>
                <a:ea typeface="Arial Unicode MS" panose="020B0604020202020204" pitchFamily="34" charset="-128"/>
              </a:rPr>
              <a:t> les négresses </a:t>
            </a:r>
            <a:r>
              <a:rPr lang="fr-FR" sz="1800" kern="50" dirty="0" err="1">
                <a:effectLst/>
                <a:latin typeface="Times New Roman" panose="02020603050405020304" pitchFamily="18" charset="0"/>
                <a:ea typeface="Arial Unicode MS" panose="020B0604020202020204" pitchFamily="34" charset="-128"/>
              </a:rPr>
              <a:t>Cathault</a:t>
            </a:r>
            <a:r>
              <a:rPr lang="fr-FR" sz="1800" kern="50" dirty="0">
                <a:effectLst/>
                <a:latin typeface="Times New Roman" panose="02020603050405020304" pitchFamily="18" charset="0"/>
                <a:ea typeface="Arial Unicode MS" panose="020B0604020202020204" pitchFamily="34" charset="-128"/>
              </a:rPr>
              <a:t> femme de Jacob et </a:t>
            </a:r>
            <a:r>
              <a:rPr lang="fr-FR" sz="1800" kern="50" dirty="0" err="1">
                <a:effectLst/>
                <a:latin typeface="Times New Roman" panose="02020603050405020304" pitchFamily="18" charset="0"/>
                <a:ea typeface="Arial Unicode MS" panose="020B0604020202020204" pitchFamily="34" charset="-128"/>
              </a:rPr>
              <a:t>Magdelaine</a:t>
            </a:r>
            <a:r>
              <a:rPr lang="fr-FR" sz="1800" kern="50" dirty="0">
                <a:effectLst/>
                <a:latin typeface="Times New Roman" panose="02020603050405020304" pitchFamily="18" charset="0"/>
                <a:ea typeface="Arial Unicode MS" panose="020B0604020202020204" pitchFamily="34" charset="-128"/>
              </a:rPr>
              <a:t> femme de </a:t>
            </a:r>
            <a:r>
              <a:rPr lang="fr-FR" sz="1800" kern="50" dirty="0" err="1">
                <a:effectLst/>
                <a:latin typeface="Times New Roman" panose="02020603050405020304" pitchFamily="18" charset="0"/>
                <a:ea typeface="Arial Unicode MS" panose="020B0604020202020204" pitchFamily="34" charset="-128"/>
              </a:rPr>
              <a:t>Cominan</a:t>
            </a:r>
            <a:r>
              <a:rPr lang="fr-FR" sz="1800" kern="50" dirty="0">
                <a:effectLst/>
                <a:latin typeface="Times New Roman" panose="02020603050405020304" pitchFamily="18" charset="0"/>
                <a:ea typeface="Arial Unicode MS" panose="020B0604020202020204" pitchFamily="34" charset="-128"/>
              </a:rPr>
              <a:t>, qui </a:t>
            </a: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appartiennent aux dites religieuses.</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b="1" kern="50" dirty="0">
                <a:effectLst/>
                <a:latin typeface="Times New Roman" panose="02020603050405020304" pitchFamily="18" charset="0"/>
                <a:ea typeface="Arial Unicode MS" panose="020B0604020202020204" pitchFamily="34" charset="-128"/>
              </a:rPr>
              <a:t>A répondu qu’elle enfilent les colliers qui servent exagérée (sic) pour avoir entrée dans le </a:t>
            </a:r>
            <a:r>
              <a:rPr lang="fr-FR" sz="1800" b="1" kern="50" dirty="0" err="1">
                <a:effectLst/>
                <a:latin typeface="Times New Roman" panose="02020603050405020304" pitchFamily="18" charset="0"/>
                <a:ea typeface="Arial Unicode MS" panose="020B0604020202020204" pitchFamily="34" charset="-128"/>
              </a:rPr>
              <a:t>gaoulet</a:t>
            </a:r>
            <a:r>
              <a:rPr lang="fr-FR" sz="1800" kern="50" dirty="0">
                <a:effectLst/>
                <a:latin typeface="Times New Roman" panose="02020603050405020304" pitchFamily="18" charset="0"/>
                <a:ea typeface="Arial Unicode MS" panose="020B0604020202020204" pitchFamily="34" charset="-128"/>
              </a:rPr>
              <a:t>.</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Interrogé si elles ne prennent pas de l’argent pour la façon et combien.</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b="1" kern="50" dirty="0">
                <a:effectLst/>
                <a:latin typeface="Times New Roman" panose="02020603050405020304" pitchFamily="18" charset="0"/>
                <a:ea typeface="Arial Unicode MS" panose="020B0604020202020204" pitchFamily="34" charset="-128"/>
              </a:rPr>
              <a:t>A répondu qu’elles prennent dix sols pour chaque collier</a:t>
            </a:r>
            <a:r>
              <a:rPr lang="fr-FR" sz="1800" kern="50" dirty="0">
                <a:effectLst/>
                <a:latin typeface="Times New Roman" panose="02020603050405020304" pitchFamily="18" charset="0"/>
                <a:ea typeface="Arial Unicode MS" panose="020B0604020202020204" pitchFamily="34" charset="-128"/>
              </a:rPr>
              <a:t>.</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Interrogé à quoi servent dans lesdits </a:t>
            </a:r>
            <a:r>
              <a:rPr lang="fr-FR" sz="1800" kern="50" dirty="0" err="1">
                <a:effectLst/>
                <a:latin typeface="Times New Roman" panose="02020603050405020304" pitchFamily="18" charset="0"/>
                <a:ea typeface="Arial Unicode MS" panose="020B0604020202020204" pitchFamily="34" charset="-128"/>
              </a:rPr>
              <a:t>gaoulets</a:t>
            </a:r>
            <a:r>
              <a:rPr lang="fr-FR" sz="1800" kern="50" dirty="0">
                <a:effectLst/>
                <a:latin typeface="Times New Roman" panose="02020603050405020304" pitchFamily="18" charset="0"/>
                <a:ea typeface="Arial Unicode MS" panose="020B0604020202020204" pitchFamily="34" charset="-128"/>
              </a:rPr>
              <a:t> lesdites négresses Babiche, et Anne, Jeanne Samba créole, Agathe, Marthe, et</a:t>
            </a:r>
          </a:p>
          <a:p>
            <a:pPr indent="449580">
              <a:lnSpc>
                <a:spcPct val="150000"/>
              </a:lnSpc>
            </a:pPr>
            <a:r>
              <a:rPr lang="fr-FR" sz="1800" kern="50" dirty="0">
                <a:effectLst/>
                <a:latin typeface="Times New Roman" panose="02020603050405020304" pitchFamily="18" charset="0"/>
                <a:ea typeface="Arial Unicode MS" panose="020B0604020202020204" pitchFamily="34" charset="-128"/>
              </a:rPr>
              <a:t> Manon, </a:t>
            </a:r>
            <a:r>
              <a:rPr lang="fr-FR" sz="1800" kern="50" dirty="0" err="1">
                <a:effectLst/>
                <a:latin typeface="Times New Roman" panose="02020603050405020304" pitchFamily="18" charset="0"/>
                <a:ea typeface="Arial Unicode MS" panose="020B0604020202020204" pitchFamily="34" charset="-128"/>
              </a:rPr>
              <a:t>Magdelon</a:t>
            </a:r>
            <a:r>
              <a:rPr lang="fr-FR" sz="1800" kern="50" dirty="0">
                <a:effectLst/>
                <a:latin typeface="Times New Roman" panose="02020603050405020304" pitchFamily="18" charset="0"/>
                <a:ea typeface="Arial Unicode MS" panose="020B0604020202020204" pitchFamily="34" charset="-128"/>
              </a:rPr>
              <a:t>, </a:t>
            </a:r>
            <a:r>
              <a:rPr lang="fr-FR" sz="1800" kern="50" dirty="0" err="1">
                <a:effectLst/>
                <a:latin typeface="Times New Roman" panose="02020603050405020304" pitchFamily="18" charset="0"/>
                <a:ea typeface="Arial Unicode MS" panose="020B0604020202020204" pitchFamily="34" charset="-128"/>
              </a:rPr>
              <a:t>Dorothé</a:t>
            </a:r>
            <a:r>
              <a:rPr lang="fr-FR" sz="1800" kern="50" dirty="0">
                <a:effectLst/>
                <a:latin typeface="Times New Roman" panose="02020603050405020304" pitchFamily="18" charset="0"/>
                <a:ea typeface="Arial Unicode MS" panose="020B0604020202020204" pitchFamily="34" charset="-128"/>
              </a:rPr>
              <a:t>, </a:t>
            </a:r>
            <a:r>
              <a:rPr lang="fr-FR" sz="1800" kern="50" dirty="0" err="1">
                <a:effectLst/>
                <a:latin typeface="Times New Roman" panose="02020603050405020304" pitchFamily="18" charset="0"/>
                <a:ea typeface="Arial Unicode MS" panose="020B0604020202020204" pitchFamily="34" charset="-128"/>
              </a:rPr>
              <a:t>Jeannetton</a:t>
            </a:r>
            <a:r>
              <a:rPr lang="fr-FR" sz="1800" kern="50" dirty="0">
                <a:effectLst/>
                <a:latin typeface="Times New Roman" panose="02020603050405020304" pitchFamily="18" charset="0"/>
                <a:ea typeface="Arial Unicode MS" panose="020B0604020202020204" pitchFamily="34" charset="-128"/>
              </a:rPr>
              <a:t>, Jacqueline et Fanchon.</a:t>
            </a:r>
            <a:endParaRPr lang="fr-MQ" sz="1800" kern="50" dirty="0">
              <a:effectLst/>
              <a:latin typeface="Times New Roman" panose="02020603050405020304" pitchFamily="18" charset="0"/>
              <a:ea typeface="Arial Unicode MS" panose="020B0604020202020204" pitchFamily="34" charset="-128"/>
            </a:endParaRPr>
          </a:p>
          <a:p>
            <a:pPr indent="449580">
              <a:lnSpc>
                <a:spcPct val="150000"/>
              </a:lnSpc>
            </a:pPr>
            <a:r>
              <a:rPr lang="fr-FR" sz="1800" b="1" kern="50" dirty="0">
                <a:effectLst/>
                <a:latin typeface="Times New Roman" panose="02020603050405020304" pitchFamily="18" charset="0"/>
                <a:ea typeface="Arial Unicode MS" panose="020B0604020202020204" pitchFamily="34" charset="-128"/>
              </a:rPr>
              <a:t>A répondu que Babiche fournissait de la </a:t>
            </a:r>
            <a:r>
              <a:rPr lang="fr-FR" sz="1800" b="1" u="sng" kern="50" dirty="0">
                <a:effectLst/>
                <a:latin typeface="Times New Roman" panose="02020603050405020304" pitchFamily="18" charset="0"/>
                <a:ea typeface="Arial Unicode MS" panose="020B0604020202020204" pitchFamily="34" charset="-128"/>
              </a:rPr>
              <a:t>farine </a:t>
            </a:r>
            <a:r>
              <a:rPr lang="fr-FR" sz="1800" b="1" kern="50" dirty="0">
                <a:effectLst/>
                <a:latin typeface="Times New Roman" panose="02020603050405020304" pitchFamily="18" charset="0"/>
                <a:ea typeface="Arial Unicode MS" panose="020B0604020202020204" pitchFamily="34" charset="-128"/>
              </a:rPr>
              <a:t>à Pierrot </a:t>
            </a:r>
            <a:r>
              <a:rPr lang="fr-FR" sz="1800" b="1" kern="50" dirty="0" err="1">
                <a:effectLst/>
                <a:latin typeface="Times New Roman" panose="02020603050405020304" pitchFamily="18" charset="0"/>
                <a:ea typeface="Arial Unicode MS" panose="020B0604020202020204" pitchFamily="34" charset="-128"/>
              </a:rPr>
              <a:t>Maunière</a:t>
            </a:r>
            <a:r>
              <a:rPr lang="fr-FR" sz="1800" b="1" kern="50" dirty="0">
                <a:effectLst/>
                <a:latin typeface="Times New Roman" panose="02020603050405020304" pitchFamily="18" charset="0"/>
                <a:ea typeface="Arial Unicode MS" panose="020B0604020202020204" pitchFamily="34" charset="-128"/>
              </a:rPr>
              <a:t> et qu’elle et toutes les autres enfilaient des colliers </a:t>
            </a:r>
          </a:p>
          <a:p>
            <a:pPr indent="449580">
              <a:lnSpc>
                <a:spcPct val="150000"/>
              </a:lnSpc>
            </a:pPr>
            <a:r>
              <a:rPr lang="fr-FR" sz="1800" b="1" kern="50" dirty="0">
                <a:effectLst/>
                <a:latin typeface="Times New Roman" panose="02020603050405020304" pitchFamily="18" charset="0"/>
                <a:ea typeface="Arial Unicode MS" panose="020B0604020202020204" pitchFamily="34" charset="-128"/>
              </a:rPr>
              <a:t>pour le </a:t>
            </a:r>
            <a:r>
              <a:rPr lang="fr-FR" sz="1800" b="1" kern="50" dirty="0" err="1">
                <a:effectLst/>
                <a:latin typeface="Times New Roman" panose="02020603050405020304" pitchFamily="18" charset="0"/>
                <a:ea typeface="Arial Unicode MS" panose="020B0604020202020204" pitchFamily="34" charset="-128"/>
              </a:rPr>
              <a:t>gaoulet</a:t>
            </a:r>
            <a:r>
              <a:rPr lang="fr-FR" sz="1800" b="1" kern="50" dirty="0">
                <a:effectLst/>
                <a:latin typeface="Times New Roman" panose="02020603050405020304" pitchFamily="18" charset="0"/>
                <a:ea typeface="Arial Unicode MS" panose="020B0604020202020204" pitchFamily="34" charset="-128"/>
              </a:rPr>
              <a:t> où elles ont été fort souvent, que ladite Jeanneton a eu du bruit avec ledit Scipion </a:t>
            </a:r>
            <a:r>
              <a:rPr lang="fr-FR" sz="1800" b="1" kern="50" dirty="0" err="1">
                <a:effectLst/>
                <a:latin typeface="Times New Roman" panose="02020603050405020304" pitchFamily="18" charset="0"/>
                <a:ea typeface="Arial Unicode MS" panose="020B0604020202020204" pitchFamily="34" charset="-128"/>
              </a:rPr>
              <a:t>Linche</a:t>
            </a:r>
            <a:r>
              <a:rPr lang="fr-FR" sz="1800" b="1" kern="50" dirty="0">
                <a:effectLst/>
                <a:latin typeface="Times New Roman" panose="02020603050405020304" pitchFamily="18" charset="0"/>
                <a:ea typeface="Arial Unicode MS" panose="020B0604020202020204" pitchFamily="34" charset="-128"/>
              </a:rPr>
              <a:t>, de qui elle était </a:t>
            </a:r>
          </a:p>
          <a:p>
            <a:pPr indent="449580">
              <a:lnSpc>
                <a:spcPct val="150000"/>
              </a:lnSpc>
            </a:pPr>
            <a:r>
              <a:rPr lang="fr-FR" sz="1800" b="1" kern="50" dirty="0">
                <a:effectLst/>
                <a:latin typeface="Times New Roman" panose="02020603050405020304" pitchFamily="18" charset="0"/>
                <a:ea typeface="Arial Unicode MS" panose="020B0604020202020204" pitchFamily="34" charset="-128"/>
              </a:rPr>
              <a:t>la concubine, à l’occasion de Jacqueline, que ledit Scipion </a:t>
            </a:r>
            <a:r>
              <a:rPr lang="fr-FR" sz="1800" b="1" u="sng" kern="50" dirty="0">
                <a:effectLst/>
                <a:latin typeface="Times New Roman" panose="02020603050405020304" pitchFamily="18" charset="0"/>
                <a:ea typeface="Arial Unicode MS" panose="020B0604020202020204" pitchFamily="34" charset="-128"/>
              </a:rPr>
              <a:t>voyait aussi </a:t>
            </a:r>
            <a:r>
              <a:rPr lang="fr-FR" sz="1800" b="1" kern="50" dirty="0">
                <a:effectLst/>
                <a:latin typeface="Times New Roman" panose="02020603050405020304" pitchFamily="18" charset="0"/>
                <a:ea typeface="Arial Unicode MS" panose="020B0604020202020204" pitchFamily="34" charset="-128"/>
              </a:rPr>
              <a:t>et que Jeanneton s’est fait rendre son collier du </a:t>
            </a:r>
          </a:p>
          <a:p>
            <a:pPr indent="449580">
              <a:lnSpc>
                <a:spcPct val="150000"/>
              </a:lnSpc>
            </a:pPr>
            <a:r>
              <a:rPr lang="fr-FR" sz="1800" b="1" kern="50" dirty="0" err="1">
                <a:effectLst/>
                <a:latin typeface="Times New Roman" panose="02020603050405020304" pitchFamily="18" charset="0"/>
                <a:ea typeface="Arial Unicode MS" panose="020B0604020202020204" pitchFamily="34" charset="-128"/>
              </a:rPr>
              <a:t>gaoulet</a:t>
            </a:r>
            <a:r>
              <a:rPr lang="fr-FR" sz="1800" b="1" kern="50" dirty="0">
                <a:effectLst/>
                <a:latin typeface="Times New Roman" panose="02020603050405020304" pitchFamily="18" charset="0"/>
                <a:ea typeface="Arial Unicode MS" panose="020B0604020202020204" pitchFamily="34" charset="-128"/>
              </a:rPr>
              <a:t>, qui était dans le coffre dudit Scipion</a:t>
            </a:r>
            <a:r>
              <a:rPr lang="fr-FR" sz="1800" kern="50" dirty="0">
                <a:effectLst/>
                <a:latin typeface="Times New Roman" panose="02020603050405020304" pitchFamily="18" charset="0"/>
                <a:ea typeface="Arial Unicode MS" panose="020B0604020202020204" pitchFamily="34" charset="-128"/>
              </a:rPr>
              <a:t>.</a:t>
            </a:r>
            <a:endParaRPr lang="fr-MQ" sz="1800" kern="50" dirty="0">
              <a:effectLst/>
              <a:latin typeface="Times New Roman" panose="02020603050405020304" pitchFamily="18" charset="0"/>
              <a:ea typeface="Arial Unicode MS" panose="020B0604020202020204" pitchFamily="34" charset="-128"/>
            </a:endParaRPr>
          </a:p>
        </p:txBody>
      </p:sp>
    </p:spTree>
    <p:extLst>
      <p:ext uri="{BB962C8B-B14F-4D97-AF65-F5344CB8AC3E}">
        <p14:creationId xmlns:p14="http://schemas.microsoft.com/office/powerpoint/2010/main" val="2848346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158161-A668-EDDF-53C9-C847A8E17455}"/>
              </a:ext>
            </a:extLst>
          </p:cNvPr>
          <p:cNvSpPr>
            <a:spLocks noGrp="1"/>
          </p:cNvSpPr>
          <p:nvPr>
            <p:ph type="title"/>
          </p:nvPr>
        </p:nvSpPr>
        <p:spPr/>
        <p:txBody>
          <a:bodyPr/>
          <a:lstStyle/>
          <a:p>
            <a:pPr algn="ctr"/>
            <a:r>
              <a:rPr lang="fr-MQ" dirty="0"/>
              <a:t>III.Formes et figures de l’opposition</a:t>
            </a:r>
          </a:p>
        </p:txBody>
      </p:sp>
      <p:sp>
        <p:nvSpPr>
          <p:cNvPr id="3" name="Espace réservé du texte 2">
            <a:extLst>
              <a:ext uri="{FF2B5EF4-FFF2-40B4-BE49-F238E27FC236}">
                <a16:creationId xmlns:a16="http://schemas.microsoft.com/office/drawing/2014/main" id="{0E887DAD-71B7-E77C-92AA-30E65062B36F}"/>
              </a:ext>
            </a:extLst>
          </p:cNvPr>
          <p:cNvSpPr>
            <a:spLocks noGrp="1"/>
          </p:cNvSpPr>
          <p:nvPr>
            <p:ph type="body" idx="1"/>
          </p:nvPr>
        </p:nvSpPr>
        <p:spPr/>
        <p:txBody>
          <a:bodyPr/>
          <a:lstStyle/>
          <a:p>
            <a:endParaRPr lang="fr-MQ" dirty="0"/>
          </a:p>
        </p:txBody>
      </p:sp>
    </p:spTree>
    <p:extLst>
      <p:ext uri="{BB962C8B-B14F-4D97-AF65-F5344CB8AC3E}">
        <p14:creationId xmlns:p14="http://schemas.microsoft.com/office/powerpoint/2010/main" val="307499360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470B82C4BD484A837E7F5C7573B075" ma:contentTypeVersion="19" ma:contentTypeDescription="Crée un document." ma:contentTypeScope="" ma:versionID="afae107289eafac43b88e6a4baaca928">
  <xsd:schema xmlns:xsd="http://www.w3.org/2001/XMLSchema" xmlns:xs="http://www.w3.org/2001/XMLSchema" xmlns:p="http://schemas.microsoft.com/office/2006/metadata/properties" xmlns:ns2="e9a5d0f1-e66b-4c65-b148-406dcbbb467e" xmlns:ns3="1c3b70fb-7200-4e4f-aad2-8cb32fd90317" targetNamespace="http://schemas.microsoft.com/office/2006/metadata/properties" ma:root="true" ma:fieldsID="063fe03c5986e288655b3c55ab0ad44d" ns2:_="" ns3:_="">
    <xsd:import namespace="e9a5d0f1-e66b-4c65-b148-406dcbbb467e"/>
    <xsd:import namespace="1c3b70fb-7200-4e4f-aad2-8cb32fd9031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a5d0f1-e66b-4c65-b148-406dcbbb46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70ff1bba-35f2-4773-a0df-3bbd450d716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3b70fb-7200-4e4f-aad2-8cb32fd90317"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31d57ada-6246-4bf2-8077-a048c2580bc5}" ma:internalName="TaxCatchAll" ma:showField="CatchAllData" ma:web="1c3b70fb-7200-4e4f-aad2-8cb32fd903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9a5d0f1-e66b-4c65-b148-406dcbbb467e">
      <Terms xmlns="http://schemas.microsoft.com/office/infopath/2007/PartnerControls"/>
    </lcf76f155ced4ddcb4097134ff3c332f>
    <TaxCatchAll xmlns="1c3b70fb-7200-4e4f-aad2-8cb32fd90317" xsi:nil="true"/>
  </documentManagement>
</p:properties>
</file>

<file path=customXml/itemProps1.xml><?xml version="1.0" encoding="utf-8"?>
<ds:datastoreItem xmlns:ds="http://schemas.openxmlformats.org/officeDocument/2006/customXml" ds:itemID="{C860825A-3138-451A-A1E1-2C4AE01FC432}"/>
</file>

<file path=customXml/itemProps2.xml><?xml version="1.0" encoding="utf-8"?>
<ds:datastoreItem xmlns:ds="http://schemas.openxmlformats.org/officeDocument/2006/customXml" ds:itemID="{E39CC4B6-8D06-4B17-ADD4-28F191BFE5D5}"/>
</file>

<file path=customXml/itemProps3.xml><?xml version="1.0" encoding="utf-8"?>
<ds:datastoreItem xmlns:ds="http://schemas.openxmlformats.org/officeDocument/2006/customXml" ds:itemID="{ADEDA560-63CC-495A-84E4-66F8F77A0333}"/>
</file>

<file path=docProps/app.xml><?xml version="1.0" encoding="utf-8"?>
<Properties xmlns="http://schemas.openxmlformats.org/officeDocument/2006/extended-properties" xmlns:vt="http://schemas.openxmlformats.org/officeDocument/2006/docPropsVTypes">
  <Template>{5FD36BCF-0806-1445-AD55-99FD093A16B3}tf16401369</Template>
  <TotalTime>1256</TotalTime>
  <Words>5904</Words>
  <Application>Microsoft Office PowerPoint</Application>
  <PresentationFormat>Grand écran</PresentationFormat>
  <Paragraphs>223</Paragraphs>
  <Slides>39</Slides>
  <Notes>0</Notes>
  <HiddenSlides>0</HiddenSlides>
  <MMClips>0</MMClips>
  <ScaleCrop>false</ScaleCrop>
  <HeadingPairs>
    <vt:vector size="6" baseType="variant">
      <vt:variant>
        <vt:lpstr>Polices utilisées</vt:lpstr>
      </vt:variant>
      <vt:variant>
        <vt:i4>13</vt:i4>
      </vt:variant>
      <vt:variant>
        <vt:lpstr>Thème</vt:lpstr>
      </vt:variant>
      <vt:variant>
        <vt:i4>1</vt:i4>
      </vt:variant>
      <vt:variant>
        <vt:lpstr>Titres des diapositives</vt:lpstr>
      </vt:variant>
      <vt:variant>
        <vt:i4>39</vt:i4>
      </vt:variant>
    </vt:vector>
  </HeadingPairs>
  <TitlesOfParts>
    <vt:vector size="53" baseType="lpstr">
      <vt:lpstr>Arial</vt:lpstr>
      <vt:lpstr>Arial</vt:lpstr>
      <vt:lpstr>Calibri</vt:lpstr>
      <vt:lpstr>Calibri Light</vt:lpstr>
      <vt:lpstr>Cambria</vt:lpstr>
      <vt:lpstr>Courier</vt:lpstr>
      <vt:lpstr>LatoWeb</vt:lpstr>
      <vt:lpstr>Raleway</vt:lpstr>
      <vt:lpstr>Roboto</vt:lpstr>
      <vt:lpstr>Times New Roman</vt:lpstr>
      <vt:lpstr>TimesNewRomanPS</vt:lpstr>
      <vt:lpstr>TimesNewRomanPSMT</vt:lpstr>
      <vt:lpstr>Verdana</vt:lpstr>
      <vt:lpstr>Thème Office</vt:lpstr>
      <vt:lpstr>Résister à l’esclavage (survivre, s’opposer, se révolter)  : figures et stratégies féminines de "résistance" dans la grande Caraïbe française (XVIIIe-XIXe siècles)</vt:lpstr>
      <vt:lpstr>Introduction vocabulaire et enjeux</vt:lpstr>
      <vt:lpstr>I. La dure condition de vie des femmes esclavisées : vivre ou survivre ?</vt:lpstr>
      <vt:lpstr>Présentation PowerPoint</vt:lpstr>
      <vt:lpstr>II. Choisir sa vie : les stratégies de résistance des femmes esclavisées</vt:lpstr>
      <vt:lpstr>IIA. Choisir sa vie et celle de ses enfants</vt:lpstr>
      <vt:lpstr>IIB. Reconstruire  les communautés serviles</vt:lpstr>
      <vt:lpstr>Présentation PowerPoint</vt:lpstr>
      <vt:lpstr>III.Formes et figures de l’opposition</vt:lpstr>
      <vt:lpstr>A. Empoisonner le maître Partie française de Saint-Domingue, XVIIIe siècle</vt:lpstr>
      <vt:lpstr>B. Marronner au quotidien </vt:lpstr>
      <vt:lpstr>Présentation PowerPoint</vt:lpstr>
      <vt:lpstr>Présentation PowerPoint</vt:lpstr>
      <vt:lpstr> C/ Oser le grand marronnage : une option rare et difficile ? </vt:lpstr>
      <vt:lpstr>97300 - Cayenne   sculpture monumentale, "Les Marrons de la liberté" ou Fiiman, "homme libre" en Nenge-tongo, COGNAC Lobie (Ndjuka) sculp., 2008 Rond-point Adélaïde Tablon, Remire-Montjoly </vt:lpstr>
      <vt:lpstr>IV.Formes et figures féminines dans la Révolution domingoise </vt:lpstr>
      <vt:lpstr>La cérémonie du Bois Caïman</vt:lpstr>
      <vt:lpstr> A. Combattre pour la liberté et la citoyenneté les armes à la main au temps des révolutions</vt:lpstr>
      <vt:lpstr>Extrait de Charles Monrovia, La crête à Pierrot, 1907 </vt:lpstr>
      <vt:lpstr>Extrait de Charles Monrovia, La crête à Pierrot</vt:lpstr>
      <vt:lpstr>B. Défendre ses idées pour un monde professionnel plus juste (1)</vt:lpstr>
      <vt:lpstr>Améliorer les conditions de travail de tous (2)</vt:lpstr>
      <vt:lpstr>V. S’opposer par les voies administrative et judiciaire</vt:lpstr>
      <vt:lpstr>A.La capacité juridique des esclaves dans l’édit de mars 1685</vt:lpstr>
      <vt:lpstr>A2/ Une capacité pénale complète</vt:lpstr>
      <vt:lpstr>B/ Capacité juridique réduite en matière civile aux XVIIe et XVIIIe siècles</vt:lpstr>
      <vt:lpstr>C. Contexte juridique et judiciaire progressivement plus favorable </vt:lpstr>
      <vt:lpstr>Présentation PowerPoint</vt:lpstr>
      <vt:lpstr>Présentation PowerPoint</vt:lpstr>
      <vt:lpstr>Petite bibliographie</vt:lpstr>
      <vt:lpstr>Petite bibliographie (suite)</vt:lpstr>
      <vt:lpstr>Petite bibliographie pour les esclaves africains et amérindiens en France</vt:lpstr>
      <vt:lpstr>Slavery images : une des recensions iconographiques les plus exhaustives</vt:lpstr>
      <vt:lpstr>Présentation PowerPoint</vt:lpstr>
      <vt:lpstr>Dépôt de plainte par  Louisa,  esclave de Guadeloupe, 1844</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Microsoft Office User</dc:creator>
  <cp:lastModifiedBy>Anne BOULANGER</cp:lastModifiedBy>
  <cp:revision>18</cp:revision>
  <dcterms:created xsi:type="dcterms:W3CDTF">2025-02-12T18:50:58Z</dcterms:created>
  <dcterms:modified xsi:type="dcterms:W3CDTF">2025-11-19T14:58:28Z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0x0101001D470B82C4BD484A837E7F5C7573B075</vt:lpwstr>
  </property>
</Properties>
</file>