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9" r:id="rId3"/>
    <p:sldId id="296" r:id="rId4"/>
    <p:sldId id="277" r:id="rId5"/>
    <p:sldId id="273" r:id="rId6"/>
    <p:sldId id="299" r:id="rId7"/>
    <p:sldId id="279" r:id="rId8"/>
    <p:sldId id="287" r:id="rId9"/>
    <p:sldId id="280" r:id="rId10"/>
    <p:sldId id="289" r:id="rId11"/>
    <p:sldId id="290" r:id="rId12"/>
    <p:sldId id="288" r:id="rId13"/>
    <p:sldId id="291" r:id="rId14"/>
    <p:sldId id="292" r:id="rId15"/>
    <p:sldId id="262" r:id="rId16"/>
    <p:sldId id="294" r:id="rId17"/>
    <p:sldId id="286" r:id="rId18"/>
    <p:sldId id="301" r:id="rId19"/>
    <p:sldId id="297" r:id="rId20"/>
    <p:sldId id="293" r:id="rId21"/>
    <p:sldId id="295" r:id="rId22"/>
    <p:sldId id="285" r:id="rId23"/>
    <p:sldId id="298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5793C-4785-4A07-8138-CF6C65163D18}" v="115" dt="2022-05-08T14:13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3636" autoAdjust="0"/>
  </p:normalViewPr>
  <p:slideViewPr>
    <p:cSldViewPr snapToGrid="0" snapToObjects="1">
      <p:cViewPr varScale="1">
        <p:scale>
          <a:sx n="107" d="100"/>
          <a:sy n="107" d="100"/>
        </p:scale>
        <p:origin x="14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3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283AB8-9B6F-7741-B137-C293BCEEDC67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hne.fr/fr/node/21935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astinstone.exeter.ac.uk/fr/page-daccueil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fabrique-de-lhistoire/histoires-danonymes-34-paroles-desclaves" TargetMode="External"/><Relationship Id="rId2" Type="http://schemas.openxmlformats.org/officeDocument/2006/relationships/hyperlink" Target="https://esclavesenameriqu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N9ZzgHw2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seignants.inrap.fr/activite-pedagogique/archeologie-de-lesclavage-colonial-14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hyperlink" Target="https://memoire-esclavage.org/sites/default/files/2022-04/dos%20pedago%20JSB%20FME%20202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1354"/>
            <a:ext cx="7772400" cy="419686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3200" dirty="0"/>
              <a:t>Formation  </a:t>
            </a:r>
            <a:r>
              <a:rPr lang="fr-FR" sz="3200"/>
              <a:t>La Réunion</a:t>
            </a:r>
            <a:br>
              <a:rPr lang="fr-FR" sz="3200" dirty="0"/>
            </a:br>
            <a:r>
              <a:rPr lang="fr-FR" sz="3200"/>
              <a:t> 28 janvier 2026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Enjeux mémoriels et didactiques</a:t>
            </a:r>
            <a:br>
              <a:rPr lang="fr-FR" b="1" dirty="0"/>
            </a:br>
            <a:r>
              <a:rPr lang="fr-FR" b="1" dirty="0"/>
              <a:t> de la traite ATLANTIQUE, de  l’esclavage COLONIAL et de leurs abolitions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45" y="4478215"/>
            <a:ext cx="8014855" cy="17494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>
                <a:solidFill>
                  <a:schemeClr val="bg1"/>
                </a:solidFill>
              </a:rPr>
              <a:t>Sébastien LEDOUX</a:t>
            </a:r>
          </a:p>
          <a:p>
            <a:r>
              <a:rPr lang="fr-FR" sz="3200" dirty="0">
                <a:solidFill>
                  <a:schemeClr val="bg1"/>
                </a:solidFill>
              </a:rPr>
              <a:t>Université Picardie Jules Verne</a:t>
            </a:r>
          </a:p>
        </p:txBody>
      </p:sp>
    </p:spTree>
    <p:extLst>
      <p:ext uri="{BB962C8B-B14F-4D97-AF65-F5344CB8AC3E}">
        <p14:creationId xmlns:p14="http://schemas.microsoft.com/office/powerpoint/2010/main" val="25260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33" y="342405"/>
            <a:ext cx="7730838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abolitionniste: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mémoire de gauche (1981)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8727" y="1573069"/>
            <a:ext cx="5999017" cy="3899476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6" y="876795"/>
            <a:ext cx="2895600" cy="5638800"/>
          </a:xfrm>
          <a:effectLst/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endParaRPr lang="fr-FR" sz="10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Cérémonie d’investiture de Mitterrand au Panthéon le 21 mai 1981:</a:t>
            </a: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Hommage à Jean Moulin, Jean Jaurès et Victor Schœlcher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43" y="176152"/>
            <a:ext cx="7515101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Mémoires ultramarines: Les luttes abolitionnistes des esclaves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5" y="1030014"/>
            <a:ext cx="8714509" cy="58279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Années 1960-1980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Pratiques commémoratives locales (22 mai 1848 en Martinique)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Mouvements autonomistes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Revendications mémorielles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Loi de 1983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commémorations locales instaurant un jour férié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22 mai en Martinique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27 mai en Guadeloupe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10 juin en Guyane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20 décembre à la Réunion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27 avril à Mayotte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France métropolitaine: 27 avril:  « </a:t>
            </a:r>
            <a:r>
              <a:rPr lang="fr-FR" sz="2000" i="1" dirty="0">
                <a:solidFill>
                  <a:schemeClr val="tx1"/>
                </a:solidFill>
              </a:rPr>
              <a:t>une heure devra être consacrée dans toutes les écoles primaires, les collèges et les lycées de la République à une réflexion sur l’esclavage et son abolition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153020"/>
            <a:ext cx="8025740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années 1980-1990: VERS UNE Mémoire PUBLIQUE DE LA TRAITE ET DE L’ESCLAVAGE 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4524" y="959025"/>
            <a:ext cx="3591975" cy="524827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30" y="959025"/>
            <a:ext cx="3376240" cy="6119668"/>
          </a:xfrm>
          <a:noFill/>
          <a:effectLst/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</a:rPr>
              <a:t>Un nouveau discours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1981 </a:t>
            </a:r>
            <a:r>
              <a:rPr lang="fr-FR" sz="1400" i="1" dirty="0">
                <a:solidFill>
                  <a:schemeClr val="tx1"/>
                </a:solidFill>
                <a:effectLst/>
              </a:rPr>
              <a:t>Le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discours antillais </a:t>
            </a:r>
            <a:r>
              <a:rPr lang="fr-FR" sz="1600" dirty="0">
                <a:solidFill>
                  <a:schemeClr val="tx1"/>
                </a:solidFill>
                <a:effectLst/>
              </a:rPr>
              <a:t>d’Edouard Glissant :  « une mémoire raturée »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1987</a:t>
            </a:r>
            <a:r>
              <a:rPr lang="fr-FR" sz="16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Le Code noir ou le calvaire de Canaan</a:t>
            </a:r>
            <a:r>
              <a:rPr lang="fr-FR" sz="1600" dirty="0">
                <a:solidFill>
                  <a:schemeClr val="tx1"/>
                </a:solidFill>
                <a:effectLst/>
              </a:rPr>
              <a:t> de Louis Salah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Molins</a:t>
            </a:r>
            <a:endParaRPr lang="fr-FR" sz="16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1989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Eloge de la créolité </a:t>
            </a:r>
            <a:r>
              <a:rPr lang="fr-FR" sz="1600" dirty="0">
                <a:solidFill>
                  <a:schemeClr val="tx1"/>
                </a:solidFill>
                <a:effectLst/>
              </a:rPr>
              <a:t>de 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Chamoiseau</a:t>
            </a:r>
            <a:r>
              <a:rPr lang="fr-FR" sz="1600" dirty="0">
                <a:solidFill>
                  <a:schemeClr val="tx1"/>
                </a:solidFill>
                <a:effectLst/>
              </a:rPr>
              <a:t>/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Bernabé</a:t>
            </a:r>
            <a:r>
              <a:rPr lang="fr-FR" sz="1600" dirty="0">
                <a:solidFill>
                  <a:schemeClr val="tx1"/>
                </a:solidFill>
                <a:effectLst/>
              </a:rPr>
              <a:t>/Confiant</a:t>
            </a:r>
          </a:p>
          <a:p>
            <a:pPr algn="l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 objet d’étude historique…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 </a:t>
            </a:r>
            <a:r>
              <a:rPr lang="fr-FR" sz="1600" dirty="0">
                <a:solidFill>
                  <a:schemeClr val="tx1"/>
                </a:solidFill>
                <a:effectLst/>
              </a:rPr>
              <a:t>Colloque international à Nantes à l’occasion du tricentenaire du Code noir (Serge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Daget</a:t>
            </a:r>
            <a:r>
              <a:rPr lang="fr-FR" sz="1600" dirty="0">
                <a:solidFill>
                  <a:schemeClr val="tx1"/>
                </a:solidFill>
                <a:effectLst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transmis dans l’espace public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« L’esclavage et la mémoire nantaise » au château des Ducs de Bretagne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1992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à Nantes « Les anneaux de la mémoire »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Une mémoire internatio</a:t>
            </a:r>
            <a:r>
              <a:rPr lang="fr-FR" sz="1800" dirty="0">
                <a:solidFill>
                  <a:schemeClr val="accent3"/>
                </a:solidFill>
                <a:effectLst/>
              </a:rPr>
              <a:t>nale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1993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Projet Unesco au Bénin « La route de l’esclavage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94514" y="6203805"/>
            <a:ext cx="4001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       </a:t>
            </a:r>
            <a:r>
              <a:rPr lang="fr-FR" dirty="0"/>
              <a:t>Code noir : </a:t>
            </a:r>
            <a:r>
              <a:rPr lang="fr-FR" b="1" i="1" dirty="0"/>
              <a:t>« La loi de la honte » </a:t>
            </a:r>
          </a:p>
          <a:p>
            <a:pPr algn="ctr"/>
            <a:r>
              <a:rPr lang="fr-FR" i="1" dirty="0"/>
              <a:t>Le Monde </a:t>
            </a:r>
            <a:r>
              <a:rPr lang="fr-FR" dirty="0"/>
              <a:t>19-20 avril 1987</a:t>
            </a:r>
          </a:p>
        </p:txBody>
      </p:sp>
      <p:pic>
        <p:nvPicPr>
          <p:cNvPr id="10242" name="Picture 2" descr="Le mémorial dans la ville - Mémorial de l'abolition de l'esclavage –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4" y="1353017"/>
            <a:ext cx="2840284" cy="366488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875524" y="4948165"/>
            <a:ext cx="152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/>
              <a:t>Exposition à Nantes en</a:t>
            </a:r>
          </a:p>
          <a:p>
            <a:pPr algn="ctr"/>
            <a:r>
              <a:rPr lang="fr-FR" dirty="0"/>
              <a:t>1985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65190"/>
            <a:ext cx="8429502" cy="673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L’ANNÉE 1998 : UN CONFLIT </a:t>
            </a:r>
            <a:r>
              <a:rPr lang="fr-FR" sz="2800" dirty="0" err="1">
                <a:solidFill>
                  <a:schemeClr val="accent3"/>
                </a:solidFill>
              </a:rPr>
              <a:t>MéMORIEL</a:t>
            </a: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389413"/>
            <a:ext cx="4572000" cy="3586348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7" y="868961"/>
            <a:ext cx="4190010" cy="6119668"/>
          </a:xfrm>
          <a:effectLst/>
        </p:spPr>
        <p:txBody>
          <a:bodyPr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23 janvier: </a:t>
            </a:r>
            <a:r>
              <a:rPr lang="fr-FR" sz="1600" dirty="0">
                <a:solidFill>
                  <a:schemeClr val="tx1"/>
                </a:solidFill>
              </a:rPr>
              <a:t>Création du </a:t>
            </a:r>
            <a:r>
              <a:rPr lang="fr-FR" sz="1600" i="1" dirty="0">
                <a:solidFill>
                  <a:schemeClr val="tx1"/>
                </a:solidFill>
              </a:rPr>
              <a:t>Comité pour une commémoration unitaire du cent cinquantenaire de l’abolition des nègres dans les colonies françaises 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12 février: </a:t>
            </a:r>
            <a:r>
              <a:rPr lang="fr-FR" sz="1600" dirty="0">
                <a:solidFill>
                  <a:schemeClr val="tx1"/>
                </a:solidFill>
              </a:rPr>
              <a:t>Appel du </a:t>
            </a:r>
            <a:r>
              <a:rPr lang="fr-FR" sz="1600" i="1" dirty="0">
                <a:solidFill>
                  <a:schemeClr val="tx1"/>
                </a:solidFill>
              </a:rPr>
              <a:t>Collectif guadeloupéen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i="1" dirty="0">
                <a:solidFill>
                  <a:schemeClr val="tx1"/>
                </a:solidFill>
              </a:rPr>
              <a:t>Nègres de Guadeloupe-Descendants d’esclaves </a:t>
            </a:r>
            <a:r>
              <a:rPr lang="fr-FR" sz="1600" dirty="0">
                <a:solidFill>
                  <a:schemeClr val="tx1"/>
                </a:solidFill>
              </a:rPr>
              <a:t>à boycotter les commémorations officielles 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13 mars: </a:t>
            </a:r>
            <a:r>
              <a:rPr lang="fr-FR" sz="1600" dirty="0">
                <a:solidFill>
                  <a:schemeClr val="tx1"/>
                </a:solidFill>
              </a:rPr>
              <a:t>Déclaration sur la traite négrière et l’esclavage à la Sorbonne par Glissant et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3 avril: </a:t>
            </a:r>
            <a:r>
              <a:rPr lang="fr-FR" sz="1600" dirty="0">
                <a:solidFill>
                  <a:schemeClr val="tx1"/>
                </a:solidFill>
              </a:rPr>
              <a:t>Colloque en Martinique sur les  réparations avec Glissant,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Chalons, Jos,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endParaRPr lang="fr-FR" sz="16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avril: </a:t>
            </a:r>
            <a:r>
              <a:rPr lang="fr-FR" sz="1600" dirty="0">
                <a:solidFill>
                  <a:schemeClr val="tx1"/>
                </a:solidFill>
              </a:rPr>
              <a:t>Allocution du président Chirac: hommage à Schœlcher/Narratif commémoratif: « Tous nés en 1848 »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mai:</a:t>
            </a:r>
            <a:r>
              <a:rPr lang="fr-FR" sz="1600" dirty="0">
                <a:solidFill>
                  <a:schemeClr val="tx1"/>
                </a:solidFill>
              </a:rPr>
              <a:t> Marche silencieuse à Paris en hommage aux victimes de la traite et de l’esclavage</a:t>
            </a:r>
          </a:p>
          <a:p>
            <a:pPr algn="just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</a:rPr>
              <a:t>22 décembre: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chemeClr val="tx1"/>
                </a:solidFill>
              </a:rPr>
              <a:t>Dépôt d’une PPL par Christiane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 pour la « reconnaissance de la traite et de l’esclavage en tant que crimes contre l’humanité »</a:t>
            </a:r>
          </a:p>
          <a:p>
            <a:pPr algn="just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27221" y="5290457"/>
            <a:ext cx="4031673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Marche du 23 mai 1998 à Paris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" y="51377"/>
            <a:ext cx="8773885" cy="1114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ANNÉES 2000-2010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MÉMORIALISATION DE LA TRAITE ET DE L’ESCLAVAGE par les pouvoirs publics</a:t>
            </a:r>
            <a:br>
              <a:rPr lang="fr-FR" sz="28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439" y="1622425"/>
            <a:ext cx="4387932" cy="361315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6" y="932296"/>
            <a:ext cx="3893129" cy="5874327"/>
          </a:xfrm>
          <a:effectLst/>
        </p:spPr>
        <p:txBody>
          <a:bodyPr>
            <a:noAutofit/>
          </a:bodyPr>
          <a:lstStyle/>
          <a:p>
            <a:endParaRPr lang="fr-FR" sz="1000" dirty="0"/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2001: </a:t>
            </a:r>
            <a:r>
              <a:rPr lang="fr-FR" sz="1600" dirty="0">
                <a:solidFill>
                  <a:schemeClr val="tx1"/>
                </a:solidFill>
              </a:rPr>
              <a:t>« Loi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 » tendant à la reconnaissance de la traite atlantique et de l’esclavage comme crimes contre l’humanité. L’article 2 prescrit d’accorder à cette histoire une « place conséquente » dans les programmes scolaires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2004 :</a:t>
            </a:r>
            <a:r>
              <a:rPr lang="fr-FR" sz="1600" dirty="0">
                <a:solidFill>
                  <a:schemeClr val="tx1"/>
                </a:solidFill>
              </a:rPr>
              <a:t>Création du CNME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2006: </a:t>
            </a:r>
            <a:r>
              <a:rPr lang="fr-FR" sz="1600" dirty="0">
                <a:solidFill>
                  <a:schemeClr val="tx1"/>
                </a:solidFill>
              </a:rPr>
              <a:t> Première commémoration nationale de la traite, de l’esclavage et de leurs abolitions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2012:</a:t>
            </a:r>
            <a:r>
              <a:rPr lang="fr-FR" sz="1600" dirty="0">
                <a:solidFill>
                  <a:schemeClr val="tx1"/>
                </a:solidFill>
              </a:rPr>
              <a:t> Inauguration  du  Mémorial de l’esclavage à Nantes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2015:</a:t>
            </a:r>
            <a:r>
              <a:rPr lang="fr-FR" sz="1600" dirty="0">
                <a:solidFill>
                  <a:schemeClr val="tx1"/>
                </a:solidFill>
              </a:rPr>
              <a:t> Inauguration du Mémorial </a:t>
            </a:r>
            <a:r>
              <a:rPr lang="fr-FR" sz="1600" dirty="0" err="1">
                <a:solidFill>
                  <a:schemeClr val="tx1"/>
                </a:solidFill>
              </a:rPr>
              <a:t>Act</a:t>
            </a:r>
            <a:r>
              <a:rPr lang="fr-FR" sz="1600" dirty="0">
                <a:solidFill>
                  <a:schemeClr val="tx1"/>
                </a:solidFill>
              </a:rPr>
              <a:t> en Guadeloupe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2019:</a:t>
            </a:r>
            <a:r>
              <a:rPr lang="fr-FR" sz="1600" dirty="0">
                <a:solidFill>
                  <a:schemeClr val="tx1"/>
                </a:solidFill>
              </a:rPr>
              <a:t> Création officielle de la Fondation pour la mémoire de l’esclavage  présidée par JM Ayrault 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?</a:t>
            </a:r>
            <a:r>
              <a:rPr lang="fr-FR" sz="1600" dirty="0">
                <a:solidFill>
                  <a:schemeClr val="tx1"/>
                </a:solidFill>
              </a:rPr>
              <a:t>: Inauguration du Mémorial des victimes  de l’esclavage aux Tuileries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1446" y="5435723"/>
            <a:ext cx="410931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« Loi </a:t>
            </a:r>
            <a:r>
              <a:rPr lang="fr-FR" b="1" dirty="0" err="1"/>
              <a:t>Taubira</a:t>
            </a:r>
            <a:r>
              <a:rPr lang="fr-FR" b="1" dirty="0"/>
              <a:t> » votée le 10 mai 2001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48" y="132347"/>
            <a:ext cx="8253664" cy="8236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/>
                </a:solidFill>
              </a:rPr>
              <a:t>Quelques éléments de controverses: </a:t>
            </a:r>
            <a:br>
              <a:rPr lang="fr-FR" sz="2400" b="1" dirty="0">
                <a:solidFill>
                  <a:schemeClr val="accent3"/>
                </a:solidFill>
              </a:rPr>
            </a:br>
            <a:r>
              <a:rPr lang="fr-FR" sz="2400" b="1" dirty="0">
                <a:solidFill>
                  <a:schemeClr val="accent3"/>
                </a:solidFill>
              </a:rPr>
              <a:t>VRAI OU FAUX</a:t>
            </a:r>
            <a:r>
              <a:rPr lang="fr-FR" sz="2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3452" y="1118937"/>
            <a:ext cx="8341165" cy="5739062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7400" dirty="0"/>
          </a:p>
          <a:p>
            <a:pPr algn="just">
              <a:buFont typeface="Wingdings" pitchFamily="2" charset="2"/>
              <a:buChar char="q"/>
            </a:pPr>
            <a:r>
              <a:rPr lang="fr-FR" sz="9600" dirty="0"/>
              <a:t>Les Européens ont organisé la traite atlantique en raison de leur racisme à l’encontre des populations noires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Les Européens sont venus capturer des Africains libres 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traite européenne est un génocide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 Code noir de 1685 fait des esclaves une chose 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Les Noirs sont tous des esclaves dans les colonies jusqu’à l’abolition  de 1848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France libère les esclaves par l’abolition de 1848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ctr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RESSOURCES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Site EHNE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097" y="2710955"/>
            <a:ext cx="4941211" cy="3951288"/>
          </a:xfrm>
        </p:spPr>
        <p:txBody>
          <a:bodyPr/>
          <a:lstStyle/>
          <a:p>
            <a:pPr>
              <a:buNone/>
            </a:pPr>
            <a:r>
              <a:rPr lang="fr-FR" dirty="0"/>
              <a:t> Notice PPO</a:t>
            </a:r>
          </a:p>
          <a:p>
            <a:pPr>
              <a:buNone/>
            </a:pPr>
            <a:r>
              <a:rPr lang="fr-FR" dirty="0"/>
              <a:t>Mise au point </a:t>
            </a:r>
            <a:r>
              <a:rPr lang="fr-FR"/>
              <a:t>:  </a:t>
            </a:r>
            <a:endParaRPr lang="fr-FR" dirty="0"/>
          </a:p>
          <a:p>
            <a:pPr>
              <a:buNone/>
            </a:pPr>
            <a:r>
              <a:rPr lang="fr-FR" dirty="0"/>
              <a:t>Commentaire d’une archive: 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https://ehne.fr/fr/node/21935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29128" y="6022481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Plan de la </a:t>
            </a:r>
            <a:r>
              <a:rPr lang="fr-FR" i="1" dirty="0"/>
              <a:t>Marie-Séraphique</a:t>
            </a:r>
          </a:p>
          <a:p>
            <a:pPr algn="ctr"/>
            <a:r>
              <a:rPr lang="fr-FR" dirty="0"/>
              <a:t>(années 1770- Musée d’histoire de Nantes)</a:t>
            </a:r>
          </a:p>
        </p:txBody>
      </p:sp>
      <p:pic>
        <p:nvPicPr>
          <p:cNvPr id="1026" name="Picture 2" descr="Ill. 1 : Plan, profil et distribution du navire la Marie-Séraphique de Nantes (s.d., années 1770), Château des ducs de Bretagne -Musée d’histoire de Nantes. ">
            <a:extLst>
              <a:ext uri="{FF2B5EF4-FFF2-40B4-BE49-F238E27FC236}">
                <a16:creationId xmlns:a16="http://schemas.microsoft.com/office/drawing/2014/main" id="{0841BDB9-C39E-5663-96CA-CE1177C03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3" y="1854994"/>
            <a:ext cx="28223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7748649" cy="128700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Exposition itinérante FME</a:t>
            </a:r>
            <a:br>
              <a:rPr lang="fr-FR" sz="24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 « C’est notre histoire »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7" y="1543792"/>
            <a:ext cx="9125283" cy="533795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r>
              <a:rPr lang="fr-FR" sz="2800" dirty="0">
                <a:solidFill>
                  <a:schemeClr val="accent3"/>
                </a:solidFill>
              </a:rPr>
              <a:t>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statues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15" y="34735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Projet scientifique franco-britannique  : </a:t>
            </a:r>
            <a:r>
              <a:rPr lang="fr-FR" sz="2800" i="1" dirty="0">
                <a:solidFill>
                  <a:srgbClr val="FF0000"/>
                </a:solidFill>
              </a:rPr>
              <a:t>Gravées dans le marbre/Cast in Stone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971" y="4292972"/>
            <a:ext cx="3893577" cy="200602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https://castinstone.exeter.ac.uk/fr/page-daccueil/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9B9B88-FA12-297F-AD7A-13BCC571FB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2598821"/>
            <a:ext cx="4689544" cy="31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69C90D-7FDD-D4A8-7D78-DBDC763D8761}"/>
              </a:ext>
            </a:extLst>
          </p:cNvPr>
          <p:cNvSpPr txBox="1"/>
          <p:nvPr/>
        </p:nvSpPr>
        <p:spPr>
          <a:xfrm>
            <a:off x="5370194" y="5823284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Statue de Colbert, 1810, Paris</a:t>
            </a:r>
          </a:p>
        </p:txBody>
      </p:sp>
    </p:spTree>
    <p:extLst>
      <p:ext uri="{BB962C8B-B14F-4D97-AF65-F5344CB8AC3E}">
        <p14:creationId xmlns:p14="http://schemas.microsoft.com/office/powerpoint/2010/main" val="146312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Témoignages autobiographiques d’esclaves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/>
              <a:t>Sites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 </a:t>
            </a:r>
            <a:r>
              <a:rPr lang="fr-FR" sz="2000" dirty="0">
                <a:solidFill>
                  <a:schemeClr val="accent1"/>
                </a:solidFill>
              </a:rPr>
              <a:t>Un site très riche organisé par thèmes:</a:t>
            </a: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hlinkClick r:id="rId2"/>
              </a:rPr>
              <a:t>https://esclavesenamerique.fr</a:t>
            </a: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https://www.franceculture.fr/emissions/la-fabrique-de-lhistoire/histoires-danonymes-34-paroles-desclaves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sz="2000" dirty="0"/>
              <a:t>Emission du 13 septembre 2017 avec Caroline </a:t>
            </a:r>
            <a:r>
              <a:rPr lang="fr-FR" sz="2000" dirty="0" err="1"/>
              <a:t>Oudin</a:t>
            </a:r>
            <a:r>
              <a:rPr lang="fr-FR" sz="2000" dirty="0"/>
              <a:t>-Bastide et Bruno Maillard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Olaudah</a:t>
            </a:r>
            <a:r>
              <a:rPr lang="fr-FR" dirty="0"/>
              <a:t> </a:t>
            </a:r>
            <a:r>
              <a:rPr lang="fr-FR" dirty="0" err="1"/>
              <a:t>Equiano</a:t>
            </a:r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9928" y="2266950"/>
            <a:ext cx="3366654" cy="4591050"/>
          </a:xfrm>
        </p:spPr>
      </p:pic>
    </p:spTree>
    <p:extLst>
      <p:ext uri="{BB962C8B-B14F-4D97-AF65-F5344CB8AC3E}">
        <p14:creationId xmlns:p14="http://schemas.microsoft.com/office/powerpoint/2010/main" val="75553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97" y="59989"/>
            <a:ext cx="6210795" cy="766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« présent du passé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56517" y="1140430"/>
            <a:ext cx="3051749" cy="629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600" b="1" dirty="0"/>
              <a:t>Statue de Colbert taguée le 23 juin 2020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07818" y="3980098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7200" i="1" dirty="0"/>
              <a:t>Capture d’écran site BFM TV,  </a:t>
            </a:r>
            <a:r>
              <a:rPr lang="fr-FR" sz="7200" dirty="0"/>
              <a:t>29 août 2020</a:t>
            </a:r>
          </a:p>
        </p:txBody>
      </p:sp>
      <p:pic>
        <p:nvPicPr>
          <p:cNvPr id="3075" name="Picture 3" descr="C:\Users\SEBastien\Documents\TRAVAIL RECHERCHE\INTERVENTIONS\2020\Intervention DU Paris 8 octobre 2020\image Obon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819" y="1191212"/>
            <a:ext cx="4758977" cy="2785715"/>
          </a:xfrm>
          <a:prstGeom prst="rect">
            <a:avLst/>
          </a:prstGeom>
          <a:noFill/>
        </p:spPr>
      </p:pic>
      <p:pic>
        <p:nvPicPr>
          <p:cNvPr id="6" name="Picture 2" descr="C:\Users\SEBastien\Documents\TRAVAIL RECHERCHE\INTERVENTIONS\2020\Intervention DU Paris 8 octobre 2020\Statue Colbert tagué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567" y="1718938"/>
            <a:ext cx="3186545" cy="3696940"/>
          </a:xfrm>
          <a:prstGeom prst="rect">
            <a:avLst/>
          </a:prstGeom>
          <a:noFill/>
        </p:spPr>
      </p:pic>
      <p:pic>
        <p:nvPicPr>
          <p:cNvPr id="10242" name="Picture 2" descr="Faut-il commémorer Napoléon 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341" y="3976927"/>
            <a:ext cx="5818908" cy="287790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18908" y="5624945"/>
            <a:ext cx="2270269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/>
              <a:t>2021 Bicentenaire de la mort de Napoléon: commémorer ou pas</a:t>
            </a:r>
            <a:r>
              <a:rPr lang="fr-FR" dirty="0"/>
              <a:t>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5747" y="852658"/>
            <a:ext cx="621079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 mai 2020: Déboulonnage de la statue de </a:t>
            </a:r>
            <a:r>
              <a:rPr lang="fr-FR" sz="1600" b="1" dirty="0"/>
              <a:t>Schœlcher </a:t>
            </a:r>
            <a:r>
              <a:rPr lang="fr-FR" sz="1600" dirty="0"/>
              <a:t>en Martinique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506" y="510678"/>
            <a:ext cx="5962815" cy="99752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 marronnage</a:t>
            </a: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94660"/>
            <a:ext cx="4554476" cy="188461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775012"/>
            <a:ext cx="3818966" cy="469106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Site numérisant les annonces de fuites d’esclaves du monde atlantique depuis 2009 (Jean-Pierre Le </a:t>
            </a:r>
            <a:r>
              <a:rPr lang="fr-FR" sz="2800" dirty="0" err="1">
                <a:solidFill>
                  <a:schemeClr val="tx1"/>
                </a:solidFill>
              </a:rPr>
              <a:t>Glaunec</a:t>
            </a:r>
            <a:r>
              <a:rPr lang="fr-FR" sz="2800" dirty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fr-FR" sz="2800" dirty="0">
                <a:solidFill>
                  <a:schemeClr val="accent3"/>
                </a:solidFill>
              </a:rPr>
              <a:t>http://www.marronnage.info/fr/accueil.php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654" y="285007"/>
            <a:ext cx="6163294" cy="1245907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3"/>
                </a:solidFill>
              </a:rPr>
              <a:t>Un cas d’étude: </a:t>
            </a:r>
            <a:br>
              <a:rPr lang="fr-FR" sz="4000" dirty="0">
                <a:solidFill>
                  <a:schemeClr val="accent3"/>
                </a:solidFill>
              </a:rPr>
            </a:br>
            <a:r>
              <a:rPr lang="fr-FR" sz="4000" dirty="0">
                <a:solidFill>
                  <a:schemeClr val="accent3"/>
                </a:solidFill>
              </a:rPr>
              <a:t>l’esclave </a:t>
            </a:r>
            <a:r>
              <a:rPr lang="fr-FR" sz="4000" dirty="0" err="1">
                <a:solidFill>
                  <a:schemeClr val="accent3"/>
                </a:solidFill>
              </a:rPr>
              <a:t>Furcy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868" y="1731792"/>
            <a:ext cx="3613150" cy="51262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" y="1435100"/>
            <a:ext cx="4249271" cy="4691063"/>
          </a:xfrm>
        </p:spPr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Entretien avec l’historienne Sue </a:t>
            </a:r>
            <a:r>
              <a:rPr lang="fr-FR" sz="2800" dirty="0" err="1">
                <a:solidFill>
                  <a:schemeClr val="tx1"/>
                </a:solidFill>
              </a:rPr>
              <a:t>Peabody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https://www.youtube.com/watch?v=UaN9ZzgHw2c</a:t>
            </a:r>
            <a:endParaRPr lang="fr-FR" sz="2800" dirty="0">
              <a:solidFill>
                <a:schemeClr val="accent3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440085"/>
            <a:ext cx="7772400" cy="142457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Les sources archéologiques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64658"/>
            <a:ext cx="7772400" cy="476922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pédagogique de l’INRAP 2021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Archéologie de l’esclavage colonial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49E85FC-61BB-5A4F-60FE-484F01D4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39902"/>
            <a:ext cx="4468572" cy="6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Afrique et le monde : histoires renouées - François-Xavier Fauvelle, Anne Lafont">
            <a:extLst>
              <a:ext uri="{FF2B5EF4-FFF2-40B4-BE49-F238E27FC236}">
                <a16:creationId xmlns:a16="http://schemas.microsoft.com/office/drawing/2014/main" id="{F31467DF-ABF3-C338-CF63-C3F88CE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" y="439901"/>
            <a:ext cx="4480281" cy="63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BBC9EA-E8EC-17CF-380A-A39566CF4BD7}"/>
              </a:ext>
            </a:extLst>
          </p:cNvPr>
          <p:cNvSpPr txBox="1"/>
          <p:nvPr/>
        </p:nvSpPr>
        <p:spPr>
          <a:xfrm>
            <a:off x="2701089" y="95062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RÉFÉRENCES 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412114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354" y="59989"/>
            <a:ext cx="7881463" cy="7867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ENJEU INTERNATIONAL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908571"/>
            <a:ext cx="4216399" cy="510197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200" dirty="0"/>
              <a:t>Déboulonnage symbolique d’une statue de </a:t>
            </a:r>
            <a:r>
              <a:rPr lang="fr-FR" sz="1200" dirty="0" err="1"/>
              <a:t>Borba</a:t>
            </a:r>
            <a:r>
              <a:rPr lang="fr-FR" sz="1200" dirty="0"/>
              <a:t> </a:t>
            </a:r>
            <a:r>
              <a:rPr lang="fr-FR" sz="1200" dirty="0" err="1"/>
              <a:t>Gato</a:t>
            </a:r>
            <a:r>
              <a:rPr lang="fr-FR" sz="1200" dirty="0"/>
              <a:t> au carnaval de Rio, 23 avril 2022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15747" y="6055832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1838" y="6428020"/>
            <a:ext cx="440188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Déboulonnage de la statue du général Lee à Charleston,</a:t>
            </a:r>
          </a:p>
          <a:p>
            <a:pPr algn="ctr"/>
            <a:r>
              <a:rPr lang="fr-FR" sz="1200" dirty="0"/>
              <a:t> 10 juillet 2021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01565" y="939618"/>
            <a:ext cx="6210795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7 juin 2020: Déboulonnage de la statue de </a:t>
            </a:r>
            <a:r>
              <a:rPr lang="fr-FR" sz="1200" dirty="0" err="1"/>
              <a:t>Colson</a:t>
            </a:r>
            <a:r>
              <a:rPr lang="fr-FR" sz="1200" dirty="0"/>
              <a:t> à Bristol 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349EF8E-EA74-9716-4434-5A4769D7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1278465"/>
            <a:ext cx="4807667" cy="3141976"/>
          </a:xfrm>
          <a:prstGeom prst="rect">
            <a:avLst/>
          </a:prstGeom>
        </p:spPr>
      </p:pic>
      <p:pic>
        <p:nvPicPr>
          <p:cNvPr id="1026" name="Picture 2" descr="La statue du général sudiste Robert E. Lee déboulonnée ce samedi à Charlottesville en Virginie. REUTERS/Evelyn Hockstein">
            <a:extLst>
              <a:ext uri="{FF2B5EF4-FFF2-40B4-BE49-F238E27FC236}">
                <a16:creationId xmlns:a16="http://schemas.microsoft.com/office/drawing/2014/main" id="{2D3324FF-F97B-2840-A11E-4D4DB78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301"/>
            <a:ext cx="4807666" cy="2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e déboulonnement symbolique d’une statue de Borba Gato, à l’occasion du carnaval de Rio de Janeiro, le 23 avril 2022.">
            <a:extLst>
              <a:ext uri="{FF2B5EF4-FFF2-40B4-BE49-F238E27FC236}">
                <a16:creationId xmlns:a16="http://schemas.microsoft.com/office/drawing/2014/main" id="{0DBF3C98-2A8F-B347-BB4C-ECF6085F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600" y="615950"/>
            <a:ext cx="84328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216EE2-8FF6-1E43-8B1D-C25F8F6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85" y="1438051"/>
            <a:ext cx="4277936" cy="2888814"/>
          </a:xfrm>
          <a:prstGeom prst="rect">
            <a:avLst/>
          </a:prstGeom>
        </p:spPr>
      </p:pic>
      <p:pic>
        <p:nvPicPr>
          <p:cNvPr id="5" name="Picture 2" descr="Les Pays-Bas présentent des excuses officielles pour l'esclavage">
            <a:extLst>
              <a:ext uri="{FF2B5EF4-FFF2-40B4-BE49-F238E27FC236}">
                <a16:creationId xmlns:a16="http://schemas.microsoft.com/office/drawing/2014/main" id="{B42BEAC2-3F73-5DB0-BF63-1929FF1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5" y="3751766"/>
            <a:ext cx="4163355" cy="2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68ACB3-CCC4-E90F-2406-FC4F147E97A1}"/>
              </a:ext>
            </a:extLst>
          </p:cNvPr>
          <p:cNvSpPr txBox="1"/>
          <p:nvPr/>
        </p:nvSpPr>
        <p:spPr>
          <a:xfrm>
            <a:off x="4572000" y="6242050"/>
            <a:ext cx="440188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Présentation d’excuses officielles et d’un programme de réparations par le Premier ministre des Pays-Bas, Mark </a:t>
            </a:r>
            <a:r>
              <a:rPr lang="fr-FR" sz="1200" dirty="0" err="1"/>
              <a:t>Rutte</a:t>
            </a:r>
            <a:r>
              <a:rPr lang="fr-FR" sz="1200" dirty="0"/>
              <a:t>,  19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9457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repentance </a:t>
            </a:r>
            <a:r>
              <a:rPr lang="fr-FR" sz="2800" i="1" dirty="0">
                <a:solidFill>
                  <a:schemeClr val="accent3"/>
                </a:solidFill>
              </a:rPr>
              <a:t>versus</a:t>
            </a:r>
            <a:r>
              <a:rPr lang="fr-FR" sz="2800" dirty="0">
                <a:solidFill>
                  <a:schemeClr val="accent3"/>
                </a:solidFill>
              </a:rPr>
              <a:t> roman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125" y="1031565"/>
            <a:ext cx="4423558" cy="5826435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/>
          </a:p>
          <a:p>
            <a:pPr algn="ctr">
              <a:buNone/>
            </a:pPr>
            <a:r>
              <a:rPr lang="fr-FR" b="1" dirty="0"/>
              <a:t>Discours du candidat Nicolas Sarkozy, Toulon, 7 février 2007</a:t>
            </a:r>
            <a:endParaRPr lang="fr-FR" dirty="0"/>
          </a:p>
          <a:p>
            <a:pPr algn="just">
              <a:buNone/>
            </a:pPr>
            <a:r>
              <a:rPr lang="fr-FR" dirty="0"/>
              <a:t>    « Car le drame de la France aujourd’hui c’est le doute qui la ronge. La France doute d’elle-même, de son identité, de son rôle, de son avenir. Aimer la France c’est d’abord lui redonner l’espoir, c'est d’abord lui rendre confiance en elle-même. […] Je veux le dire à tous </a:t>
            </a:r>
            <a:r>
              <a:rPr lang="fr-FR" b="1" dirty="0"/>
              <a:t>les adeptes de la repentance </a:t>
            </a:r>
            <a:r>
              <a:rPr lang="fr-FR" dirty="0"/>
              <a:t>qui refont l’histoire et qui jugent les hommes d’hier sans se soucier des conditions dans lesquelles ils vivaient, ni de ce qu’ils éprouvaient</a:t>
            </a:r>
            <a:r>
              <a:rPr lang="fr-FR" b="1" dirty="0"/>
              <a:t>. </a:t>
            </a:r>
            <a:r>
              <a:rPr lang="fr-FR" dirty="0"/>
              <a:t>[…] À ceux qui haïssent la France et son histoire, à ceux qui n’éprouvent envers elle que de la rancœur et du mépris, je dis aussi qu’ils ne sont pas les bienvenus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5506" y="980786"/>
            <a:ext cx="3469121" cy="4896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1600" b="1" i="1" dirty="0">
                <a:solidFill>
                  <a:schemeClr val="tx1"/>
                </a:solidFill>
              </a:rPr>
              <a:t>Le Figaro magazine</a:t>
            </a:r>
            <a:r>
              <a:rPr lang="fr-FR" sz="1600" b="1" dirty="0">
                <a:solidFill>
                  <a:schemeClr val="tx1"/>
                </a:solidFill>
              </a:rPr>
              <a:t>, 27 août 2011</a:t>
            </a:r>
          </a:p>
        </p:txBody>
      </p:sp>
      <p:pic>
        <p:nvPicPr>
          <p:cNvPr id="8194" name="Picture 2" descr="C:\Users\SEBastien\Documents\TRAVAIL RECHERCHE\INTERVENTIONS\2020\Intervention DU Paris 8 octobre 2020\Figaro magazin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96" y="1383662"/>
            <a:ext cx="3943846" cy="52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98912"/>
            <a:ext cx="7962405" cy="8372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 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concurrences victimaires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6251" y="866299"/>
            <a:ext cx="8443356" cy="6335486"/>
          </a:xfrm>
          <a:effectLst/>
        </p:spPr>
        <p:txBody>
          <a:bodyPr numCol="2">
            <a:noAutofit/>
          </a:bodyPr>
          <a:lstStyle/>
          <a:p>
            <a:pPr algn="just"/>
            <a:endParaRPr lang="fr-FR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Dieudonné, </a:t>
            </a:r>
            <a:r>
              <a:rPr lang="fr-FR" sz="2000" b="1" dirty="0">
                <a:solidFill>
                  <a:srgbClr val="002060"/>
                </a:solidFill>
              </a:rPr>
              <a:t>conférence de presse à Alger, 16 février 2005 </a:t>
            </a:r>
            <a:endParaRPr lang="fr-FR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fr-FR" sz="2000" i="1" dirty="0"/>
              <a:t>« </a:t>
            </a:r>
            <a:r>
              <a:rPr lang="fr-FR" sz="2000" b="1" i="1" dirty="0">
                <a:solidFill>
                  <a:schemeClr val="tx1"/>
                </a:solidFill>
              </a:rPr>
              <a:t>Le lobby sioniste cultive l’unicité de la souffrance. </a:t>
            </a:r>
            <a:r>
              <a:rPr lang="fr-FR" sz="2000" i="1" dirty="0">
                <a:solidFill>
                  <a:schemeClr val="tx1"/>
                </a:solidFill>
              </a:rPr>
              <a:t>Il n’y a qu’eux qui souffrent sur cette planète […] Quand je travaille pour faire un film sur la traite négrière et que les autorités sionistes – parce qu’aujourd’hui dans le cinéma ce sont les autorités sionistes – qui me répondent : ce n’est pas un sujet de film. Avec l’argent public on fait 150 films sur la Shoah, moi je demande à faire un film sur la traite des Noirs, et on me dit que ce n’est pas un sujet de film. C’est une guerre qui est déclarée culturellement au monde noir. »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27327"/>
            <a:ext cx="7962405" cy="5518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CAUSES COMMUNES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85AFD-4F55-6157-075D-5F61408A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2366087"/>
            <a:ext cx="2695697" cy="2553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EABE93-67E8-9115-9D18-225FC94BDDBF}"/>
              </a:ext>
            </a:extLst>
          </p:cNvPr>
          <p:cNvSpPr txBox="1"/>
          <p:nvPr/>
        </p:nvSpPr>
        <p:spPr>
          <a:xfrm>
            <a:off x="4571999" y="48230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Strange fruit 1939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7C8B0A-52FC-B695-54FB-C59728FD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49" y="5192335"/>
            <a:ext cx="2811106" cy="15990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0046E4-814D-9823-DC8F-889AD60EB4BA}"/>
              </a:ext>
            </a:extLst>
          </p:cNvPr>
          <p:cNvSpPr txBox="1"/>
          <p:nvPr/>
        </p:nvSpPr>
        <p:spPr>
          <a:xfrm>
            <a:off x="6764982" y="580719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Billie Holiday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94DC0D-3FD2-117C-5E28-520E5A6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6" y="757376"/>
            <a:ext cx="2242274" cy="17938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C8F7F35-070B-1049-879A-58F355463DA0}"/>
              </a:ext>
            </a:extLst>
          </p:cNvPr>
          <p:cNvSpPr txBox="1"/>
          <p:nvPr/>
        </p:nvSpPr>
        <p:spPr>
          <a:xfrm>
            <a:off x="6287110" y="96863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Abel </a:t>
            </a:r>
            <a:r>
              <a:rPr lang="fr-FR" dirty="0" err="1"/>
              <a:t>Meeropol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0E2E2-B8E0-46F2-3F2E-CA81D8DA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" y="824286"/>
            <a:ext cx="1863010" cy="2965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922080-B6F6-4126-D538-CFF6E8CDDE82}"/>
              </a:ext>
            </a:extLst>
          </p:cNvPr>
          <p:cNvSpPr txBox="1"/>
          <p:nvPr/>
        </p:nvSpPr>
        <p:spPr>
          <a:xfrm>
            <a:off x="148025" y="218142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8AB6BD-D8C2-250E-1427-60CBED38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1" y="1434207"/>
            <a:ext cx="1915147" cy="31080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33F6B0-B81D-C5C5-E777-8C8BE5813841}"/>
              </a:ext>
            </a:extLst>
          </p:cNvPr>
          <p:cNvSpPr txBox="1"/>
          <p:nvPr/>
        </p:nvSpPr>
        <p:spPr>
          <a:xfrm>
            <a:off x="7489892" y="4478292"/>
            <a:ext cx="9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A5378C-772B-E437-D724-3241B2214236}"/>
              </a:ext>
            </a:extLst>
          </p:cNvPr>
          <p:cNvSpPr txBox="1"/>
          <p:nvPr/>
        </p:nvSpPr>
        <p:spPr>
          <a:xfrm>
            <a:off x="402091" y="5745939"/>
            <a:ext cx="31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le </a:t>
            </a:r>
            <a:r>
              <a:rPr lang="fr-FR" dirty="0">
                <a:hlinkClick r:id="rId7"/>
              </a:rPr>
              <a:t>dossier pédagogique </a:t>
            </a:r>
            <a:r>
              <a:rPr lang="fr-FR" dirty="0"/>
              <a:t>de la FME sur Jacques Schwarz-Bart, fils de Jacques et Simone</a:t>
            </a:r>
          </a:p>
        </p:txBody>
      </p:sp>
      <p:pic>
        <p:nvPicPr>
          <p:cNvPr id="1025" name="Picture 1" descr="page5image227476288">
            <a:extLst>
              <a:ext uri="{FF2B5EF4-FFF2-40B4-BE49-F238E27FC236}">
                <a16:creationId xmlns:a16="http://schemas.microsoft.com/office/drawing/2014/main" id="{90850355-47B8-D3B4-BBC9-4997A37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" y="3948416"/>
            <a:ext cx="2637176" cy="14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6001FC-522E-D7E2-016E-3960A3F72D4F}"/>
              </a:ext>
            </a:extLst>
          </p:cNvPr>
          <p:cNvSpPr txBox="1"/>
          <p:nvPr/>
        </p:nvSpPr>
        <p:spPr>
          <a:xfrm>
            <a:off x="250799" y="5351302"/>
            <a:ext cx="3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et Simone Schwarz-Bart</a:t>
            </a:r>
          </a:p>
        </p:txBody>
      </p:sp>
    </p:spTree>
    <p:extLst>
      <p:ext uri="{BB962C8B-B14F-4D97-AF65-F5344CB8AC3E}">
        <p14:creationId xmlns:p14="http://schemas.microsoft.com/office/powerpoint/2010/main" val="34386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842" y="77272"/>
            <a:ext cx="6256316" cy="9212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ENSEIGNER L’ESCLAVAGE: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</a:t>
            </a:r>
            <a:r>
              <a:rPr lang="fr-FR" sz="2800" b="1" dirty="0">
                <a:solidFill>
                  <a:schemeClr val="accent3"/>
                </a:solidFill>
              </a:rPr>
              <a:t>QUESTION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4182" y="1098550"/>
            <a:ext cx="8035636" cy="5527800"/>
          </a:xfrm>
          <a:solidFill>
            <a:schemeClr val="accent3"/>
          </a:solidFill>
          <a:effectLst/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pPr algn="l">
              <a:lnSpc>
                <a:spcPct val="100000"/>
              </a:lnSpc>
              <a:buFont typeface="Wingdings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Acteurs sociaux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Militants de la mémoire/</a:t>
            </a: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militants antiracistes</a:t>
            </a:r>
            <a:endParaRPr lang="fr-FR" sz="2000" dirty="0">
              <a:solidFill>
                <a:srgbClr val="000000"/>
              </a:solidFill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Acteurs politiques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Médias</a:t>
            </a:r>
            <a:endParaRPr lang="fr-FR" sz="2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conflits narratifs et identitaires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Absence de consensus/ Antagonisme des points de vue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Un enseignement objet de polarisations identitaires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Dans les classes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Prises de position des élèves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Position de l’enseignant : entre éducation civique et savoirs historiques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histoire et mémoire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Différence ou opposition? 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La mémoire a une histoire</a:t>
            </a:r>
            <a:r>
              <a:rPr lang="fr-FR" sz="2000" dirty="0"/>
              <a:t>  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827" y="190005"/>
            <a:ext cx="7261761" cy="10154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La mémoire abolitionniste 1848-1998</a:t>
            </a:r>
          </a:p>
        </p:txBody>
      </p:sp>
      <p:pic>
        <p:nvPicPr>
          <p:cNvPr id="5" name="Espace réservé du contenu 4" descr="Biard_Abolition_de_l'esclavage_1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31" y="1739899"/>
            <a:ext cx="6122269" cy="4098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086" y="1634611"/>
            <a:ext cx="2827767" cy="469106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Je recommande à chacun l’oubli du passé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Général </a:t>
            </a:r>
            <a:r>
              <a:rPr lang="fr-FR" sz="2400" dirty="0" err="1">
                <a:solidFill>
                  <a:schemeClr val="tx1"/>
                </a:solidFill>
              </a:rPr>
              <a:t>Rostoland</a:t>
            </a:r>
            <a:r>
              <a:rPr lang="fr-FR" sz="2400" dirty="0">
                <a:solidFill>
                  <a:schemeClr val="tx1"/>
                </a:solidFill>
              </a:rPr>
              <a:t>, gouverneur provisoire de la Martinique, 23 mai 1848</a:t>
            </a:r>
          </a:p>
          <a:p>
            <a:endParaRPr lang="fr-FR" sz="2200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5FCC5-EA16-E946-8D3F-C8D680BA6769}"/>
              </a:ext>
            </a:extLst>
          </p:cNvPr>
          <p:cNvSpPr txBox="1"/>
          <p:nvPr/>
        </p:nvSpPr>
        <p:spPr>
          <a:xfrm>
            <a:off x="3708025" y="5916606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L’abolition de l’esclavage dans les colonies françaises »</a:t>
            </a:r>
          </a:p>
          <a:p>
            <a:r>
              <a:rPr lang="fr-FR" dirty="0"/>
              <a:t>François –Auguste Biard (1848)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856" y="95003"/>
            <a:ext cx="7004876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LA Mémoire abolitionniste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DANS LE récit colonial SCOLAIRE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6380" y="1698170"/>
            <a:ext cx="4203864" cy="3230089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756" y="966025"/>
            <a:ext cx="4070269" cy="5834660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« </a:t>
            </a:r>
            <a:r>
              <a:rPr lang="en-US" sz="1200" b="1" dirty="0">
                <a:solidFill>
                  <a:schemeClr val="tx1"/>
                </a:solidFill>
              </a:rPr>
              <a:t>Dans beaucoup de pays </a:t>
            </a:r>
            <a:r>
              <a:rPr lang="en-US" sz="1200" b="1" dirty="0" err="1">
                <a:solidFill>
                  <a:schemeClr val="tx1"/>
                </a:solidFill>
              </a:rPr>
              <a:t>d’Afrique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habités</a:t>
            </a:r>
            <a:r>
              <a:rPr lang="en-US" sz="1200" b="1" dirty="0">
                <a:solidFill>
                  <a:schemeClr val="tx1"/>
                </a:solidFill>
              </a:rPr>
              <a:t> par les </a:t>
            </a:r>
            <a:r>
              <a:rPr lang="en-US" sz="1200" b="1" dirty="0" err="1">
                <a:solidFill>
                  <a:schemeClr val="tx1"/>
                </a:solidFill>
              </a:rPr>
              <a:t>nègres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remplacé</a:t>
            </a:r>
            <a:r>
              <a:rPr lang="en-US" sz="1200" dirty="0">
                <a:solidFill>
                  <a:schemeClr val="tx1"/>
                </a:solidFill>
              </a:rPr>
              <a:t> par “Noirs” dans </a:t>
            </a:r>
            <a:r>
              <a:rPr lang="en-US" sz="1200" dirty="0" err="1">
                <a:solidFill>
                  <a:schemeClr val="tx1"/>
                </a:solidFill>
              </a:rPr>
              <a:t>l’édition</a:t>
            </a:r>
            <a:r>
              <a:rPr lang="en-US" sz="1200" dirty="0">
                <a:solidFill>
                  <a:schemeClr val="tx1"/>
                </a:solidFill>
              </a:rPr>
              <a:t> de 1948], </a:t>
            </a:r>
            <a:r>
              <a:rPr lang="en-US" sz="1200" b="1" dirty="0">
                <a:solidFill>
                  <a:schemeClr val="tx1"/>
                </a:solidFill>
              </a:rPr>
              <a:t>il y a des </a:t>
            </a:r>
            <a:r>
              <a:rPr lang="en-US" sz="1200" b="1" dirty="0" err="1">
                <a:solidFill>
                  <a:schemeClr val="tx1"/>
                </a:solidFill>
              </a:rPr>
              <a:t>marchés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l’on</a:t>
            </a:r>
            <a:r>
              <a:rPr lang="en-US" sz="1200" b="1" dirty="0">
                <a:solidFill>
                  <a:schemeClr val="tx1"/>
                </a:solidFill>
              </a:rPr>
              <a:t> vend des hommes. […] </a:t>
            </a:r>
            <a:r>
              <a:rPr lang="en-US" sz="1200" b="1" dirty="0" err="1">
                <a:solidFill>
                  <a:schemeClr val="tx1"/>
                </a:solidFill>
              </a:rPr>
              <a:t>Ces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malheureux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s’appellent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Un </a:t>
            </a:r>
            <a:r>
              <a:rPr lang="en-US" sz="1200" dirty="0" err="1">
                <a:solidFill>
                  <a:schemeClr val="tx1"/>
                </a:solidFill>
              </a:rPr>
              <a:t>esclave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</a:t>
            </a:r>
            <a:r>
              <a:rPr lang="en-US" sz="1200" dirty="0" err="1">
                <a:solidFill>
                  <a:schemeClr val="tx1"/>
                </a:solidFill>
              </a:rPr>
              <a:t>l’homme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l’a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acheté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bête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son maître. </a:t>
            </a:r>
            <a:r>
              <a:rPr lang="en-US" sz="1200" b="1" dirty="0" err="1">
                <a:solidFill>
                  <a:schemeClr val="tx1"/>
                </a:solidFill>
              </a:rPr>
              <a:t>L’esclavage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donc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une</a:t>
            </a:r>
            <a:r>
              <a:rPr lang="en-US" sz="1200" b="1" dirty="0">
                <a:solidFill>
                  <a:schemeClr val="tx1"/>
                </a:solidFill>
              </a:rPr>
              <a:t> chose abominable. </a:t>
            </a:r>
            <a:r>
              <a:rPr lang="en-US" sz="1200" b="1" dirty="0" err="1">
                <a:solidFill>
                  <a:schemeClr val="tx1"/>
                </a:solidFill>
              </a:rPr>
              <a:t>Aussi</a:t>
            </a:r>
            <a:r>
              <a:rPr lang="en-US" sz="1200" b="1" dirty="0">
                <a:solidFill>
                  <a:schemeClr val="tx1"/>
                </a:solidFill>
              </a:rPr>
              <a:t>, la France ne </a:t>
            </a:r>
            <a:r>
              <a:rPr lang="en-US" sz="1200" b="1" dirty="0" err="1">
                <a:solidFill>
                  <a:schemeClr val="tx1"/>
                </a:solidFill>
              </a:rPr>
              <a:t>veut</a:t>
            </a:r>
            <a:r>
              <a:rPr lang="en-US" sz="1200" b="1" dirty="0">
                <a:solidFill>
                  <a:schemeClr val="tx1"/>
                </a:solidFill>
              </a:rPr>
              <a:t> pas </a:t>
            </a:r>
            <a:r>
              <a:rPr lang="en-US" sz="1200" b="1" dirty="0" err="1">
                <a:solidFill>
                  <a:schemeClr val="tx1"/>
                </a:solidFill>
              </a:rPr>
              <a:t>qu’il</a:t>
            </a:r>
            <a:r>
              <a:rPr lang="en-US" sz="1200" b="1" dirty="0">
                <a:solidFill>
                  <a:schemeClr val="tx1"/>
                </a:solidFill>
              </a:rPr>
              <a:t> y </a:t>
            </a:r>
            <a:r>
              <a:rPr lang="en-US" sz="1200" b="1" dirty="0" err="1">
                <a:solidFill>
                  <a:schemeClr val="tx1"/>
                </a:solidFill>
              </a:rPr>
              <a:t>ait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dans</a:t>
            </a:r>
            <a:r>
              <a:rPr lang="en-US" sz="1200" b="1" dirty="0">
                <a:solidFill>
                  <a:schemeClr val="tx1"/>
                </a:solidFill>
              </a:rPr>
              <a:t> les pays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possède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</a:rPr>
              <a:t>Regardez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l’image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y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debout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un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s’appelle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Brazza</a:t>
            </a:r>
            <a:r>
              <a:rPr lang="en-US" sz="1200" dirty="0">
                <a:solidFill>
                  <a:schemeClr val="tx1"/>
                </a:solidFill>
              </a:rPr>
              <a:t>. Il </a:t>
            </a:r>
            <a:r>
              <a:rPr lang="en-US" sz="1200" dirty="0" err="1">
                <a:solidFill>
                  <a:schemeClr val="tx1"/>
                </a:solidFill>
              </a:rPr>
              <a:t>porte</a:t>
            </a:r>
            <a:r>
              <a:rPr lang="en-US" sz="1200" dirty="0">
                <a:solidFill>
                  <a:schemeClr val="tx1"/>
                </a:solidFill>
              </a:rPr>
              <a:t> des </a:t>
            </a:r>
            <a:r>
              <a:rPr lang="en-US" sz="1200" dirty="0" err="1">
                <a:solidFill>
                  <a:schemeClr val="tx1"/>
                </a:solidFill>
              </a:rPr>
              <a:t>vêtements</a:t>
            </a:r>
            <a:r>
              <a:rPr lang="en-US" sz="1200" dirty="0">
                <a:solidFill>
                  <a:schemeClr val="tx1"/>
                </a:solidFill>
              </a:rPr>
              <a:t> tout </a:t>
            </a:r>
            <a:r>
              <a:rPr lang="en-US" sz="1200" dirty="0" err="1">
                <a:solidFill>
                  <a:schemeClr val="tx1"/>
                </a:solidFill>
              </a:rPr>
              <a:t>blancs</a:t>
            </a:r>
            <a:r>
              <a:rPr lang="en-US" sz="1200" dirty="0">
                <a:solidFill>
                  <a:schemeClr val="tx1"/>
                </a:solidFill>
              </a:rPr>
              <a:t> et un chapeau en </a:t>
            </a:r>
            <a:r>
              <a:rPr lang="en-US" sz="1200" dirty="0" err="1">
                <a:solidFill>
                  <a:schemeClr val="tx1"/>
                </a:solidFill>
              </a:rPr>
              <a:t>liège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recouvert</a:t>
            </a:r>
            <a:r>
              <a:rPr lang="en-US" sz="1200" dirty="0">
                <a:solidFill>
                  <a:schemeClr val="tx1"/>
                </a:solidFill>
              </a:rPr>
              <a:t> de toile blanche.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vêtus</a:t>
            </a:r>
            <a:r>
              <a:rPr lang="en-US" sz="1200" dirty="0">
                <a:solidFill>
                  <a:schemeClr val="tx1"/>
                </a:solidFill>
              </a:rPr>
              <a:t> de la </a:t>
            </a:r>
            <a:r>
              <a:rPr lang="en-US" sz="1200" dirty="0" err="1">
                <a:solidFill>
                  <a:schemeClr val="tx1"/>
                </a:solidFill>
              </a:rPr>
              <a:t>même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façon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C’est</a:t>
            </a:r>
            <a:r>
              <a:rPr lang="en-US" sz="1200" dirty="0">
                <a:solidFill>
                  <a:schemeClr val="tx1"/>
                </a:solidFill>
              </a:rPr>
              <a:t> à cause de la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chaleur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ainsi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habillés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Brazza </a:t>
            </a:r>
            <a:r>
              <a:rPr lang="en-US" sz="1200" b="1" dirty="0" err="1">
                <a:solidFill>
                  <a:schemeClr val="tx1"/>
                </a:solidFill>
              </a:rPr>
              <a:t>fut</a:t>
            </a:r>
            <a:r>
              <a:rPr lang="en-US" sz="1200" b="1" dirty="0">
                <a:solidFill>
                  <a:schemeClr val="tx1"/>
                </a:solidFill>
              </a:rPr>
              <a:t> un homme admirable.</a:t>
            </a:r>
            <a:r>
              <a:rPr lang="en-US" sz="1200" dirty="0">
                <a:solidFill>
                  <a:schemeClr val="tx1"/>
                </a:solidFill>
              </a:rPr>
              <a:t> Il </a:t>
            </a:r>
            <a:r>
              <a:rPr lang="en-US" sz="1200" dirty="0" err="1">
                <a:solidFill>
                  <a:schemeClr val="tx1"/>
                </a:solidFill>
              </a:rPr>
              <a:t>voyagea</a:t>
            </a:r>
            <a:r>
              <a:rPr lang="en-US" sz="1200" dirty="0">
                <a:solidFill>
                  <a:schemeClr val="tx1"/>
                </a:solidFill>
              </a:rPr>
              <a:t> dans un grand pays </a:t>
            </a:r>
            <a:r>
              <a:rPr lang="en-US" sz="1200" dirty="0" err="1">
                <a:solidFill>
                  <a:schemeClr val="tx1"/>
                </a:solidFill>
              </a:rPr>
              <a:t>d’Afrique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appelé</a:t>
            </a:r>
            <a:r>
              <a:rPr lang="en-US" sz="1200" dirty="0">
                <a:solidFill>
                  <a:schemeClr val="tx1"/>
                </a:solidFill>
              </a:rPr>
              <a:t> le Congo. </a:t>
            </a:r>
            <a:r>
              <a:rPr lang="en-US" sz="1200" b="1" dirty="0">
                <a:solidFill>
                  <a:schemeClr val="tx1"/>
                </a:solidFill>
              </a:rPr>
              <a:t>Il ne fit pas de mal aux habitants. Il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parlait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doucement</a:t>
            </a:r>
            <a:r>
              <a:rPr lang="en-US" sz="1200" b="1" dirty="0">
                <a:solidFill>
                  <a:schemeClr val="tx1"/>
                </a:solidFill>
              </a:rPr>
              <a:t>, et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demandait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d’obéir</a:t>
            </a:r>
            <a:r>
              <a:rPr lang="en-US" sz="1200" b="1" dirty="0">
                <a:solidFill>
                  <a:schemeClr val="tx1"/>
                </a:solidFill>
              </a:rPr>
              <a:t> à la France. </a:t>
            </a:r>
            <a:r>
              <a:rPr lang="en-US" sz="1200" dirty="0" err="1">
                <a:solidFill>
                  <a:schemeClr val="tx1"/>
                </a:solidFill>
              </a:rPr>
              <a:t>Quand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avaient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plantait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terre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perche</a:t>
            </a:r>
            <a:r>
              <a:rPr lang="en-US" sz="1200" dirty="0">
                <a:solidFill>
                  <a:schemeClr val="tx1"/>
                </a:solidFill>
              </a:rPr>
              <a:t>, en haut de </a:t>
            </a:r>
            <a:r>
              <a:rPr lang="en-US" sz="1200" dirty="0" err="1">
                <a:solidFill>
                  <a:schemeClr val="tx1"/>
                </a:solidFill>
              </a:rPr>
              <a:t>laquelle</a:t>
            </a:r>
            <a:r>
              <a:rPr lang="en-US" sz="1200" dirty="0">
                <a:solidFill>
                  <a:schemeClr val="tx1"/>
                </a:solidFill>
              </a:rPr>
              <a:t> on </a:t>
            </a:r>
            <a:r>
              <a:rPr lang="en-US" sz="1200" dirty="0" err="1">
                <a:solidFill>
                  <a:schemeClr val="tx1"/>
                </a:solidFill>
              </a:rPr>
              <a:t>hissait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voulait</a:t>
            </a:r>
            <a:r>
              <a:rPr lang="en-US" sz="1200" b="1" dirty="0">
                <a:solidFill>
                  <a:schemeClr val="tx1"/>
                </a:solidFill>
              </a:rPr>
              <a:t> dire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ce</a:t>
            </a:r>
            <a:r>
              <a:rPr lang="en-US" sz="1200" b="1" dirty="0">
                <a:solidFill>
                  <a:schemeClr val="tx1"/>
                </a:solidFill>
              </a:rPr>
              <a:t> pays-</a:t>
            </a:r>
            <a:r>
              <a:rPr lang="en-US" sz="1200" b="1" dirty="0" err="1">
                <a:solidFill>
                  <a:schemeClr val="tx1"/>
                </a:solidFill>
              </a:rPr>
              <a:t>là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appartenait</a:t>
            </a:r>
            <a:r>
              <a:rPr lang="en-US" sz="1200" b="1" dirty="0">
                <a:solidFill>
                  <a:schemeClr val="tx1"/>
                </a:solidFill>
              </a:rPr>
              <a:t> à la France 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Un jour </a:t>
            </a:r>
            <a:r>
              <a:rPr lang="en-US" sz="1200" dirty="0" err="1">
                <a:solidFill>
                  <a:schemeClr val="tx1"/>
                </a:solidFill>
              </a:rPr>
              <a:t>où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hissé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village du Congo,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troupe </a:t>
            </a:r>
            <a:r>
              <a:rPr lang="en-US" sz="1200" dirty="0" err="1">
                <a:solidFill>
                  <a:schemeClr val="tx1"/>
                </a:solidFill>
              </a:rPr>
              <a:t>d'esclaves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passa.Brazza</a:t>
            </a:r>
            <a:r>
              <a:rPr lang="en-US" sz="1200" dirty="0">
                <a:solidFill>
                  <a:schemeClr val="tx1"/>
                </a:solidFill>
              </a:rPr>
              <a:t> la fit </a:t>
            </a:r>
            <a:r>
              <a:rPr lang="en-US" sz="1200" dirty="0" err="1">
                <a:solidFill>
                  <a:schemeClr val="tx1"/>
                </a:solidFill>
              </a:rPr>
              <a:t>arrêter</a:t>
            </a:r>
            <a:r>
              <a:rPr lang="en-US" sz="1200" dirty="0">
                <a:solidFill>
                  <a:schemeClr val="tx1"/>
                </a:solidFill>
              </a:rPr>
              <a:t> et il </a:t>
            </a:r>
            <a:r>
              <a:rPr lang="en-US" sz="1200" dirty="0" err="1">
                <a:solidFill>
                  <a:schemeClr val="tx1"/>
                </a:solidFill>
              </a:rPr>
              <a:t>dit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“Partout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le </a:t>
            </a:r>
            <a:r>
              <a:rPr lang="en-US" sz="1200" b="1" dirty="0" err="1">
                <a:solidFill>
                  <a:schemeClr val="tx1"/>
                </a:solidFill>
              </a:rPr>
              <a:t>drapeau</a:t>
            </a:r>
            <a:r>
              <a:rPr lang="en-US" sz="1200" b="1" dirty="0">
                <a:solidFill>
                  <a:schemeClr val="tx1"/>
                </a:solidFill>
              </a:rPr>
              <a:t> de la France, il ne doit pas y </a:t>
            </a:r>
            <a:r>
              <a:rPr lang="en-US" sz="1200" b="1" dirty="0" err="1">
                <a:solidFill>
                  <a:schemeClr val="tx1"/>
                </a:solidFill>
              </a:rPr>
              <a:t>avoir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d’esclaves</a:t>
            </a:r>
            <a:r>
              <a:rPr lang="en-US" sz="1200" b="1" dirty="0">
                <a:solidFill>
                  <a:schemeClr val="tx1"/>
                </a:solidFill>
              </a:rPr>
              <a:t>.” </a:t>
            </a:r>
            <a:r>
              <a:rPr lang="en-US" sz="1200" dirty="0">
                <a:solidFill>
                  <a:schemeClr val="tx1"/>
                </a:solidFill>
              </a:rPr>
              <a:t>Et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que </a:t>
            </a:r>
            <a:r>
              <a:rPr lang="en-US" sz="1200" dirty="0" err="1">
                <a:solidFill>
                  <a:schemeClr val="tx1"/>
                </a:solidFill>
              </a:rPr>
              <a:t>l’on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enlève</a:t>
            </a:r>
            <a:r>
              <a:rPr lang="en-US" sz="1200" dirty="0">
                <a:solidFill>
                  <a:schemeClr val="tx1"/>
                </a:solidFill>
              </a:rPr>
              <a:t> aux </a:t>
            </a:r>
            <a:r>
              <a:rPr lang="en-US" sz="1200" dirty="0" err="1">
                <a:solidFill>
                  <a:schemeClr val="tx1"/>
                </a:solidFill>
              </a:rPr>
              <a:t>esclaves</a:t>
            </a:r>
            <a:r>
              <a:rPr lang="en-US" sz="1200" dirty="0">
                <a:solidFill>
                  <a:schemeClr val="tx1"/>
                </a:solidFill>
              </a:rPr>
              <a:t> les colliers qui </a:t>
            </a:r>
            <a:r>
              <a:rPr lang="en-US" sz="1200" dirty="0" err="1">
                <a:solidFill>
                  <a:schemeClr val="tx1"/>
                </a:solidFill>
              </a:rPr>
              <a:t>emprisonnent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cous et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cordes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jambes.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pauvres</a:t>
            </a:r>
            <a:r>
              <a:rPr lang="en-US" sz="1200" dirty="0">
                <a:solidFill>
                  <a:schemeClr val="tx1"/>
                </a:solidFill>
              </a:rPr>
              <a:t> gens qui </a:t>
            </a:r>
            <a:r>
              <a:rPr lang="en-US" sz="1200" dirty="0" err="1">
                <a:solidFill>
                  <a:schemeClr val="tx1"/>
                </a:solidFill>
              </a:rPr>
              <a:t>viennent</a:t>
            </a:r>
            <a:r>
              <a:rPr lang="en-US" sz="1200" dirty="0">
                <a:solidFill>
                  <a:schemeClr val="tx1"/>
                </a:solidFill>
              </a:rPr>
              <a:t> d'être </a:t>
            </a:r>
            <a:r>
              <a:rPr lang="en-US" sz="1200" dirty="0" err="1">
                <a:solidFill>
                  <a:schemeClr val="tx1"/>
                </a:solidFill>
              </a:rPr>
              <a:t>délivrés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joyeux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font des cabrioles.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prouve</a:t>
            </a:r>
            <a:r>
              <a:rPr lang="en-US" sz="1200" b="1" dirty="0">
                <a:solidFill>
                  <a:schemeClr val="tx1"/>
                </a:solidFill>
              </a:rPr>
              <a:t> encore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la France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bonne</a:t>
            </a:r>
            <a:r>
              <a:rPr lang="en-US" sz="1200" b="1" dirty="0">
                <a:solidFill>
                  <a:schemeClr val="tx1"/>
                </a:solidFill>
              </a:rPr>
              <a:t> et </a:t>
            </a:r>
            <a:r>
              <a:rPr lang="en-US" sz="1200" b="1" dirty="0" err="1">
                <a:solidFill>
                  <a:schemeClr val="tx1"/>
                </a:solidFill>
              </a:rPr>
              <a:t>généreuse</a:t>
            </a:r>
            <a:r>
              <a:rPr lang="en-US" sz="1200" b="1" dirty="0">
                <a:solidFill>
                  <a:schemeClr val="tx1"/>
                </a:solidFill>
              </a:rPr>
              <a:t> pour les </a:t>
            </a:r>
            <a:r>
              <a:rPr lang="en-US" sz="1200" b="1" dirty="0" err="1">
                <a:solidFill>
                  <a:schemeClr val="tx1"/>
                </a:solidFill>
              </a:rPr>
              <a:t>peuples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a </a:t>
            </a:r>
            <a:r>
              <a:rPr lang="en-US" sz="1200" b="1" dirty="0" err="1">
                <a:solidFill>
                  <a:schemeClr val="tx1"/>
                </a:solidFill>
              </a:rPr>
              <a:t>soumis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»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400" y="4928260"/>
            <a:ext cx="502919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« Brazza délivre les esclaves », cours élémentaire, manuel Lavisse,1913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{9FC63B26-4888-534F-90AE-7AD47308050A}tf10001120</Template>
  <TotalTime>6109</TotalTime>
  <Words>1776</Words>
  <Application>Microsoft Macintosh PowerPoint</Application>
  <PresentationFormat>Affichage à l'écran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Open Sans</vt:lpstr>
      <vt:lpstr>Wingdings</vt:lpstr>
      <vt:lpstr>Colis</vt:lpstr>
      <vt:lpstr>Formation  La Réunion  28 janvier 2026  Enjeux mémoriels et didactiques  de la traite ATLANTIQUE, de  l’esclavage COLONIAL et de leurs abolitions </vt:lpstr>
      <vt:lpstr>Mémoire de l'esclavage:  un « présent du passé »</vt:lpstr>
      <vt:lpstr>Mémoire de l'esclavage:  un ENJEU INTERNATIONAL</vt:lpstr>
      <vt:lpstr>Enjeux mémoriels:  repentance versus roman national</vt:lpstr>
      <vt:lpstr>ENJEUX mémoriels :  les concurrences victimaires  </vt:lpstr>
      <vt:lpstr>CAUSES COMMUNES  </vt:lpstr>
      <vt:lpstr>ENSEIGNER L’ESCLAVAGE:  UNE QUESTION VIVE</vt:lpstr>
      <vt:lpstr>La mémoire abolitionniste 1848-1998</vt:lpstr>
      <vt:lpstr>LA Mémoire abolitionniste  DANS LE récit colonial SCOLAIRE</vt:lpstr>
      <vt:lpstr>Mémoire abolitionniste:  une mémoire de gauche (1981)</vt:lpstr>
      <vt:lpstr>Mémoires ultramarines: Les luttes abolitionnistes des esclaves</vt:lpstr>
      <vt:lpstr>années 1980-1990: VERS UNE Mémoire PUBLIQUE DE LA TRAITE ET DE L’ESCLAVAGE </vt:lpstr>
      <vt:lpstr>L’ANNÉE 1998 : UN CONFLIT MéMORIEL</vt:lpstr>
      <vt:lpstr>  ANNÉES 2000-2010 MÉMORIALISATION DE LA TRAITE ET DE L’ESCLAVAGE par les pouvoirs publics </vt:lpstr>
      <vt:lpstr>Quelques éléments de controverses:  VRAI OU FAUX?</vt:lpstr>
      <vt:lpstr>RESSOURCES PéDAGOGIQUES</vt:lpstr>
      <vt:lpstr>Pistes pédagogiques: Exposition itinérante FME  « C’est notre histoire » </vt:lpstr>
      <vt:lpstr>Pistes PéDAGOGIQUES: Les statues</vt:lpstr>
      <vt:lpstr>Pistes pédagogiques:  les Témoignages autobiographiques d’esclaves</vt:lpstr>
      <vt:lpstr>Pistes pédagogiques: Le marronnage</vt:lpstr>
      <vt:lpstr>Un cas d’étude:  l’esclave Furcy</vt:lpstr>
      <vt:lpstr>Pistes pédagogiques: Les sources archéologiques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Universite Paris 1</dc:creator>
  <cp:lastModifiedBy>ledoux.sebastien5@gmail.com</cp:lastModifiedBy>
  <cp:revision>137</cp:revision>
  <dcterms:created xsi:type="dcterms:W3CDTF">2018-01-28T19:32:45Z</dcterms:created>
  <dcterms:modified xsi:type="dcterms:W3CDTF">2026-01-28T12:30:31Z</dcterms:modified>
</cp:coreProperties>
</file>