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2" r:id="rId4"/>
    <p:sldId id="281" r:id="rId5"/>
    <p:sldId id="282" r:id="rId6"/>
    <p:sldId id="273" r:id="rId7"/>
    <p:sldId id="285" r:id="rId8"/>
    <p:sldId id="276" r:id="rId9"/>
    <p:sldId id="263" r:id="rId10"/>
    <p:sldId id="278" r:id="rId11"/>
    <p:sldId id="264" r:id="rId12"/>
    <p:sldId id="283" r:id="rId13"/>
    <p:sldId id="265" r:id="rId14"/>
    <p:sldId id="266" r:id="rId15"/>
    <p:sldId id="267" r:id="rId16"/>
    <p:sldId id="27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B27D4-190E-47B0-A40C-3A2A4D4B42AF}" v="2" dt="2024-10-17T06:56:05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F931B-EE4B-8188-D018-8CF544C53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3B1D15-D823-1788-3E9A-1DE9CCFD9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57441A-8747-D78E-B92F-1F63A227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EB9A4-8323-70B2-A230-AAAE08DA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ED55FF-26C2-4856-6873-8280BD11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02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7BD14-0D23-ECFB-E71A-49FBCC3F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136E02-1781-0B98-F7C5-C821C7732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101174-7A0A-F063-E55A-6BC5804F7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DE7CFF-7F10-BFFA-473D-1F288980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69B9A8-6C43-BEFA-AC57-54EEC17A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8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C88CFE-DF6A-3391-0EB4-0E5D2FB49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2F2F71-8024-4D6E-A289-4C391682E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743A92-8DF7-339D-C18C-FB9149A7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ADF02B-4534-0350-14C9-F4F54A5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FEF62B-9F3A-0C4E-BEFE-934E824D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63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B6ED1-5A70-5BF1-FF9A-3ADAD0CB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B5B74-49B1-4779-42C6-74CA1451F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FF6F1-FAE0-A2B2-3112-88A11BFF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DABEFE-803E-62AA-B5BA-1C9E4501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16799-16FF-6990-CCA3-0140E682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22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3B164-4F44-0C96-5BBD-4A3713C4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7F6C4-6C7C-F616-DDDB-2FE819954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DF3E9C-5BAD-B06C-7CB6-E1F44E29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413D72-10AE-B3C0-DF7B-940CB2B8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6BB8D1-0550-8791-8599-EF85CF61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58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4D7EB-58E5-770D-4803-22EA8584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BD20E1-5A42-697D-F34A-FF8453757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30C368-9F16-EF63-7980-98752408A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8B58D7-C636-111E-F089-F938485E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D39F69-6330-FF34-04BC-F0ADD267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08F993-2F96-C5CC-6DF9-F90583B7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90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51077-7DA6-2739-115A-DB97DC6F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08C10E-D6BD-2678-1B27-97822C070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F6C483-C19A-CAFF-B760-9AC64622C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95F1E6-E8F6-53E8-D74E-F5F9C1D87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259F6E0-33F1-4A7F-758E-ADFE85D47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B0EAC0-64F8-47BB-25DA-C1D1319B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4CA451-5E08-A8BD-1576-DB340FC3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F57DB9-7084-715D-44FB-6FD5EC78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56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A60A3-0B57-84CD-55C5-1DF17AD2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0FE266-8799-64F8-6651-1EC578C7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02D81B-5B26-3E6C-E56E-35329FD7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8F0618-0597-BBAC-1DE2-6B086587B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80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EC7899-E5A8-BF83-0010-8850EDAE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4E40C1-1220-E83D-29F3-4357C565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C12C80-D6CF-8E37-42FD-D613626F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75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D642C-633D-0F16-E284-9A196FF4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5D3CAC-1702-E724-5E72-307D1C599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30EB70-339C-9101-36DC-58C5E0358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0D416-9C6F-8C13-FD4F-6B8F9F9E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06F294-C1DD-A0B7-DC3D-8F91EF6B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42F88F-E0A0-2347-FA81-75B5AA2D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81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7D6B4-A50B-3DD7-95F5-BFA5B43A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93B7B8-0C6B-B7ED-148A-2782C6A6B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AF4A9F-68D8-A417-F8FD-4A0A75A20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15560A-A623-41EB-4A69-74D1EE5B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6F00D9-66B2-5167-5294-D80FB315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F6B73E-8748-53EA-FA80-8F6B9FD5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5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C2EABF-D8D3-E6CD-C31D-8D1EF37C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A9F102-9296-8BE6-EE6A-E9CE6C15D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0AE8E5-4581-E107-34F6-CD6281398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F1C4-21A4-4365-9705-56C8196D0C56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3F0A20-D346-9AC0-52FB-24D1375F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934066-74A8-90F6-079A-0347E2923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1198B-36D1-4528-8CBE-7456796AA6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21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12" Type="http://schemas.openxmlformats.org/officeDocument/2006/relationships/image" Target="../media/image55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3.png"/><Relationship Id="rId5" Type="http://schemas.openxmlformats.org/officeDocument/2006/relationships/image" Target="../media/image49.jpg"/><Relationship Id="rId10" Type="http://schemas.openxmlformats.org/officeDocument/2006/relationships/image" Target="../media/image54.jpe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E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7.jp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4.jpg"/><Relationship Id="rId5" Type="http://schemas.openxmlformats.org/officeDocument/2006/relationships/image" Target="../media/image69.jpg"/><Relationship Id="rId10" Type="http://schemas.openxmlformats.org/officeDocument/2006/relationships/image" Target="../media/image73.png"/><Relationship Id="rId4" Type="http://schemas.openxmlformats.org/officeDocument/2006/relationships/image" Target="../media/image68.jpeg"/><Relationship Id="rId9" Type="http://schemas.openxmlformats.org/officeDocument/2006/relationships/image" Target="../media/image7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845754-8590-FCE2-4FBC-30ED6FACE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4559523"/>
            <a:ext cx="10901471" cy="1236440"/>
          </a:xfrm>
          <a:noFill/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 ! Egalité ! Fraternité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4BEA77-D23F-7CA2-6186-4D37CECC4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449" y="5795963"/>
            <a:ext cx="10901471" cy="560388"/>
          </a:xfrm>
          <a:noFill/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L’esclavage, l’abolition, l’Hôtel de la Marine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1FA103-D6E1-D399-4EDA-1A92FAED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r="199" b="1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"/>
    </mc:Choice>
    <mc:Fallback xmlns="">
      <p:transition spd="slow" advTm="215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872372-D1A5-9F7B-1C1E-A61B0A99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90B2CEC5-F4D7-A1EA-802C-66080B41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3" y="1891478"/>
            <a:ext cx="5931513" cy="4601398"/>
          </a:xfrm>
          <a:prstGeom prst="rect">
            <a:avLst/>
          </a:prstGeom>
        </p:spPr>
      </p:pic>
      <p:pic>
        <p:nvPicPr>
          <p:cNvPr id="11" name="Image 10" descr="Une image contenant texte, personne, vieux&#10;&#10;Description générée automatiquement">
            <a:extLst>
              <a:ext uri="{FF2B5EF4-FFF2-40B4-BE49-F238E27FC236}">
                <a16:creationId xmlns:a16="http://schemas.microsoft.com/office/drawing/2014/main" id="{DA3D8305-5F22-E06D-62B4-BA125813BF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/>
          <a:stretch/>
        </p:blipFill>
        <p:spPr>
          <a:xfrm>
            <a:off x="1157765" y="2686050"/>
            <a:ext cx="2936016" cy="3100386"/>
          </a:xfrm>
          <a:prstGeom prst="rect">
            <a:avLst/>
          </a:prstGeom>
        </p:spPr>
      </p:pic>
      <p:pic>
        <p:nvPicPr>
          <p:cNvPr id="13" name="Image 12" descr="Une image contenant arbre, personne, extérieur, groupe&#10;&#10;Description générée automatiquement">
            <a:extLst>
              <a:ext uri="{FF2B5EF4-FFF2-40B4-BE49-F238E27FC236}">
                <a16:creationId xmlns:a16="http://schemas.microsoft.com/office/drawing/2014/main" id="{DF6FDDD0-CFAF-F175-A584-D291D126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09" y="2847270"/>
            <a:ext cx="3633576" cy="2777946"/>
          </a:xfrm>
          <a:prstGeom prst="rect">
            <a:avLst/>
          </a:prstGeom>
        </p:spPr>
      </p:pic>
      <p:pic>
        <p:nvPicPr>
          <p:cNvPr id="18" name="Image 17" descr="Une image contenant arbre&#10;&#10;Description générée automatiquement">
            <a:extLst>
              <a:ext uri="{FF2B5EF4-FFF2-40B4-BE49-F238E27FC236}">
                <a16:creationId xmlns:a16="http://schemas.microsoft.com/office/drawing/2014/main" id="{ED0D8419-746E-3991-C737-A852E71266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t="31403" r="28113" b="13227"/>
          <a:stretch/>
        </p:blipFill>
        <p:spPr>
          <a:xfrm>
            <a:off x="8098220" y="2425700"/>
            <a:ext cx="3865180" cy="34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gens, cadre, foule&#10;&#10;Description générée automatiquement">
            <a:extLst>
              <a:ext uri="{FF2B5EF4-FFF2-40B4-BE49-F238E27FC236}">
                <a16:creationId xmlns:a16="http://schemas.microsoft.com/office/drawing/2014/main" id="{D12BB5F6-537F-E941-CDA2-A339FA7C5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64" y="1711094"/>
            <a:ext cx="6609397" cy="48021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F0062F-F0D0-8D9F-9566-3E55FF139CED}"/>
              </a:ext>
            </a:extLst>
          </p:cNvPr>
          <p:cNvGrpSpPr/>
          <p:nvPr/>
        </p:nvGrpSpPr>
        <p:grpSpPr>
          <a:xfrm>
            <a:off x="1189010" y="2037397"/>
            <a:ext cx="3399286" cy="1784625"/>
            <a:chOff x="1189010" y="2037397"/>
            <a:chExt cx="3399286" cy="178462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4D2526A-A037-2437-79A4-0B0EB7C9C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010" y="2037397"/>
              <a:ext cx="3399286" cy="178462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2E24B6E-F2EA-4422-6811-4590BDA46334}"/>
                </a:ext>
              </a:extLst>
            </p:cNvPr>
            <p:cNvSpPr txBox="1"/>
            <p:nvPr/>
          </p:nvSpPr>
          <p:spPr>
            <a:xfrm>
              <a:off x="1580618" y="3082617"/>
              <a:ext cx="2637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26 août 1789</a:t>
              </a:r>
            </a:p>
          </p:txBody>
        </p:sp>
      </p:grpSp>
      <p:sp>
        <p:nvSpPr>
          <p:cNvPr id="10" name="Flèche : courbe vers le bas 9">
            <a:extLst>
              <a:ext uri="{FF2B5EF4-FFF2-40B4-BE49-F238E27FC236}">
                <a16:creationId xmlns:a16="http://schemas.microsoft.com/office/drawing/2014/main" id="{033F4848-EAC6-C279-9BDA-D5686F04ED7E}"/>
              </a:ext>
            </a:extLst>
          </p:cNvPr>
          <p:cNvSpPr/>
          <p:nvPr/>
        </p:nvSpPr>
        <p:spPr>
          <a:xfrm>
            <a:off x="3816710" y="1321432"/>
            <a:ext cx="5492390" cy="581628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1C8EC403-B762-F3D4-8299-40FD7C5B5FD8}"/>
              </a:ext>
            </a:extLst>
          </p:cNvPr>
          <p:cNvSpPr/>
          <p:nvPr/>
        </p:nvSpPr>
        <p:spPr>
          <a:xfrm rot="4318221">
            <a:off x="9522553" y="3411541"/>
            <a:ext cx="3136953" cy="723087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Flèche : courbe vers le bas 29">
            <a:extLst>
              <a:ext uri="{FF2B5EF4-FFF2-40B4-BE49-F238E27FC236}">
                <a16:creationId xmlns:a16="http://schemas.microsoft.com/office/drawing/2014/main" id="{C45670B3-B260-D5F4-BBA9-EE65365BD8BD}"/>
              </a:ext>
            </a:extLst>
          </p:cNvPr>
          <p:cNvSpPr/>
          <p:nvPr/>
        </p:nvSpPr>
        <p:spPr>
          <a:xfrm rot="10800000">
            <a:off x="2710245" y="5706248"/>
            <a:ext cx="5492390" cy="1056015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186544-3190-1785-D28A-FB5F3DAF4388}"/>
              </a:ext>
            </a:extLst>
          </p:cNvPr>
          <p:cNvGrpSpPr/>
          <p:nvPr/>
        </p:nvGrpSpPr>
        <p:grpSpPr>
          <a:xfrm>
            <a:off x="1502737" y="3956359"/>
            <a:ext cx="2654669" cy="2033822"/>
            <a:chOff x="1502737" y="3956359"/>
            <a:chExt cx="2654669" cy="203382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1D1068C-1602-3F8C-244A-04A68FE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618" y="3956359"/>
              <a:ext cx="2576788" cy="2033822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DE8D26F-75D3-38AB-9A56-85E989847114}"/>
                </a:ext>
              </a:extLst>
            </p:cNvPr>
            <p:cNvSpPr txBox="1"/>
            <p:nvPr/>
          </p:nvSpPr>
          <p:spPr>
            <a:xfrm>
              <a:off x="1502737" y="4282467"/>
              <a:ext cx="2637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4 février 1794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1C9B94A-20EA-57CC-BAA3-BBC27692BD6E}"/>
              </a:ext>
            </a:extLst>
          </p:cNvPr>
          <p:cNvGrpSpPr/>
          <p:nvPr/>
        </p:nvGrpSpPr>
        <p:grpSpPr>
          <a:xfrm>
            <a:off x="8431789" y="2015817"/>
            <a:ext cx="1584016" cy="1757268"/>
            <a:chOff x="8431789" y="2015817"/>
            <a:chExt cx="1584016" cy="1757268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5267C1B-3F83-CCD6-939A-50DFF2DF1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789" y="2015817"/>
              <a:ext cx="1584016" cy="1757268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B32D086-D224-FB89-A8E7-0A0B563A076C}"/>
                </a:ext>
              </a:extLst>
            </p:cNvPr>
            <p:cNvSpPr txBox="1"/>
            <p:nvPr/>
          </p:nvSpPr>
          <p:spPr>
            <a:xfrm>
              <a:off x="8431789" y="2880842"/>
              <a:ext cx="1584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1790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A8F1E39-D552-F609-715A-3CB702FBB561}"/>
              </a:ext>
            </a:extLst>
          </p:cNvPr>
          <p:cNvGrpSpPr/>
          <p:nvPr/>
        </p:nvGrpSpPr>
        <p:grpSpPr>
          <a:xfrm>
            <a:off x="7356564" y="3578374"/>
            <a:ext cx="3734466" cy="3136952"/>
            <a:chOff x="7356564" y="3578374"/>
            <a:chExt cx="3734466" cy="313695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5EA50C8-55B4-4C73-7D0A-2E6A6A76C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564" y="3578374"/>
              <a:ext cx="3734466" cy="3136952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38D2C8A-2227-EE2C-7526-157329D36519}"/>
                </a:ext>
              </a:extLst>
            </p:cNvPr>
            <p:cNvSpPr txBox="1"/>
            <p:nvPr/>
          </p:nvSpPr>
          <p:spPr>
            <a:xfrm>
              <a:off x="7905195" y="3773315"/>
              <a:ext cx="2637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23 août 1791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43D472D-59F7-0C01-1369-B960E9705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991355-D67B-9149-D97A-C32003B5EA0F}"/>
              </a:ext>
            </a:extLst>
          </p:cNvPr>
          <p:cNvSpPr txBox="1"/>
          <p:nvPr/>
        </p:nvSpPr>
        <p:spPr>
          <a:xfrm>
            <a:off x="2354887" y="6492876"/>
            <a:ext cx="7906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Pierre-Antoine </a:t>
            </a:r>
            <a:r>
              <a:rPr lang="fr-FR" dirty="0" err="1"/>
              <a:t>Demachy</a:t>
            </a:r>
            <a:r>
              <a:rPr lang="fr-FR" dirty="0"/>
              <a:t> - Une exécution capitale, place de Révolution ca 1793</a:t>
            </a:r>
          </a:p>
        </p:txBody>
      </p:sp>
    </p:spTree>
    <p:extLst>
      <p:ext uri="{BB962C8B-B14F-4D97-AF65-F5344CB8AC3E}">
        <p14:creationId xmlns:p14="http://schemas.microsoft.com/office/powerpoint/2010/main" val="23666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3D472D-59F7-0C01-1369-B960E9705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22" name="Image 21" descr="Une image contenant mur, chaise, meubles, intérieur&#10;&#10;Description générée automatiquement">
            <a:extLst>
              <a:ext uri="{FF2B5EF4-FFF2-40B4-BE49-F238E27FC236}">
                <a16:creationId xmlns:a16="http://schemas.microsoft.com/office/drawing/2014/main" id="{68DB639C-0536-AB3B-070F-88B260CA0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2" y="1435867"/>
            <a:ext cx="8277721" cy="52531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293EDD-A288-4500-2BAD-E60265AF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28" y="2386675"/>
            <a:ext cx="4822080" cy="36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79CDD51-3255-A323-DD9E-069D6D82F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249105" y="1435867"/>
            <a:ext cx="3443375" cy="499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EB69A22-9BB2-8BEF-40C8-CBC3EFFD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3" y="1821097"/>
            <a:ext cx="3650954" cy="486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8723828A-7DF6-0302-3667-E0E3DA76D9B9}"/>
              </a:ext>
            </a:extLst>
          </p:cNvPr>
          <p:cNvSpPr txBox="1">
            <a:spLocks/>
          </p:cNvSpPr>
          <p:nvPr/>
        </p:nvSpPr>
        <p:spPr>
          <a:xfrm>
            <a:off x="1876695" y="3697543"/>
            <a:ext cx="9302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8800" b="1" i="1" dirty="0">
                <a:solidFill>
                  <a:schemeClr val="bg1"/>
                </a:solidFill>
              </a:rPr>
              <a:t>Liberté générale !</a:t>
            </a:r>
          </a:p>
        </p:txBody>
      </p:sp>
    </p:spTree>
    <p:extLst>
      <p:ext uri="{BB962C8B-B14F-4D97-AF65-F5344CB8AC3E}">
        <p14:creationId xmlns:p14="http://schemas.microsoft.com/office/powerpoint/2010/main" val="41605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extérieur, groupe, bateau&#10;&#10;Description générée automatiquement">
            <a:extLst>
              <a:ext uri="{FF2B5EF4-FFF2-40B4-BE49-F238E27FC236}">
                <a16:creationId xmlns:a16="http://schemas.microsoft.com/office/drawing/2014/main" id="{E505D463-21A9-2890-7D46-9C3D1E6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47" y="1529235"/>
            <a:ext cx="7445462" cy="49636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4CB603B-BC82-67E5-8E5D-D4F2054C98C1}"/>
              </a:ext>
            </a:extLst>
          </p:cNvPr>
          <p:cNvSpPr txBox="1"/>
          <p:nvPr/>
        </p:nvSpPr>
        <p:spPr>
          <a:xfrm>
            <a:off x="2529647" y="6456681"/>
            <a:ext cx="8314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François-Frédéric </a:t>
            </a:r>
            <a:r>
              <a:rPr lang="fr-FR" dirty="0" err="1"/>
              <a:t>Lemot</a:t>
            </a:r>
            <a:r>
              <a:rPr lang="fr-FR" dirty="0"/>
              <a:t> : Statue de la Liberté, place de la Concorde (1795-1799)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9974958-9F72-2DEA-CD83-6ACC050E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7" y="2783269"/>
            <a:ext cx="4031105" cy="37096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A88436-DA9C-028E-9881-A6F02525E384}"/>
              </a:ext>
            </a:extLst>
          </p:cNvPr>
          <p:cNvGrpSpPr/>
          <p:nvPr/>
        </p:nvGrpSpPr>
        <p:grpSpPr>
          <a:xfrm>
            <a:off x="276234" y="1822927"/>
            <a:ext cx="3716756" cy="4487029"/>
            <a:chOff x="276234" y="1822927"/>
            <a:chExt cx="3716756" cy="4487029"/>
          </a:xfrm>
        </p:grpSpPr>
        <p:pic>
          <p:nvPicPr>
            <p:cNvPr id="6" name="Image 5" descr="Une image contenant texte, livre, fenêtre, vieux&#10;&#10;Description générée automatiquement">
              <a:extLst>
                <a:ext uri="{FF2B5EF4-FFF2-40B4-BE49-F238E27FC236}">
                  <a16:creationId xmlns:a16="http://schemas.microsoft.com/office/drawing/2014/main" id="{B6734C63-4BDE-1DDE-22D5-F4A5BCED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234" y="1822927"/>
              <a:ext cx="3716756" cy="4487029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B3A59B0-0BF8-FD62-FD92-C53D4F6E19F5}"/>
                </a:ext>
              </a:extLst>
            </p:cNvPr>
            <p:cNvSpPr txBox="1"/>
            <p:nvPr/>
          </p:nvSpPr>
          <p:spPr>
            <a:xfrm>
              <a:off x="802824" y="4638072"/>
              <a:ext cx="26635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Toussaint Louverture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868B7D8-49FC-02B7-304E-7BAC9606ACD6}"/>
              </a:ext>
            </a:extLst>
          </p:cNvPr>
          <p:cNvGrpSpPr/>
          <p:nvPr/>
        </p:nvGrpSpPr>
        <p:grpSpPr>
          <a:xfrm>
            <a:off x="8368673" y="2022078"/>
            <a:ext cx="3520334" cy="4287879"/>
            <a:chOff x="8368673" y="2022078"/>
            <a:chExt cx="3520334" cy="4287879"/>
          </a:xfrm>
        </p:grpSpPr>
        <p:pic>
          <p:nvPicPr>
            <p:cNvPr id="9" name="Image 8" descr="Une image contenant texte, livre&#10;&#10;Description générée automatiquement">
              <a:extLst>
                <a:ext uri="{FF2B5EF4-FFF2-40B4-BE49-F238E27FC236}">
                  <a16:creationId xmlns:a16="http://schemas.microsoft.com/office/drawing/2014/main" id="{B19E559D-F559-3A2A-1714-48255D21C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673" y="2022078"/>
              <a:ext cx="3520334" cy="4287879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98A5220-C88D-BE4E-3E0F-142CFED7097D}"/>
                </a:ext>
              </a:extLst>
            </p:cNvPr>
            <p:cNvSpPr txBox="1"/>
            <p:nvPr/>
          </p:nvSpPr>
          <p:spPr>
            <a:xfrm>
              <a:off x="8797052" y="4902767"/>
              <a:ext cx="26635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Napoléon Bonaparte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F1130BB-517A-668E-0528-CB69F3BF8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tenue&#10;&#10;Description générée automatiquement">
            <a:extLst>
              <a:ext uri="{FF2B5EF4-FFF2-40B4-BE49-F238E27FC236}">
                <a16:creationId xmlns:a16="http://schemas.microsoft.com/office/drawing/2014/main" id="{A1078B7C-A6E5-32CE-2F20-2EBA4C876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54" y="1810802"/>
            <a:ext cx="4487586" cy="47246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B34276-16F5-025D-DE19-3D55186CB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54" y="1287200"/>
            <a:ext cx="3377875" cy="22438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9CB3E2-ABA6-F493-CF48-6B4276737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35" y="3561390"/>
            <a:ext cx="2244188" cy="329661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D6942856-0770-B0B8-ACF2-079C00C6A737}"/>
              </a:ext>
            </a:extLst>
          </p:cNvPr>
          <p:cNvGrpSpPr/>
          <p:nvPr/>
        </p:nvGrpSpPr>
        <p:grpSpPr>
          <a:xfrm>
            <a:off x="135762" y="4379189"/>
            <a:ext cx="3903276" cy="2444822"/>
            <a:chOff x="135762" y="4379189"/>
            <a:chExt cx="3903276" cy="2444822"/>
          </a:xfrm>
        </p:grpSpPr>
        <p:pic>
          <p:nvPicPr>
            <p:cNvPr id="7" name="Image 6" descr="Une image contenant texte, groupe, plusieurs&#10;&#10;Description générée automatiquement">
              <a:extLst>
                <a:ext uri="{FF2B5EF4-FFF2-40B4-BE49-F238E27FC236}">
                  <a16:creationId xmlns:a16="http://schemas.microsoft.com/office/drawing/2014/main" id="{00C82AE2-4B74-DA8D-2DF4-23731375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00" y="4379189"/>
              <a:ext cx="3556000" cy="192616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05E0632-A49A-2D7A-92F4-59CF37C6363B}"/>
                </a:ext>
              </a:extLst>
            </p:cNvPr>
            <p:cNvSpPr txBox="1"/>
            <p:nvPr/>
          </p:nvSpPr>
          <p:spPr>
            <a:xfrm>
              <a:off x="135762" y="5746793"/>
              <a:ext cx="39032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 err="1">
                  <a:solidFill>
                    <a:schemeClr val="bg1"/>
                  </a:solidFill>
                </a:rPr>
                <a:t>Vertières</a:t>
              </a:r>
              <a:endParaRPr lang="fr-FR" sz="3200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sz="3200" b="1" dirty="0"/>
                <a:t>18 novembre 1803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6F061A1-3FDD-290C-657B-6A10EB49E2EE}"/>
              </a:ext>
            </a:extLst>
          </p:cNvPr>
          <p:cNvGrpSpPr/>
          <p:nvPr/>
        </p:nvGrpSpPr>
        <p:grpSpPr>
          <a:xfrm>
            <a:off x="3506590" y="1342709"/>
            <a:ext cx="2606661" cy="2376030"/>
            <a:chOff x="3506590" y="1342709"/>
            <a:chExt cx="2606661" cy="2376030"/>
          </a:xfrm>
        </p:grpSpPr>
        <p:pic>
          <p:nvPicPr>
            <p:cNvPr id="15" name="Picture 6" descr="Loi sur la traite des noirs et le régime des colonies du 20 mai 1802 —  Wikipédia">
              <a:extLst>
                <a:ext uri="{FF2B5EF4-FFF2-40B4-BE49-F238E27FC236}">
                  <a16:creationId xmlns:a16="http://schemas.microsoft.com/office/drawing/2014/main" id="{1116CF10-023D-ECD3-0A2E-EDB48095D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276" y="1861364"/>
              <a:ext cx="2466975" cy="185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67D3E8B-1CE9-BA1B-8EF4-528BB85A340B}"/>
                </a:ext>
              </a:extLst>
            </p:cNvPr>
            <p:cNvSpPr txBox="1"/>
            <p:nvPr/>
          </p:nvSpPr>
          <p:spPr>
            <a:xfrm>
              <a:off x="3506590" y="1342709"/>
              <a:ext cx="24669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20 mai 1802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0A38E77-2CCB-523F-F1C8-F392DDFC2A45}"/>
              </a:ext>
            </a:extLst>
          </p:cNvPr>
          <p:cNvGrpSpPr/>
          <p:nvPr/>
        </p:nvGrpSpPr>
        <p:grpSpPr>
          <a:xfrm>
            <a:off x="7615517" y="3964877"/>
            <a:ext cx="4024354" cy="2768594"/>
            <a:chOff x="7615517" y="3964877"/>
            <a:chExt cx="4024354" cy="2768594"/>
          </a:xfrm>
        </p:grpSpPr>
        <p:pic>
          <p:nvPicPr>
            <p:cNvPr id="21" name="Image 20" descr="Une image contenant arbre, extérieur, ciel, forêt&#10;&#10;Description générée automatiquement">
              <a:extLst>
                <a:ext uri="{FF2B5EF4-FFF2-40B4-BE49-F238E27FC236}">
                  <a16:creationId xmlns:a16="http://schemas.microsoft.com/office/drawing/2014/main" id="{C2C56D97-7EB8-3A06-878D-4891E2CC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517" y="3964877"/>
              <a:ext cx="4024354" cy="268092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66CB8C5-F3C7-4C6E-15E1-286ECAE8BE2B}"/>
                </a:ext>
              </a:extLst>
            </p:cNvPr>
            <p:cNvSpPr txBox="1"/>
            <p:nvPr/>
          </p:nvSpPr>
          <p:spPr>
            <a:xfrm>
              <a:off x="7653394" y="6148696"/>
              <a:ext cx="3986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 err="1">
                  <a:solidFill>
                    <a:schemeClr val="bg1"/>
                  </a:solidFill>
                </a:rPr>
                <a:t>Mai-novembre</a:t>
              </a:r>
              <a:r>
                <a:rPr lang="fr-FR" sz="3200" b="1" dirty="0">
                  <a:solidFill>
                    <a:schemeClr val="bg1"/>
                  </a:solidFill>
                </a:rPr>
                <a:t> 1802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BDA294B-DEAF-C9C3-CF9A-FBC06B9FF94C}"/>
              </a:ext>
            </a:extLst>
          </p:cNvPr>
          <p:cNvGrpSpPr/>
          <p:nvPr/>
        </p:nvGrpSpPr>
        <p:grpSpPr>
          <a:xfrm>
            <a:off x="222605" y="1934994"/>
            <a:ext cx="2087168" cy="2238111"/>
            <a:chOff x="1917768" y="853232"/>
            <a:chExt cx="3192820" cy="31107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384237-7BE0-86C9-2325-157D50C33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98" t="5900" r="10878" b="58400"/>
            <a:stretch/>
          </p:blipFill>
          <p:spPr>
            <a:xfrm>
              <a:off x="1999819" y="853232"/>
              <a:ext cx="3110769" cy="3110767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AE2720C-CDA1-8484-F265-F3BD891695CA}"/>
                </a:ext>
              </a:extLst>
            </p:cNvPr>
            <p:cNvSpPr txBox="1"/>
            <p:nvPr/>
          </p:nvSpPr>
          <p:spPr>
            <a:xfrm>
              <a:off x="1917768" y="3379224"/>
              <a:ext cx="24482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Leclerc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8D91515-20E1-AE72-AB26-1EDFB697AC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02" y="4198932"/>
            <a:ext cx="1421305" cy="18139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689781-3FA4-BBA0-F31C-A06D40B938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8B46B7-4810-E079-C71F-676F14D6A366}"/>
              </a:ext>
            </a:extLst>
          </p:cNvPr>
          <p:cNvSpPr txBox="1"/>
          <p:nvPr/>
        </p:nvSpPr>
        <p:spPr>
          <a:xfrm>
            <a:off x="5517108" y="6470857"/>
            <a:ext cx="6312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Denis </a:t>
            </a:r>
            <a:r>
              <a:rPr lang="fr-FR" i="1" dirty="0" err="1"/>
              <a:t>Decrès</a:t>
            </a:r>
            <a:r>
              <a:rPr lang="fr-FR" dirty="0"/>
              <a:t>, (1761 –1820)</a:t>
            </a:r>
          </a:p>
        </p:txBody>
      </p:sp>
      <p:pic>
        <p:nvPicPr>
          <p:cNvPr id="9" name="Image 8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55FAE4BF-2A4E-D780-A8B4-8E71C78086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527" y="1811576"/>
            <a:ext cx="2995689" cy="1916188"/>
          </a:xfrm>
          <a:prstGeom prst="rect">
            <a:avLst/>
          </a:prstGeom>
        </p:spPr>
      </p:pic>
      <p:pic>
        <p:nvPicPr>
          <p:cNvPr id="2050" name="BDA5DDC5-CB66-41BD-BFA1-F84DA9917717">
            <a:extLst>
              <a:ext uri="{FF2B5EF4-FFF2-40B4-BE49-F238E27FC236}">
                <a16:creationId xmlns:a16="http://schemas.microsoft.com/office/drawing/2014/main" id="{C584D690-4ECA-2392-11FF-98704A109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t="6642" r="22798" b="54879"/>
          <a:stretch/>
        </p:blipFill>
        <p:spPr bwMode="auto">
          <a:xfrm>
            <a:off x="2011679" y="2142454"/>
            <a:ext cx="1528503" cy="136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64C375-50D4-665A-48AA-4C70AFD49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2" y="3318200"/>
            <a:ext cx="2642195" cy="17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74DDD-8862-CF87-DC2E-529035B9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7" name="Image 6" descr="Une image contenant texte, vieux&#10;&#10;Description générée automatiquement">
            <a:extLst>
              <a:ext uri="{FF2B5EF4-FFF2-40B4-BE49-F238E27FC236}">
                <a16:creationId xmlns:a16="http://schemas.microsoft.com/office/drawing/2014/main" id="{2118703C-E13C-D4FA-FD4F-94227E88C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3935" r="5439" b="4058"/>
          <a:stretch/>
        </p:blipFill>
        <p:spPr>
          <a:xfrm>
            <a:off x="2502569" y="1690686"/>
            <a:ext cx="7636042" cy="4802190"/>
          </a:xfrm>
          <a:prstGeom prst="rect">
            <a:avLst/>
          </a:prstGeom>
        </p:spPr>
      </p:pic>
      <p:pic>
        <p:nvPicPr>
          <p:cNvPr id="10" name="Image 9" descr="Une image contenant texte, galerie, pièce&#10;&#10;Description générée automatiquement">
            <a:extLst>
              <a:ext uri="{FF2B5EF4-FFF2-40B4-BE49-F238E27FC236}">
                <a16:creationId xmlns:a16="http://schemas.microsoft.com/office/drawing/2014/main" id="{DF304219-44D9-B7F7-2C77-6C490E120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28070" r="19062" b="33333"/>
          <a:stretch/>
        </p:blipFill>
        <p:spPr>
          <a:xfrm>
            <a:off x="417758" y="3486545"/>
            <a:ext cx="2678368" cy="3006331"/>
          </a:xfrm>
          <a:prstGeom prst="rect">
            <a:avLst/>
          </a:prstGeom>
        </p:spPr>
      </p:pic>
      <p:pic>
        <p:nvPicPr>
          <p:cNvPr id="12" name="Image 11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6C2E5914-149B-451B-C3B1-B07E04911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48" y="1690685"/>
            <a:ext cx="2678368" cy="2144390"/>
          </a:xfrm>
          <a:prstGeom prst="rect">
            <a:avLst/>
          </a:prstGeom>
        </p:spPr>
      </p:pic>
      <p:pic>
        <p:nvPicPr>
          <p:cNvPr id="15" name="Image 14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CA9587D7-DFF2-2DA5-7CFF-9263D4253F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42" y="3982023"/>
            <a:ext cx="2095399" cy="23705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CF8BB0-F142-E867-C815-4152797CE4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702" t="37147" r="23697" b="33567"/>
          <a:stretch/>
        </p:blipFill>
        <p:spPr>
          <a:xfrm>
            <a:off x="6019347" y="4657834"/>
            <a:ext cx="2095399" cy="120686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B77B234E-58DE-D28C-751D-433D1D1CECAE}"/>
              </a:ext>
            </a:extLst>
          </p:cNvPr>
          <p:cNvGrpSpPr/>
          <p:nvPr/>
        </p:nvGrpSpPr>
        <p:grpSpPr>
          <a:xfrm>
            <a:off x="4842323" y="1337055"/>
            <a:ext cx="2095400" cy="2322789"/>
            <a:chOff x="4842323" y="1337055"/>
            <a:chExt cx="2095400" cy="2322789"/>
          </a:xfrm>
        </p:grpSpPr>
        <p:pic>
          <p:nvPicPr>
            <p:cNvPr id="13" name="Image 12" descr="Une image contenant personne, vieux&#10;&#10;Description générée automatiquement">
              <a:extLst>
                <a:ext uri="{FF2B5EF4-FFF2-40B4-BE49-F238E27FC236}">
                  <a16:creationId xmlns:a16="http://schemas.microsoft.com/office/drawing/2014/main" id="{9C982A53-3EB9-6DB1-6761-6AF5A2ED1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941" y="1337055"/>
              <a:ext cx="2067282" cy="232278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73D9B81-B49B-53BB-B708-46FB937210B9}"/>
                </a:ext>
              </a:extLst>
            </p:cNvPr>
            <p:cNvSpPr txBox="1"/>
            <p:nvPr/>
          </p:nvSpPr>
          <p:spPr>
            <a:xfrm>
              <a:off x="4842323" y="2371549"/>
              <a:ext cx="2095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Henri de Rigny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317DEA9-9142-B7E3-1EE1-A10FBFC956E5}"/>
              </a:ext>
            </a:extLst>
          </p:cNvPr>
          <p:cNvGrpSpPr/>
          <p:nvPr/>
        </p:nvGrpSpPr>
        <p:grpSpPr>
          <a:xfrm>
            <a:off x="9054978" y="882366"/>
            <a:ext cx="2353148" cy="2488730"/>
            <a:chOff x="8914353" y="1254084"/>
            <a:chExt cx="2353148" cy="2488730"/>
          </a:xfrm>
        </p:grpSpPr>
        <p:pic>
          <p:nvPicPr>
            <p:cNvPr id="31" name="Image 3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22A3B389-D9FE-B02E-11D3-27589E4E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353" y="1254084"/>
              <a:ext cx="2353148" cy="248873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DA394C8-875C-D5F0-B021-05A7220943CE}"/>
                </a:ext>
              </a:extLst>
            </p:cNvPr>
            <p:cNvSpPr txBox="1"/>
            <p:nvPr/>
          </p:nvSpPr>
          <p:spPr>
            <a:xfrm>
              <a:off x="9042776" y="2351782"/>
              <a:ext cx="2095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Baron de Mackau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A6D3AC2-CE7B-EE1B-E2C2-1E2621B9472B}"/>
              </a:ext>
            </a:extLst>
          </p:cNvPr>
          <p:cNvGrpSpPr/>
          <p:nvPr/>
        </p:nvGrpSpPr>
        <p:grpSpPr>
          <a:xfrm>
            <a:off x="8122211" y="4004146"/>
            <a:ext cx="2227371" cy="2488730"/>
            <a:chOff x="2457899" y="3766789"/>
            <a:chExt cx="2466975" cy="2764532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1AFE1D5-93C4-F4DA-46B3-E66FE740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545" y="3766789"/>
              <a:ext cx="2073399" cy="2764532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35FF23E-ED53-173D-150F-60FA34AE7FB3}"/>
                </a:ext>
              </a:extLst>
            </p:cNvPr>
            <p:cNvSpPr txBox="1"/>
            <p:nvPr/>
          </p:nvSpPr>
          <p:spPr>
            <a:xfrm>
              <a:off x="2457899" y="5241790"/>
              <a:ext cx="24669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Cyrille </a:t>
              </a:r>
              <a:r>
                <a:rPr lang="fr-FR" sz="2800" b="1" dirty="0" err="1">
                  <a:solidFill>
                    <a:schemeClr val="bg1"/>
                  </a:solidFill>
                </a:rPr>
                <a:t>Bissette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60D2329-5400-BEEF-009E-DBA2545AAB03}"/>
              </a:ext>
            </a:extLst>
          </p:cNvPr>
          <p:cNvGrpSpPr/>
          <p:nvPr/>
        </p:nvGrpSpPr>
        <p:grpSpPr>
          <a:xfrm>
            <a:off x="10207070" y="4029815"/>
            <a:ext cx="1853688" cy="2322789"/>
            <a:chOff x="10207070" y="4029815"/>
            <a:chExt cx="1853688" cy="2322789"/>
          </a:xfrm>
        </p:grpSpPr>
        <p:pic>
          <p:nvPicPr>
            <p:cNvPr id="45" name="Image 44" descr="Une image contenant texte, personne, homme&#10;&#10;Description générée automatiquement">
              <a:extLst>
                <a:ext uri="{FF2B5EF4-FFF2-40B4-BE49-F238E27FC236}">
                  <a16:creationId xmlns:a16="http://schemas.microsoft.com/office/drawing/2014/main" id="{35CFEE27-15C0-EAEF-2DC2-1239992C3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5" t="11656" r="27163" b="45510"/>
            <a:stretch/>
          </p:blipFill>
          <p:spPr>
            <a:xfrm>
              <a:off x="10214535" y="4029815"/>
              <a:ext cx="1846223" cy="232278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445F5E2-A0E8-4946-16A5-FBD6C46B637D}"/>
                </a:ext>
              </a:extLst>
            </p:cNvPr>
            <p:cNvSpPr txBox="1"/>
            <p:nvPr/>
          </p:nvSpPr>
          <p:spPr>
            <a:xfrm>
              <a:off x="10207070" y="5401371"/>
              <a:ext cx="1853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Alphonse de</a:t>
              </a:r>
            </a:p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Lamartine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8525355-8227-ABE1-28A1-813ED7E78A9C}"/>
              </a:ext>
            </a:extLst>
          </p:cNvPr>
          <p:cNvSpPr txBox="1"/>
          <p:nvPr/>
        </p:nvSpPr>
        <p:spPr>
          <a:xfrm>
            <a:off x="3044691" y="6478948"/>
            <a:ext cx="7636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La place de la Concorde vue de la terrasse du jardin des Tuileries, vers 1820</a:t>
            </a:r>
          </a:p>
        </p:txBody>
      </p:sp>
    </p:spTree>
    <p:extLst>
      <p:ext uri="{BB962C8B-B14F-4D97-AF65-F5344CB8AC3E}">
        <p14:creationId xmlns:p14="http://schemas.microsoft.com/office/powerpoint/2010/main" val="6347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70FE90C2-C368-5467-563C-749FD2B561E5}"/>
              </a:ext>
            </a:extLst>
          </p:cNvPr>
          <p:cNvGrpSpPr/>
          <p:nvPr/>
        </p:nvGrpSpPr>
        <p:grpSpPr>
          <a:xfrm>
            <a:off x="5116256" y="2914692"/>
            <a:ext cx="3705341" cy="2764532"/>
            <a:chOff x="4882564" y="1393292"/>
            <a:chExt cx="3705341" cy="2764532"/>
          </a:xfrm>
        </p:grpSpPr>
        <p:pic>
          <p:nvPicPr>
            <p:cNvPr id="9" name="Image 8" descr="Une image contenant autel, peinture&#10;&#10;Description générée automatiquement">
              <a:extLst>
                <a:ext uri="{FF2B5EF4-FFF2-40B4-BE49-F238E27FC236}">
                  <a16:creationId xmlns:a16="http://schemas.microsoft.com/office/drawing/2014/main" id="{745314A4-74A7-E3F0-8F53-D2A6ACF5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564" y="1393292"/>
              <a:ext cx="3705341" cy="2764532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902C3A6-77AB-057E-3350-A13473BCD8DC}"/>
                </a:ext>
              </a:extLst>
            </p:cNvPr>
            <p:cNvSpPr txBox="1"/>
            <p:nvPr/>
          </p:nvSpPr>
          <p:spPr>
            <a:xfrm>
              <a:off x="4882564" y="1527680"/>
              <a:ext cx="3705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24 février 1848</a:t>
              </a:r>
            </a:p>
          </p:txBody>
        </p:sp>
      </p:grp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6453D4-0534-2AD8-225C-704AD202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0117" r="14333" b="15321"/>
          <a:stretch/>
        </p:blipFill>
        <p:spPr>
          <a:xfrm>
            <a:off x="2638926" y="1876058"/>
            <a:ext cx="6914148" cy="442762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9C00B705-1FD3-3EE7-7393-3FED73656803}"/>
              </a:ext>
            </a:extLst>
          </p:cNvPr>
          <p:cNvGrpSpPr/>
          <p:nvPr/>
        </p:nvGrpSpPr>
        <p:grpSpPr>
          <a:xfrm>
            <a:off x="4384779" y="2526092"/>
            <a:ext cx="2831066" cy="3463274"/>
            <a:chOff x="6303986" y="2692919"/>
            <a:chExt cx="2073399" cy="2957832"/>
          </a:xfrm>
        </p:grpSpPr>
        <p:pic>
          <p:nvPicPr>
            <p:cNvPr id="29" name="Image 2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BCDCF8F-3CA3-07B5-6EF6-703B8C9D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986" y="2692919"/>
              <a:ext cx="2073398" cy="2957832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E96A16B-4C34-C611-4D0E-0649BA28CF2D}"/>
                </a:ext>
              </a:extLst>
            </p:cNvPr>
            <p:cNvSpPr txBox="1"/>
            <p:nvPr/>
          </p:nvSpPr>
          <p:spPr>
            <a:xfrm>
              <a:off x="6303987" y="2978739"/>
              <a:ext cx="20733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27 avril 1848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AE31DBE-69D4-F42C-25C9-0ACAF19C8EEE}"/>
              </a:ext>
            </a:extLst>
          </p:cNvPr>
          <p:cNvGrpSpPr/>
          <p:nvPr/>
        </p:nvGrpSpPr>
        <p:grpSpPr>
          <a:xfrm>
            <a:off x="7727666" y="1456456"/>
            <a:ext cx="4022513" cy="2262664"/>
            <a:chOff x="7458500" y="4470807"/>
            <a:chExt cx="4022513" cy="2262664"/>
          </a:xfrm>
        </p:grpSpPr>
        <p:pic>
          <p:nvPicPr>
            <p:cNvPr id="22" name="Image 2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2534E07-A4BF-098E-D779-A15591A5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500" y="4470807"/>
              <a:ext cx="4022513" cy="2262664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B905F9D-BA3A-BB48-32B3-B399047E7A14}"/>
                </a:ext>
              </a:extLst>
            </p:cNvPr>
            <p:cNvSpPr txBox="1"/>
            <p:nvPr/>
          </p:nvSpPr>
          <p:spPr>
            <a:xfrm>
              <a:off x="7458500" y="5807242"/>
              <a:ext cx="3883267" cy="600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22 mai 1848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1B74DDD-8862-CF87-DC2E-529035B96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41CAED24-4016-25D5-04AA-1418D6BDB524}"/>
              </a:ext>
            </a:extLst>
          </p:cNvPr>
          <p:cNvGrpSpPr/>
          <p:nvPr/>
        </p:nvGrpSpPr>
        <p:grpSpPr>
          <a:xfrm>
            <a:off x="322740" y="4744095"/>
            <a:ext cx="2244712" cy="2087212"/>
            <a:chOff x="4973644" y="1923315"/>
            <a:chExt cx="2244712" cy="2087212"/>
          </a:xfrm>
        </p:grpSpPr>
        <p:pic>
          <p:nvPicPr>
            <p:cNvPr id="11" name="Image 10" descr="Une image contenant texte, carte de visite&#10;&#10;Description générée automatiquement">
              <a:extLst>
                <a:ext uri="{FF2B5EF4-FFF2-40B4-BE49-F238E27FC236}">
                  <a16:creationId xmlns:a16="http://schemas.microsoft.com/office/drawing/2014/main" id="{2E77BBFA-F2C4-4FD8-5CFE-CBCD738B0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9" t="22813" r="25147" b="39500"/>
            <a:stretch/>
          </p:blipFill>
          <p:spPr>
            <a:xfrm>
              <a:off x="5111496" y="1923315"/>
              <a:ext cx="1915479" cy="2087212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8779F78-6797-2557-F138-DDF268886066}"/>
                </a:ext>
              </a:extLst>
            </p:cNvPr>
            <p:cNvSpPr txBox="1"/>
            <p:nvPr/>
          </p:nvSpPr>
          <p:spPr>
            <a:xfrm>
              <a:off x="4973644" y="2928473"/>
              <a:ext cx="22447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Victor</a:t>
              </a:r>
            </a:p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Schoelcher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6722444-8ECA-76B9-CEEB-42A6E74A7769}"/>
              </a:ext>
            </a:extLst>
          </p:cNvPr>
          <p:cNvGrpSpPr/>
          <p:nvPr/>
        </p:nvGrpSpPr>
        <p:grpSpPr>
          <a:xfrm>
            <a:off x="466569" y="1886595"/>
            <a:ext cx="2857500" cy="2909743"/>
            <a:chOff x="388212" y="3112885"/>
            <a:chExt cx="2857500" cy="2909743"/>
          </a:xfrm>
        </p:grpSpPr>
        <p:pic>
          <p:nvPicPr>
            <p:cNvPr id="8" name="Image 7" descr="Une image contenant personne, homme, intérieur, habits&#10;&#10;Description générée automatiquement">
              <a:extLst>
                <a:ext uri="{FF2B5EF4-FFF2-40B4-BE49-F238E27FC236}">
                  <a16:creationId xmlns:a16="http://schemas.microsoft.com/office/drawing/2014/main" id="{7DB698FE-2A4B-D696-36BC-D643B92B4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2" y="3112885"/>
              <a:ext cx="2857500" cy="285750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D59DB7E-8502-98CD-8020-042C24C42A55}"/>
                </a:ext>
              </a:extLst>
            </p:cNvPr>
            <p:cNvSpPr txBox="1"/>
            <p:nvPr/>
          </p:nvSpPr>
          <p:spPr>
            <a:xfrm>
              <a:off x="754366" y="4945410"/>
              <a:ext cx="22447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François</a:t>
              </a:r>
            </a:p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Arago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98AD32FA-D5FF-4042-348C-6E948BD715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762" t="42500" r="20063" b="16014"/>
          <a:stretch/>
        </p:blipFill>
        <p:spPr>
          <a:xfrm>
            <a:off x="8051059" y="4109264"/>
            <a:ext cx="3674372" cy="2584560"/>
          </a:xfrm>
          <a:prstGeom prst="rect">
            <a:avLst/>
          </a:prstGeom>
        </p:spPr>
      </p:pic>
      <p:pic>
        <p:nvPicPr>
          <p:cNvPr id="7" name="Image 6" descr="Une image contenant plancher, intérieur, pièce, table&#10;&#10;Description générée automatiquement">
            <a:extLst>
              <a:ext uri="{FF2B5EF4-FFF2-40B4-BE49-F238E27FC236}">
                <a16:creationId xmlns:a16="http://schemas.microsoft.com/office/drawing/2014/main" id="{B3C5DCF6-9371-605F-1064-61C9D28099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94" y="5450109"/>
            <a:ext cx="1835149" cy="13763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A475AAD-2526-F0EF-782B-DB671FAC4414}"/>
              </a:ext>
            </a:extLst>
          </p:cNvPr>
          <p:cNvSpPr txBox="1"/>
          <p:nvPr/>
        </p:nvSpPr>
        <p:spPr>
          <a:xfrm>
            <a:off x="2692034" y="6348960"/>
            <a:ext cx="6216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Fête de la Concorde, le 21 mai 1848</a:t>
            </a:r>
          </a:p>
        </p:txBody>
      </p:sp>
    </p:spTree>
    <p:extLst>
      <p:ext uri="{BB962C8B-B14F-4D97-AF65-F5344CB8AC3E}">
        <p14:creationId xmlns:p14="http://schemas.microsoft.com/office/powerpoint/2010/main" val="29941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, vieux, bâtiment, d’époque&#10;&#10;Description générée automatiquement">
            <a:extLst>
              <a:ext uri="{FF2B5EF4-FFF2-40B4-BE49-F238E27FC236}">
                <a16:creationId xmlns:a16="http://schemas.microsoft.com/office/drawing/2014/main" id="{D6B2D084-B85C-7130-1DCF-A372DBE15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b="16521"/>
          <a:stretch/>
        </p:blipFill>
        <p:spPr>
          <a:xfrm>
            <a:off x="2532394" y="1684959"/>
            <a:ext cx="7127211" cy="49222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Liberté ? Egalité ? Colonies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3F6D87-24A4-7E06-0AB3-0A857334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66F917A-2469-51AB-5A45-FB452AABA7D4}"/>
              </a:ext>
            </a:extLst>
          </p:cNvPr>
          <p:cNvGrpSpPr/>
          <p:nvPr/>
        </p:nvGrpSpPr>
        <p:grpSpPr>
          <a:xfrm>
            <a:off x="310626" y="2918780"/>
            <a:ext cx="3947502" cy="3128185"/>
            <a:chOff x="310626" y="2918780"/>
            <a:chExt cx="3947502" cy="312818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B9786-8E8D-B2DA-1421-9C252A50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26" y="2918780"/>
              <a:ext cx="3947502" cy="3128185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2624798-B4D6-13E6-CB16-7726BCE7E0B9}"/>
                </a:ext>
              </a:extLst>
            </p:cNvPr>
            <p:cNvSpPr txBox="1"/>
            <p:nvPr/>
          </p:nvSpPr>
          <p:spPr>
            <a:xfrm>
              <a:off x="310626" y="4874820"/>
              <a:ext cx="3947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Après l’esclavage : l’</a:t>
              </a:r>
              <a:r>
                <a:rPr lang="fr-FR" sz="3200" b="1" dirty="0" err="1">
                  <a:solidFill>
                    <a:schemeClr val="bg1"/>
                  </a:solidFill>
                </a:rPr>
                <a:t>engagisme</a:t>
              </a:r>
              <a:endParaRPr lang="fr-FR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2C27F06-DECE-4DF6-28A2-E392E8243295}"/>
              </a:ext>
            </a:extLst>
          </p:cNvPr>
          <p:cNvGrpSpPr/>
          <p:nvPr/>
        </p:nvGrpSpPr>
        <p:grpSpPr>
          <a:xfrm>
            <a:off x="4295431" y="4555708"/>
            <a:ext cx="3842771" cy="2302292"/>
            <a:chOff x="4295431" y="4555708"/>
            <a:chExt cx="3842771" cy="2302292"/>
          </a:xfrm>
        </p:grpSpPr>
        <p:pic>
          <p:nvPicPr>
            <p:cNvPr id="28" name="Image 27" descr="Une image contenant texte, vieux, noir, blanc&#10;&#10;Description générée automatiquement">
              <a:extLst>
                <a:ext uri="{FF2B5EF4-FFF2-40B4-BE49-F238E27FC236}">
                  <a16:creationId xmlns:a16="http://schemas.microsoft.com/office/drawing/2014/main" id="{7DD92390-6662-37D9-A530-C7E41B20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431" y="4555708"/>
              <a:ext cx="3842771" cy="2302292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63EA335-2F3F-D043-6337-5F4FECFBEE54}"/>
                </a:ext>
              </a:extLst>
            </p:cNvPr>
            <p:cNvSpPr txBox="1"/>
            <p:nvPr/>
          </p:nvSpPr>
          <p:spPr>
            <a:xfrm>
              <a:off x="4295431" y="5655411"/>
              <a:ext cx="3842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Prise de Saïgon</a:t>
              </a:r>
            </a:p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17 février 1859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517F5F3-FCFC-07C2-5B3B-1FCAD48F055C}"/>
              </a:ext>
            </a:extLst>
          </p:cNvPr>
          <p:cNvGrpSpPr/>
          <p:nvPr/>
        </p:nvGrpSpPr>
        <p:grpSpPr>
          <a:xfrm>
            <a:off x="8393918" y="1976410"/>
            <a:ext cx="3842771" cy="4693533"/>
            <a:chOff x="8393918" y="1976410"/>
            <a:chExt cx="3842771" cy="4693533"/>
          </a:xfrm>
        </p:grpSpPr>
        <p:pic>
          <p:nvPicPr>
            <p:cNvPr id="11" name="Picture 2" descr="Le travail forcé dans les colonies françaises">
              <a:extLst>
                <a:ext uri="{FF2B5EF4-FFF2-40B4-BE49-F238E27FC236}">
                  <a16:creationId xmlns:a16="http://schemas.microsoft.com/office/drawing/2014/main" id="{D48956B2-48F2-C419-D30C-2B878B8FE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394" y="1976410"/>
              <a:ext cx="3611820" cy="4693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190D0BD-F59C-8EC3-B1F8-8AB006647B1C}"/>
                </a:ext>
              </a:extLst>
            </p:cNvPr>
            <p:cNvSpPr txBox="1"/>
            <p:nvPr/>
          </p:nvSpPr>
          <p:spPr>
            <a:xfrm>
              <a:off x="8393918" y="2505666"/>
              <a:ext cx="38427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1894 : le ministère des colonies quitte l’Hôtel de la Marine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D68C03E-4BBB-8DC5-C2C3-0AAFCD90A8C6}"/>
              </a:ext>
            </a:extLst>
          </p:cNvPr>
          <p:cNvSpPr txBox="1"/>
          <p:nvPr/>
        </p:nvSpPr>
        <p:spPr>
          <a:xfrm>
            <a:off x="3879931" y="6547963"/>
            <a:ext cx="618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L’Hôtel de la Marine – Tirage albuminé Circa 1880</a:t>
            </a:r>
          </a:p>
        </p:txBody>
      </p:sp>
    </p:spTree>
    <p:extLst>
      <p:ext uri="{BB962C8B-B14F-4D97-AF65-F5344CB8AC3E}">
        <p14:creationId xmlns:p14="http://schemas.microsoft.com/office/powerpoint/2010/main" val="40955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27" y="739878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2021 : La Fondation pour la Mémoire de l’Esclavage à l’Hôtel de la Marine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917D11-3038-30F2-F363-9566B82AE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8" name="Image 7" descr="Une image contenant ciel, extérieur, bâtiment, bâtiment gouvernemental&#10;&#10;Description générée automatiquement">
            <a:extLst>
              <a:ext uri="{FF2B5EF4-FFF2-40B4-BE49-F238E27FC236}">
                <a16:creationId xmlns:a16="http://schemas.microsoft.com/office/drawing/2014/main" id="{E337F0F3-D519-DEB6-2453-444D78D4B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618506"/>
            <a:ext cx="7239000" cy="3874370"/>
          </a:xfrm>
          <a:prstGeom prst="rect">
            <a:avLst/>
          </a:prstGeom>
        </p:spPr>
      </p:pic>
      <p:pic>
        <p:nvPicPr>
          <p:cNvPr id="11" name="Image 10" descr="Une image contenant plancher, intérieur, personne, famille&#10;&#10;Description générée automatiquement">
            <a:extLst>
              <a:ext uri="{FF2B5EF4-FFF2-40B4-BE49-F238E27FC236}">
                <a16:creationId xmlns:a16="http://schemas.microsoft.com/office/drawing/2014/main" id="{5C036C2B-A7A1-A6EE-9601-ABE23E7FF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9" y="4406900"/>
            <a:ext cx="2781302" cy="2085976"/>
          </a:xfrm>
          <a:prstGeom prst="rect">
            <a:avLst/>
          </a:prstGeom>
        </p:spPr>
      </p:pic>
      <p:pic>
        <p:nvPicPr>
          <p:cNvPr id="13" name="Image 12" descr="Une image contenant plancher, intérieur, personne&#10;&#10;Description générée automatiquement">
            <a:extLst>
              <a:ext uri="{FF2B5EF4-FFF2-40B4-BE49-F238E27FC236}">
                <a16:creationId xmlns:a16="http://schemas.microsoft.com/office/drawing/2014/main" id="{7B62BD5F-2F68-3856-F09F-92F00D2EC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17" y="2618506"/>
            <a:ext cx="2905778" cy="38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AD2A2-4604-9A50-8828-84A622BE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58" y="2310499"/>
            <a:ext cx="11663215" cy="647407"/>
          </a:xfrm>
        </p:spPr>
        <p:txBody>
          <a:bodyPr>
            <a:noAutofit/>
          </a:bodyPr>
          <a:lstStyle/>
          <a:p>
            <a:r>
              <a:rPr lang="fr-FR" sz="3200" dirty="0"/>
              <a:t>L’histoire de France est une histoire mondiale, depuis des siècles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4578EC-6AF0-467E-FE4E-F00E16E0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21" y="33733"/>
            <a:ext cx="4431814" cy="66278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F7A35E8-4D9A-6595-B645-42D4F548A688}"/>
              </a:ext>
            </a:extLst>
          </p:cNvPr>
          <p:cNvSpPr txBox="1">
            <a:spLocks/>
          </p:cNvSpPr>
          <p:nvPr/>
        </p:nvSpPr>
        <p:spPr>
          <a:xfrm>
            <a:off x="417758" y="2957907"/>
            <a:ext cx="11469445" cy="1046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Le combat pour l’abolition de l’esclavage est inséparable du combat pour les valeurs de la République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B73A776-5A6F-D057-10E4-5AFA6236E0F5}"/>
              </a:ext>
            </a:extLst>
          </p:cNvPr>
          <p:cNvSpPr txBox="1">
            <a:spLocks/>
          </p:cNvSpPr>
          <p:nvPr/>
        </p:nvSpPr>
        <p:spPr>
          <a:xfrm>
            <a:off x="417758" y="4004697"/>
            <a:ext cx="11469445" cy="1003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Le combat contre l’esclavage a associé la métropole et l’outremer, les abolitionnistes européens et les esclaves eux-mêmes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E0AAC27-2E6D-4AF5-DFF5-C3B535CCCB80}"/>
              </a:ext>
            </a:extLst>
          </p:cNvPr>
          <p:cNvSpPr txBox="1">
            <a:spLocks/>
          </p:cNvSpPr>
          <p:nvPr/>
        </p:nvSpPr>
        <p:spPr>
          <a:xfrm>
            <a:off x="417758" y="5051487"/>
            <a:ext cx="11469445" cy="1003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L’Hôtel de la Marine a joué un rôle essentiel dans cette histoire. Il en porte aujourd’hui l’empreinte, et les contradictions.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6C47C53-214A-7C2D-EFC2-2E56921F867A}"/>
              </a:ext>
            </a:extLst>
          </p:cNvPr>
          <p:cNvSpPr txBox="1">
            <a:spLocks/>
          </p:cNvSpPr>
          <p:nvPr/>
        </p:nvSpPr>
        <p:spPr>
          <a:xfrm>
            <a:off x="417758" y="6055434"/>
            <a:ext cx="11469445" cy="544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i="1" dirty="0"/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36221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D1354D-DE7B-D9C8-C9D2-2256A016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27" y="619956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Une place pour le Roi</a:t>
            </a:r>
            <a:br>
              <a:rPr lang="fr-FR" sz="4800" b="1" dirty="0"/>
            </a:br>
            <a:endParaRPr lang="fr-FR" sz="48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662013-3F8B-0386-7735-8044E475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E1CB37C3-8A4B-89FC-107A-65EBAD1EF52F}"/>
              </a:ext>
            </a:extLst>
          </p:cNvPr>
          <p:cNvGrpSpPr/>
          <p:nvPr/>
        </p:nvGrpSpPr>
        <p:grpSpPr>
          <a:xfrm>
            <a:off x="390792" y="4105853"/>
            <a:ext cx="3555480" cy="2581278"/>
            <a:chOff x="390792" y="4105853"/>
            <a:chExt cx="3555480" cy="2581278"/>
          </a:xfrm>
        </p:grpSpPr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FCFDF94-5E46-AF71-87CD-1ACC78373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92" y="4105853"/>
              <a:ext cx="3555480" cy="2581278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0C92FE5-9993-E400-EEA4-4DEC28EA6F71}"/>
                </a:ext>
              </a:extLst>
            </p:cNvPr>
            <p:cNvSpPr txBox="1"/>
            <p:nvPr/>
          </p:nvSpPr>
          <p:spPr>
            <a:xfrm>
              <a:off x="891655" y="4223513"/>
              <a:ext cx="25537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LOUIS XIII (1639)</a:t>
              </a:r>
            </a:p>
            <a:p>
              <a:pPr algn="ctr"/>
              <a:r>
                <a:rPr lang="fr-FR" b="1" dirty="0">
                  <a:latin typeface="Arial" panose="020B0604020202020204" pitchFamily="34" charset="0"/>
                </a:rPr>
                <a:t>Place des Vosges</a:t>
              </a:r>
              <a:endParaRPr lang="fr-FR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DB20CF-2933-6352-5A35-EEC1EB88510D}"/>
              </a:ext>
            </a:extLst>
          </p:cNvPr>
          <p:cNvGrpSpPr/>
          <p:nvPr/>
        </p:nvGrpSpPr>
        <p:grpSpPr>
          <a:xfrm>
            <a:off x="492264" y="1859160"/>
            <a:ext cx="3316859" cy="2078219"/>
            <a:chOff x="492264" y="1859160"/>
            <a:chExt cx="3316859" cy="2078219"/>
          </a:xfrm>
        </p:grpSpPr>
        <p:pic>
          <p:nvPicPr>
            <p:cNvPr id="19" name="Image 18" descr="Une image contenant texte, livre&#10;&#10;Description générée automatiquement">
              <a:extLst>
                <a:ext uri="{FF2B5EF4-FFF2-40B4-BE49-F238E27FC236}">
                  <a16:creationId xmlns:a16="http://schemas.microsoft.com/office/drawing/2014/main" id="{ABE9F951-FD11-6F9C-E4DE-E47B8D4E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64" y="1859160"/>
              <a:ext cx="3316859" cy="207821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19A9199-AAFB-9B16-BE6B-56D400953B70}"/>
                </a:ext>
              </a:extLst>
            </p:cNvPr>
            <p:cNvSpPr txBox="1"/>
            <p:nvPr/>
          </p:nvSpPr>
          <p:spPr>
            <a:xfrm>
              <a:off x="492264" y="1949747"/>
              <a:ext cx="25537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Henri IV (1614)</a:t>
              </a:r>
            </a:p>
            <a:p>
              <a:pPr algn="ctr"/>
              <a:r>
                <a:rPr lang="fr-FR" b="1" dirty="0">
                  <a:latin typeface="Arial" panose="020B0604020202020204" pitchFamily="34" charset="0"/>
                </a:rPr>
                <a:t>Place Dauphine</a:t>
              </a:r>
              <a:endParaRPr lang="fr-FR" b="1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6BA969B-ECBA-E9C1-84C7-A7EE6865265D}"/>
              </a:ext>
            </a:extLst>
          </p:cNvPr>
          <p:cNvGrpSpPr/>
          <p:nvPr/>
        </p:nvGrpSpPr>
        <p:grpSpPr>
          <a:xfrm>
            <a:off x="4096672" y="2000480"/>
            <a:ext cx="3188535" cy="4715179"/>
            <a:chOff x="4096672" y="2000480"/>
            <a:chExt cx="3188535" cy="4715179"/>
          </a:xfrm>
        </p:grpSpPr>
        <p:pic>
          <p:nvPicPr>
            <p:cNvPr id="8" name="Image 7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7E081AE1-F6DB-BBCE-A2C5-47D2FC3A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672" y="2706076"/>
              <a:ext cx="3188535" cy="400958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2C02D78-3160-27EF-3053-82C2A23C79A2}"/>
                </a:ext>
              </a:extLst>
            </p:cNvPr>
            <p:cNvSpPr txBox="1"/>
            <p:nvPr/>
          </p:nvSpPr>
          <p:spPr>
            <a:xfrm>
              <a:off x="4414062" y="2000480"/>
              <a:ext cx="25537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LOUIS XIV (1699)</a:t>
              </a:r>
            </a:p>
            <a:p>
              <a:pPr algn="ctr"/>
              <a:r>
                <a:rPr lang="fr-FR" b="1" dirty="0">
                  <a:latin typeface="Arial" panose="020B0604020202020204" pitchFamily="34" charset="0"/>
                </a:rPr>
                <a:t>Place Vendôme</a:t>
              </a:r>
              <a:endParaRPr lang="fr-FR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DE3FEB7-1DBF-04E7-077B-69190F43B1F2}"/>
              </a:ext>
            </a:extLst>
          </p:cNvPr>
          <p:cNvGrpSpPr/>
          <p:nvPr/>
        </p:nvGrpSpPr>
        <p:grpSpPr>
          <a:xfrm>
            <a:off x="7435607" y="2295460"/>
            <a:ext cx="4586906" cy="3624293"/>
            <a:chOff x="7435607" y="2295460"/>
            <a:chExt cx="4586906" cy="3624293"/>
          </a:xfrm>
        </p:grpSpPr>
        <p:pic>
          <p:nvPicPr>
            <p:cNvPr id="11" name="Image 1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0EA5FED-AE26-EEFE-B49B-712A1525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607" y="3013199"/>
              <a:ext cx="4586906" cy="290655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B0E96A6-C408-6FCE-C003-0E90FEBAC97D}"/>
                </a:ext>
              </a:extLst>
            </p:cNvPr>
            <p:cNvSpPr txBox="1"/>
            <p:nvPr/>
          </p:nvSpPr>
          <p:spPr>
            <a:xfrm>
              <a:off x="8452183" y="2295460"/>
              <a:ext cx="25537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LOUIS XV (1763)</a:t>
              </a:r>
            </a:p>
            <a:p>
              <a:pPr algn="ctr"/>
              <a:r>
                <a:rPr lang="fr-FR" b="1" dirty="0">
                  <a:latin typeface="Arial" panose="020B0604020202020204" pitchFamily="34" charset="0"/>
                </a:rPr>
                <a:t>Place de la Concorde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697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D1354D-DE7B-D9C8-C9D2-2256A016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27" y="619956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Une place pour le Roi</a:t>
            </a:r>
            <a:br>
              <a:rPr lang="fr-FR" sz="4800" b="1" dirty="0"/>
            </a:br>
            <a:r>
              <a:rPr lang="fr-FR" sz="4800" b="1" dirty="0"/>
              <a:t>Un hôtel pour le Garde-Meuble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662013-3F8B-0386-7735-8044E475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8D18C2-C10A-780A-AEE0-139681162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35" y="1945519"/>
            <a:ext cx="5636302" cy="414831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6D66133-DCFC-A085-D3C6-D74829E21ECB}"/>
              </a:ext>
            </a:extLst>
          </p:cNvPr>
          <p:cNvSpPr txBox="1"/>
          <p:nvPr/>
        </p:nvSpPr>
        <p:spPr>
          <a:xfrm>
            <a:off x="3010949" y="6238044"/>
            <a:ext cx="7739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</a:rPr>
              <a:t>1774 – Achèvement des travaux initiés par Ange-Jacques Gabriel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630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D1354D-DE7B-D9C8-C9D2-2256A016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27" y="619956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Sous les pavés…</a:t>
            </a:r>
            <a:br>
              <a:rPr lang="fr-FR" sz="4800" b="1" dirty="0"/>
            </a:br>
            <a:r>
              <a:rPr lang="fr-FR" sz="4800" b="1" i="1" dirty="0"/>
              <a:t>les colonies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662013-3F8B-0386-7735-8044E475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2" name="Image 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08BE3ED-9048-ACDA-F699-39BD0CEB4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1" y="2930386"/>
            <a:ext cx="2784199" cy="35011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CF117B-31DD-1677-FF8B-AEA47F56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84" y="597292"/>
            <a:ext cx="2572269" cy="341597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FD6BFD6-AAF4-E0A2-3D3B-653AD1702F13}"/>
              </a:ext>
            </a:extLst>
          </p:cNvPr>
          <p:cNvGrpSpPr/>
          <p:nvPr/>
        </p:nvGrpSpPr>
        <p:grpSpPr>
          <a:xfrm>
            <a:off x="3368537" y="4371835"/>
            <a:ext cx="2295719" cy="2059681"/>
            <a:chOff x="3724113" y="3553942"/>
            <a:chExt cx="2295719" cy="2059681"/>
          </a:xfrm>
        </p:grpSpPr>
        <p:pic>
          <p:nvPicPr>
            <p:cNvPr id="4" name="Image 3" descr="Une image contenant extérieur, bâtiment, ciel, route&#10;&#10;Description générée automatiquement">
              <a:extLst>
                <a:ext uri="{FF2B5EF4-FFF2-40B4-BE49-F238E27FC236}">
                  <a16:creationId xmlns:a16="http://schemas.microsoft.com/office/drawing/2014/main" id="{29277728-8A54-D38E-7E7D-B80AAC60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113" y="3553942"/>
              <a:ext cx="2295719" cy="1642969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0BA029E-4ADE-2110-151A-FAD65A5CF361}"/>
                </a:ext>
              </a:extLst>
            </p:cNvPr>
            <p:cNvSpPr txBox="1"/>
            <p:nvPr/>
          </p:nvSpPr>
          <p:spPr>
            <a:xfrm>
              <a:off x="3777509" y="5244291"/>
              <a:ext cx="22423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Hôtel Crozat</a:t>
              </a:r>
              <a:endParaRPr lang="fr-FR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D98E998-8EAD-4B47-CDA0-E80BE6112BFD}"/>
              </a:ext>
            </a:extLst>
          </p:cNvPr>
          <p:cNvGrpSpPr/>
          <p:nvPr/>
        </p:nvGrpSpPr>
        <p:grpSpPr>
          <a:xfrm>
            <a:off x="5664256" y="4607396"/>
            <a:ext cx="1776935" cy="1798389"/>
            <a:chOff x="6019832" y="3789503"/>
            <a:chExt cx="1776935" cy="1798389"/>
          </a:xfrm>
        </p:grpSpPr>
        <p:pic>
          <p:nvPicPr>
            <p:cNvPr id="7" name="Image 6" descr="Une image contenant bâtiment, extérieur, ciel, bâtiment gouvernemental&#10;&#10;Description générée automatiquement">
              <a:extLst>
                <a:ext uri="{FF2B5EF4-FFF2-40B4-BE49-F238E27FC236}">
                  <a16:creationId xmlns:a16="http://schemas.microsoft.com/office/drawing/2014/main" id="{894F02AA-EEAF-839D-F42C-0FEF792B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416" y="3789503"/>
              <a:ext cx="1764351" cy="117184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9213A6F-F99B-39F6-4F73-252B7A24E51F}"/>
                </a:ext>
              </a:extLst>
            </p:cNvPr>
            <p:cNvSpPr txBox="1"/>
            <p:nvPr/>
          </p:nvSpPr>
          <p:spPr>
            <a:xfrm>
              <a:off x="6019832" y="4941561"/>
              <a:ext cx="17643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Hôtel d’Evreux</a:t>
              </a:r>
              <a:endParaRPr lang="fr-FR" b="1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C5D89F8-793E-C181-303C-607BB6A63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75" y="453740"/>
            <a:ext cx="1584369" cy="2074085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0610F57-59BE-4134-5C10-2111790C2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82"/>
          <a:stretch/>
        </p:blipFill>
        <p:spPr>
          <a:xfrm>
            <a:off x="6702556" y="1860035"/>
            <a:ext cx="2658693" cy="1512201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BC3687A-998C-CAC3-8454-2AEE40E2CE63}"/>
              </a:ext>
            </a:extLst>
          </p:cNvPr>
          <p:cNvGrpSpPr/>
          <p:nvPr/>
        </p:nvGrpSpPr>
        <p:grpSpPr>
          <a:xfrm>
            <a:off x="8214884" y="4492393"/>
            <a:ext cx="3315080" cy="1844754"/>
            <a:chOff x="8594263" y="4665515"/>
            <a:chExt cx="3315080" cy="184475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285E8D-1CA5-D5EA-0794-878590623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847" y="4665515"/>
              <a:ext cx="3302496" cy="184475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4DE923A-81D0-555E-7692-073E717EEF49}"/>
                </a:ext>
              </a:extLst>
            </p:cNvPr>
            <p:cNvSpPr txBox="1"/>
            <p:nvPr/>
          </p:nvSpPr>
          <p:spPr>
            <a:xfrm>
              <a:off x="8594263" y="4822146"/>
              <a:ext cx="33024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</a:rPr>
                <a:t>Palais de l’Elysée</a:t>
              </a:r>
              <a:endParaRPr lang="fr-FR" b="1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07DD86D-774C-2358-CC62-30E9E6FC06B4}"/>
              </a:ext>
            </a:extLst>
          </p:cNvPr>
          <p:cNvGrpSpPr/>
          <p:nvPr/>
        </p:nvGrpSpPr>
        <p:grpSpPr>
          <a:xfrm>
            <a:off x="3195534" y="2613793"/>
            <a:ext cx="1764351" cy="1630413"/>
            <a:chOff x="3195534" y="2613793"/>
            <a:chExt cx="1764351" cy="1630413"/>
          </a:xfrm>
        </p:grpSpPr>
        <p:pic>
          <p:nvPicPr>
            <p:cNvPr id="14" name="Image 13" descr="Une image contenant art, écusson, dessin, peinture&#10;&#10;Description générée automatiquement">
              <a:extLst>
                <a:ext uri="{FF2B5EF4-FFF2-40B4-BE49-F238E27FC236}">
                  <a16:creationId xmlns:a16="http://schemas.microsoft.com/office/drawing/2014/main" id="{69DF2DED-EEE7-8980-8F14-A0FB9F65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40" y="2613793"/>
              <a:ext cx="1644746" cy="163041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3DB2A7E-F8F8-B782-5E91-B8486D4CE6ED}"/>
                </a:ext>
              </a:extLst>
            </p:cNvPr>
            <p:cNvSpPr txBox="1"/>
            <p:nvPr/>
          </p:nvSpPr>
          <p:spPr>
            <a:xfrm>
              <a:off x="3195534" y="3713898"/>
              <a:ext cx="17643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1664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A2EB5E0-627E-A753-CC0C-1ECB867D0911}"/>
              </a:ext>
            </a:extLst>
          </p:cNvPr>
          <p:cNvGrpSpPr/>
          <p:nvPr/>
        </p:nvGrpSpPr>
        <p:grpSpPr>
          <a:xfrm>
            <a:off x="4959885" y="2011983"/>
            <a:ext cx="1900973" cy="2263849"/>
            <a:chOff x="4959885" y="2011983"/>
            <a:chExt cx="1900973" cy="2263849"/>
          </a:xfrm>
        </p:grpSpPr>
        <p:pic>
          <p:nvPicPr>
            <p:cNvPr id="1026" name="85B35069-0CD7-4E54-8F99-7343D64471AF">
              <a:extLst>
                <a:ext uri="{FF2B5EF4-FFF2-40B4-BE49-F238E27FC236}">
                  <a16:creationId xmlns:a16="http://schemas.microsoft.com/office/drawing/2014/main" id="{ACEF183F-E337-7816-0771-5160F0327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4" t="3197" r="23154" b="49289"/>
            <a:stretch/>
          </p:blipFill>
          <p:spPr bwMode="auto">
            <a:xfrm>
              <a:off x="4959885" y="2011983"/>
              <a:ext cx="1900973" cy="223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EF509DC-EF27-C330-273D-3B7E107BEAF3}"/>
                </a:ext>
              </a:extLst>
            </p:cNvPr>
            <p:cNvSpPr txBox="1"/>
            <p:nvPr/>
          </p:nvSpPr>
          <p:spPr>
            <a:xfrm>
              <a:off x="5028196" y="3906500"/>
              <a:ext cx="17643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1666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6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D1354D-DE7B-D9C8-C9D2-2256A016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27" y="619956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Sous les pavés…</a:t>
            </a:r>
            <a:br>
              <a:rPr lang="fr-FR" sz="4800" b="1" dirty="0"/>
            </a:br>
            <a:r>
              <a:rPr lang="fr-FR" sz="4800" b="1" i="1" dirty="0"/>
              <a:t>les colonies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662013-3F8B-0386-7735-8044E475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43D73D7-844D-E81F-7806-BB09D60DF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2564112"/>
            <a:ext cx="4586906" cy="2906554"/>
          </a:xfrm>
          <a:prstGeom prst="rect">
            <a:avLst/>
          </a:prstGeom>
        </p:spPr>
      </p:pic>
      <p:pic>
        <p:nvPicPr>
          <p:cNvPr id="13" name="Image 12" descr="Une image contenant texte, alcool, boisson, plaque&#10;&#10;Description générée automatiquement">
            <a:extLst>
              <a:ext uri="{FF2B5EF4-FFF2-40B4-BE49-F238E27FC236}">
                <a16:creationId xmlns:a16="http://schemas.microsoft.com/office/drawing/2014/main" id="{03865EBF-64EB-C46A-EBBF-8EAEBA4DF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29" y="3078349"/>
            <a:ext cx="2410964" cy="341452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2C0B8D8-E788-10C6-4031-3FEE06C66FBD}"/>
              </a:ext>
            </a:extLst>
          </p:cNvPr>
          <p:cNvSpPr txBox="1"/>
          <p:nvPr/>
        </p:nvSpPr>
        <p:spPr>
          <a:xfrm>
            <a:off x="417758" y="1807405"/>
            <a:ext cx="45869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atin typeface="Arial" panose="020B0604020202020204" pitchFamily="34" charset="0"/>
              </a:rPr>
              <a:t>1763</a:t>
            </a:r>
            <a:endParaRPr lang="fr-FR" sz="4400" b="1" dirty="0"/>
          </a:p>
        </p:txBody>
      </p: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864B3674-B052-A878-C7C9-840B927CF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71" y="1282737"/>
            <a:ext cx="3411129" cy="3380119"/>
          </a:xfrm>
          <a:prstGeom prst="rect">
            <a:avLst/>
          </a:prstGeom>
        </p:spPr>
      </p:pic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C9088ACE-5F08-57DF-EDAE-8E7E77487F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9"/>
          <a:stretch/>
        </p:blipFill>
        <p:spPr>
          <a:xfrm>
            <a:off x="5180971" y="3748621"/>
            <a:ext cx="4012733" cy="29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Produire pour le plaisir des Européens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BD0BE4-B310-B461-91F5-00337FF2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6" name="Image 5" descr="Une image contenant extérieur, vert, plante, légume&#10;&#10;Description générée automatiquement">
            <a:extLst>
              <a:ext uri="{FF2B5EF4-FFF2-40B4-BE49-F238E27FC236}">
                <a16:creationId xmlns:a16="http://schemas.microsoft.com/office/drawing/2014/main" id="{36B8B282-B053-BAE6-AC3A-6BDF753B5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2" y="4019862"/>
            <a:ext cx="2281642" cy="2281642"/>
          </a:xfrm>
          <a:prstGeom prst="rect">
            <a:avLst/>
          </a:prstGeom>
        </p:spPr>
      </p:pic>
      <p:pic>
        <p:nvPicPr>
          <p:cNvPr id="11" name="Image 10" descr="Une image contenant fermer, légume, plusieurs&#10;&#10;Description générée automatiquement">
            <a:extLst>
              <a:ext uri="{FF2B5EF4-FFF2-40B4-BE49-F238E27FC236}">
                <a16:creationId xmlns:a16="http://schemas.microsoft.com/office/drawing/2014/main" id="{38F1FCE8-AC10-F2A1-587B-14875828A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12" y="1690686"/>
            <a:ext cx="2837951" cy="2847442"/>
          </a:xfrm>
          <a:prstGeom prst="rect">
            <a:avLst/>
          </a:prstGeom>
        </p:spPr>
      </p:pic>
      <p:pic>
        <p:nvPicPr>
          <p:cNvPr id="15" name="Image 14" descr="Une image contenant alimentation, pain, lait, repas&#10;&#10;Description générée automatiquement">
            <a:extLst>
              <a:ext uri="{FF2B5EF4-FFF2-40B4-BE49-F238E27FC236}">
                <a16:creationId xmlns:a16="http://schemas.microsoft.com/office/drawing/2014/main" id="{EA518BCC-6968-FA92-50E7-3580801B1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4" y="4027358"/>
            <a:ext cx="3423477" cy="22816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CE65ECE-0038-4F6C-4AAC-9A7A16941A0F}"/>
              </a:ext>
            </a:extLst>
          </p:cNvPr>
          <p:cNvSpPr txBox="1"/>
          <p:nvPr/>
        </p:nvSpPr>
        <p:spPr>
          <a:xfrm>
            <a:off x="837362" y="3447565"/>
            <a:ext cx="2281642" cy="57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TABAC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D9266E-7857-B050-D64E-082094289EC5}"/>
              </a:ext>
            </a:extLst>
          </p:cNvPr>
          <p:cNvSpPr txBox="1"/>
          <p:nvPr/>
        </p:nvSpPr>
        <p:spPr>
          <a:xfrm>
            <a:off x="4361312" y="4538128"/>
            <a:ext cx="2837951" cy="57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CAFE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53EC7A-6448-4F23-360B-2694D9CA78CA}"/>
              </a:ext>
            </a:extLst>
          </p:cNvPr>
          <p:cNvSpPr txBox="1"/>
          <p:nvPr/>
        </p:nvSpPr>
        <p:spPr>
          <a:xfrm>
            <a:off x="8346954" y="3447565"/>
            <a:ext cx="3423477" cy="57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SUCRE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9FFA475-A364-53B4-E135-6B7F335F7B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29" t="21904" r="22694" b="10286"/>
          <a:stretch/>
        </p:blipFill>
        <p:spPr>
          <a:xfrm>
            <a:off x="4361311" y="2104261"/>
            <a:ext cx="2837951" cy="19906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63AB775-6ECC-7ECB-0683-B689E421CA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50" t="24652" r="45572" b="36191"/>
          <a:stretch/>
        </p:blipFill>
        <p:spPr>
          <a:xfrm>
            <a:off x="2685758" y="4027358"/>
            <a:ext cx="1054399" cy="228164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81FCC2A-D6DE-04A5-ABB9-A665FE29C2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772" t="28000" r="36250" b="38730"/>
          <a:stretch/>
        </p:blipFill>
        <p:spPr>
          <a:xfrm>
            <a:off x="837362" y="5059574"/>
            <a:ext cx="1856705" cy="12419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0E32CDA-923B-0C53-019C-135640448E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496" t="23048" r="42572" b="35432"/>
          <a:stretch/>
        </p:blipFill>
        <p:spPr>
          <a:xfrm>
            <a:off x="9320072" y="4027358"/>
            <a:ext cx="1463500" cy="228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1DBC95-D911-1D8B-BA2F-8A77020C9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6" t="16253" r="19149" b="17036"/>
          <a:stretch/>
        </p:blipFill>
        <p:spPr>
          <a:xfrm>
            <a:off x="2299063" y="1690686"/>
            <a:ext cx="7733938" cy="45749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C’est à ce prix que vous mangez du sucre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BD0BE4-B310-B461-91F5-00337FF2A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A6E54E-7F70-BDAD-F86D-444DBA09FF4D}"/>
              </a:ext>
            </a:extLst>
          </p:cNvPr>
          <p:cNvSpPr txBox="1"/>
          <p:nvPr/>
        </p:nvSpPr>
        <p:spPr>
          <a:xfrm>
            <a:off x="770460" y="6458312"/>
            <a:ext cx="11078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Les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Nouvelles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Indes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et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les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deux</a:t>
            </a:r>
            <a:r>
              <a:rPr lang="fr-FR" i="1" dirty="0">
                <a:effectLst/>
              </a:rPr>
              <a:t> </a:t>
            </a:r>
            <a:r>
              <a:rPr lang="fr-FR" i="1" dirty="0"/>
              <a:t>taureaux</a:t>
            </a:r>
            <a:r>
              <a:rPr lang="fr-FR" dirty="0"/>
              <a:t>,</a:t>
            </a:r>
            <a:r>
              <a:rPr lang="fr-FR" dirty="0">
                <a:effectLst/>
              </a:rPr>
              <a:t> </a:t>
            </a:r>
            <a:r>
              <a:rPr lang="fr-FR" dirty="0"/>
              <a:t>d’après</a:t>
            </a:r>
            <a:r>
              <a:rPr lang="fr-FR" dirty="0">
                <a:effectLst/>
              </a:rPr>
              <a:t> </a:t>
            </a:r>
            <a:r>
              <a:rPr lang="fr-FR" dirty="0"/>
              <a:t>des cartons</a:t>
            </a:r>
            <a:r>
              <a:rPr lang="fr-FR" dirty="0">
                <a:effectLst/>
              </a:rPr>
              <a:t> d’</a:t>
            </a:r>
            <a:r>
              <a:rPr lang="fr-FR" dirty="0"/>
              <a:t>Alexandre</a:t>
            </a:r>
            <a:r>
              <a:rPr lang="fr-FR" dirty="0">
                <a:effectLst/>
              </a:rPr>
              <a:t> </a:t>
            </a:r>
            <a:r>
              <a:rPr lang="fr-FR" dirty="0"/>
              <a:t>Francois</a:t>
            </a:r>
            <a:r>
              <a:rPr lang="fr-FR" dirty="0">
                <a:effectLst/>
              </a:rPr>
              <a:t> </a:t>
            </a:r>
            <a:r>
              <a:rPr lang="fr-FR" dirty="0"/>
              <a:t>Desportes</a:t>
            </a:r>
            <a:r>
              <a:rPr lang="fr-FR" dirty="0">
                <a:effectLst/>
              </a:rPr>
              <a:t> </a:t>
            </a:r>
            <a:r>
              <a:rPr lang="fr-FR" dirty="0"/>
              <a:t>vers</a:t>
            </a:r>
            <a:r>
              <a:rPr lang="fr-FR" dirty="0">
                <a:effectLst/>
              </a:rPr>
              <a:t> </a:t>
            </a:r>
            <a:r>
              <a:rPr lang="fr-FR" dirty="0"/>
              <a:t>1734</a:t>
            </a:r>
          </a:p>
        </p:txBody>
      </p:sp>
    </p:spTree>
    <p:extLst>
      <p:ext uri="{BB962C8B-B14F-4D97-AF65-F5344CB8AC3E}">
        <p14:creationId xmlns:p14="http://schemas.microsoft.com/office/powerpoint/2010/main" val="401783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La Marine à l’Hôtel de la Marine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BD0BE4-B310-B461-91F5-00337FF2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4E0B85-308E-F812-E81C-8372C03C0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9" t="20555" r="23437" b="5323"/>
          <a:stretch/>
        </p:blipFill>
        <p:spPr>
          <a:xfrm>
            <a:off x="2463800" y="1409700"/>
            <a:ext cx="7264400" cy="50831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AB8B2D-4620-9E11-DFA1-64AD8BDBDFCB}"/>
              </a:ext>
            </a:extLst>
          </p:cNvPr>
          <p:cNvSpPr txBox="1"/>
          <p:nvPr/>
        </p:nvSpPr>
        <p:spPr>
          <a:xfrm>
            <a:off x="3183341" y="6211669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dirty="0"/>
            </a:br>
            <a:r>
              <a:rPr lang="fr-FR" dirty="0"/>
              <a:t>Arrivée du Roi et de la famille royale à Paris, le 6 octobre 1789</a:t>
            </a:r>
          </a:p>
        </p:txBody>
      </p:sp>
    </p:spTree>
    <p:extLst>
      <p:ext uri="{BB962C8B-B14F-4D97-AF65-F5344CB8AC3E}">
        <p14:creationId xmlns:p14="http://schemas.microsoft.com/office/powerpoint/2010/main" val="386037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3242-81EF-6498-5DB1-550495A8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63" y="365124"/>
            <a:ext cx="930293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Révolutions !</a:t>
            </a:r>
          </a:p>
        </p:txBody>
      </p:sp>
      <p:pic>
        <p:nvPicPr>
          <p:cNvPr id="5" name="Image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12C3E52F-CA85-E919-E942-ECB3BFA2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8" y="365124"/>
            <a:ext cx="1458937" cy="1325562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B36ADC-5CDA-22A5-647C-2ACEE6E5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32" y="2022078"/>
            <a:ext cx="7275251" cy="480218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2E24B6E-F2EA-4422-6811-4590BDA46334}"/>
              </a:ext>
            </a:extLst>
          </p:cNvPr>
          <p:cNvSpPr txBox="1"/>
          <p:nvPr/>
        </p:nvSpPr>
        <p:spPr>
          <a:xfrm>
            <a:off x="2786057" y="1437303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20 juin 1789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B4B918-3CF9-0090-A016-D5CFAE28AE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2" t="64040" r="12745" b="27246"/>
          <a:stretch/>
        </p:blipFill>
        <p:spPr>
          <a:xfrm>
            <a:off x="8595360" y="4331062"/>
            <a:ext cx="3428999" cy="190317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F0CB3D2-A0C6-C96C-B6EC-7007DEFE6E11}"/>
              </a:ext>
            </a:extLst>
          </p:cNvPr>
          <p:cNvSpPr txBox="1"/>
          <p:nvPr/>
        </p:nvSpPr>
        <p:spPr>
          <a:xfrm>
            <a:off x="2577433" y="2166368"/>
            <a:ext cx="727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Le Serment du jeu de Paume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6AC4288-D895-37E4-F8A8-D936D9CE640F}"/>
              </a:ext>
            </a:extLst>
          </p:cNvPr>
          <p:cNvGrpSpPr/>
          <p:nvPr/>
        </p:nvGrpSpPr>
        <p:grpSpPr>
          <a:xfrm>
            <a:off x="1241934" y="2760605"/>
            <a:ext cx="3792513" cy="2662350"/>
            <a:chOff x="1241934" y="2760605"/>
            <a:chExt cx="3792513" cy="2662350"/>
          </a:xfrm>
        </p:grpSpPr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8CE9F2E2-95DA-E060-E7EA-99B206213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17" t="66774" r="50645" b="25845"/>
            <a:stretch/>
          </p:blipFill>
          <p:spPr>
            <a:xfrm>
              <a:off x="1241935" y="2760605"/>
              <a:ext cx="3792512" cy="266235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A3FEA1A-6A6C-23F9-3E88-A5D807B106D0}"/>
                </a:ext>
              </a:extLst>
            </p:cNvPr>
            <p:cNvSpPr txBox="1"/>
            <p:nvPr/>
          </p:nvSpPr>
          <p:spPr>
            <a:xfrm>
              <a:off x="1241934" y="4437211"/>
              <a:ext cx="3792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L’Abbé Grégoire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4CECCE9-34E4-C616-FB12-EB66EEEB32D1}"/>
              </a:ext>
            </a:extLst>
          </p:cNvPr>
          <p:cNvGrpSpPr/>
          <p:nvPr/>
        </p:nvGrpSpPr>
        <p:grpSpPr>
          <a:xfrm>
            <a:off x="6254496" y="2867638"/>
            <a:ext cx="2666689" cy="1981198"/>
            <a:chOff x="6254496" y="2867638"/>
            <a:chExt cx="2666689" cy="1981198"/>
          </a:xfrm>
        </p:grpSpPr>
        <p:pic>
          <p:nvPicPr>
            <p:cNvPr id="19" name="Image 1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F3DB7C5-3A79-E175-03EF-6EC74712F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75" t="65578" r="28978" b="27279"/>
            <a:stretch/>
          </p:blipFill>
          <p:spPr>
            <a:xfrm>
              <a:off x="6254496" y="2867638"/>
              <a:ext cx="2666689" cy="1981198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42FD745-7ECF-60EE-3AEC-3BA1418C1B4A}"/>
                </a:ext>
              </a:extLst>
            </p:cNvPr>
            <p:cNvSpPr txBox="1"/>
            <p:nvPr/>
          </p:nvSpPr>
          <p:spPr>
            <a:xfrm>
              <a:off x="6254496" y="3852436"/>
              <a:ext cx="26666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Robespierre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8FEED84-4F17-C351-17F8-1A02BD15A0BA}"/>
              </a:ext>
            </a:extLst>
          </p:cNvPr>
          <p:cNvSpPr txBox="1"/>
          <p:nvPr/>
        </p:nvSpPr>
        <p:spPr>
          <a:xfrm>
            <a:off x="8839201" y="5608247"/>
            <a:ext cx="197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Mirabeau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1F397E-50B5-191B-3848-850D02C790BF}"/>
              </a:ext>
            </a:extLst>
          </p:cNvPr>
          <p:cNvSpPr txBox="1"/>
          <p:nvPr/>
        </p:nvSpPr>
        <p:spPr>
          <a:xfrm>
            <a:off x="10141235" y="4233512"/>
            <a:ext cx="197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Barnave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872372-D1A5-9F7B-1C1E-A61B0A995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97" y="-9630"/>
            <a:ext cx="4908793" cy="7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9" ma:contentTypeDescription="Crée un document." ma:contentTypeScope="" ma:versionID="afae107289eafac43b88e6a4baaca928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063fe03c5986e288655b3c55ab0ad44d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Props1.xml><?xml version="1.0" encoding="utf-8"?>
<ds:datastoreItem xmlns:ds="http://schemas.openxmlformats.org/officeDocument/2006/customXml" ds:itemID="{88743596-0D98-4818-82D8-0CB346FE8FC7}"/>
</file>

<file path=customXml/itemProps2.xml><?xml version="1.0" encoding="utf-8"?>
<ds:datastoreItem xmlns:ds="http://schemas.openxmlformats.org/officeDocument/2006/customXml" ds:itemID="{E3157CC6-365D-41C0-9DFE-157035C6B9CA}"/>
</file>

<file path=customXml/itemProps3.xml><?xml version="1.0" encoding="utf-8"?>
<ds:datastoreItem xmlns:ds="http://schemas.openxmlformats.org/officeDocument/2006/customXml" ds:itemID="{6323B37F-D087-4148-AC2C-60C33AE5E846}"/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413</Words>
  <Application>Microsoft Office PowerPoint</Application>
  <PresentationFormat>Grand écran</PresentationFormat>
  <Paragraphs>85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Liberté ! Egalité ! Fraternité !</vt:lpstr>
      <vt:lpstr>Une place pour le Roi </vt:lpstr>
      <vt:lpstr>Une place pour le Roi Un hôtel pour le Garde-Meuble</vt:lpstr>
      <vt:lpstr>Sous les pavés… les colonies</vt:lpstr>
      <vt:lpstr>Sous les pavés… les colonies</vt:lpstr>
      <vt:lpstr>Produire pour le plaisir des Européens</vt:lpstr>
      <vt:lpstr>C’est à ce prix que vous mangez du sucre</vt:lpstr>
      <vt:lpstr>La Marine à l’Hôtel de la Marine</vt:lpstr>
      <vt:lpstr>Révolutions !</vt:lpstr>
      <vt:lpstr>Révolutions !</vt:lpstr>
      <vt:lpstr>Révolutions !</vt:lpstr>
      <vt:lpstr>Révolutions !</vt:lpstr>
      <vt:lpstr>Révolutions !</vt:lpstr>
      <vt:lpstr>Révolutions !</vt:lpstr>
      <vt:lpstr>Révolutions !</vt:lpstr>
      <vt:lpstr>Révolutions !</vt:lpstr>
      <vt:lpstr>Liberté ? Egalité ? Colonies</vt:lpstr>
      <vt:lpstr>2021 : La Fondation pour la Mémoire de l’Esclavage à l’Hôtel de la Marine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Liberté ! Egalité ! Fraternité !</dc:title>
  <dc:creator>Pierre-Yves BOCQUET</dc:creator>
  <cp:lastModifiedBy>Anne BOULANGER</cp:lastModifiedBy>
  <cp:revision>13</cp:revision>
  <dcterms:created xsi:type="dcterms:W3CDTF">2022-05-11T21:14:53Z</dcterms:created>
  <dcterms:modified xsi:type="dcterms:W3CDTF">2025-11-19T10:39:06Z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</Properties>
</file>