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66" r:id="rId2"/>
    <p:sldId id="382" r:id="rId3"/>
    <p:sldId id="344" r:id="rId4"/>
    <p:sldId id="257" r:id="rId5"/>
    <p:sldId id="383" r:id="rId6"/>
    <p:sldId id="384" r:id="rId7"/>
    <p:sldId id="368" r:id="rId8"/>
    <p:sldId id="373" r:id="rId9"/>
    <p:sldId id="375" r:id="rId10"/>
    <p:sldId id="376" r:id="rId11"/>
    <p:sldId id="369" r:id="rId12"/>
    <p:sldId id="377" r:id="rId13"/>
    <p:sldId id="258" r:id="rId14"/>
    <p:sldId id="378" r:id="rId15"/>
    <p:sldId id="370" r:id="rId16"/>
    <p:sldId id="260" r:id="rId17"/>
    <p:sldId id="372" r:id="rId18"/>
    <p:sldId id="261" r:id="rId19"/>
    <p:sldId id="265" r:id="rId20"/>
    <p:sldId id="267" r:id="rId21"/>
    <p:sldId id="268" r:id="rId22"/>
    <p:sldId id="269" r:id="rId23"/>
    <p:sldId id="270" r:id="rId24"/>
    <p:sldId id="380" r:id="rId25"/>
    <p:sldId id="271" r:id="rId26"/>
    <p:sldId id="348" r:id="rId27"/>
    <p:sldId id="349" r:id="rId28"/>
    <p:sldId id="351" r:id="rId29"/>
    <p:sldId id="381" r:id="rId30"/>
    <p:sldId id="352" r:id="rId31"/>
    <p:sldId id="353" r:id="rId32"/>
    <p:sldId id="356" r:id="rId33"/>
    <p:sldId id="371" r:id="rId34"/>
    <p:sldId id="357" r:id="rId35"/>
    <p:sldId id="358" r:id="rId36"/>
    <p:sldId id="359" r:id="rId37"/>
    <p:sldId id="360" r:id="rId38"/>
    <p:sldId id="361" r:id="rId39"/>
    <p:sldId id="362" r:id="rId40"/>
    <p:sldId id="385" r:id="rId41"/>
    <p:sldId id="386" r:id="rId42"/>
    <p:sldId id="387" r:id="rId43"/>
    <p:sldId id="363" r:id="rId44"/>
    <p:sldId id="364" r:id="rId45"/>
    <p:sldId id="388" r:id="rId46"/>
    <p:sldId id="326" r:id="rId47"/>
    <p:sldId id="295" r:id="rId48"/>
  </p:sldIdLst>
  <p:sldSz cx="12192000" cy="6858000"/>
  <p:notesSz cx="6858000" cy="9144000"/>
  <p:defaultTextStyle>
    <a:defPPr>
      <a:defRPr lang="fr-M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2"/>
    <p:restoredTop sz="95934"/>
  </p:normalViewPr>
  <p:slideViewPr>
    <p:cSldViewPr snapToGrid="0">
      <p:cViewPr varScale="1">
        <p:scale>
          <a:sx n="114" d="100"/>
          <a:sy n="114" d="100"/>
        </p:scale>
        <p:origin x="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5C4503-9EE5-6913-2711-268A1A83134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MQ"/>
          </a:p>
        </p:txBody>
      </p:sp>
      <p:sp>
        <p:nvSpPr>
          <p:cNvPr id="3" name="Sous-titre 2">
            <a:extLst>
              <a:ext uri="{FF2B5EF4-FFF2-40B4-BE49-F238E27FC236}">
                <a16:creationId xmlns:a16="http://schemas.microsoft.com/office/drawing/2014/main" id="{3D1AFC5F-669B-5A51-8EA4-09BF8CF7B1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MQ"/>
          </a:p>
        </p:txBody>
      </p:sp>
      <p:sp>
        <p:nvSpPr>
          <p:cNvPr id="4" name="Espace réservé de la date 3">
            <a:extLst>
              <a:ext uri="{FF2B5EF4-FFF2-40B4-BE49-F238E27FC236}">
                <a16:creationId xmlns:a16="http://schemas.microsoft.com/office/drawing/2014/main" id="{E5045B6B-2B40-A634-DFFB-A20D516939B2}"/>
              </a:ext>
            </a:extLst>
          </p:cNvPr>
          <p:cNvSpPr>
            <a:spLocks noGrp="1"/>
          </p:cNvSpPr>
          <p:nvPr>
            <p:ph type="dt" sz="half" idx="10"/>
          </p:nvPr>
        </p:nvSpPr>
        <p:spPr/>
        <p:txBody>
          <a:bodyPr/>
          <a:lstStyle/>
          <a:p>
            <a:fld id="{2B3D4155-F2BC-E54B-A95A-75AF0A041D5E}" type="datetimeFigureOut">
              <a:rPr lang="fr-MQ" smtClean="0"/>
              <a:t>08/01/2026</a:t>
            </a:fld>
            <a:endParaRPr lang="fr-MQ"/>
          </a:p>
        </p:txBody>
      </p:sp>
      <p:sp>
        <p:nvSpPr>
          <p:cNvPr id="5" name="Espace réservé du pied de page 4">
            <a:extLst>
              <a:ext uri="{FF2B5EF4-FFF2-40B4-BE49-F238E27FC236}">
                <a16:creationId xmlns:a16="http://schemas.microsoft.com/office/drawing/2014/main" id="{E1F611B0-7D79-4220-3548-B5B27DB392CB}"/>
              </a:ext>
            </a:extLst>
          </p:cNvPr>
          <p:cNvSpPr>
            <a:spLocks noGrp="1"/>
          </p:cNvSpPr>
          <p:nvPr>
            <p:ph type="ftr" sz="quarter" idx="11"/>
          </p:nvPr>
        </p:nvSpPr>
        <p:spPr/>
        <p:txBody>
          <a:bodyPr/>
          <a:lstStyle/>
          <a:p>
            <a:endParaRPr lang="fr-MQ"/>
          </a:p>
        </p:txBody>
      </p:sp>
      <p:sp>
        <p:nvSpPr>
          <p:cNvPr id="6" name="Espace réservé du numéro de diapositive 5">
            <a:extLst>
              <a:ext uri="{FF2B5EF4-FFF2-40B4-BE49-F238E27FC236}">
                <a16:creationId xmlns:a16="http://schemas.microsoft.com/office/drawing/2014/main" id="{1E6C71B4-2B6F-AF84-00FC-0926B8F5C157}"/>
              </a:ext>
            </a:extLst>
          </p:cNvPr>
          <p:cNvSpPr>
            <a:spLocks noGrp="1"/>
          </p:cNvSpPr>
          <p:nvPr>
            <p:ph type="sldNum" sz="quarter" idx="12"/>
          </p:nvPr>
        </p:nvSpPr>
        <p:spPr/>
        <p:txBody>
          <a:bodyPr/>
          <a:lstStyle/>
          <a:p>
            <a:fld id="{93159230-2F06-0549-98BF-AC428FA797EC}" type="slidenum">
              <a:rPr lang="fr-MQ" smtClean="0"/>
              <a:t>‹N°›</a:t>
            </a:fld>
            <a:endParaRPr lang="fr-MQ"/>
          </a:p>
        </p:txBody>
      </p:sp>
    </p:spTree>
    <p:extLst>
      <p:ext uri="{BB962C8B-B14F-4D97-AF65-F5344CB8AC3E}">
        <p14:creationId xmlns:p14="http://schemas.microsoft.com/office/powerpoint/2010/main" val="999755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C3890F-54FC-E8C0-1B94-6A1346719D40}"/>
              </a:ext>
            </a:extLst>
          </p:cNvPr>
          <p:cNvSpPr>
            <a:spLocks noGrp="1"/>
          </p:cNvSpPr>
          <p:nvPr>
            <p:ph type="title"/>
          </p:nvPr>
        </p:nvSpPr>
        <p:spPr/>
        <p:txBody>
          <a:bodyPr/>
          <a:lstStyle/>
          <a:p>
            <a:r>
              <a:rPr lang="fr-FR"/>
              <a:t>Modifiez le style du titre</a:t>
            </a:r>
            <a:endParaRPr lang="fr-MQ"/>
          </a:p>
        </p:txBody>
      </p:sp>
      <p:sp>
        <p:nvSpPr>
          <p:cNvPr id="3" name="Espace réservé du texte vertical 2">
            <a:extLst>
              <a:ext uri="{FF2B5EF4-FFF2-40B4-BE49-F238E27FC236}">
                <a16:creationId xmlns:a16="http://schemas.microsoft.com/office/drawing/2014/main" id="{78FEF510-B96D-9DCC-96E4-C0D7FBB9989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Q"/>
          </a:p>
        </p:txBody>
      </p:sp>
      <p:sp>
        <p:nvSpPr>
          <p:cNvPr id="4" name="Espace réservé de la date 3">
            <a:extLst>
              <a:ext uri="{FF2B5EF4-FFF2-40B4-BE49-F238E27FC236}">
                <a16:creationId xmlns:a16="http://schemas.microsoft.com/office/drawing/2014/main" id="{E197B3D4-3839-1D14-55D3-A5D61FCB9902}"/>
              </a:ext>
            </a:extLst>
          </p:cNvPr>
          <p:cNvSpPr>
            <a:spLocks noGrp="1"/>
          </p:cNvSpPr>
          <p:nvPr>
            <p:ph type="dt" sz="half" idx="10"/>
          </p:nvPr>
        </p:nvSpPr>
        <p:spPr/>
        <p:txBody>
          <a:bodyPr/>
          <a:lstStyle/>
          <a:p>
            <a:fld id="{2B3D4155-F2BC-E54B-A95A-75AF0A041D5E}" type="datetimeFigureOut">
              <a:rPr lang="fr-MQ" smtClean="0"/>
              <a:t>08/01/2026</a:t>
            </a:fld>
            <a:endParaRPr lang="fr-MQ"/>
          </a:p>
        </p:txBody>
      </p:sp>
      <p:sp>
        <p:nvSpPr>
          <p:cNvPr id="5" name="Espace réservé du pied de page 4">
            <a:extLst>
              <a:ext uri="{FF2B5EF4-FFF2-40B4-BE49-F238E27FC236}">
                <a16:creationId xmlns:a16="http://schemas.microsoft.com/office/drawing/2014/main" id="{9598640B-4612-7954-8759-781B7A77BDCB}"/>
              </a:ext>
            </a:extLst>
          </p:cNvPr>
          <p:cNvSpPr>
            <a:spLocks noGrp="1"/>
          </p:cNvSpPr>
          <p:nvPr>
            <p:ph type="ftr" sz="quarter" idx="11"/>
          </p:nvPr>
        </p:nvSpPr>
        <p:spPr/>
        <p:txBody>
          <a:bodyPr/>
          <a:lstStyle/>
          <a:p>
            <a:endParaRPr lang="fr-MQ"/>
          </a:p>
        </p:txBody>
      </p:sp>
      <p:sp>
        <p:nvSpPr>
          <p:cNvPr id="6" name="Espace réservé du numéro de diapositive 5">
            <a:extLst>
              <a:ext uri="{FF2B5EF4-FFF2-40B4-BE49-F238E27FC236}">
                <a16:creationId xmlns:a16="http://schemas.microsoft.com/office/drawing/2014/main" id="{9F619F5E-6805-2E57-6FEF-29EE854396D7}"/>
              </a:ext>
            </a:extLst>
          </p:cNvPr>
          <p:cNvSpPr>
            <a:spLocks noGrp="1"/>
          </p:cNvSpPr>
          <p:nvPr>
            <p:ph type="sldNum" sz="quarter" idx="12"/>
          </p:nvPr>
        </p:nvSpPr>
        <p:spPr/>
        <p:txBody>
          <a:bodyPr/>
          <a:lstStyle/>
          <a:p>
            <a:fld id="{93159230-2F06-0549-98BF-AC428FA797EC}" type="slidenum">
              <a:rPr lang="fr-MQ" smtClean="0"/>
              <a:t>‹N°›</a:t>
            </a:fld>
            <a:endParaRPr lang="fr-MQ"/>
          </a:p>
        </p:txBody>
      </p:sp>
    </p:spTree>
    <p:extLst>
      <p:ext uri="{BB962C8B-B14F-4D97-AF65-F5344CB8AC3E}">
        <p14:creationId xmlns:p14="http://schemas.microsoft.com/office/powerpoint/2010/main" val="3422859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6623304-643A-896E-4B6C-BE280E4B0412}"/>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MQ"/>
          </a:p>
        </p:txBody>
      </p:sp>
      <p:sp>
        <p:nvSpPr>
          <p:cNvPr id="3" name="Espace réservé du texte vertical 2">
            <a:extLst>
              <a:ext uri="{FF2B5EF4-FFF2-40B4-BE49-F238E27FC236}">
                <a16:creationId xmlns:a16="http://schemas.microsoft.com/office/drawing/2014/main" id="{63657F35-E0B6-19D1-2335-20099BA36F7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Q"/>
          </a:p>
        </p:txBody>
      </p:sp>
      <p:sp>
        <p:nvSpPr>
          <p:cNvPr id="4" name="Espace réservé de la date 3">
            <a:extLst>
              <a:ext uri="{FF2B5EF4-FFF2-40B4-BE49-F238E27FC236}">
                <a16:creationId xmlns:a16="http://schemas.microsoft.com/office/drawing/2014/main" id="{674FDBFC-B68F-3067-1CDA-73BE2E569E4B}"/>
              </a:ext>
            </a:extLst>
          </p:cNvPr>
          <p:cNvSpPr>
            <a:spLocks noGrp="1"/>
          </p:cNvSpPr>
          <p:nvPr>
            <p:ph type="dt" sz="half" idx="10"/>
          </p:nvPr>
        </p:nvSpPr>
        <p:spPr/>
        <p:txBody>
          <a:bodyPr/>
          <a:lstStyle/>
          <a:p>
            <a:fld id="{2B3D4155-F2BC-E54B-A95A-75AF0A041D5E}" type="datetimeFigureOut">
              <a:rPr lang="fr-MQ" smtClean="0"/>
              <a:t>08/01/2026</a:t>
            </a:fld>
            <a:endParaRPr lang="fr-MQ"/>
          </a:p>
        </p:txBody>
      </p:sp>
      <p:sp>
        <p:nvSpPr>
          <p:cNvPr id="5" name="Espace réservé du pied de page 4">
            <a:extLst>
              <a:ext uri="{FF2B5EF4-FFF2-40B4-BE49-F238E27FC236}">
                <a16:creationId xmlns:a16="http://schemas.microsoft.com/office/drawing/2014/main" id="{5C1BFA23-E978-8416-791A-E3DBB7D7D15F}"/>
              </a:ext>
            </a:extLst>
          </p:cNvPr>
          <p:cNvSpPr>
            <a:spLocks noGrp="1"/>
          </p:cNvSpPr>
          <p:nvPr>
            <p:ph type="ftr" sz="quarter" idx="11"/>
          </p:nvPr>
        </p:nvSpPr>
        <p:spPr/>
        <p:txBody>
          <a:bodyPr/>
          <a:lstStyle/>
          <a:p>
            <a:endParaRPr lang="fr-MQ"/>
          </a:p>
        </p:txBody>
      </p:sp>
      <p:sp>
        <p:nvSpPr>
          <p:cNvPr id="6" name="Espace réservé du numéro de diapositive 5">
            <a:extLst>
              <a:ext uri="{FF2B5EF4-FFF2-40B4-BE49-F238E27FC236}">
                <a16:creationId xmlns:a16="http://schemas.microsoft.com/office/drawing/2014/main" id="{A5BA4F30-5ED0-C90B-676E-901F3BEB409B}"/>
              </a:ext>
            </a:extLst>
          </p:cNvPr>
          <p:cNvSpPr>
            <a:spLocks noGrp="1"/>
          </p:cNvSpPr>
          <p:nvPr>
            <p:ph type="sldNum" sz="quarter" idx="12"/>
          </p:nvPr>
        </p:nvSpPr>
        <p:spPr/>
        <p:txBody>
          <a:bodyPr/>
          <a:lstStyle/>
          <a:p>
            <a:fld id="{93159230-2F06-0549-98BF-AC428FA797EC}" type="slidenum">
              <a:rPr lang="fr-MQ" smtClean="0"/>
              <a:t>‹N°›</a:t>
            </a:fld>
            <a:endParaRPr lang="fr-MQ"/>
          </a:p>
        </p:txBody>
      </p:sp>
    </p:spTree>
    <p:extLst>
      <p:ext uri="{BB962C8B-B14F-4D97-AF65-F5344CB8AC3E}">
        <p14:creationId xmlns:p14="http://schemas.microsoft.com/office/powerpoint/2010/main" val="1819769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BD45ED-17DD-E777-CC4B-43047962B02A}"/>
              </a:ext>
            </a:extLst>
          </p:cNvPr>
          <p:cNvSpPr>
            <a:spLocks noGrp="1"/>
          </p:cNvSpPr>
          <p:nvPr>
            <p:ph type="title"/>
          </p:nvPr>
        </p:nvSpPr>
        <p:spPr/>
        <p:txBody>
          <a:bodyPr/>
          <a:lstStyle/>
          <a:p>
            <a:r>
              <a:rPr lang="fr-FR"/>
              <a:t>Modifiez le style du titre</a:t>
            </a:r>
            <a:endParaRPr lang="fr-MQ"/>
          </a:p>
        </p:txBody>
      </p:sp>
      <p:sp>
        <p:nvSpPr>
          <p:cNvPr id="3" name="Espace réservé du contenu 2">
            <a:extLst>
              <a:ext uri="{FF2B5EF4-FFF2-40B4-BE49-F238E27FC236}">
                <a16:creationId xmlns:a16="http://schemas.microsoft.com/office/drawing/2014/main" id="{5B537F9F-1A44-DF02-0A2D-D3112C2AA33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Q"/>
          </a:p>
        </p:txBody>
      </p:sp>
      <p:sp>
        <p:nvSpPr>
          <p:cNvPr id="4" name="Espace réservé de la date 3">
            <a:extLst>
              <a:ext uri="{FF2B5EF4-FFF2-40B4-BE49-F238E27FC236}">
                <a16:creationId xmlns:a16="http://schemas.microsoft.com/office/drawing/2014/main" id="{3302D77A-C3E0-3499-A2D9-2A9C41A47874}"/>
              </a:ext>
            </a:extLst>
          </p:cNvPr>
          <p:cNvSpPr>
            <a:spLocks noGrp="1"/>
          </p:cNvSpPr>
          <p:nvPr>
            <p:ph type="dt" sz="half" idx="10"/>
          </p:nvPr>
        </p:nvSpPr>
        <p:spPr/>
        <p:txBody>
          <a:bodyPr/>
          <a:lstStyle/>
          <a:p>
            <a:fld id="{2B3D4155-F2BC-E54B-A95A-75AF0A041D5E}" type="datetimeFigureOut">
              <a:rPr lang="fr-MQ" smtClean="0"/>
              <a:t>08/01/2026</a:t>
            </a:fld>
            <a:endParaRPr lang="fr-MQ"/>
          </a:p>
        </p:txBody>
      </p:sp>
      <p:sp>
        <p:nvSpPr>
          <p:cNvPr id="5" name="Espace réservé du pied de page 4">
            <a:extLst>
              <a:ext uri="{FF2B5EF4-FFF2-40B4-BE49-F238E27FC236}">
                <a16:creationId xmlns:a16="http://schemas.microsoft.com/office/drawing/2014/main" id="{59FF2547-09C0-F5D5-3DE6-38A901D97AF2}"/>
              </a:ext>
            </a:extLst>
          </p:cNvPr>
          <p:cNvSpPr>
            <a:spLocks noGrp="1"/>
          </p:cNvSpPr>
          <p:nvPr>
            <p:ph type="ftr" sz="quarter" idx="11"/>
          </p:nvPr>
        </p:nvSpPr>
        <p:spPr/>
        <p:txBody>
          <a:bodyPr/>
          <a:lstStyle/>
          <a:p>
            <a:endParaRPr lang="fr-MQ"/>
          </a:p>
        </p:txBody>
      </p:sp>
      <p:sp>
        <p:nvSpPr>
          <p:cNvPr id="6" name="Espace réservé du numéro de diapositive 5">
            <a:extLst>
              <a:ext uri="{FF2B5EF4-FFF2-40B4-BE49-F238E27FC236}">
                <a16:creationId xmlns:a16="http://schemas.microsoft.com/office/drawing/2014/main" id="{8E40441E-7C0F-0853-F002-A5B3B5617443}"/>
              </a:ext>
            </a:extLst>
          </p:cNvPr>
          <p:cNvSpPr>
            <a:spLocks noGrp="1"/>
          </p:cNvSpPr>
          <p:nvPr>
            <p:ph type="sldNum" sz="quarter" idx="12"/>
          </p:nvPr>
        </p:nvSpPr>
        <p:spPr/>
        <p:txBody>
          <a:bodyPr/>
          <a:lstStyle/>
          <a:p>
            <a:fld id="{93159230-2F06-0549-98BF-AC428FA797EC}" type="slidenum">
              <a:rPr lang="fr-MQ" smtClean="0"/>
              <a:t>‹N°›</a:t>
            </a:fld>
            <a:endParaRPr lang="fr-MQ"/>
          </a:p>
        </p:txBody>
      </p:sp>
    </p:spTree>
    <p:extLst>
      <p:ext uri="{BB962C8B-B14F-4D97-AF65-F5344CB8AC3E}">
        <p14:creationId xmlns:p14="http://schemas.microsoft.com/office/powerpoint/2010/main" val="1322480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1BCF99-D4BB-A828-AC0C-E3A6CCE479B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MQ"/>
          </a:p>
        </p:txBody>
      </p:sp>
      <p:sp>
        <p:nvSpPr>
          <p:cNvPr id="3" name="Espace réservé du texte 2">
            <a:extLst>
              <a:ext uri="{FF2B5EF4-FFF2-40B4-BE49-F238E27FC236}">
                <a16:creationId xmlns:a16="http://schemas.microsoft.com/office/drawing/2014/main" id="{BD6FB876-A91E-4C96-1890-FECB74711C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2D13AFA-48C5-B7B3-4F94-8B92E4A1B397}"/>
              </a:ext>
            </a:extLst>
          </p:cNvPr>
          <p:cNvSpPr>
            <a:spLocks noGrp="1"/>
          </p:cNvSpPr>
          <p:nvPr>
            <p:ph type="dt" sz="half" idx="10"/>
          </p:nvPr>
        </p:nvSpPr>
        <p:spPr/>
        <p:txBody>
          <a:bodyPr/>
          <a:lstStyle/>
          <a:p>
            <a:fld id="{2B3D4155-F2BC-E54B-A95A-75AF0A041D5E}" type="datetimeFigureOut">
              <a:rPr lang="fr-MQ" smtClean="0"/>
              <a:t>08/01/2026</a:t>
            </a:fld>
            <a:endParaRPr lang="fr-MQ"/>
          </a:p>
        </p:txBody>
      </p:sp>
      <p:sp>
        <p:nvSpPr>
          <p:cNvPr id="5" name="Espace réservé du pied de page 4">
            <a:extLst>
              <a:ext uri="{FF2B5EF4-FFF2-40B4-BE49-F238E27FC236}">
                <a16:creationId xmlns:a16="http://schemas.microsoft.com/office/drawing/2014/main" id="{8137B475-7A17-41D9-49BD-AFA6B0EFC980}"/>
              </a:ext>
            </a:extLst>
          </p:cNvPr>
          <p:cNvSpPr>
            <a:spLocks noGrp="1"/>
          </p:cNvSpPr>
          <p:nvPr>
            <p:ph type="ftr" sz="quarter" idx="11"/>
          </p:nvPr>
        </p:nvSpPr>
        <p:spPr/>
        <p:txBody>
          <a:bodyPr/>
          <a:lstStyle/>
          <a:p>
            <a:endParaRPr lang="fr-MQ"/>
          </a:p>
        </p:txBody>
      </p:sp>
      <p:sp>
        <p:nvSpPr>
          <p:cNvPr id="6" name="Espace réservé du numéro de diapositive 5">
            <a:extLst>
              <a:ext uri="{FF2B5EF4-FFF2-40B4-BE49-F238E27FC236}">
                <a16:creationId xmlns:a16="http://schemas.microsoft.com/office/drawing/2014/main" id="{24B20EF7-AEE5-4862-1A6E-C54ECE593792}"/>
              </a:ext>
            </a:extLst>
          </p:cNvPr>
          <p:cNvSpPr>
            <a:spLocks noGrp="1"/>
          </p:cNvSpPr>
          <p:nvPr>
            <p:ph type="sldNum" sz="quarter" idx="12"/>
          </p:nvPr>
        </p:nvSpPr>
        <p:spPr/>
        <p:txBody>
          <a:bodyPr/>
          <a:lstStyle/>
          <a:p>
            <a:fld id="{93159230-2F06-0549-98BF-AC428FA797EC}" type="slidenum">
              <a:rPr lang="fr-MQ" smtClean="0"/>
              <a:t>‹N°›</a:t>
            </a:fld>
            <a:endParaRPr lang="fr-MQ"/>
          </a:p>
        </p:txBody>
      </p:sp>
    </p:spTree>
    <p:extLst>
      <p:ext uri="{BB962C8B-B14F-4D97-AF65-F5344CB8AC3E}">
        <p14:creationId xmlns:p14="http://schemas.microsoft.com/office/powerpoint/2010/main" val="110899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13F85B-E53E-268F-452B-5B94D8C0E50A}"/>
              </a:ext>
            </a:extLst>
          </p:cNvPr>
          <p:cNvSpPr>
            <a:spLocks noGrp="1"/>
          </p:cNvSpPr>
          <p:nvPr>
            <p:ph type="title"/>
          </p:nvPr>
        </p:nvSpPr>
        <p:spPr/>
        <p:txBody>
          <a:bodyPr/>
          <a:lstStyle/>
          <a:p>
            <a:r>
              <a:rPr lang="fr-FR"/>
              <a:t>Modifiez le style du titre</a:t>
            </a:r>
            <a:endParaRPr lang="fr-MQ"/>
          </a:p>
        </p:txBody>
      </p:sp>
      <p:sp>
        <p:nvSpPr>
          <p:cNvPr id="3" name="Espace réservé du contenu 2">
            <a:extLst>
              <a:ext uri="{FF2B5EF4-FFF2-40B4-BE49-F238E27FC236}">
                <a16:creationId xmlns:a16="http://schemas.microsoft.com/office/drawing/2014/main" id="{45B47E37-9E95-ADA1-4CB8-879AD96DBF8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Q"/>
          </a:p>
        </p:txBody>
      </p:sp>
      <p:sp>
        <p:nvSpPr>
          <p:cNvPr id="4" name="Espace réservé du contenu 3">
            <a:extLst>
              <a:ext uri="{FF2B5EF4-FFF2-40B4-BE49-F238E27FC236}">
                <a16:creationId xmlns:a16="http://schemas.microsoft.com/office/drawing/2014/main" id="{E5150D1A-4A18-28B2-550E-E5F41EA84ED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Q"/>
          </a:p>
        </p:txBody>
      </p:sp>
      <p:sp>
        <p:nvSpPr>
          <p:cNvPr id="5" name="Espace réservé de la date 4">
            <a:extLst>
              <a:ext uri="{FF2B5EF4-FFF2-40B4-BE49-F238E27FC236}">
                <a16:creationId xmlns:a16="http://schemas.microsoft.com/office/drawing/2014/main" id="{D4082232-DD64-5EA7-1B34-CCC230EFA4FC}"/>
              </a:ext>
            </a:extLst>
          </p:cNvPr>
          <p:cNvSpPr>
            <a:spLocks noGrp="1"/>
          </p:cNvSpPr>
          <p:nvPr>
            <p:ph type="dt" sz="half" idx="10"/>
          </p:nvPr>
        </p:nvSpPr>
        <p:spPr/>
        <p:txBody>
          <a:bodyPr/>
          <a:lstStyle/>
          <a:p>
            <a:fld id="{2B3D4155-F2BC-E54B-A95A-75AF0A041D5E}" type="datetimeFigureOut">
              <a:rPr lang="fr-MQ" smtClean="0"/>
              <a:t>08/01/2026</a:t>
            </a:fld>
            <a:endParaRPr lang="fr-MQ"/>
          </a:p>
        </p:txBody>
      </p:sp>
      <p:sp>
        <p:nvSpPr>
          <p:cNvPr id="6" name="Espace réservé du pied de page 5">
            <a:extLst>
              <a:ext uri="{FF2B5EF4-FFF2-40B4-BE49-F238E27FC236}">
                <a16:creationId xmlns:a16="http://schemas.microsoft.com/office/drawing/2014/main" id="{0F71187C-AFB0-6748-2F43-220ED7C8A524}"/>
              </a:ext>
            </a:extLst>
          </p:cNvPr>
          <p:cNvSpPr>
            <a:spLocks noGrp="1"/>
          </p:cNvSpPr>
          <p:nvPr>
            <p:ph type="ftr" sz="quarter" idx="11"/>
          </p:nvPr>
        </p:nvSpPr>
        <p:spPr/>
        <p:txBody>
          <a:bodyPr/>
          <a:lstStyle/>
          <a:p>
            <a:endParaRPr lang="fr-MQ"/>
          </a:p>
        </p:txBody>
      </p:sp>
      <p:sp>
        <p:nvSpPr>
          <p:cNvPr id="7" name="Espace réservé du numéro de diapositive 6">
            <a:extLst>
              <a:ext uri="{FF2B5EF4-FFF2-40B4-BE49-F238E27FC236}">
                <a16:creationId xmlns:a16="http://schemas.microsoft.com/office/drawing/2014/main" id="{1D260A3C-2666-ABDD-89C4-250418FBBAF5}"/>
              </a:ext>
            </a:extLst>
          </p:cNvPr>
          <p:cNvSpPr>
            <a:spLocks noGrp="1"/>
          </p:cNvSpPr>
          <p:nvPr>
            <p:ph type="sldNum" sz="quarter" idx="12"/>
          </p:nvPr>
        </p:nvSpPr>
        <p:spPr/>
        <p:txBody>
          <a:bodyPr/>
          <a:lstStyle/>
          <a:p>
            <a:fld id="{93159230-2F06-0549-98BF-AC428FA797EC}" type="slidenum">
              <a:rPr lang="fr-MQ" smtClean="0"/>
              <a:t>‹N°›</a:t>
            </a:fld>
            <a:endParaRPr lang="fr-MQ"/>
          </a:p>
        </p:txBody>
      </p:sp>
    </p:spTree>
    <p:extLst>
      <p:ext uri="{BB962C8B-B14F-4D97-AF65-F5344CB8AC3E}">
        <p14:creationId xmlns:p14="http://schemas.microsoft.com/office/powerpoint/2010/main" val="4149610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C6CE9A-511F-8CC6-5C9C-E0D1CF79AF0E}"/>
              </a:ext>
            </a:extLst>
          </p:cNvPr>
          <p:cNvSpPr>
            <a:spLocks noGrp="1"/>
          </p:cNvSpPr>
          <p:nvPr>
            <p:ph type="title"/>
          </p:nvPr>
        </p:nvSpPr>
        <p:spPr>
          <a:xfrm>
            <a:off x="839788" y="365125"/>
            <a:ext cx="10515600" cy="1325563"/>
          </a:xfrm>
        </p:spPr>
        <p:txBody>
          <a:bodyPr/>
          <a:lstStyle/>
          <a:p>
            <a:r>
              <a:rPr lang="fr-FR"/>
              <a:t>Modifiez le style du titre</a:t>
            </a:r>
            <a:endParaRPr lang="fr-MQ"/>
          </a:p>
        </p:txBody>
      </p:sp>
      <p:sp>
        <p:nvSpPr>
          <p:cNvPr id="3" name="Espace réservé du texte 2">
            <a:extLst>
              <a:ext uri="{FF2B5EF4-FFF2-40B4-BE49-F238E27FC236}">
                <a16:creationId xmlns:a16="http://schemas.microsoft.com/office/drawing/2014/main" id="{BECF132B-09CA-87C5-C487-525B225092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0E54B31-C9FD-21E0-1840-67F693C6615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Q"/>
          </a:p>
        </p:txBody>
      </p:sp>
      <p:sp>
        <p:nvSpPr>
          <p:cNvPr id="5" name="Espace réservé du texte 4">
            <a:extLst>
              <a:ext uri="{FF2B5EF4-FFF2-40B4-BE49-F238E27FC236}">
                <a16:creationId xmlns:a16="http://schemas.microsoft.com/office/drawing/2014/main" id="{279EC6FA-9A5C-72C2-AE12-D5F71BEC16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EADD01D-CAE4-9680-2DF4-4E000FE81F2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Q"/>
          </a:p>
        </p:txBody>
      </p:sp>
      <p:sp>
        <p:nvSpPr>
          <p:cNvPr id="7" name="Espace réservé de la date 6">
            <a:extLst>
              <a:ext uri="{FF2B5EF4-FFF2-40B4-BE49-F238E27FC236}">
                <a16:creationId xmlns:a16="http://schemas.microsoft.com/office/drawing/2014/main" id="{ADCB5F5D-CD6C-FA68-9876-E391BA126678}"/>
              </a:ext>
            </a:extLst>
          </p:cNvPr>
          <p:cNvSpPr>
            <a:spLocks noGrp="1"/>
          </p:cNvSpPr>
          <p:nvPr>
            <p:ph type="dt" sz="half" idx="10"/>
          </p:nvPr>
        </p:nvSpPr>
        <p:spPr/>
        <p:txBody>
          <a:bodyPr/>
          <a:lstStyle/>
          <a:p>
            <a:fld id="{2B3D4155-F2BC-E54B-A95A-75AF0A041D5E}" type="datetimeFigureOut">
              <a:rPr lang="fr-MQ" smtClean="0"/>
              <a:t>08/01/2026</a:t>
            </a:fld>
            <a:endParaRPr lang="fr-MQ"/>
          </a:p>
        </p:txBody>
      </p:sp>
      <p:sp>
        <p:nvSpPr>
          <p:cNvPr id="8" name="Espace réservé du pied de page 7">
            <a:extLst>
              <a:ext uri="{FF2B5EF4-FFF2-40B4-BE49-F238E27FC236}">
                <a16:creationId xmlns:a16="http://schemas.microsoft.com/office/drawing/2014/main" id="{F1F89DAC-8715-FE6B-5438-DDC3DCA45E38}"/>
              </a:ext>
            </a:extLst>
          </p:cNvPr>
          <p:cNvSpPr>
            <a:spLocks noGrp="1"/>
          </p:cNvSpPr>
          <p:nvPr>
            <p:ph type="ftr" sz="quarter" idx="11"/>
          </p:nvPr>
        </p:nvSpPr>
        <p:spPr/>
        <p:txBody>
          <a:bodyPr/>
          <a:lstStyle/>
          <a:p>
            <a:endParaRPr lang="fr-MQ"/>
          </a:p>
        </p:txBody>
      </p:sp>
      <p:sp>
        <p:nvSpPr>
          <p:cNvPr id="9" name="Espace réservé du numéro de diapositive 8">
            <a:extLst>
              <a:ext uri="{FF2B5EF4-FFF2-40B4-BE49-F238E27FC236}">
                <a16:creationId xmlns:a16="http://schemas.microsoft.com/office/drawing/2014/main" id="{5140D7A4-1EBB-38F3-4CB0-100C1EF7F52F}"/>
              </a:ext>
            </a:extLst>
          </p:cNvPr>
          <p:cNvSpPr>
            <a:spLocks noGrp="1"/>
          </p:cNvSpPr>
          <p:nvPr>
            <p:ph type="sldNum" sz="quarter" idx="12"/>
          </p:nvPr>
        </p:nvSpPr>
        <p:spPr/>
        <p:txBody>
          <a:bodyPr/>
          <a:lstStyle/>
          <a:p>
            <a:fld id="{93159230-2F06-0549-98BF-AC428FA797EC}" type="slidenum">
              <a:rPr lang="fr-MQ" smtClean="0"/>
              <a:t>‹N°›</a:t>
            </a:fld>
            <a:endParaRPr lang="fr-MQ"/>
          </a:p>
        </p:txBody>
      </p:sp>
    </p:spTree>
    <p:extLst>
      <p:ext uri="{BB962C8B-B14F-4D97-AF65-F5344CB8AC3E}">
        <p14:creationId xmlns:p14="http://schemas.microsoft.com/office/powerpoint/2010/main" val="2891849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158A37-D50D-6348-776B-08A9DC16888E}"/>
              </a:ext>
            </a:extLst>
          </p:cNvPr>
          <p:cNvSpPr>
            <a:spLocks noGrp="1"/>
          </p:cNvSpPr>
          <p:nvPr>
            <p:ph type="title"/>
          </p:nvPr>
        </p:nvSpPr>
        <p:spPr/>
        <p:txBody>
          <a:bodyPr/>
          <a:lstStyle/>
          <a:p>
            <a:r>
              <a:rPr lang="fr-FR"/>
              <a:t>Modifiez le style du titre</a:t>
            </a:r>
            <a:endParaRPr lang="fr-MQ"/>
          </a:p>
        </p:txBody>
      </p:sp>
      <p:sp>
        <p:nvSpPr>
          <p:cNvPr id="3" name="Espace réservé de la date 2">
            <a:extLst>
              <a:ext uri="{FF2B5EF4-FFF2-40B4-BE49-F238E27FC236}">
                <a16:creationId xmlns:a16="http://schemas.microsoft.com/office/drawing/2014/main" id="{25201115-68FC-239B-E24B-7C24FFCB68E0}"/>
              </a:ext>
            </a:extLst>
          </p:cNvPr>
          <p:cNvSpPr>
            <a:spLocks noGrp="1"/>
          </p:cNvSpPr>
          <p:nvPr>
            <p:ph type="dt" sz="half" idx="10"/>
          </p:nvPr>
        </p:nvSpPr>
        <p:spPr/>
        <p:txBody>
          <a:bodyPr/>
          <a:lstStyle/>
          <a:p>
            <a:fld id="{2B3D4155-F2BC-E54B-A95A-75AF0A041D5E}" type="datetimeFigureOut">
              <a:rPr lang="fr-MQ" smtClean="0"/>
              <a:t>08/01/2026</a:t>
            </a:fld>
            <a:endParaRPr lang="fr-MQ"/>
          </a:p>
        </p:txBody>
      </p:sp>
      <p:sp>
        <p:nvSpPr>
          <p:cNvPr id="4" name="Espace réservé du pied de page 3">
            <a:extLst>
              <a:ext uri="{FF2B5EF4-FFF2-40B4-BE49-F238E27FC236}">
                <a16:creationId xmlns:a16="http://schemas.microsoft.com/office/drawing/2014/main" id="{320ABA32-2887-2497-D6CD-C809CF262269}"/>
              </a:ext>
            </a:extLst>
          </p:cNvPr>
          <p:cNvSpPr>
            <a:spLocks noGrp="1"/>
          </p:cNvSpPr>
          <p:nvPr>
            <p:ph type="ftr" sz="quarter" idx="11"/>
          </p:nvPr>
        </p:nvSpPr>
        <p:spPr/>
        <p:txBody>
          <a:bodyPr/>
          <a:lstStyle/>
          <a:p>
            <a:endParaRPr lang="fr-MQ"/>
          </a:p>
        </p:txBody>
      </p:sp>
      <p:sp>
        <p:nvSpPr>
          <p:cNvPr id="5" name="Espace réservé du numéro de diapositive 4">
            <a:extLst>
              <a:ext uri="{FF2B5EF4-FFF2-40B4-BE49-F238E27FC236}">
                <a16:creationId xmlns:a16="http://schemas.microsoft.com/office/drawing/2014/main" id="{2C431A68-106B-3A2F-9AF6-B1137DF88D65}"/>
              </a:ext>
            </a:extLst>
          </p:cNvPr>
          <p:cNvSpPr>
            <a:spLocks noGrp="1"/>
          </p:cNvSpPr>
          <p:nvPr>
            <p:ph type="sldNum" sz="quarter" idx="12"/>
          </p:nvPr>
        </p:nvSpPr>
        <p:spPr/>
        <p:txBody>
          <a:bodyPr/>
          <a:lstStyle/>
          <a:p>
            <a:fld id="{93159230-2F06-0549-98BF-AC428FA797EC}" type="slidenum">
              <a:rPr lang="fr-MQ" smtClean="0"/>
              <a:t>‹N°›</a:t>
            </a:fld>
            <a:endParaRPr lang="fr-MQ"/>
          </a:p>
        </p:txBody>
      </p:sp>
    </p:spTree>
    <p:extLst>
      <p:ext uri="{BB962C8B-B14F-4D97-AF65-F5344CB8AC3E}">
        <p14:creationId xmlns:p14="http://schemas.microsoft.com/office/powerpoint/2010/main" val="700613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5891203-E814-401D-9772-AB04A6301177}"/>
              </a:ext>
            </a:extLst>
          </p:cNvPr>
          <p:cNvSpPr>
            <a:spLocks noGrp="1"/>
          </p:cNvSpPr>
          <p:nvPr>
            <p:ph type="dt" sz="half" idx="10"/>
          </p:nvPr>
        </p:nvSpPr>
        <p:spPr/>
        <p:txBody>
          <a:bodyPr/>
          <a:lstStyle/>
          <a:p>
            <a:fld id="{2B3D4155-F2BC-E54B-A95A-75AF0A041D5E}" type="datetimeFigureOut">
              <a:rPr lang="fr-MQ" smtClean="0"/>
              <a:t>08/01/2026</a:t>
            </a:fld>
            <a:endParaRPr lang="fr-MQ"/>
          </a:p>
        </p:txBody>
      </p:sp>
      <p:sp>
        <p:nvSpPr>
          <p:cNvPr id="3" name="Espace réservé du pied de page 2">
            <a:extLst>
              <a:ext uri="{FF2B5EF4-FFF2-40B4-BE49-F238E27FC236}">
                <a16:creationId xmlns:a16="http://schemas.microsoft.com/office/drawing/2014/main" id="{81BF4593-3C7B-25D8-263C-074C23A15A03}"/>
              </a:ext>
            </a:extLst>
          </p:cNvPr>
          <p:cNvSpPr>
            <a:spLocks noGrp="1"/>
          </p:cNvSpPr>
          <p:nvPr>
            <p:ph type="ftr" sz="quarter" idx="11"/>
          </p:nvPr>
        </p:nvSpPr>
        <p:spPr/>
        <p:txBody>
          <a:bodyPr/>
          <a:lstStyle/>
          <a:p>
            <a:endParaRPr lang="fr-MQ"/>
          </a:p>
        </p:txBody>
      </p:sp>
      <p:sp>
        <p:nvSpPr>
          <p:cNvPr id="4" name="Espace réservé du numéro de diapositive 3">
            <a:extLst>
              <a:ext uri="{FF2B5EF4-FFF2-40B4-BE49-F238E27FC236}">
                <a16:creationId xmlns:a16="http://schemas.microsoft.com/office/drawing/2014/main" id="{CF7C43EB-F6BC-5493-702D-0186903BF807}"/>
              </a:ext>
            </a:extLst>
          </p:cNvPr>
          <p:cNvSpPr>
            <a:spLocks noGrp="1"/>
          </p:cNvSpPr>
          <p:nvPr>
            <p:ph type="sldNum" sz="quarter" idx="12"/>
          </p:nvPr>
        </p:nvSpPr>
        <p:spPr/>
        <p:txBody>
          <a:bodyPr/>
          <a:lstStyle/>
          <a:p>
            <a:fld id="{93159230-2F06-0549-98BF-AC428FA797EC}" type="slidenum">
              <a:rPr lang="fr-MQ" smtClean="0"/>
              <a:t>‹N°›</a:t>
            </a:fld>
            <a:endParaRPr lang="fr-MQ"/>
          </a:p>
        </p:txBody>
      </p:sp>
    </p:spTree>
    <p:extLst>
      <p:ext uri="{BB962C8B-B14F-4D97-AF65-F5344CB8AC3E}">
        <p14:creationId xmlns:p14="http://schemas.microsoft.com/office/powerpoint/2010/main" val="132179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544C75-EF00-66EE-9AC5-DC6B20A642D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MQ"/>
          </a:p>
        </p:txBody>
      </p:sp>
      <p:sp>
        <p:nvSpPr>
          <p:cNvPr id="3" name="Espace réservé du contenu 2">
            <a:extLst>
              <a:ext uri="{FF2B5EF4-FFF2-40B4-BE49-F238E27FC236}">
                <a16:creationId xmlns:a16="http://schemas.microsoft.com/office/drawing/2014/main" id="{940A932F-9FB6-BCC8-C40F-33E4FA9298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Q"/>
          </a:p>
        </p:txBody>
      </p:sp>
      <p:sp>
        <p:nvSpPr>
          <p:cNvPr id="4" name="Espace réservé du texte 3">
            <a:extLst>
              <a:ext uri="{FF2B5EF4-FFF2-40B4-BE49-F238E27FC236}">
                <a16:creationId xmlns:a16="http://schemas.microsoft.com/office/drawing/2014/main" id="{35245774-BFDC-C962-5F31-05E3329B7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F7908AF-ACFA-E21E-5E90-5B85D788F850}"/>
              </a:ext>
            </a:extLst>
          </p:cNvPr>
          <p:cNvSpPr>
            <a:spLocks noGrp="1"/>
          </p:cNvSpPr>
          <p:nvPr>
            <p:ph type="dt" sz="half" idx="10"/>
          </p:nvPr>
        </p:nvSpPr>
        <p:spPr/>
        <p:txBody>
          <a:bodyPr/>
          <a:lstStyle/>
          <a:p>
            <a:fld id="{2B3D4155-F2BC-E54B-A95A-75AF0A041D5E}" type="datetimeFigureOut">
              <a:rPr lang="fr-MQ" smtClean="0"/>
              <a:t>08/01/2026</a:t>
            </a:fld>
            <a:endParaRPr lang="fr-MQ"/>
          </a:p>
        </p:txBody>
      </p:sp>
      <p:sp>
        <p:nvSpPr>
          <p:cNvPr id="6" name="Espace réservé du pied de page 5">
            <a:extLst>
              <a:ext uri="{FF2B5EF4-FFF2-40B4-BE49-F238E27FC236}">
                <a16:creationId xmlns:a16="http://schemas.microsoft.com/office/drawing/2014/main" id="{AA78354E-776E-B990-6DA6-1228B42CB7D5}"/>
              </a:ext>
            </a:extLst>
          </p:cNvPr>
          <p:cNvSpPr>
            <a:spLocks noGrp="1"/>
          </p:cNvSpPr>
          <p:nvPr>
            <p:ph type="ftr" sz="quarter" idx="11"/>
          </p:nvPr>
        </p:nvSpPr>
        <p:spPr/>
        <p:txBody>
          <a:bodyPr/>
          <a:lstStyle/>
          <a:p>
            <a:endParaRPr lang="fr-MQ"/>
          </a:p>
        </p:txBody>
      </p:sp>
      <p:sp>
        <p:nvSpPr>
          <p:cNvPr id="7" name="Espace réservé du numéro de diapositive 6">
            <a:extLst>
              <a:ext uri="{FF2B5EF4-FFF2-40B4-BE49-F238E27FC236}">
                <a16:creationId xmlns:a16="http://schemas.microsoft.com/office/drawing/2014/main" id="{E0B5AB47-4F0E-9D0C-B35D-26F38D47D36E}"/>
              </a:ext>
            </a:extLst>
          </p:cNvPr>
          <p:cNvSpPr>
            <a:spLocks noGrp="1"/>
          </p:cNvSpPr>
          <p:nvPr>
            <p:ph type="sldNum" sz="quarter" idx="12"/>
          </p:nvPr>
        </p:nvSpPr>
        <p:spPr/>
        <p:txBody>
          <a:bodyPr/>
          <a:lstStyle/>
          <a:p>
            <a:fld id="{93159230-2F06-0549-98BF-AC428FA797EC}" type="slidenum">
              <a:rPr lang="fr-MQ" smtClean="0"/>
              <a:t>‹N°›</a:t>
            </a:fld>
            <a:endParaRPr lang="fr-MQ"/>
          </a:p>
        </p:txBody>
      </p:sp>
    </p:spTree>
    <p:extLst>
      <p:ext uri="{BB962C8B-B14F-4D97-AF65-F5344CB8AC3E}">
        <p14:creationId xmlns:p14="http://schemas.microsoft.com/office/powerpoint/2010/main" val="207049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8FC74-E639-08A4-2A8B-DCD3BEF2F42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MQ"/>
          </a:p>
        </p:txBody>
      </p:sp>
      <p:sp>
        <p:nvSpPr>
          <p:cNvPr id="3" name="Espace réservé pour une image  2">
            <a:extLst>
              <a:ext uri="{FF2B5EF4-FFF2-40B4-BE49-F238E27FC236}">
                <a16:creationId xmlns:a16="http://schemas.microsoft.com/office/drawing/2014/main" id="{81CD4AFF-9D3F-4D85-792A-E770EEFC64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MQ"/>
          </a:p>
        </p:txBody>
      </p:sp>
      <p:sp>
        <p:nvSpPr>
          <p:cNvPr id="4" name="Espace réservé du texte 3">
            <a:extLst>
              <a:ext uri="{FF2B5EF4-FFF2-40B4-BE49-F238E27FC236}">
                <a16:creationId xmlns:a16="http://schemas.microsoft.com/office/drawing/2014/main" id="{5670CEE3-9435-F698-8E05-275F0BB77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806FE80-06D2-B547-F874-01C520590D8C}"/>
              </a:ext>
            </a:extLst>
          </p:cNvPr>
          <p:cNvSpPr>
            <a:spLocks noGrp="1"/>
          </p:cNvSpPr>
          <p:nvPr>
            <p:ph type="dt" sz="half" idx="10"/>
          </p:nvPr>
        </p:nvSpPr>
        <p:spPr/>
        <p:txBody>
          <a:bodyPr/>
          <a:lstStyle/>
          <a:p>
            <a:fld id="{2B3D4155-F2BC-E54B-A95A-75AF0A041D5E}" type="datetimeFigureOut">
              <a:rPr lang="fr-MQ" smtClean="0"/>
              <a:t>08/01/2026</a:t>
            </a:fld>
            <a:endParaRPr lang="fr-MQ"/>
          </a:p>
        </p:txBody>
      </p:sp>
      <p:sp>
        <p:nvSpPr>
          <p:cNvPr id="6" name="Espace réservé du pied de page 5">
            <a:extLst>
              <a:ext uri="{FF2B5EF4-FFF2-40B4-BE49-F238E27FC236}">
                <a16:creationId xmlns:a16="http://schemas.microsoft.com/office/drawing/2014/main" id="{958C01C7-6466-C6CA-1541-4CA79C685EED}"/>
              </a:ext>
            </a:extLst>
          </p:cNvPr>
          <p:cNvSpPr>
            <a:spLocks noGrp="1"/>
          </p:cNvSpPr>
          <p:nvPr>
            <p:ph type="ftr" sz="quarter" idx="11"/>
          </p:nvPr>
        </p:nvSpPr>
        <p:spPr/>
        <p:txBody>
          <a:bodyPr/>
          <a:lstStyle/>
          <a:p>
            <a:endParaRPr lang="fr-MQ"/>
          </a:p>
        </p:txBody>
      </p:sp>
      <p:sp>
        <p:nvSpPr>
          <p:cNvPr id="7" name="Espace réservé du numéro de diapositive 6">
            <a:extLst>
              <a:ext uri="{FF2B5EF4-FFF2-40B4-BE49-F238E27FC236}">
                <a16:creationId xmlns:a16="http://schemas.microsoft.com/office/drawing/2014/main" id="{1E138698-BBCE-70BB-A9BB-9E6C7328B87D}"/>
              </a:ext>
            </a:extLst>
          </p:cNvPr>
          <p:cNvSpPr>
            <a:spLocks noGrp="1"/>
          </p:cNvSpPr>
          <p:nvPr>
            <p:ph type="sldNum" sz="quarter" idx="12"/>
          </p:nvPr>
        </p:nvSpPr>
        <p:spPr/>
        <p:txBody>
          <a:bodyPr/>
          <a:lstStyle/>
          <a:p>
            <a:fld id="{93159230-2F06-0549-98BF-AC428FA797EC}" type="slidenum">
              <a:rPr lang="fr-MQ" smtClean="0"/>
              <a:t>‹N°›</a:t>
            </a:fld>
            <a:endParaRPr lang="fr-MQ"/>
          </a:p>
        </p:txBody>
      </p:sp>
    </p:spTree>
    <p:extLst>
      <p:ext uri="{BB962C8B-B14F-4D97-AF65-F5344CB8AC3E}">
        <p14:creationId xmlns:p14="http://schemas.microsoft.com/office/powerpoint/2010/main" val="402796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E7ABBB7-B2DA-A189-9DA3-8FFE9F2D96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MQ"/>
          </a:p>
        </p:txBody>
      </p:sp>
      <p:sp>
        <p:nvSpPr>
          <p:cNvPr id="3" name="Espace réservé du texte 2">
            <a:extLst>
              <a:ext uri="{FF2B5EF4-FFF2-40B4-BE49-F238E27FC236}">
                <a16:creationId xmlns:a16="http://schemas.microsoft.com/office/drawing/2014/main" id="{39454B8F-1962-2898-022C-8916EFAAD5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Q"/>
          </a:p>
        </p:txBody>
      </p:sp>
      <p:sp>
        <p:nvSpPr>
          <p:cNvPr id="4" name="Espace réservé de la date 3">
            <a:extLst>
              <a:ext uri="{FF2B5EF4-FFF2-40B4-BE49-F238E27FC236}">
                <a16:creationId xmlns:a16="http://schemas.microsoft.com/office/drawing/2014/main" id="{882352E2-888C-0A05-09F2-DDA454EDB8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D4155-F2BC-E54B-A95A-75AF0A041D5E}" type="datetimeFigureOut">
              <a:rPr lang="fr-MQ" smtClean="0"/>
              <a:t>08/01/2026</a:t>
            </a:fld>
            <a:endParaRPr lang="fr-MQ"/>
          </a:p>
        </p:txBody>
      </p:sp>
      <p:sp>
        <p:nvSpPr>
          <p:cNvPr id="5" name="Espace réservé du pied de page 4">
            <a:extLst>
              <a:ext uri="{FF2B5EF4-FFF2-40B4-BE49-F238E27FC236}">
                <a16:creationId xmlns:a16="http://schemas.microsoft.com/office/drawing/2014/main" id="{5F38983C-D832-5F45-7F2E-E9426F7AA6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MQ"/>
          </a:p>
        </p:txBody>
      </p:sp>
      <p:sp>
        <p:nvSpPr>
          <p:cNvPr id="6" name="Espace réservé du numéro de diapositive 5">
            <a:extLst>
              <a:ext uri="{FF2B5EF4-FFF2-40B4-BE49-F238E27FC236}">
                <a16:creationId xmlns:a16="http://schemas.microsoft.com/office/drawing/2014/main" id="{97350B18-E635-78F2-CB20-10A21547DC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59230-2F06-0549-98BF-AC428FA797EC}" type="slidenum">
              <a:rPr lang="fr-MQ" smtClean="0"/>
              <a:t>‹N°›</a:t>
            </a:fld>
            <a:endParaRPr lang="fr-MQ"/>
          </a:p>
        </p:txBody>
      </p:sp>
    </p:spTree>
    <p:extLst>
      <p:ext uri="{BB962C8B-B14F-4D97-AF65-F5344CB8AC3E}">
        <p14:creationId xmlns:p14="http://schemas.microsoft.com/office/powerpoint/2010/main" val="2620989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M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r.vikidia.org/wiki/Antilles"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portail-esclavage-reunion.fr/documentaires/l-esclavage/resistances-a-l-esclavage/l-archeologie-du-marronnage-a-la-reunion/"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lavevoyages.org/" TargetMode="External"/><Relationship Id="rId2" Type="http://schemas.openxmlformats.org/officeDocument/2006/relationships/hyperlink" Target="https://www.portail-esclavage-reunion.fr/documentaires/l-esclavage/resistances-a-l-esclavage/l-archeologie-du-marronnage-a-la-reunion/" TargetMode="External"/><Relationship Id="rId1" Type="http://schemas.openxmlformats.org/officeDocument/2006/relationships/slideLayout" Target="../slideLayouts/slideLayout2.xml"/><Relationship Id="rId4" Type="http://schemas.openxmlformats.org/officeDocument/2006/relationships/hyperlink" Target="https://www.slavesocieties.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2F0DF1-DEDF-B3B7-186A-20CD7649B7B1}"/>
              </a:ext>
            </a:extLst>
          </p:cNvPr>
          <p:cNvSpPr>
            <a:spLocks noGrp="1"/>
          </p:cNvSpPr>
          <p:nvPr>
            <p:ph type="ctrTitle"/>
          </p:nvPr>
        </p:nvSpPr>
        <p:spPr/>
        <p:txBody>
          <a:bodyPr>
            <a:normAutofit fontScale="90000"/>
          </a:bodyPr>
          <a:lstStyle/>
          <a:p>
            <a:r>
              <a:rPr lang="fr-FR" dirty="0"/>
              <a:t>L</a:t>
            </a:r>
            <a:r>
              <a:rPr lang="fr-MQ" dirty="0"/>
              <a:t>es femmes esclaves dans la Caraïbe française XVIIIe-première moitié du XIXe siècle</a:t>
            </a:r>
          </a:p>
        </p:txBody>
      </p:sp>
      <p:sp>
        <p:nvSpPr>
          <p:cNvPr id="3" name="Sous-titre 2">
            <a:extLst>
              <a:ext uri="{FF2B5EF4-FFF2-40B4-BE49-F238E27FC236}">
                <a16:creationId xmlns:a16="http://schemas.microsoft.com/office/drawing/2014/main" id="{9A1043F6-0E07-5336-F9CD-AE7733498B92}"/>
              </a:ext>
            </a:extLst>
          </p:cNvPr>
          <p:cNvSpPr>
            <a:spLocks noGrp="1"/>
          </p:cNvSpPr>
          <p:nvPr>
            <p:ph type="subTitle" idx="1"/>
          </p:nvPr>
        </p:nvSpPr>
        <p:spPr>
          <a:xfrm>
            <a:off x="1694984" y="4170556"/>
            <a:ext cx="8973015" cy="1087244"/>
          </a:xfrm>
        </p:spPr>
        <p:txBody>
          <a:bodyPr>
            <a:normAutofit fontScale="55000" lnSpcReduction="20000"/>
          </a:bodyPr>
          <a:lstStyle/>
          <a:p>
            <a:r>
              <a:rPr lang="fr-MQ" dirty="0"/>
              <a:t>D. Rogers, Université des Antilles,</a:t>
            </a:r>
          </a:p>
          <a:p>
            <a:r>
              <a:rPr lang="fr-MQ" dirty="0"/>
              <a:t>Chercheuse en délégation CNRS affectée à la Fondation pour la Mémoire de l’Esclavage</a:t>
            </a:r>
          </a:p>
          <a:p>
            <a:r>
              <a:rPr lang="fr-MQ" dirty="0"/>
              <a:t>Formation académique région Normandie, janvier 2026</a:t>
            </a:r>
          </a:p>
          <a:p>
            <a:r>
              <a:rPr lang="fr-FR" dirty="0"/>
              <a:t>D</a:t>
            </a:r>
            <a:r>
              <a:rPr lang="fr-MQ" dirty="0"/>
              <a:t>ominique.rogers@fondationesclavage.org</a:t>
            </a:r>
          </a:p>
          <a:p>
            <a:endParaRPr lang="fr-MQ" dirty="0"/>
          </a:p>
        </p:txBody>
      </p:sp>
    </p:spTree>
    <p:extLst>
      <p:ext uri="{BB962C8B-B14F-4D97-AF65-F5344CB8AC3E}">
        <p14:creationId xmlns:p14="http://schemas.microsoft.com/office/powerpoint/2010/main" val="1253319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ADF900-85FD-CCF6-44FB-C097E9AC749D}"/>
              </a:ext>
            </a:extLst>
          </p:cNvPr>
          <p:cNvSpPr>
            <a:spLocks noGrp="1"/>
          </p:cNvSpPr>
          <p:nvPr>
            <p:ph type="title"/>
          </p:nvPr>
        </p:nvSpPr>
        <p:spPr/>
        <p:txBody>
          <a:bodyPr/>
          <a:lstStyle/>
          <a:p>
            <a:r>
              <a:rPr lang="fr-FR" dirty="0"/>
              <a:t>S</a:t>
            </a:r>
            <a:r>
              <a:rPr lang="fr-MQ" dirty="0"/>
              <a:t>ynthèse (fin)</a:t>
            </a:r>
          </a:p>
        </p:txBody>
      </p:sp>
      <p:sp>
        <p:nvSpPr>
          <p:cNvPr id="3" name="Espace réservé du contenu 2">
            <a:extLst>
              <a:ext uri="{FF2B5EF4-FFF2-40B4-BE49-F238E27FC236}">
                <a16:creationId xmlns:a16="http://schemas.microsoft.com/office/drawing/2014/main" id="{D23E7D99-41CB-1F56-2666-C5EB18D8DFF0}"/>
              </a:ext>
            </a:extLst>
          </p:cNvPr>
          <p:cNvSpPr>
            <a:spLocks noGrp="1"/>
          </p:cNvSpPr>
          <p:nvPr>
            <p:ph idx="1"/>
          </p:nvPr>
        </p:nvSpPr>
        <p:spPr/>
        <p:txBody>
          <a:bodyPr>
            <a:normAutofit fontScale="92500" lnSpcReduction="10000"/>
          </a:bodyPr>
          <a:lstStyle/>
          <a:p>
            <a:r>
              <a:rPr lang="fr-MQ" dirty="0"/>
              <a:t>Des femmes souvent en situation minoritaire, </a:t>
            </a:r>
            <a:r>
              <a:rPr lang="fr-MQ" b="1" dirty="0"/>
              <a:t>objets d’une double exploitation de la part de leurs maîtres</a:t>
            </a:r>
            <a:r>
              <a:rPr lang="fr-MQ" dirty="0"/>
              <a:t> :</a:t>
            </a:r>
          </a:p>
          <a:p>
            <a:r>
              <a:rPr lang="fr-FR" dirty="0"/>
              <a:t>E</a:t>
            </a:r>
            <a:r>
              <a:rPr lang="fr-MQ" dirty="0"/>
              <a:t>xploitation de leur force physique ou de leurs compétences techniques diverses </a:t>
            </a:r>
          </a:p>
          <a:p>
            <a:r>
              <a:rPr lang="fr-FR" dirty="0"/>
              <a:t>E</a:t>
            </a:r>
            <a:r>
              <a:rPr lang="fr-MQ" dirty="0"/>
              <a:t>xploitation de leur sexe  et/ou de leur ventre 1) dans une logique mercantile (prostitutions dans les ports), 2) pour le plaisir du maître, de ses invités, et de ses fils….auxquelles elles ne peuvent guère se refuser, sinon par le suicide ou la fuite 3) pour accroître le nombre d’esclaves du maître.</a:t>
            </a:r>
          </a:p>
          <a:p>
            <a:r>
              <a:rPr lang="fr-FR" dirty="0"/>
              <a:t>A</a:t>
            </a:r>
            <a:r>
              <a:rPr lang="fr-MQ" dirty="0"/>
              <a:t>ttention, </a:t>
            </a:r>
            <a:r>
              <a:rPr lang="fr-MQ" b="1" dirty="0"/>
              <a:t>il n’y a pas de haras humains aux Antilles et en Guyane à la procréation</a:t>
            </a:r>
            <a:r>
              <a:rPr lang="fr-MQ" dirty="0"/>
              <a:t>, même s’il peut y avoir des incitations (avantages matériels, promesses lointaines d’affranchissements) suivant la politique des maîtres</a:t>
            </a:r>
          </a:p>
          <a:p>
            <a:endParaRPr lang="fr-MQ" dirty="0"/>
          </a:p>
        </p:txBody>
      </p:sp>
    </p:spTree>
    <p:extLst>
      <p:ext uri="{BB962C8B-B14F-4D97-AF65-F5344CB8AC3E}">
        <p14:creationId xmlns:p14="http://schemas.microsoft.com/office/powerpoint/2010/main" val="3763168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1F6F3A-5354-AFFB-A792-E09A26A39CCB}"/>
              </a:ext>
            </a:extLst>
          </p:cNvPr>
          <p:cNvSpPr>
            <a:spLocks noGrp="1"/>
          </p:cNvSpPr>
          <p:nvPr>
            <p:ph type="title"/>
          </p:nvPr>
        </p:nvSpPr>
        <p:spPr/>
        <p:txBody>
          <a:bodyPr/>
          <a:lstStyle/>
          <a:p>
            <a:r>
              <a:rPr lang="fr-MQ" dirty="0"/>
              <a:t>II. </a:t>
            </a:r>
            <a:r>
              <a:rPr lang="fr-MQ" b="1" dirty="0"/>
              <a:t>Mythes et réalités du travail servile féminin</a:t>
            </a:r>
          </a:p>
        </p:txBody>
      </p:sp>
      <p:sp>
        <p:nvSpPr>
          <p:cNvPr id="3" name="Espace réservé du texte 2">
            <a:extLst>
              <a:ext uri="{FF2B5EF4-FFF2-40B4-BE49-F238E27FC236}">
                <a16:creationId xmlns:a16="http://schemas.microsoft.com/office/drawing/2014/main" id="{1266923F-F546-560A-1819-BE0250A1EB05}"/>
              </a:ext>
            </a:extLst>
          </p:cNvPr>
          <p:cNvSpPr>
            <a:spLocks noGrp="1"/>
          </p:cNvSpPr>
          <p:nvPr>
            <p:ph type="body" idx="1"/>
          </p:nvPr>
        </p:nvSpPr>
        <p:spPr>
          <a:xfrm>
            <a:off x="831849" y="4589463"/>
            <a:ext cx="10676209" cy="1867093"/>
          </a:xfrm>
        </p:spPr>
        <p:txBody>
          <a:bodyPr>
            <a:normAutofit/>
          </a:bodyPr>
          <a:lstStyle/>
          <a:p>
            <a:r>
              <a:rPr lang="fr-FR" dirty="0"/>
              <a:t>V</a:t>
            </a:r>
            <a:r>
              <a:rPr lang="fr-MQ" dirty="0"/>
              <a:t>ocabulaire :</a:t>
            </a:r>
          </a:p>
          <a:p>
            <a:r>
              <a:rPr lang="fr-FR" dirty="0"/>
              <a:t>U</a:t>
            </a:r>
            <a:r>
              <a:rPr lang="fr-MQ" dirty="0"/>
              <a:t>n atelier= une équipe d’esclaves travaillant de conserve. </a:t>
            </a:r>
            <a:r>
              <a:rPr lang="fr-FR" dirty="0"/>
              <a:t>I</a:t>
            </a:r>
            <a:r>
              <a:rPr lang="fr-MQ" dirty="0"/>
              <a:t>l y a trois ateliers sur les plus grosses exploitations (habitations) = un grand atelier avec les esclaves les plus robustes hommes et femmes ; l’atelier moyen : femmes enceintes et esclaves plus faibles ; le petit atelier : les enfants de 6 à 14 ans</a:t>
            </a:r>
          </a:p>
        </p:txBody>
      </p:sp>
    </p:spTree>
    <p:extLst>
      <p:ext uri="{BB962C8B-B14F-4D97-AF65-F5344CB8AC3E}">
        <p14:creationId xmlns:p14="http://schemas.microsoft.com/office/powerpoint/2010/main" val="20424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B29260-7DA1-CF18-7E5A-71A305944C63}"/>
              </a:ext>
            </a:extLst>
          </p:cNvPr>
          <p:cNvSpPr>
            <a:spLocks noGrp="1"/>
          </p:cNvSpPr>
          <p:nvPr>
            <p:ph type="title"/>
          </p:nvPr>
        </p:nvSpPr>
        <p:spPr/>
        <p:txBody>
          <a:bodyPr/>
          <a:lstStyle/>
          <a:p>
            <a:r>
              <a:rPr lang="fr-FR" dirty="0"/>
              <a:t>S</a:t>
            </a:r>
            <a:r>
              <a:rPr lang="fr-MQ" dirty="0"/>
              <a:t>ynthèse des propos</a:t>
            </a:r>
          </a:p>
        </p:txBody>
      </p:sp>
      <p:sp>
        <p:nvSpPr>
          <p:cNvPr id="3" name="Espace réservé du contenu 2">
            <a:extLst>
              <a:ext uri="{FF2B5EF4-FFF2-40B4-BE49-F238E27FC236}">
                <a16:creationId xmlns:a16="http://schemas.microsoft.com/office/drawing/2014/main" id="{E390C805-658A-8E13-DC13-D5B8835478CC}"/>
              </a:ext>
            </a:extLst>
          </p:cNvPr>
          <p:cNvSpPr>
            <a:spLocks noGrp="1"/>
          </p:cNvSpPr>
          <p:nvPr>
            <p:ph idx="1"/>
          </p:nvPr>
        </p:nvSpPr>
        <p:spPr/>
        <p:txBody>
          <a:bodyPr>
            <a:normAutofit fontScale="77500" lnSpcReduction="20000"/>
          </a:bodyPr>
          <a:lstStyle/>
          <a:p>
            <a:r>
              <a:rPr lang="fr-MQ" dirty="0"/>
              <a:t>A) </a:t>
            </a:r>
            <a:r>
              <a:rPr lang="fr-MQ" u="sng" dirty="0"/>
              <a:t>Le mythe des femmes esclaves, esclaves favorisées </a:t>
            </a:r>
            <a:r>
              <a:rPr lang="fr-MQ" dirty="0"/>
              <a:t>car domestiques (mieux logées, mieux nourries, mieux vêtues et souvent affranchies)</a:t>
            </a:r>
          </a:p>
          <a:p>
            <a:r>
              <a:rPr lang="fr-MQ" dirty="0"/>
              <a:t>B) </a:t>
            </a:r>
            <a:r>
              <a:rPr lang="fr-MQ" u="sng" dirty="0"/>
              <a:t>La réalité des campagnes </a:t>
            </a:r>
            <a:r>
              <a:rPr lang="fr-MQ" dirty="0"/>
              <a:t>:</a:t>
            </a:r>
          </a:p>
          <a:p>
            <a:r>
              <a:rPr lang="fr-MQ" dirty="0"/>
              <a:t>La grande majorité des femmes esclaves travaillent dans les champs ou dans le grand </a:t>
            </a:r>
            <a:r>
              <a:rPr lang="fr-MQ" b="1" dirty="0"/>
              <a:t>atelier</a:t>
            </a:r>
            <a:r>
              <a:rPr lang="fr-MQ" dirty="0"/>
              <a:t> avec les hommes (cf. vocabulaire)</a:t>
            </a:r>
          </a:p>
          <a:p>
            <a:r>
              <a:rPr lang="fr-MQ" dirty="0"/>
              <a:t>Peu d’emplois domestiques dans la grand case (cuisinière, femme de chambre, servante, nourrice)</a:t>
            </a:r>
          </a:p>
          <a:p>
            <a:r>
              <a:rPr lang="fr-MQ" dirty="0"/>
              <a:t>Très peu d’emplois à talent à la différence des hommes (couturières, sage-femme, hospitalières contre charpentiers, menuisiers, tonneliers, guildivier, sucrier, cabrouettiers, raffineur etc..)</a:t>
            </a:r>
          </a:p>
          <a:p>
            <a:r>
              <a:rPr lang="fr-FR" dirty="0"/>
              <a:t>L</a:t>
            </a:r>
            <a:r>
              <a:rPr lang="fr-MQ" dirty="0"/>
              <a:t>es contraintes de la proximité domestique avec le maître et sa famille  : peu de vie personnelle car pas ou peu de logements distincts ; nécessité de privilégier les enfants du maître sur les siens propres pour les nourrices, agressions physiques et sexuelles plus fréquentes, malgré des avantages cf. la vie de Mary Prince+ texte suivant</a:t>
            </a:r>
          </a:p>
          <a:p>
            <a:endParaRPr lang="fr-MQ" dirty="0"/>
          </a:p>
        </p:txBody>
      </p:sp>
    </p:spTree>
    <p:extLst>
      <p:ext uri="{BB962C8B-B14F-4D97-AF65-F5344CB8AC3E}">
        <p14:creationId xmlns:p14="http://schemas.microsoft.com/office/powerpoint/2010/main" val="2556261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56441D8-6385-06EB-294C-9BCCCD90C6AA}"/>
              </a:ext>
            </a:extLst>
          </p:cNvPr>
          <p:cNvSpPr txBox="1"/>
          <p:nvPr/>
        </p:nvSpPr>
        <p:spPr>
          <a:xfrm>
            <a:off x="328247" y="0"/>
            <a:ext cx="11699630" cy="7017306"/>
          </a:xfrm>
          <a:prstGeom prst="rect">
            <a:avLst/>
          </a:prstGeom>
          <a:noFill/>
        </p:spPr>
        <p:txBody>
          <a:bodyPr wrap="square">
            <a:spAutoFit/>
          </a:bodyPr>
          <a:lstStyle/>
          <a:p>
            <a:r>
              <a:rPr lang="fr-FR" sz="1800" i="1" dirty="0" err="1">
                <a:effectLst/>
                <a:latin typeface="TimesNewRomanPS"/>
              </a:rPr>
              <a:t>Présidence</a:t>
            </a:r>
            <a:r>
              <a:rPr lang="fr-FR" sz="1800" i="1" dirty="0">
                <a:effectLst/>
                <a:latin typeface="TimesNewRomanPS"/>
              </a:rPr>
              <a:t> de M. </a:t>
            </a:r>
            <a:r>
              <a:rPr lang="fr-FR" sz="1800" i="1" dirty="0" err="1">
                <a:effectLst/>
                <a:latin typeface="TimesNewRomanPS"/>
              </a:rPr>
              <a:t>Lepelletier-Duclercq</a:t>
            </a:r>
            <a:r>
              <a:rPr lang="fr-FR" sz="1800" i="1" dirty="0">
                <a:effectLst/>
                <a:latin typeface="TimesNewRomanPS"/>
              </a:rPr>
              <a:t> (</a:t>
            </a:r>
            <a:r>
              <a:rPr lang="fr-FR" sz="1800" i="1" dirty="0" err="1">
                <a:effectLst/>
                <a:latin typeface="TimesNewRomanPS"/>
              </a:rPr>
              <a:t>Lepelletier-Duclary</a:t>
            </a:r>
            <a:r>
              <a:rPr lang="fr-FR" sz="1800" i="1" dirty="0">
                <a:effectLst/>
                <a:latin typeface="TimesNewRomanPS"/>
              </a:rPr>
              <a:t> ?) </a:t>
            </a:r>
            <a:endParaRPr lang="fr-FR" dirty="0"/>
          </a:p>
          <a:p>
            <a:pPr algn="just"/>
            <a:r>
              <a:rPr lang="fr-FR" sz="1800" dirty="0">
                <a:effectLst/>
                <a:latin typeface="TimesNewRomanPSMT"/>
              </a:rPr>
              <a:t>« Hortense dite Rosette, esclave des </a:t>
            </a:r>
            <a:r>
              <a:rPr lang="fr-FR" sz="1800" dirty="0" err="1">
                <a:effectLst/>
                <a:latin typeface="TimesNewRomanPSMT"/>
              </a:rPr>
              <a:t>frères</a:t>
            </a:r>
            <a:r>
              <a:rPr lang="fr-FR" sz="1800" dirty="0">
                <a:effectLst/>
                <a:latin typeface="TimesNewRomanPSMT"/>
              </a:rPr>
              <a:t> </a:t>
            </a:r>
            <a:r>
              <a:rPr lang="fr-FR" sz="1800" dirty="0" err="1">
                <a:effectLst/>
                <a:latin typeface="TimesNewRomanPSMT"/>
              </a:rPr>
              <a:t>Jaham</a:t>
            </a:r>
            <a:r>
              <a:rPr lang="fr-FR" sz="1800" dirty="0">
                <a:effectLst/>
                <a:latin typeface="TimesNewRomanPSMT"/>
              </a:rPr>
              <a:t>, est introduite. Elle est entendue à titre de renseignement et ne </a:t>
            </a:r>
            <a:r>
              <a:rPr lang="fr-FR" sz="1800" dirty="0" err="1">
                <a:effectLst/>
                <a:latin typeface="TimesNewRomanPSMT"/>
              </a:rPr>
              <a:t>prête</a:t>
            </a:r>
            <a:r>
              <a:rPr lang="fr-FR" sz="1800" dirty="0">
                <a:effectLst/>
                <a:latin typeface="TimesNewRomanPSMT"/>
              </a:rPr>
              <a:t> pas serment. Elle parle haut, avec </a:t>
            </a:r>
            <a:r>
              <a:rPr lang="fr-FR" sz="1800" dirty="0" err="1">
                <a:effectLst/>
                <a:latin typeface="TimesNewRomanPSMT"/>
              </a:rPr>
              <a:t>véhémence</a:t>
            </a:r>
            <a:r>
              <a:rPr lang="fr-FR" sz="1800" dirty="0">
                <a:effectLst/>
                <a:latin typeface="TimesNewRomanPSMT"/>
              </a:rPr>
              <a:t>, et dit que sont fils Jean- Baptiste est mort des suites des mauvais </a:t>
            </a:r>
            <a:r>
              <a:rPr lang="fr-FR" sz="1800" dirty="0" err="1">
                <a:effectLst/>
                <a:latin typeface="TimesNewRomanPSMT"/>
              </a:rPr>
              <a:t>traitemens</a:t>
            </a:r>
            <a:r>
              <a:rPr lang="fr-FR" sz="1800" dirty="0">
                <a:effectLst/>
                <a:latin typeface="TimesNewRomanPSMT"/>
              </a:rPr>
              <a:t> de ses </a:t>
            </a:r>
            <a:r>
              <a:rPr lang="fr-FR" sz="1800" dirty="0" err="1">
                <a:effectLst/>
                <a:latin typeface="TimesNewRomanPSMT"/>
              </a:rPr>
              <a:t>maîtres</a:t>
            </a:r>
            <a:r>
              <a:rPr lang="fr-FR" sz="1800" dirty="0">
                <a:effectLst/>
                <a:latin typeface="TimesNewRomanPSMT"/>
              </a:rPr>
              <a:t>, le lendemain du jour où il a </a:t>
            </a:r>
            <a:r>
              <a:rPr lang="fr-FR" sz="1800" dirty="0" err="1">
                <a:effectLst/>
                <a:latin typeface="TimesNewRomanPSMT"/>
              </a:rPr>
              <a:t>éte</a:t>
            </a:r>
            <a:r>
              <a:rPr lang="fr-FR" sz="1800" dirty="0">
                <a:effectLst/>
                <a:latin typeface="TimesNewRomanPSMT"/>
              </a:rPr>
              <a:t>́ retiré de la </a:t>
            </a:r>
            <a:r>
              <a:rPr lang="fr-FR" sz="1800" dirty="0" err="1">
                <a:effectLst/>
                <a:latin typeface="TimesNewRomanPSMT"/>
              </a:rPr>
              <a:t>chaîne</a:t>
            </a:r>
            <a:r>
              <a:rPr lang="fr-FR" sz="1800" dirty="0">
                <a:effectLst/>
                <a:latin typeface="TimesNewRomanPSMT"/>
              </a:rPr>
              <a:t>, qu’il n’avait plus la force de supporter ; </a:t>
            </a:r>
            <a:r>
              <a:rPr lang="fr-FR" sz="1800" dirty="0" err="1">
                <a:effectLst/>
                <a:latin typeface="TimesNewRomanPSMT"/>
              </a:rPr>
              <a:t>après</a:t>
            </a:r>
            <a:r>
              <a:rPr lang="fr-FR" sz="1800" dirty="0">
                <a:effectLst/>
                <a:latin typeface="TimesNewRomanPSMT"/>
              </a:rPr>
              <a:t> sa mort il </a:t>
            </a:r>
            <a:r>
              <a:rPr lang="fr-FR" sz="1800" dirty="0" err="1">
                <a:effectLst/>
                <a:latin typeface="TimesNewRomanPSMT"/>
              </a:rPr>
              <a:t>était</a:t>
            </a:r>
            <a:r>
              <a:rPr lang="fr-FR" sz="1800" dirty="0">
                <a:effectLst/>
                <a:latin typeface="TimesNewRomanPSMT"/>
              </a:rPr>
              <a:t> enflé. Son autre fils, Vincent, allait mourir aussi, quand la justice l’a sauvé. </a:t>
            </a:r>
            <a:r>
              <a:rPr lang="fr-FR" sz="1800" b="1" dirty="0">
                <a:effectLst/>
                <a:latin typeface="TimesNewRomanPSMT"/>
              </a:rPr>
              <a:t>Elle, enceinte, </a:t>
            </a:r>
            <a:r>
              <a:rPr lang="fr-FR" sz="1800" b="1" dirty="0" err="1">
                <a:effectLst/>
                <a:latin typeface="TimesNewRomanPSMT"/>
              </a:rPr>
              <a:t>malgre</a:t>
            </a:r>
            <a:r>
              <a:rPr lang="fr-FR" sz="1800" b="1" dirty="0">
                <a:effectLst/>
                <a:latin typeface="TimesNewRomanPSMT"/>
              </a:rPr>
              <a:t>́ son </a:t>
            </a:r>
            <a:r>
              <a:rPr lang="fr-FR" sz="1800" b="1" dirty="0" err="1">
                <a:effectLst/>
                <a:latin typeface="TimesNewRomanPSMT"/>
              </a:rPr>
              <a:t>état</a:t>
            </a:r>
            <a:r>
              <a:rPr lang="fr-FR" sz="1800" b="1" dirty="0">
                <a:effectLst/>
                <a:latin typeface="TimesNewRomanPSMT"/>
              </a:rPr>
              <a:t>, </a:t>
            </a:r>
            <a:r>
              <a:rPr lang="fr-FR" sz="1800" b="1" dirty="0" err="1">
                <a:effectLst/>
                <a:latin typeface="TimesNewRomanPSMT"/>
              </a:rPr>
              <a:t>était</a:t>
            </a:r>
            <a:r>
              <a:rPr lang="fr-FR" sz="1800" b="1" dirty="0">
                <a:effectLst/>
                <a:latin typeface="TimesNewRomanPSMT"/>
              </a:rPr>
              <a:t> </a:t>
            </a:r>
            <a:r>
              <a:rPr lang="fr-FR" sz="1800" b="1" dirty="0" err="1">
                <a:effectLst/>
                <a:latin typeface="TimesNewRomanPSMT"/>
              </a:rPr>
              <a:t>maltraitée</a:t>
            </a:r>
            <a:r>
              <a:rPr lang="fr-FR" sz="1800" b="1" dirty="0">
                <a:effectLst/>
                <a:latin typeface="TimesNewRomanPSMT"/>
              </a:rPr>
              <a:t>, battue, </a:t>
            </a:r>
            <a:r>
              <a:rPr lang="fr-FR" sz="1800" b="1" dirty="0" err="1">
                <a:effectLst/>
                <a:latin typeface="TimesNewRomanPSMT"/>
              </a:rPr>
              <a:t>excédée</a:t>
            </a:r>
            <a:r>
              <a:rPr lang="fr-FR" sz="1800" b="1" dirty="0">
                <a:effectLst/>
                <a:latin typeface="TimesNewRomanPSMT"/>
              </a:rPr>
              <a:t>. Elle raconte les deux derniers </a:t>
            </a:r>
            <a:r>
              <a:rPr lang="fr-FR" sz="1800" b="1" dirty="0" err="1">
                <a:effectLst/>
                <a:latin typeface="TimesNewRomanPSMT"/>
              </a:rPr>
              <a:t>châtimens</a:t>
            </a:r>
            <a:r>
              <a:rPr lang="fr-FR" sz="1800" b="1" dirty="0">
                <a:effectLst/>
                <a:latin typeface="TimesNewRomanPSMT"/>
              </a:rPr>
              <a:t> qu’elle a subis : </a:t>
            </a:r>
            <a:r>
              <a:rPr lang="fr-FR" sz="1800" b="1" dirty="0" err="1">
                <a:effectLst/>
                <a:latin typeface="TimesNewRomanPSMT"/>
              </a:rPr>
              <a:t>couchée</a:t>
            </a:r>
            <a:r>
              <a:rPr lang="fr-FR" sz="1800" b="1" dirty="0">
                <a:effectLst/>
                <a:latin typeface="TimesNewRomanPSMT"/>
              </a:rPr>
              <a:t> à terre, la jupe </a:t>
            </a:r>
            <a:r>
              <a:rPr lang="fr-FR" sz="1800" b="1" dirty="0" err="1">
                <a:effectLst/>
                <a:latin typeface="TimesNewRomanPSMT"/>
              </a:rPr>
              <a:t>relevée</a:t>
            </a:r>
            <a:r>
              <a:rPr lang="fr-FR" sz="1800" b="1" dirty="0">
                <a:effectLst/>
                <a:latin typeface="TimesNewRomanPSMT"/>
              </a:rPr>
              <a:t>, en plein soleil, un assaisonnement de piment et de citron aurait </a:t>
            </a:r>
            <a:r>
              <a:rPr lang="fr-FR" sz="1800" b="1" dirty="0" err="1">
                <a:effectLst/>
                <a:latin typeface="TimesNewRomanPSMT"/>
              </a:rPr>
              <a:t>éte</a:t>
            </a:r>
            <a:r>
              <a:rPr lang="fr-FR" sz="1800" b="1" dirty="0">
                <a:effectLst/>
                <a:latin typeface="TimesNewRomanPSMT"/>
              </a:rPr>
              <a:t>́ appliqué sur ses plaies, et elle aurait </a:t>
            </a:r>
            <a:r>
              <a:rPr lang="fr-FR" sz="1800" b="1" dirty="0" err="1">
                <a:effectLst/>
                <a:latin typeface="TimesNewRomanPSMT"/>
              </a:rPr>
              <a:t>éte</a:t>
            </a:r>
            <a:r>
              <a:rPr lang="fr-FR" sz="1800" b="1" dirty="0">
                <a:effectLst/>
                <a:latin typeface="TimesNewRomanPSMT"/>
              </a:rPr>
              <a:t>́ </a:t>
            </a:r>
            <a:r>
              <a:rPr lang="fr-FR" sz="1800" b="1" dirty="0" err="1">
                <a:effectLst/>
                <a:latin typeface="TimesNewRomanPSMT"/>
              </a:rPr>
              <a:t>obligée</a:t>
            </a:r>
            <a:r>
              <a:rPr lang="fr-FR" sz="1800" b="1" dirty="0">
                <a:effectLst/>
                <a:latin typeface="TimesNewRomanPSMT"/>
              </a:rPr>
              <a:t> ensuite de vaquer à ses travaux ; elle pouvait à peine marcher. Elle soutient n’avoir pas </a:t>
            </a:r>
            <a:r>
              <a:rPr lang="fr-FR" sz="1800" b="1" dirty="0" err="1">
                <a:effectLst/>
                <a:latin typeface="TimesNewRomanPSMT"/>
              </a:rPr>
              <a:t>mérite</a:t>
            </a:r>
            <a:r>
              <a:rPr lang="fr-FR" sz="1800" b="1" dirty="0">
                <a:effectLst/>
                <a:latin typeface="TimesNewRomanPSMT"/>
              </a:rPr>
              <a:t>́ ces </a:t>
            </a:r>
            <a:r>
              <a:rPr lang="fr-FR" sz="1800" b="1" dirty="0" err="1">
                <a:effectLst/>
                <a:latin typeface="TimesNewRomanPSMT"/>
              </a:rPr>
              <a:t>châtimens</a:t>
            </a:r>
            <a:r>
              <a:rPr lang="fr-FR" sz="1800" b="1" dirty="0">
                <a:effectLst/>
                <a:latin typeface="TimesNewRomanPSMT"/>
              </a:rPr>
              <a:t>, n’avoir jamais volé ni </a:t>
            </a:r>
            <a:r>
              <a:rPr lang="fr-FR" sz="1800" b="1" dirty="0" err="1">
                <a:effectLst/>
                <a:latin typeface="TimesNewRomanPSMT"/>
              </a:rPr>
              <a:t>éte</a:t>
            </a:r>
            <a:r>
              <a:rPr lang="fr-FR" sz="1800" b="1" dirty="0">
                <a:effectLst/>
                <a:latin typeface="TimesNewRomanPSMT"/>
              </a:rPr>
              <a:t>́ marronne</a:t>
            </a:r>
            <a:r>
              <a:rPr lang="fr-FR" sz="1800" dirty="0">
                <a:effectLst/>
                <a:latin typeface="TimesNewRomanPSMT"/>
              </a:rPr>
              <a:t>. Elle invoque le temps qu’elle a servi son ancien </a:t>
            </a:r>
            <a:r>
              <a:rPr lang="fr-FR" sz="1800" dirty="0" err="1">
                <a:effectLst/>
                <a:latin typeface="TimesNewRomanPSMT"/>
              </a:rPr>
              <a:t>maître</a:t>
            </a:r>
            <a:r>
              <a:rPr lang="fr-FR" sz="1800" dirty="0">
                <a:effectLst/>
                <a:latin typeface="TimesNewRomanPSMT"/>
              </a:rPr>
              <a:t>, M. Desfontaines, </a:t>
            </a:r>
            <a:r>
              <a:rPr lang="fr-FR" sz="1800" dirty="0" err="1">
                <a:effectLst/>
                <a:latin typeface="TimesNewRomanPSMT"/>
              </a:rPr>
              <a:t>époque</a:t>
            </a:r>
            <a:r>
              <a:rPr lang="fr-FR" sz="1800" dirty="0">
                <a:effectLst/>
                <a:latin typeface="TimesNewRomanPSMT"/>
              </a:rPr>
              <a:t> où elle n’a jamais </a:t>
            </a:r>
            <a:r>
              <a:rPr lang="fr-FR" sz="1800" dirty="0" err="1">
                <a:effectLst/>
                <a:latin typeface="TimesNewRomanPSMT"/>
              </a:rPr>
              <a:t>reçu</a:t>
            </a:r>
            <a:r>
              <a:rPr lang="fr-FR" sz="1800" dirty="0">
                <a:effectLst/>
                <a:latin typeface="TimesNewRomanPSMT"/>
              </a:rPr>
              <a:t> un seul coup. Elle raconte les tortures subies par ses </a:t>
            </a:r>
            <a:r>
              <a:rPr lang="fr-FR" sz="1800" dirty="0" err="1">
                <a:effectLst/>
                <a:latin typeface="TimesNewRomanPSMT"/>
              </a:rPr>
              <a:t>enfans</a:t>
            </a:r>
            <a:r>
              <a:rPr lang="fr-FR" sz="1800" dirty="0">
                <a:effectLst/>
                <a:latin typeface="TimesNewRomanPSMT"/>
              </a:rPr>
              <a:t>, Jean-Baptiste et Vincent, en </a:t>
            </a:r>
            <a:r>
              <a:rPr lang="fr-FR" sz="1800" dirty="0" err="1">
                <a:effectLst/>
                <a:latin typeface="TimesNewRomanPSMT"/>
              </a:rPr>
              <a:t>entremêlant</a:t>
            </a:r>
            <a:r>
              <a:rPr lang="fr-FR" sz="1800" dirty="0">
                <a:effectLst/>
                <a:latin typeface="TimesNewRomanPSMT"/>
              </a:rPr>
              <a:t> son </a:t>
            </a:r>
            <a:r>
              <a:rPr lang="fr-FR" sz="1800" dirty="0" err="1">
                <a:effectLst/>
                <a:latin typeface="TimesNewRomanPSMT"/>
              </a:rPr>
              <a:t>récit</a:t>
            </a:r>
            <a:r>
              <a:rPr lang="fr-FR" sz="1800" dirty="0">
                <a:effectLst/>
                <a:latin typeface="TimesNewRomanPSMT"/>
              </a:rPr>
              <a:t> de larmes et de sanglots. </a:t>
            </a:r>
            <a:r>
              <a:rPr lang="fr-FR" sz="1800" b="1" dirty="0">
                <a:effectLst/>
                <a:latin typeface="TimesNewRomanPSMT"/>
              </a:rPr>
              <a:t>Elle raconte la mutilation de l’oreille de Jean- Baptiste, la contrainte de manger des </a:t>
            </a:r>
            <a:r>
              <a:rPr lang="fr-FR" sz="1800" b="1" dirty="0" err="1">
                <a:effectLst/>
                <a:latin typeface="TimesNewRomanPSMT"/>
              </a:rPr>
              <a:t>excrémens</a:t>
            </a:r>
            <a:r>
              <a:rPr lang="fr-FR" sz="1800" b="1" dirty="0">
                <a:effectLst/>
                <a:latin typeface="TimesNewRomanPSMT"/>
              </a:rPr>
              <a:t>, les chants </a:t>
            </a:r>
            <a:r>
              <a:rPr lang="fr-FR" sz="1800" b="1" dirty="0" err="1">
                <a:effectLst/>
                <a:latin typeface="TimesNewRomanPSMT"/>
              </a:rPr>
              <a:t>forcés</a:t>
            </a:r>
            <a:r>
              <a:rPr lang="fr-FR" sz="1800" b="1" dirty="0">
                <a:effectLst/>
                <a:latin typeface="TimesNewRomanPSMT"/>
              </a:rPr>
              <a:t> et continuels, indicateurs du travail, </a:t>
            </a:r>
            <a:r>
              <a:rPr lang="fr-FR" sz="1800" b="1" dirty="0" err="1">
                <a:effectLst/>
                <a:latin typeface="TimesNewRomanPSMT"/>
              </a:rPr>
              <a:t>imposés</a:t>
            </a:r>
            <a:r>
              <a:rPr lang="fr-FR" sz="1800" b="1" dirty="0">
                <a:effectLst/>
                <a:latin typeface="TimesNewRomanPSMT"/>
              </a:rPr>
              <a:t>. Elle dit que Jean-Baptiste, ainsi que Gustave, pour </a:t>
            </a:r>
            <a:r>
              <a:rPr lang="fr-FR" sz="1800" b="1" dirty="0" err="1">
                <a:effectLst/>
                <a:latin typeface="TimesNewRomanPSMT"/>
              </a:rPr>
              <a:t>être</a:t>
            </a:r>
            <a:r>
              <a:rPr lang="fr-FR" sz="1800" b="1" dirty="0">
                <a:effectLst/>
                <a:latin typeface="TimesNewRomanPSMT"/>
              </a:rPr>
              <a:t> punis de n’avoir pas ramassé assez d’herbes pour les animaux, </a:t>
            </a:r>
            <a:r>
              <a:rPr lang="fr-FR" sz="1800" b="1" dirty="0" err="1">
                <a:effectLst/>
                <a:latin typeface="TimesNewRomanPSMT"/>
              </a:rPr>
              <a:t>étaient</a:t>
            </a:r>
            <a:r>
              <a:rPr lang="fr-FR" sz="1800" b="1" dirty="0">
                <a:effectLst/>
                <a:latin typeface="TimesNewRomanPSMT"/>
              </a:rPr>
              <a:t> contraints d’en manger. Elle avoue avoir dit à ses </a:t>
            </a:r>
            <a:r>
              <a:rPr lang="fr-FR" sz="1800" b="1" dirty="0" err="1">
                <a:effectLst/>
                <a:latin typeface="TimesNewRomanPSMT"/>
              </a:rPr>
              <a:t>enfans</a:t>
            </a:r>
            <a:r>
              <a:rPr lang="fr-FR" sz="1800" b="1" dirty="0">
                <a:effectLst/>
                <a:latin typeface="TimesNewRomanPSMT"/>
              </a:rPr>
              <a:t>, qui </a:t>
            </a:r>
            <a:r>
              <a:rPr lang="fr-FR" sz="1800" b="1" dirty="0" err="1">
                <a:effectLst/>
                <a:latin typeface="TimesNewRomanPSMT"/>
              </a:rPr>
              <a:t>pâtissaient</a:t>
            </a:r>
            <a:r>
              <a:rPr lang="fr-FR" sz="1800" b="1" dirty="0">
                <a:effectLst/>
                <a:latin typeface="TimesNewRomanPSMT"/>
              </a:rPr>
              <a:t> faute de nourriture, de voler leurs </a:t>
            </a:r>
            <a:r>
              <a:rPr lang="fr-FR" sz="1800" b="1" dirty="0" err="1">
                <a:effectLst/>
                <a:latin typeface="TimesNewRomanPSMT"/>
              </a:rPr>
              <a:t>maîtres</a:t>
            </a:r>
            <a:r>
              <a:rPr lang="fr-FR" sz="1800" b="1" dirty="0">
                <a:effectLst/>
                <a:latin typeface="TimesNewRomanPSMT"/>
              </a:rPr>
              <a:t> </a:t>
            </a:r>
            <a:r>
              <a:rPr lang="fr-FR" sz="1800" b="1" dirty="0" err="1">
                <a:effectLst/>
                <a:latin typeface="TimesNewRomanPSMT"/>
              </a:rPr>
              <a:t>plutôt</a:t>
            </a:r>
            <a:r>
              <a:rPr lang="fr-FR" sz="1800" b="1" dirty="0">
                <a:effectLst/>
                <a:latin typeface="TimesNewRomanPSMT"/>
              </a:rPr>
              <a:t> que les voisins. Elle confirme en un mot toutes les charges de l’accusation. </a:t>
            </a:r>
            <a:endParaRPr lang="fr-FR" b="1" dirty="0"/>
          </a:p>
          <a:p>
            <a:pPr algn="just"/>
            <a:r>
              <a:rPr lang="fr-FR" sz="1800" dirty="0">
                <a:effectLst/>
                <a:latin typeface="TimesNewRomanPSMT"/>
              </a:rPr>
              <a:t>M. Le </a:t>
            </a:r>
            <a:r>
              <a:rPr lang="fr-FR" sz="1800" dirty="0" err="1">
                <a:effectLst/>
                <a:latin typeface="TimesNewRomanPSMT"/>
              </a:rPr>
              <a:t>président</a:t>
            </a:r>
            <a:r>
              <a:rPr lang="fr-FR" sz="1800" dirty="0">
                <a:effectLst/>
                <a:latin typeface="TimesNewRomanPSMT"/>
              </a:rPr>
              <a:t> lui fait observer qu’elle </a:t>
            </a:r>
            <a:r>
              <a:rPr lang="fr-FR" sz="1800" dirty="0" err="1">
                <a:effectLst/>
                <a:latin typeface="TimesNewRomanPSMT"/>
              </a:rPr>
              <a:t>déclare</a:t>
            </a:r>
            <a:r>
              <a:rPr lang="fr-FR" sz="1800" dirty="0">
                <a:effectLst/>
                <a:latin typeface="TimesNewRomanPSMT"/>
              </a:rPr>
              <a:t> ce qu’on lui a fait, et non ce qu’elle a fait ; qu’elle est insolente, paresseuse ; que les </a:t>
            </a:r>
            <a:r>
              <a:rPr lang="fr-FR" sz="1800" b="1" u="sng" dirty="0">
                <a:effectLst/>
                <a:latin typeface="TimesNewRomanPSMT"/>
              </a:rPr>
              <a:t>figues</a:t>
            </a:r>
            <a:r>
              <a:rPr lang="fr-FR" sz="1800" dirty="0">
                <a:effectLst/>
                <a:latin typeface="TimesNewRomanPSMT"/>
              </a:rPr>
              <a:t> que ses </a:t>
            </a:r>
            <a:r>
              <a:rPr lang="fr-FR" sz="1800" dirty="0" err="1">
                <a:effectLst/>
                <a:latin typeface="TimesNewRomanPSMT"/>
              </a:rPr>
              <a:t>maîtres</a:t>
            </a:r>
            <a:r>
              <a:rPr lang="fr-FR" sz="1800" dirty="0">
                <a:effectLst/>
                <a:latin typeface="TimesNewRomanPSMT"/>
              </a:rPr>
              <a:t> donnaient à manger à ses </a:t>
            </a:r>
            <a:r>
              <a:rPr lang="fr-FR" sz="1800" dirty="0" err="1">
                <a:effectLst/>
                <a:latin typeface="TimesNewRomanPSMT"/>
              </a:rPr>
              <a:t>enfans</a:t>
            </a:r>
            <a:r>
              <a:rPr lang="fr-FR" sz="1800" dirty="0">
                <a:effectLst/>
                <a:latin typeface="TimesNewRomanPSMT"/>
              </a:rPr>
              <a:t> sont une excellente nourriture ; quelle (sic) leur donnait un mauvais conseil en leur disant de voler ; qu’au surplus, M. Desfontaines, dont elle </a:t>
            </a:r>
            <a:r>
              <a:rPr lang="fr-FR" sz="1800" dirty="0" err="1">
                <a:effectLst/>
                <a:latin typeface="TimesNewRomanPSMT"/>
              </a:rPr>
              <a:t>était</a:t>
            </a:r>
            <a:r>
              <a:rPr lang="fr-FR" sz="1800" dirty="0">
                <a:effectLst/>
                <a:latin typeface="TimesNewRomanPSMT"/>
              </a:rPr>
              <a:t> si contente, n’avait pas </a:t>
            </a:r>
            <a:r>
              <a:rPr lang="fr-FR" sz="1800" dirty="0" err="1">
                <a:effectLst/>
                <a:latin typeface="TimesNewRomanPSMT"/>
              </a:rPr>
              <a:t>éte</a:t>
            </a:r>
            <a:r>
              <a:rPr lang="fr-FR" sz="1800" dirty="0">
                <a:effectLst/>
                <a:latin typeface="TimesNewRomanPSMT"/>
              </a:rPr>
              <a:t>́ si contente d’elle. </a:t>
            </a:r>
            <a:endParaRPr lang="fr-FR" dirty="0"/>
          </a:p>
          <a:p>
            <a:pPr algn="just"/>
            <a:r>
              <a:rPr lang="fr-FR" sz="1800" i="1" dirty="0">
                <a:effectLst/>
                <a:latin typeface="TimesNewRomanPS"/>
              </a:rPr>
              <a:t>Rosette </a:t>
            </a:r>
            <a:r>
              <a:rPr lang="fr-FR" sz="1800" dirty="0">
                <a:effectLst/>
                <a:latin typeface="TimesNewRomanPSMT"/>
              </a:rPr>
              <a:t>: M. Desfontaines est un bon blanc, et si je n’ai pas </a:t>
            </a:r>
            <a:r>
              <a:rPr lang="fr-FR" sz="1800" dirty="0" err="1">
                <a:effectLst/>
                <a:latin typeface="TimesNewRomanPSMT"/>
              </a:rPr>
              <a:t>éte</a:t>
            </a:r>
            <a:r>
              <a:rPr lang="fr-FR" sz="1800" dirty="0">
                <a:effectLst/>
                <a:latin typeface="TimesNewRomanPSMT"/>
              </a:rPr>
              <a:t>́ bonne pour lui, il a </a:t>
            </a:r>
            <a:r>
              <a:rPr lang="fr-FR" sz="1800" dirty="0" err="1">
                <a:effectLst/>
                <a:latin typeface="TimesNewRomanPSMT"/>
              </a:rPr>
              <a:t>été</a:t>
            </a:r>
            <a:r>
              <a:rPr lang="fr-FR" sz="1800" dirty="0">
                <a:effectLst/>
                <a:latin typeface="TimesNewRomanPSMT"/>
              </a:rPr>
              <a:t>́ bon pour moi. </a:t>
            </a:r>
            <a:endParaRPr lang="fr-FR" dirty="0"/>
          </a:p>
          <a:p>
            <a:pPr algn="just"/>
            <a:r>
              <a:rPr lang="fr-FR" sz="1800" dirty="0">
                <a:effectLst/>
                <a:latin typeface="TimesNewRomanPSMT"/>
              </a:rPr>
              <a:t>On dit à Rosette de </a:t>
            </a:r>
            <a:r>
              <a:rPr lang="fr-FR" sz="1800" dirty="0" err="1">
                <a:effectLst/>
                <a:latin typeface="TimesNewRomanPSMT"/>
              </a:rPr>
              <a:t>démontrer</a:t>
            </a:r>
            <a:r>
              <a:rPr lang="fr-FR" sz="1800" dirty="0">
                <a:effectLst/>
                <a:latin typeface="TimesNewRomanPSMT"/>
              </a:rPr>
              <a:t> avec </a:t>
            </a:r>
            <a:r>
              <a:rPr lang="fr-FR" sz="1800" b="1" dirty="0">
                <a:effectLst/>
                <a:latin typeface="TimesNewRomanPSMT"/>
              </a:rPr>
              <a:t>la </a:t>
            </a:r>
            <a:r>
              <a:rPr lang="fr-FR" sz="1800" b="1" u="sng" dirty="0">
                <a:effectLst/>
                <a:latin typeface="TimesNewRomanPSMT"/>
              </a:rPr>
              <a:t>rigoise </a:t>
            </a:r>
            <a:r>
              <a:rPr lang="fr-FR" sz="1800" dirty="0">
                <a:effectLst/>
                <a:latin typeface="TimesNewRomanPSMT"/>
              </a:rPr>
              <a:t>en main comment il a </a:t>
            </a:r>
            <a:r>
              <a:rPr lang="fr-FR" sz="1800" dirty="0" err="1">
                <a:effectLst/>
                <a:latin typeface="TimesNewRomanPSMT"/>
              </a:rPr>
              <a:t>éte</a:t>
            </a:r>
            <a:r>
              <a:rPr lang="fr-FR" sz="1800" dirty="0">
                <a:effectLst/>
                <a:latin typeface="TimesNewRomanPSMT"/>
              </a:rPr>
              <a:t>́ possible d’y introduire </a:t>
            </a:r>
            <a:r>
              <a:rPr lang="fr-FR" sz="1800" b="1" u="sng" dirty="0">
                <a:effectLst/>
                <a:latin typeface="TimesNewRomanPSMT"/>
              </a:rPr>
              <a:t>du fil d’archal</a:t>
            </a:r>
            <a:r>
              <a:rPr lang="fr-FR" sz="1800" dirty="0">
                <a:effectLst/>
                <a:latin typeface="TimesNewRomanPSMT"/>
              </a:rPr>
              <a:t>. Rosette </a:t>
            </a:r>
            <a:r>
              <a:rPr lang="fr-FR" sz="1800" dirty="0" err="1">
                <a:effectLst/>
                <a:latin typeface="TimesNewRomanPSMT"/>
              </a:rPr>
              <a:t>déclare</a:t>
            </a:r>
            <a:r>
              <a:rPr lang="fr-FR" sz="1800" dirty="0">
                <a:effectLst/>
                <a:latin typeface="TimesNewRomanPSMT"/>
              </a:rPr>
              <a:t> que ce n’est pas avec cette vieille rigoise qu’elle a </a:t>
            </a:r>
            <a:r>
              <a:rPr lang="fr-FR" sz="1800" dirty="0" err="1">
                <a:effectLst/>
                <a:latin typeface="TimesNewRomanPSMT"/>
              </a:rPr>
              <a:t>éte</a:t>
            </a:r>
            <a:r>
              <a:rPr lang="fr-FR" sz="1800" dirty="0">
                <a:effectLst/>
                <a:latin typeface="TimesNewRomanPSMT"/>
              </a:rPr>
              <a:t>́ </a:t>
            </a:r>
            <a:r>
              <a:rPr lang="fr-FR" sz="1800" dirty="0" err="1">
                <a:effectLst/>
                <a:latin typeface="TimesNewRomanPSMT"/>
              </a:rPr>
              <a:t>frappée</a:t>
            </a:r>
            <a:r>
              <a:rPr lang="fr-FR" sz="1800" dirty="0">
                <a:effectLst/>
                <a:latin typeface="TimesNewRomanPSMT"/>
              </a:rPr>
              <a:t>, et elle ne peut pas rendre compte de la </a:t>
            </a:r>
            <a:r>
              <a:rPr lang="fr-FR" sz="1800" dirty="0" err="1">
                <a:effectLst/>
                <a:latin typeface="TimesNewRomanPSMT"/>
              </a:rPr>
              <a:t>manière</a:t>
            </a:r>
            <a:r>
              <a:rPr lang="fr-FR" sz="1800" dirty="0">
                <a:effectLst/>
                <a:latin typeface="TimesNewRomanPSMT"/>
              </a:rPr>
              <a:t> dont on s’y est pris pour rendre les coups si </a:t>
            </a:r>
            <a:r>
              <a:rPr lang="fr-FR" sz="1800" dirty="0" err="1">
                <a:effectLst/>
                <a:latin typeface="TimesNewRomanPSMT"/>
              </a:rPr>
              <a:t>déchirans</a:t>
            </a:r>
            <a:r>
              <a:rPr lang="fr-FR" sz="1800" dirty="0">
                <a:effectLst/>
                <a:latin typeface="TimesNewRomanPSMT"/>
              </a:rPr>
              <a:t> ; elle a cru seulement que la </a:t>
            </a:r>
            <a:r>
              <a:rPr lang="fr-FR" sz="1800" dirty="0" err="1">
                <a:effectLst/>
                <a:latin typeface="TimesNewRomanPSMT"/>
              </a:rPr>
              <a:t>mèche</a:t>
            </a:r>
            <a:r>
              <a:rPr lang="fr-FR" sz="1800" dirty="0">
                <a:effectLst/>
                <a:latin typeface="TimesNewRomanPSMT"/>
              </a:rPr>
              <a:t> </a:t>
            </a:r>
            <a:r>
              <a:rPr lang="fr-FR" sz="1800" dirty="0" err="1">
                <a:effectLst/>
                <a:latin typeface="TimesNewRomanPSMT"/>
              </a:rPr>
              <a:t>était</a:t>
            </a:r>
            <a:r>
              <a:rPr lang="fr-FR" sz="1800" dirty="0">
                <a:effectLst/>
                <a:latin typeface="TimesNewRomanPSMT"/>
              </a:rPr>
              <a:t> en </a:t>
            </a:r>
            <a:r>
              <a:rPr lang="fr-FR" sz="1800" dirty="0" err="1">
                <a:effectLst/>
                <a:latin typeface="TimesNewRomanPSMT"/>
              </a:rPr>
              <a:t>métal</a:t>
            </a:r>
            <a:r>
              <a:rPr lang="fr-FR" sz="1800" dirty="0">
                <a:effectLst/>
                <a:latin typeface="TimesNewRomanPSMT"/>
              </a:rPr>
              <a:t>. </a:t>
            </a:r>
          </a:p>
          <a:p>
            <a:endParaRPr lang="fr-FR" sz="1800" i="1" dirty="0">
              <a:effectLst/>
              <a:latin typeface="TimesNewRomanPS"/>
            </a:endParaRPr>
          </a:p>
          <a:p>
            <a:r>
              <a:rPr lang="fr-FR" sz="1800" i="1" dirty="0">
                <a:effectLst/>
                <a:latin typeface="TimesNewRomanPS"/>
              </a:rPr>
              <a:t>Gazette des tribunaux du 4 </a:t>
            </a:r>
            <a:r>
              <a:rPr lang="fr-FR" sz="1800" i="1" dirty="0" err="1">
                <a:effectLst/>
                <a:latin typeface="TimesNewRomanPS"/>
              </a:rPr>
              <a:t>février</a:t>
            </a:r>
            <a:r>
              <a:rPr lang="fr-FR" sz="1800" i="1" dirty="0">
                <a:effectLst/>
                <a:latin typeface="TimesNewRomanPS"/>
              </a:rPr>
              <a:t> 1846,Cour d’assises de Saint-Pierre (Martinique) </a:t>
            </a:r>
            <a:endParaRPr lang="fr-FR" dirty="0"/>
          </a:p>
        </p:txBody>
      </p:sp>
    </p:spTree>
    <p:extLst>
      <p:ext uri="{BB962C8B-B14F-4D97-AF65-F5344CB8AC3E}">
        <p14:creationId xmlns:p14="http://schemas.microsoft.com/office/powerpoint/2010/main" val="1791089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DFA420-3169-2F3D-9420-D432B532F103}"/>
              </a:ext>
            </a:extLst>
          </p:cNvPr>
          <p:cNvSpPr>
            <a:spLocks noGrp="1"/>
          </p:cNvSpPr>
          <p:nvPr>
            <p:ph type="title"/>
          </p:nvPr>
        </p:nvSpPr>
        <p:spPr/>
        <p:txBody>
          <a:bodyPr/>
          <a:lstStyle/>
          <a:p>
            <a:r>
              <a:rPr lang="fr-MQ" dirty="0"/>
              <a:t>C) </a:t>
            </a:r>
            <a:r>
              <a:rPr lang="fr-FR" dirty="0"/>
              <a:t>L</a:t>
            </a:r>
            <a:r>
              <a:rPr lang="fr-MQ" dirty="0"/>
              <a:t>es réalités urbaines</a:t>
            </a:r>
          </a:p>
        </p:txBody>
      </p:sp>
      <p:sp>
        <p:nvSpPr>
          <p:cNvPr id="3" name="Espace réservé du contenu 2">
            <a:extLst>
              <a:ext uri="{FF2B5EF4-FFF2-40B4-BE49-F238E27FC236}">
                <a16:creationId xmlns:a16="http://schemas.microsoft.com/office/drawing/2014/main" id="{B5642843-62DA-715C-D66E-73AF5A11551C}"/>
              </a:ext>
            </a:extLst>
          </p:cNvPr>
          <p:cNvSpPr>
            <a:spLocks noGrp="1"/>
          </p:cNvSpPr>
          <p:nvPr>
            <p:ph idx="1"/>
          </p:nvPr>
        </p:nvSpPr>
        <p:spPr>
          <a:xfrm>
            <a:off x="838200" y="1505415"/>
            <a:ext cx="10515600" cy="4671548"/>
          </a:xfrm>
        </p:spPr>
        <p:txBody>
          <a:bodyPr>
            <a:normAutofit fontScale="77500" lnSpcReduction="20000"/>
          </a:bodyPr>
          <a:lstStyle/>
          <a:p>
            <a:pPr algn="just"/>
            <a:r>
              <a:rPr lang="fr-FR" dirty="0"/>
              <a:t>En ville, une population servile majoritairement féminine, insérées dans des maisonnées où les domestiques sont peu nombreux ( 1 à 3 esclaves par famille en Guadeloupe dans deux tiers des cas)</a:t>
            </a:r>
          </a:p>
          <a:p>
            <a:pPr algn="just"/>
            <a:r>
              <a:rPr lang="fr-FR" dirty="0"/>
              <a:t>Exerçant essentiellement des métiers de services dans la domesticité (servante, ménagère, cuisinière, nourrices, servantes de basse-cour, gardes d’enfant, blanchisseuses lavandières) et le commerce++</a:t>
            </a:r>
          </a:p>
          <a:p>
            <a:pPr algn="just"/>
            <a:r>
              <a:rPr lang="fr-FR" dirty="0"/>
              <a:t>Quelques emplois artisanaux avec ou sans apprentissage (couturières, matelassières, cigarière…) et beaucoup de </a:t>
            </a:r>
            <a:r>
              <a:rPr lang="fr-FR" dirty="0" err="1"/>
              <a:t>pluri-activités</a:t>
            </a:r>
            <a:r>
              <a:rPr lang="fr-FR" dirty="0"/>
              <a:t> et de compétences multiples (cf. document plus loin dans les avis de marronnage</a:t>
            </a:r>
          </a:p>
          <a:p>
            <a:pPr algn="just"/>
            <a:r>
              <a:rPr lang="fr-FR" dirty="0"/>
              <a:t> Dans le cadre de la monétarisation des échanges, des conditions de travail marquées par plus d’autonomie dans l’exercice du travail (ex tenue d’une boutique, vente au panier en ville et dans les campagnes environnantes, femmes colporteurs, emplois à la semaine et au mois, fort développement du travail à loyer). Ex les célèbres blanchisseuses de la Roxelane à Saint-Pierre (Tableau de Bassot, 1767, Musée d’histoire et d’ethnographie) ou celle de la rivière aux herbes à Basse-Terre en Guadeloupe</a:t>
            </a:r>
          </a:p>
          <a:p>
            <a:pPr algn="just"/>
            <a:r>
              <a:rPr lang="fr-FR" dirty="0"/>
              <a:t>En Guadeloupe, Anne Pérotin-Dumon note la présence d’esclaves qui investissent une partie de leurs économies dans la société ou l’entreprise de leurs maîtres.</a:t>
            </a:r>
          </a:p>
          <a:p>
            <a:pPr algn="just"/>
            <a:endParaRPr lang="fr-FR" dirty="0"/>
          </a:p>
          <a:p>
            <a:endParaRPr lang="fr-MQ" dirty="0"/>
          </a:p>
        </p:txBody>
      </p:sp>
    </p:spTree>
    <p:extLst>
      <p:ext uri="{BB962C8B-B14F-4D97-AF65-F5344CB8AC3E}">
        <p14:creationId xmlns:p14="http://schemas.microsoft.com/office/powerpoint/2010/main" val="2494812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A103EB-3651-F974-0E77-17A9382E183F}"/>
              </a:ext>
            </a:extLst>
          </p:cNvPr>
          <p:cNvSpPr>
            <a:spLocks noGrp="1"/>
          </p:cNvSpPr>
          <p:nvPr>
            <p:ph type="title"/>
          </p:nvPr>
        </p:nvSpPr>
        <p:spPr/>
        <p:txBody>
          <a:bodyPr>
            <a:normAutofit fontScale="90000"/>
          </a:bodyPr>
          <a:lstStyle/>
          <a:p>
            <a:r>
              <a:rPr lang="fr-MQ" b="1" dirty="0"/>
              <a:t>III.Les stratégies féminines de « résistance »  au système esclavagiste au quotidien ou comment exercer son agentivité</a:t>
            </a:r>
          </a:p>
        </p:txBody>
      </p:sp>
      <p:sp>
        <p:nvSpPr>
          <p:cNvPr id="3" name="Espace réservé du texte 2">
            <a:extLst>
              <a:ext uri="{FF2B5EF4-FFF2-40B4-BE49-F238E27FC236}">
                <a16:creationId xmlns:a16="http://schemas.microsoft.com/office/drawing/2014/main" id="{FE9B6CCF-7704-D434-BE88-C45FD64A102B}"/>
              </a:ext>
            </a:extLst>
          </p:cNvPr>
          <p:cNvSpPr>
            <a:spLocks noGrp="1"/>
          </p:cNvSpPr>
          <p:nvPr>
            <p:ph type="body" idx="1"/>
          </p:nvPr>
        </p:nvSpPr>
        <p:spPr/>
        <p:txBody>
          <a:bodyPr/>
          <a:lstStyle/>
          <a:p>
            <a:endParaRPr lang="fr-MQ"/>
          </a:p>
        </p:txBody>
      </p:sp>
    </p:spTree>
    <p:extLst>
      <p:ext uri="{BB962C8B-B14F-4D97-AF65-F5344CB8AC3E}">
        <p14:creationId xmlns:p14="http://schemas.microsoft.com/office/powerpoint/2010/main" val="3939750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62290-FD89-9226-247F-CB3848479868}"/>
              </a:ext>
            </a:extLst>
          </p:cNvPr>
          <p:cNvSpPr>
            <a:spLocks noGrp="1"/>
          </p:cNvSpPr>
          <p:nvPr>
            <p:ph type="title"/>
          </p:nvPr>
        </p:nvSpPr>
        <p:spPr/>
        <p:txBody>
          <a:bodyPr/>
          <a:lstStyle/>
          <a:p>
            <a:r>
              <a:rPr lang="fr-MQ" b="1" dirty="0"/>
              <a:t>IIIA. Choisir sa vie et celle de ses enfants</a:t>
            </a:r>
            <a:endParaRPr lang="fr-MQ" dirty="0"/>
          </a:p>
        </p:txBody>
      </p:sp>
      <p:sp>
        <p:nvSpPr>
          <p:cNvPr id="3" name="Espace réservé du contenu 2">
            <a:extLst>
              <a:ext uri="{FF2B5EF4-FFF2-40B4-BE49-F238E27FC236}">
                <a16:creationId xmlns:a16="http://schemas.microsoft.com/office/drawing/2014/main" id="{FBF58DE2-E753-7BBB-678D-55D212D3EB74}"/>
              </a:ext>
            </a:extLst>
          </p:cNvPr>
          <p:cNvSpPr>
            <a:spLocks noGrp="1"/>
          </p:cNvSpPr>
          <p:nvPr>
            <p:ph idx="1"/>
          </p:nvPr>
        </p:nvSpPr>
        <p:spPr/>
        <p:txBody>
          <a:bodyPr>
            <a:normAutofit fontScale="70000" lnSpcReduction="20000"/>
          </a:bodyPr>
          <a:lstStyle/>
          <a:p>
            <a:r>
              <a:rPr lang="fr-MQ" dirty="0"/>
              <a:t>1. Le refus du mariage (voir aussi pour le Brésil les procès pour rupture de bans étudiés par Charlotte de Castelnau Lestoile) pour plus d’autonomie dans le couple</a:t>
            </a:r>
          </a:p>
          <a:p>
            <a:r>
              <a:rPr lang="fr-MQ" dirty="0"/>
              <a:t>2. Le suicide plus courant chez les Africaines que les créoles</a:t>
            </a:r>
          </a:p>
          <a:p>
            <a:r>
              <a:rPr lang="fr-MQ" dirty="0"/>
              <a:t>3. Contraception, avortement et infanticide : contrôler sa fécondité pour ne pas faire d’enfants esclaves</a:t>
            </a:r>
          </a:p>
          <a:p>
            <a:r>
              <a:rPr lang="fr-MQ" dirty="0"/>
              <a:t>4. Séduire le maître : compromission ou stratégie de survie  ? // 60% des affranchis sont partout des femmes</a:t>
            </a:r>
          </a:p>
          <a:p>
            <a:r>
              <a:rPr lang="fr-MQ" dirty="0"/>
              <a:t>5. Cultiver son jardin et vendre ses productions au marché (produits frais ou transformés /fruits légumes, volailles, herbesde guinée et bois-patate=&gt; actrices majeures des « marchés aux nègres de la C</a:t>
            </a:r>
            <a:r>
              <a:rPr lang="fr-FR" dirty="0"/>
              <a:t>a</a:t>
            </a:r>
            <a:r>
              <a:rPr lang="fr-MQ" dirty="0"/>
              <a:t>raïbe française+ )</a:t>
            </a:r>
          </a:p>
          <a:p>
            <a:r>
              <a:rPr lang="fr-MQ" dirty="0"/>
              <a:t>6.Revendre du poisson dans les campagnes et aux capitaines de bâteaux à quai</a:t>
            </a:r>
          </a:p>
          <a:p>
            <a:r>
              <a:rPr lang="fr-MQ" dirty="0"/>
              <a:t>7. Résister par l’intégration au système en ville. </a:t>
            </a:r>
            <a:r>
              <a:rPr lang="fr-FR" dirty="0"/>
              <a:t>D</a:t>
            </a:r>
            <a:r>
              <a:rPr lang="fr-MQ" dirty="0"/>
              <a:t>ans le cadre d’une monétarisation des échanges serviles, négocier une plus grande autonomie dans le travail et la vie quotidienne (logement, couple, sociabilité)  en devenant esclave de journée ou au mois jusque parfois la liberté de fait, en passant par le droit de choisir son  maître).</a:t>
            </a:r>
          </a:p>
          <a:p>
            <a:endParaRPr lang="fr-MQ" dirty="0"/>
          </a:p>
        </p:txBody>
      </p:sp>
      <p:sp>
        <p:nvSpPr>
          <p:cNvPr id="5" name="ZoneTexte 4">
            <a:extLst>
              <a:ext uri="{FF2B5EF4-FFF2-40B4-BE49-F238E27FC236}">
                <a16:creationId xmlns:a16="http://schemas.microsoft.com/office/drawing/2014/main" id="{2736F56A-74CF-32E9-2F06-B9865F7B025A}"/>
              </a:ext>
            </a:extLst>
          </p:cNvPr>
          <p:cNvSpPr txBox="1"/>
          <p:nvPr/>
        </p:nvSpPr>
        <p:spPr>
          <a:xfrm>
            <a:off x="3049859" y="3244334"/>
            <a:ext cx="6099716" cy="369332"/>
          </a:xfrm>
          <a:prstGeom prst="rect">
            <a:avLst/>
          </a:prstGeom>
          <a:noFill/>
        </p:spPr>
        <p:txBody>
          <a:bodyPr wrap="square">
            <a:spAutoFit/>
          </a:bodyPr>
          <a:lstStyle/>
          <a:p>
            <a:r>
              <a:rPr lang="fr-FR" dirty="0"/>
              <a:t>S</a:t>
            </a:r>
            <a:r>
              <a:rPr lang="fr-MQ" dirty="0"/>
              <a:t>ynthèse des propos</a:t>
            </a:r>
          </a:p>
        </p:txBody>
      </p:sp>
    </p:spTree>
    <p:extLst>
      <p:ext uri="{BB962C8B-B14F-4D97-AF65-F5344CB8AC3E}">
        <p14:creationId xmlns:p14="http://schemas.microsoft.com/office/powerpoint/2010/main" val="714005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839D3E-D5FD-39FE-AB5D-4C9A77BDAB74}"/>
              </a:ext>
            </a:extLst>
          </p:cNvPr>
          <p:cNvSpPr>
            <a:spLocks noGrp="1"/>
          </p:cNvSpPr>
          <p:nvPr>
            <p:ph type="title"/>
          </p:nvPr>
        </p:nvSpPr>
        <p:spPr>
          <a:xfrm>
            <a:off x="838200" y="156117"/>
            <a:ext cx="10515600" cy="1534571"/>
          </a:xfrm>
        </p:spPr>
        <p:txBody>
          <a:bodyPr>
            <a:normAutofit/>
          </a:bodyPr>
          <a:lstStyle/>
          <a:p>
            <a:r>
              <a:rPr lang="fr-FR" dirty="0"/>
              <a:t> IIIB. Reconstruire les communautés serviles : le rôle majeur des femmes</a:t>
            </a:r>
            <a:endParaRPr lang="fr-MQ" dirty="0"/>
          </a:p>
        </p:txBody>
      </p:sp>
      <p:sp>
        <p:nvSpPr>
          <p:cNvPr id="3" name="Espace réservé du contenu 2">
            <a:extLst>
              <a:ext uri="{FF2B5EF4-FFF2-40B4-BE49-F238E27FC236}">
                <a16:creationId xmlns:a16="http://schemas.microsoft.com/office/drawing/2014/main" id="{45FF6364-C54F-9E07-802D-2825729A5173}"/>
              </a:ext>
            </a:extLst>
          </p:cNvPr>
          <p:cNvSpPr>
            <a:spLocks noGrp="1"/>
          </p:cNvSpPr>
          <p:nvPr>
            <p:ph idx="1"/>
          </p:nvPr>
        </p:nvSpPr>
        <p:spPr/>
        <p:txBody>
          <a:bodyPr>
            <a:normAutofit fontScale="77500" lnSpcReduction="20000"/>
          </a:bodyPr>
          <a:lstStyle/>
          <a:p>
            <a:r>
              <a:rPr lang="fr-MQ" dirty="0"/>
              <a:t>par l’organisation </a:t>
            </a:r>
            <a:r>
              <a:rPr lang="fr-MQ" b="1" dirty="0"/>
              <a:t>d’activités de sociabilité en lien avec la danse et la musique </a:t>
            </a:r>
            <a:r>
              <a:rPr lang="fr-MQ" dirty="0"/>
              <a:t>(louer des musiciens, préparer le repas contre une petite rémunération individuelle…= des actions menées par les femmes esclaves dans toute la Caraïbe et mieux décrites en ville qu’à la campagne</a:t>
            </a:r>
          </a:p>
          <a:p>
            <a:r>
              <a:rPr lang="fr-MQ" dirty="0"/>
              <a:t>EX. l’affaire dite du G</a:t>
            </a:r>
            <a:r>
              <a:rPr lang="fr-FR" dirty="0"/>
              <a:t>a</a:t>
            </a:r>
            <a:r>
              <a:rPr lang="fr-MQ" dirty="0"/>
              <a:t>oulet, Martinique, 1710, in D. Rogers, </a:t>
            </a:r>
            <a:r>
              <a:rPr lang="fr-FR" sz="2800" i="1" dirty="0">
                <a:latin typeface="Cambria" panose="02040503050406030204" pitchFamily="18" charset="0"/>
                <a:ea typeface="MS Mincho" panose="02020609040205080304" pitchFamily="49" charset="-128"/>
                <a:cs typeface="Times New Roman" panose="02020603050405020304" pitchFamily="18" charset="0"/>
              </a:rPr>
              <a:t>Voix d’esclaves. Louisiane, Antilles et Guyanes françaises, XVIIIe-XIXe siècles</a:t>
            </a:r>
            <a:r>
              <a:rPr lang="fr-FR" sz="2800" dirty="0">
                <a:latin typeface="Cambria" panose="02040503050406030204" pitchFamily="18" charset="0"/>
                <a:ea typeface="MS Mincho" panose="02020609040205080304" pitchFamily="49" charset="-128"/>
                <a:cs typeface="Times New Roman" panose="02020603050405020304" pitchFamily="18" charset="0"/>
              </a:rPr>
              <a:t>, Collections sources et documents, Karthala, 2015.</a:t>
            </a:r>
            <a:r>
              <a:rPr lang="fr-MQ" sz="2800" dirty="0">
                <a:latin typeface="Cambria" panose="02040503050406030204" pitchFamily="18" charset="0"/>
              </a:rPr>
              <a:t> </a:t>
            </a:r>
            <a:endParaRPr lang="fr-MQ" dirty="0"/>
          </a:p>
          <a:p>
            <a:pPr marL="0" indent="0">
              <a:buNone/>
            </a:pPr>
            <a:endParaRPr lang="fr-MQ" dirty="0"/>
          </a:p>
          <a:p>
            <a:r>
              <a:rPr lang="fr-MQ" dirty="0"/>
              <a:t>Rôle spécifique </a:t>
            </a:r>
            <a:r>
              <a:rPr lang="fr-MQ" b="1" dirty="0"/>
              <a:t>dans les confréries serviles au XVIIIe siècle </a:t>
            </a:r>
            <a:r>
              <a:rPr lang="fr-MQ" dirty="0"/>
              <a:t>et </a:t>
            </a:r>
            <a:r>
              <a:rPr lang="fr-MQ" b="1" dirty="0"/>
              <a:t>les associations serviles au nom de fleurs (les grenats, les </a:t>
            </a:r>
            <a:r>
              <a:rPr lang="fr-FR" b="1" dirty="0" err="1"/>
              <a:t>œ</a:t>
            </a:r>
            <a:r>
              <a:rPr lang="fr-MQ" b="1" dirty="0"/>
              <a:t>illets,les jasmis, les roses…), </a:t>
            </a:r>
            <a:r>
              <a:rPr lang="fr-MQ" dirty="0"/>
              <a:t>même si parfois des activités de danse et musique. </a:t>
            </a:r>
            <a:r>
              <a:rPr lang="fr-FR" dirty="0"/>
              <a:t>Au XIXe siècle, a</a:t>
            </a:r>
            <a:r>
              <a:rPr lang="fr-MQ" dirty="0"/>
              <a:t>pparition de reines, de vice-reines, de dames d’honneur, expression de la création d’une hiérarchie servile distincte de celle voulue par les maîtres, dont le caractère subversif est perçu par les autorités (en Guadeloupe, en 1845, la reine des Grenats est jugée trop puissante par les autorités) NB 1829, Il y a 17 associations serviles dans les deux villes principales de Martinique</a:t>
            </a:r>
          </a:p>
          <a:p>
            <a:endParaRPr lang="fr-MQ" dirty="0"/>
          </a:p>
          <a:p>
            <a:endParaRPr lang="fr-MQ" dirty="0"/>
          </a:p>
          <a:p>
            <a:endParaRPr lang="fr-MQ" dirty="0"/>
          </a:p>
          <a:p>
            <a:endParaRPr lang="fr-MQ" dirty="0"/>
          </a:p>
          <a:p>
            <a:endParaRPr lang="fr-MQ" dirty="0"/>
          </a:p>
          <a:p>
            <a:endParaRPr lang="fr-MQ" dirty="0"/>
          </a:p>
          <a:p>
            <a:endParaRPr lang="fr-MQ" dirty="0"/>
          </a:p>
        </p:txBody>
      </p:sp>
    </p:spTree>
    <p:extLst>
      <p:ext uri="{BB962C8B-B14F-4D97-AF65-F5344CB8AC3E}">
        <p14:creationId xmlns:p14="http://schemas.microsoft.com/office/powerpoint/2010/main" val="2075715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61D7D1C-0854-5EBC-878C-3FDE258C6D45}"/>
              </a:ext>
            </a:extLst>
          </p:cNvPr>
          <p:cNvSpPr txBox="1"/>
          <p:nvPr/>
        </p:nvSpPr>
        <p:spPr>
          <a:xfrm>
            <a:off x="0" y="0"/>
            <a:ext cx="12192000" cy="7305276"/>
          </a:xfrm>
          <a:prstGeom prst="rect">
            <a:avLst/>
          </a:prstGeom>
          <a:noFill/>
        </p:spPr>
        <p:txBody>
          <a:bodyPr wrap="square">
            <a:spAutoFit/>
          </a:bodyPr>
          <a:lstStyle/>
          <a:p>
            <a:pPr indent="449580">
              <a:lnSpc>
                <a:spcPct val="150000"/>
              </a:lnSpc>
            </a:pPr>
            <a:r>
              <a:rPr lang="fr-FR" sz="1800" kern="50" dirty="0">
                <a:effectLst/>
                <a:latin typeface="Times New Roman" panose="02020603050405020304" pitchFamily="18" charset="0"/>
                <a:ea typeface="Arial Unicode MS" panose="020B0604020202020204" pitchFamily="34" charset="-128"/>
              </a:rPr>
              <a:t>Interrogé si ladite Laurence n’est pas du complot desdits nègres.</a:t>
            </a:r>
            <a:endParaRPr lang="fr-MQ" sz="1800" kern="50" dirty="0">
              <a:effectLst/>
              <a:latin typeface="Times New Roman" panose="02020603050405020304" pitchFamily="18" charset="0"/>
              <a:ea typeface="Arial Unicode MS" panose="020B0604020202020204" pitchFamily="34" charset="-128"/>
            </a:endParaRPr>
          </a:p>
          <a:p>
            <a:pPr indent="449580">
              <a:lnSpc>
                <a:spcPct val="150000"/>
              </a:lnSpc>
            </a:pPr>
            <a:r>
              <a:rPr lang="fr-FR" sz="1800" kern="50" dirty="0">
                <a:effectLst/>
                <a:latin typeface="Times New Roman" panose="02020603050405020304" pitchFamily="18" charset="0"/>
                <a:ea typeface="Arial Unicode MS" panose="020B0604020202020204" pitchFamily="34" charset="-128"/>
              </a:rPr>
              <a:t>A répondu </a:t>
            </a:r>
            <a:r>
              <a:rPr lang="fr-FR" sz="1800" b="1" kern="50" dirty="0">
                <a:effectLst/>
                <a:latin typeface="Times New Roman" panose="02020603050405020304" pitchFamily="18" charset="0"/>
                <a:ea typeface="Arial Unicode MS" panose="020B0604020202020204" pitchFamily="34" charset="-128"/>
              </a:rPr>
              <a:t>qu’elle fait le </a:t>
            </a:r>
            <a:r>
              <a:rPr lang="fr-FR" sz="1800" b="1" u="sng" kern="50" dirty="0">
                <a:effectLst/>
                <a:latin typeface="Times New Roman" panose="02020603050405020304" pitchFamily="18" charset="0"/>
                <a:ea typeface="Arial Unicode MS" panose="020B0604020202020204" pitchFamily="34" charset="-128"/>
              </a:rPr>
              <a:t>canari</a:t>
            </a:r>
            <a:r>
              <a:rPr lang="fr-FR" sz="1800" b="1" kern="50" dirty="0">
                <a:effectLst/>
                <a:latin typeface="Times New Roman" panose="02020603050405020304" pitchFamily="18" charset="0"/>
                <a:ea typeface="Arial Unicode MS" panose="020B0604020202020204" pitchFamily="34" charset="-128"/>
              </a:rPr>
              <a:t> aux nègres qui s’assemblent</a:t>
            </a:r>
            <a:r>
              <a:rPr lang="fr-FR" sz="1800" kern="50" dirty="0">
                <a:effectLst/>
                <a:latin typeface="Times New Roman" panose="02020603050405020304" pitchFamily="18" charset="0"/>
                <a:ea typeface="Arial Unicode MS" panose="020B0604020202020204" pitchFamily="34" charset="-128"/>
              </a:rPr>
              <a:t>, qu’elle sait bien qu’il y a des officiers parmi eux ; mais qu’il ne sait pas si elle sait que c’est pour marcher contre les Blancs et que quand on faisait beaucoup de bruit, elle disait aux nègres de se retirer.</a:t>
            </a:r>
            <a:endParaRPr lang="fr-MQ" sz="1800" kern="50" dirty="0">
              <a:effectLst/>
              <a:latin typeface="Times New Roman" panose="02020603050405020304" pitchFamily="18" charset="0"/>
              <a:ea typeface="Arial Unicode MS" panose="020B0604020202020204" pitchFamily="34" charset="-128"/>
            </a:endParaRPr>
          </a:p>
          <a:p>
            <a:pPr indent="449580">
              <a:lnSpc>
                <a:spcPct val="150000"/>
              </a:lnSpc>
            </a:pPr>
            <a:r>
              <a:rPr lang="fr-FR" sz="1800" kern="50" dirty="0">
                <a:effectLst/>
                <a:latin typeface="Times New Roman" panose="02020603050405020304" pitchFamily="18" charset="0"/>
                <a:ea typeface="Arial Unicode MS" panose="020B0604020202020204" pitchFamily="34" charset="-128"/>
              </a:rPr>
              <a:t>A lui remontré qu’il a donc été plusieurs fois aux </a:t>
            </a:r>
            <a:r>
              <a:rPr lang="fr-FR" sz="1800" b="1" u="sng" kern="50" dirty="0" err="1">
                <a:effectLst/>
                <a:latin typeface="Times New Roman" panose="02020603050405020304" pitchFamily="18" charset="0"/>
                <a:ea typeface="Arial Unicode MS" panose="020B0604020202020204" pitchFamily="34" charset="-128"/>
              </a:rPr>
              <a:t>gaoulets</a:t>
            </a:r>
            <a:r>
              <a:rPr lang="fr-FR" sz="1800" kern="50" dirty="0">
                <a:effectLst/>
                <a:latin typeface="Times New Roman" panose="02020603050405020304" pitchFamily="18" charset="0"/>
                <a:ea typeface="Arial Unicode MS" panose="020B0604020202020204" pitchFamily="34" charset="-128"/>
              </a:rPr>
              <a:t>.</a:t>
            </a:r>
            <a:endParaRPr lang="fr-MQ" sz="1800" kern="50" dirty="0">
              <a:effectLst/>
              <a:latin typeface="Times New Roman" panose="02020603050405020304" pitchFamily="18" charset="0"/>
              <a:ea typeface="Arial Unicode MS" panose="020B0604020202020204" pitchFamily="34" charset="-128"/>
            </a:endParaRPr>
          </a:p>
          <a:p>
            <a:pPr indent="449580">
              <a:lnSpc>
                <a:spcPct val="150000"/>
              </a:lnSpc>
            </a:pPr>
            <a:r>
              <a:rPr lang="fr-FR" sz="1800" kern="50" dirty="0">
                <a:effectLst/>
                <a:latin typeface="Times New Roman" panose="02020603050405020304" pitchFamily="18" charset="0"/>
                <a:ea typeface="Arial Unicode MS" panose="020B0604020202020204" pitchFamily="34" charset="-128"/>
              </a:rPr>
              <a:t>A répondu qu’il y a été quatre fois.</a:t>
            </a:r>
            <a:endParaRPr lang="fr-MQ" sz="1800" kern="50" dirty="0">
              <a:effectLst/>
              <a:latin typeface="Times New Roman" panose="02020603050405020304" pitchFamily="18" charset="0"/>
              <a:ea typeface="Arial Unicode MS" panose="020B0604020202020204" pitchFamily="34" charset="-128"/>
            </a:endParaRPr>
          </a:p>
          <a:p>
            <a:pPr indent="449580">
              <a:lnSpc>
                <a:spcPct val="150000"/>
              </a:lnSpc>
            </a:pPr>
            <a:r>
              <a:rPr lang="fr-FR" sz="1800" kern="50" dirty="0">
                <a:effectLst/>
                <a:latin typeface="Times New Roman" panose="02020603050405020304" pitchFamily="18" charset="0"/>
                <a:ea typeface="Arial Unicode MS" panose="020B0604020202020204" pitchFamily="34" charset="-128"/>
              </a:rPr>
              <a:t>Interrogé à quoi servent dans ce </a:t>
            </a:r>
            <a:r>
              <a:rPr lang="fr-FR" sz="1800" kern="50" dirty="0" err="1">
                <a:effectLst/>
                <a:latin typeface="Times New Roman" panose="02020603050405020304" pitchFamily="18" charset="0"/>
                <a:ea typeface="Arial Unicode MS" panose="020B0604020202020204" pitchFamily="34" charset="-128"/>
              </a:rPr>
              <a:t>gaoulet</a:t>
            </a:r>
            <a:r>
              <a:rPr lang="fr-FR" sz="1800" kern="50" dirty="0">
                <a:effectLst/>
                <a:latin typeface="Times New Roman" panose="02020603050405020304" pitchFamily="18" charset="0"/>
                <a:ea typeface="Arial Unicode MS" panose="020B0604020202020204" pitchFamily="34" charset="-128"/>
              </a:rPr>
              <a:t> les négresses </a:t>
            </a:r>
            <a:r>
              <a:rPr lang="fr-FR" sz="1800" kern="50" dirty="0" err="1">
                <a:effectLst/>
                <a:latin typeface="Times New Roman" panose="02020603050405020304" pitchFamily="18" charset="0"/>
                <a:ea typeface="Arial Unicode MS" panose="020B0604020202020204" pitchFamily="34" charset="-128"/>
              </a:rPr>
              <a:t>Cathault</a:t>
            </a:r>
            <a:r>
              <a:rPr lang="fr-FR" sz="1800" kern="50" dirty="0">
                <a:effectLst/>
                <a:latin typeface="Times New Roman" panose="02020603050405020304" pitchFamily="18" charset="0"/>
                <a:ea typeface="Arial Unicode MS" panose="020B0604020202020204" pitchFamily="34" charset="-128"/>
              </a:rPr>
              <a:t> femme de Jacob et </a:t>
            </a:r>
            <a:r>
              <a:rPr lang="fr-FR" sz="1800" kern="50" dirty="0" err="1">
                <a:effectLst/>
                <a:latin typeface="Times New Roman" panose="02020603050405020304" pitchFamily="18" charset="0"/>
                <a:ea typeface="Arial Unicode MS" panose="020B0604020202020204" pitchFamily="34" charset="-128"/>
              </a:rPr>
              <a:t>Magdelaine</a:t>
            </a:r>
            <a:r>
              <a:rPr lang="fr-FR" sz="1800" kern="50" dirty="0">
                <a:effectLst/>
                <a:latin typeface="Times New Roman" panose="02020603050405020304" pitchFamily="18" charset="0"/>
                <a:ea typeface="Arial Unicode MS" panose="020B0604020202020204" pitchFamily="34" charset="-128"/>
              </a:rPr>
              <a:t> femme de </a:t>
            </a:r>
            <a:r>
              <a:rPr lang="fr-FR" sz="1800" kern="50" dirty="0" err="1">
                <a:effectLst/>
                <a:latin typeface="Times New Roman" panose="02020603050405020304" pitchFamily="18" charset="0"/>
                <a:ea typeface="Arial Unicode MS" panose="020B0604020202020204" pitchFamily="34" charset="-128"/>
              </a:rPr>
              <a:t>Cominan</a:t>
            </a:r>
            <a:r>
              <a:rPr lang="fr-FR" sz="1800" kern="50" dirty="0">
                <a:effectLst/>
                <a:latin typeface="Times New Roman" panose="02020603050405020304" pitchFamily="18" charset="0"/>
                <a:ea typeface="Arial Unicode MS" panose="020B0604020202020204" pitchFamily="34" charset="-128"/>
              </a:rPr>
              <a:t>, qui appartiennent aux dites religieuses.</a:t>
            </a:r>
            <a:endParaRPr lang="fr-MQ" sz="1800" kern="50" dirty="0">
              <a:effectLst/>
              <a:latin typeface="Times New Roman" panose="02020603050405020304" pitchFamily="18" charset="0"/>
              <a:ea typeface="Arial Unicode MS" panose="020B0604020202020204" pitchFamily="34" charset="-128"/>
            </a:endParaRPr>
          </a:p>
          <a:p>
            <a:pPr indent="449580">
              <a:lnSpc>
                <a:spcPct val="150000"/>
              </a:lnSpc>
            </a:pPr>
            <a:r>
              <a:rPr lang="fr-FR" sz="1800" b="1" kern="50" dirty="0">
                <a:effectLst/>
                <a:latin typeface="Times New Roman" panose="02020603050405020304" pitchFamily="18" charset="0"/>
                <a:ea typeface="Arial Unicode MS" panose="020B0604020202020204" pitchFamily="34" charset="-128"/>
              </a:rPr>
              <a:t>A répondu qu’elle enfilent les colliers qui servent exagérée (sic) pour avoir entrée dans le </a:t>
            </a:r>
            <a:r>
              <a:rPr lang="fr-FR" sz="1800" b="1" kern="50" dirty="0" err="1">
                <a:effectLst/>
                <a:latin typeface="Times New Roman" panose="02020603050405020304" pitchFamily="18" charset="0"/>
                <a:ea typeface="Arial Unicode MS" panose="020B0604020202020204" pitchFamily="34" charset="-128"/>
              </a:rPr>
              <a:t>gaoulet</a:t>
            </a:r>
            <a:r>
              <a:rPr lang="fr-FR" sz="1800" kern="50" dirty="0">
                <a:effectLst/>
                <a:latin typeface="Times New Roman" panose="02020603050405020304" pitchFamily="18" charset="0"/>
                <a:ea typeface="Arial Unicode MS" panose="020B0604020202020204" pitchFamily="34" charset="-128"/>
              </a:rPr>
              <a:t>.</a:t>
            </a:r>
            <a:endParaRPr lang="fr-MQ" sz="1800" kern="50" dirty="0">
              <a:effectLst/>
              <a:latin typeface="Times New Roman" panose="02020603050405020304" pitchFamily="18" charset="0"/>
              <a:ea typeface="Arial Unicode MS" panose="020B0604020202020204" pitchFamily="34" charset="-128"/>
            </a:endParaRPr>
          </a:p>
          <a:p>
            <a:pPr indent="449580">
              <a:lnSpc>
                <a:spcPct val="150000"/>
              </a:lnSpc>
            </a:pPr>
            <a:r>
              <a:rPr lang="fr-FR" sz="1800" kern="50" dirty="0">
                <a:effectLst/>
                <a:latin typeface="Times New Roman" panose="02020603050405020304" pitchFamily="18" charset="0"/>
                <a:ea typeface="Arial Unicode MS" panose="020B0604020202020204" pitchFamily="34" charset="-128"/>
              </a:rPr>
              <a:t>Interrogé si elles ne prennent pas de l’argent pour la façon et combien.</a:t>
            </a:r>
            <a:endParaRPr lang="fr-MQ" sz="1800" kern="50" dirty="0">
              <a:effectLst/>
              <a:latin typeface="Times New Roman" panose="02020603050405020304" pitchFamily="18" charset="0"/>
              <a:ea typeface="Arial Unicode MS" panose="020B0604020202020204" pitchFamily="34" charset="-128"/>
            </a:endParaRPr>
          </a:p>
          <a:p>
            <a:pPr indent="449580">
              <a:lnSpc>
                <a:spcPct val="150000"/>
              </a:lnSpc>
            </a:pPr>
            <a:r>
              <a:rPr lang="fr-FR" sz="1800" b="1" kern="50" dirty="0">
                <a:effectLst/>
                <a:latin typeface="Times New Roman" panose="02020603050405020304" pitchFamily="18" charset="0"/>
                <a:ea typeface="Arial Unicode MS" panose="020B0604020202020204" pitchFamily="34" charset="-128"/>
              </a:rPr>
              <a:t>A répondu qu’elles prennent dix sols pour chaque collier</a:t>
            </a:r>
            <a:r>
              <a:rPr lang="fr-FR" sz="1800" kern="50" dirty="0">
                <a:effectLst/>
                <a:latin typeface="Times New Roman" panose="02020603050405020304" pitchFamily="18" charset="0"/>
                <a:ea typeface="Arial Unicode MS" panose="020B0604020202020204" pitchFamily="34" charset="-128"/>
              </a:rPr>
              <a:t>.</a:t>
            </a:r>
            <a:endParaRPr lang="fr-MQ" sz="1800" kern="50" dirty="0">
              <a:effectLst/>
              <a:latin typeface="Times New Roman" panose="02020603050405020304" pitchFamily="18" charset="0"/>
              <a:ea typeface="Arial Unicode MS" panose="020B0604020202020204" pitchFamily="34" charset="-128"/>
            </a:endParaRPr>
          </a:p>
          <a:p>
            <a:pPr indent="449580">
              <a:lnSpc>
                <a:spcPct val="150000"/>
              </a:lnSpc>
            </a:pPr>
            <a:r>
              <a:rPr lang="fr-FR" sz="1800" kern="50" dirty="0">
                <a:effectLst/>
                <a:latin typeface="Times New Roman" panose="02020603050405020304" pitchFamily="18" charset="0"/>
                <a:ea typeface="Arial Unicode MS" panose="020B0604020202020204" pitchFamily="34" charset="-128"/>
              </a:rPr>
              <a:t>Interrogé à quoi servent dans lesdits </a:t>
            </a:r>
            <a:r>
              <a:rPr lang="fr-FR" sz="1800" kern="50" dirty="0" err="1">
                <a:effectLst/>
                <a:latin typeface="Times New Roman" panose="02020603050405020304" pitchFamily="18" charset="0"/>
                <a:ea typeface="Arial Unicode MS" panose="020B0604020202020204" pitchFamily="34" charset="-128"/>
              </a:rPr>
              <a:t>gaoulets</a:t>
            </a:r>
            <a:r>
              <a:rPr lang="fr-FR" sz="1800" kern="50" dirty="0">
                <a:effectLst/>
                <a:latin typeface="Times New Roman" panose="02020603050405020304" pitchFamily="18" charset="0"/>
                <a:ea typeface="Arial Unicode MS" panose="020B0604020202020204" pitchFamily="34" charset="-128"/>
              </a:rPr>
              <a:t> lesdites négresses Babiche, et Anne, Jeanne Samba créole, Agathe, Marthe, et Manon, </a:t>
            </a:r>
            <a:r>
              <a:rPr lang="fr-FR" sz="1800" kern="50" dirty="0" err="1">
                <a:effectLst/>
                <a:latin typeface="Times New Roman" panose="02020603050405020304" pitchFamily="18" charset="0"/>
                <a:ea typeface="Arial Unicode MS" panose="020B0604020202020204" pitchFamily="34" charset="-128"/>
              </a:rPr>
              <a:t>Magdelon</a:t>
            </a:r>
            <a:r>
              <a:rPr lang="fr-FR" sz="1800" kern="50" dirty="0">
                <a:effectLst/>
                <a:latin typeface="Times New Roman" panose="02020603050405020304" pitchFamily="18" charset="0"/>
                <a:ea typeface="Arial Unicode MS" panose="020B0604020202020204" pitchFamily="34" charset="-128"/>
              </a:rPr>
              <a:t>, </a:t>
            </a:r>
            <a:r>
              <a:rPr lang="fr-FR" sz="1800" kern="50" dirty="0" err="1">
                <a:effectLst/>
                <a:latin typeface="Times New Roman" panose="02020603050405020304" pitchFamily="18" charset="0"/>
                <a:ea typeface="Arial Unicode MS" panose="020B0604020202020204" pitchFamily="34" charset="-128"/>
              </a:rPr>
              <a:t>Dorothé</a:t>
            </a:r>
            <a:r>
              <a:rPr lang="fr-FR" sz="1800" kern="50" dirty="0">
                <a:effectLst/>
                <a:latin typeface="Times New Roman" panose="02020603050405020304" pitchFamily="18" charset="0"/>
                <a:ea typeface="Arial Unicode MS" panose="020B0604020202020204" pitchFamily="34" charset="-128"/>
              </a:rPr>
              <a:t>, </a:t>
            </a:r>
            <a:r>
              <a:rPr lang="fr-FR" sz="1800" kern="50" dirty="0" err="1">
                <a:effectLst/>
                <a:latin typeface="Times New Roman" panose="02020603050405020304" pitchFamily="18" charset="0"/>
                <a:ea typeface="Arial Unicode MS" panose="020B0604020202020204" pitchFamily="34" charset="-128"/>
              </a:rPr>
              <a:t>Jeannetton</a:t>
            </a:r>
            <a:r>
              <a:rPr lang="fr-FR" sz="1800" kern="50" dirty="0">
                <a:effectLst/>
                <a:latin typeface="Times New Roman" panose="02020603050405020304" pitchFamily="18" charset="0"/>
                <a:ea typeface="Arial Unicode MS" panose="020B0604020202020204" pitchFamily="34" charset="-128"/>
              </a:rPr>
              <a:t>, Jacqueline et Fanchon.</a:t>
            </a:r>
            <a:endParaRPr lang="fr-MQ" sz="1800" kern="50" dirty="0">
              <a:effectLst/>
              <a:latin typeface="Times New Roman" panose="02020603050405020304" pitchFamily="18" charset="0"/>
              <a:ea typeface="Arial Unicode MS" panose="020B0604020202020204" pitchFamily="34" charset="-128"/>
            </a:endParaRPr>
          </a:p>
          <a:p>
            <a:pPr indent="449580">
              <a:lnSpc>
                <a:spcPct val="150000"/>
              </a:lnSpc>
            </a:pPr>
            <a:r>
              <a:rPr lang="fr-FR" sz="1800" b="1" kern="50" dirty="0">
                <a:effectLst/>
                <a:latin typeface="Times New Roman" panose="02020603050405020304" pitchFamily="18" charset="0"/>
                <a:ea typeface="Arial Unicode MS" panose="020B0604020202020204" pitchFamily="34" charset="-128"/>
              </a:rPr>
              <a:t>A répondu que Babiche fournissait de la </a:t>
            </a:r>
            <a:r>
              <a:rPr lang="fr-FR" sz="1800" b="1" u="sng" kern="50" dirty="0">
                <a:effectLst/>
                <a:latin typeface="Times New Roman" panose="02020603050405020304" pitchFamily="18" charset="0"/>
                <a:ea typeface="Arial Unicode MS" panose="020B0604020202020204" pitchFamily="34" charset="-128"/>
              </a:rPr>
              <a:t>farine </a:t>
            </a:r>
            <a:r>
              <a:rPr lang="fr-FR" sz="1800" b="1" kern="50" dirty="0">
                <a:effectLst/>
                <a:latin typeface="Times New Roman" panose="02020603050405020304" pitchFamily="18" charset="0"/>
                <a:ea typeface="Arial Unicode MS" panose="020B0604020202020204" pitchFamily="34" charset="-128"/>
              </a:rPr>
              <a:t>à Pierrot </a:t>
            </a:r>
            <a:r>
              <a:rPr lang="fr-FR" sz="1800" b="1" kern="50" dirty="0" err="1">
                <a:effectLst/>
                <a:latin typeface="Times New Roman" panose="02020603050405020304" pitchFamily="18" charset="0"/>
                <a:ea typeface="Arial Unicode MS" panose="020B0604020202020204" pitchFamily="34" charset="-128"/>
              </a:rPr>
              <a:t>Maunière</a:t>
            </a:r>
            <a:r>
              <a:rPr lang="fr-FR" sz="1800" b="1" kern="50" dirty="0">
                <a:effectLst/>
                <a:latin typeface="Times New Roman" panose="02020603050405020304" pitchFamily="18" charset="0"/>
                <a:ea typeface="Arial Unicode MS" panose="020B0604020202020204" pitchFamily="34" charset="-128"/>
              </a:rPr>
              <a:t> et qu’elle et toutes les autres enfilaient des colliers pour le </a:t>
            </a:r>
            <a:r>
              <a:rPr lang="fr-FR" sz="1800" b="1" kern="50" dirty="0" err="1">
                <a:effectLst/>
                <a:latin typeface="Times New Roman" panose="02020603050405020304" pitchFamily="18" charset="0"/>
                <a:ea typeface="Arial Unicode MS" panose="020B0604020202020204" pitchFamily="34" charset="-128"/>
              </a:rPr>
              <a:t>gaoulet</a:t>
            </a:r>
            <a:r>
              <a:rPr lang="fr-FR" sz="1800" b="1" kern="50" dirty="0">
                <a:effectLst/>
                <a:latin typeface="Times New Roman" panose="02020603050405020304" pitchFamily="18" charset="0"/>
                <a:ea typeface="Arial Unicode MS" panose="020B0604020202020204" pitchFamily="34" charset="-128"/>
              </a:rPr>
              <a:t> où elles ont été fort souvent, que ladite Jeanneton a eu du bruit avec ledit Scipion </a:t>
            </a:r>
            <a:r>
              <a:rPr lang="fr-FR" sz="1800" b="1" kern="50" dirty="0" err="1">
                <a:effectLst/>
                <a:latin typeface="Times New Roman" panose="02020603050405020304" pitchFamily="18" charset="0"/>
                <a:ea typeface="Arial Unicode MS" panose="020B0604020202020204" pitchFamily="34" charset="-128"/>
              </a:rPr>
              <a:t>Linche</a:t>
            </a:r>
            <a:r>
              <a:rPr lang="fr-FR" sz="1800" b="1" kern="50" dirty="0">
                <a:effectLst/>
                <a:latin typeface="Times New Roman" panose="02020603050405020304" pitchFamily="18" charset="0"/>
                <a:ea typeface="Arial Unicode MS" panose="020B0604020202020204" pitchFamily="34" charset="-128"/>
              </a:rPr>
              <a:t>, de qui elle était la concubine, à l’occasion de Jacqueline, que ledit Scipion </a:t>
            </a:r>
            <a:r>
              <a:rPr lang="fr-FR" sz="1800" b="1" u="sng" kern="50" dirty="0">
                <a:effectLst/>
                <a:latin typeface="Times New Roman" panose="02020603050405020304" pitchFamily="18" charset="0"/>
                <a:ea typeface="Arial Unicode MS" panose="020B0604020202020204" pitchFamily="34" charset="-128"/>
              </a:rPr>
              <a:t>voyait aussi </a:t>
            </a:r>
            <a:r>
              <a:rPr lang="fr-FR" sz="1800" b="1" kern="50" dirty="0">
                <a:effectLst/>
                <a:latin typeface="Times New Roman" panose="02020603050405020304" pitchFamily="18" charset="0"/>
                <a:ea typeface="Arial Unicode MS" panose="020B0604020202020204" pitchFamily="34" charset="-128"/>
              </a:rPr>
              <a:t>et que Jeanneton s’est fait rendre son collier du </a:t>
            </a:r>
            <a:r>
              <a:rPr lang="fr-FR" sz="1800" b="1" kern="50" dirty="0" err="1">
                <a:effectLst/>
                <a:latin typeface="Times New Roman" panose="02020603050405020304" pitchFamily="18" charset="0"/>
                <a:ea typeface="Arial Unicode MS" panose="020B0604020202020204" pitchFamily="34" charset="-128"/>
              </a:rPr>
              <a:t>gaoulet</a:t>
            </a:r>
            <a:r>
              <a:rPr lang="fr-FR" sz="1800" b="1" kern="50" dirty="0">
                <a:effectLst/>
                <a:latin typeface="Times New Roman" panose="02020603050405020304" pitchFamily="18" charset="0"/>
                <a:ea typeface="Arial Unicode MS" panose="020B0604020202020204" pitchFamily="34" charset="-128"/>
              </a:rPr>
              <a:t>, qui était dans le coffre dudit Scipion</a:t>
            </a:r>
            <a:r>
              <a:rPr lang="fr-FR" sz="1800" kern="50" dirty="0">
                <a:effectLst/>
                <a:latin typeface="Times New Roman" panose="02020603050405020304" pitchFamily="18" charset="0"/>
                <a:ea typeface="Arial Unicode MS" panose="020B0604020202020204" pitchFamily="34" charset="-128"/>
              </a:rPr>
              <a:t>.</a:t>
            </a:r>
            <a:endParaRPr lang="fr-MQ" sz="1800" kern="50" dirty="0">
              <a:effectLst/>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3387182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158161-A668-EDDF-53C9-C847A8E17455}"/>
              </a:ext>
            </a:extLst>
          </p:cNvPr>
          <p:cNvSpPr>
            <a:spLocks noGrp="1"/>
          </p:cNvSpPr>
          <p:nvPr>
            <p:ph type="title"/>
          </p:nvPr>
        </p:nvSpPr>
        <p:spPr/>
        <p:txBody>
          <a:bodyPr/>
          <a:lstStyle/>
          <a:p>
            <a:pPr algn="ctr"/>
            <a:r>
              <a:rPr lang="fr-MQ" dirty="0"/>
              <a:t>IIIC Formes et figures de l’opposition active</a:t>
            </a:r>
          </a:p>
        </p:txBody>
      </p:sp>
      <p:sp>
        <p:nvSpPr>
          <p:cNvPr id="3" name="Espace réservé du texte 2">
            <a:extLst>
              <a:ext uri="{FF2B5EF4-FFF2-40B4-BE49-F238E27FC236}">
                <a16:creationId xmlns:a16="http://schemas.microsoft.com/office/drawing/2014/main" id="{0E887DAD-71B7-E77C-92AA-30E65062B36F}"/>
              </a:ext>
            </a:extLst>
          </p:cNvPr>
          <p:cNvSpPr>
            <a:spLocks noGrp="1"/>
          </p:cNvSpPr>
          <p:nvPr>
            <p:ph type="body" idx="1"/>
          </p:nvPr>
        </p:nvSpPr>
        <p:spPr/>
        <p:txBody>
          <a:bodyPr>
            <a:normAutofit fontScale="77500" lnSpcReduction="20000"/>
          </a:bodyPr>
          <a:lstStyle/>
          <a:p>
            <a:pPr marL="457200" indent="-457200">
              <a:buAutoNum type="alphaUcPeriod"/>
            </a:pPr>
            <a:r>
              <a:rPr lang="fr-FR" dirty="0"/>
              <a:t>Empoisonner les maîtres , un choix radical moins fréquent que ne l’affirment les colons au XIXe siècle (psychose de l’empoisonnement)  dans les petites Antilles à côté de pleins d’autres petites actions  (insulter, se moquer dans des chansons, insolence… mais aussi tuer à coup de couteaux)</a:t>
            </a:r>
          </a:p>
          <a:p>
            <a:pPr marL="457200" indent="-457200">
              <a:buAutoNum type="alphaUcPeriod"/>
            </a:pPr>
            <a:r>
              <a:rPr lang="fr-FR" dirty="0"/>
              <a:t>Fuir au quotidien : le petit marronnage</a:t>
            </a:r>
          </a:p>
          <a:p>
            <a:pPr marL="457200" indent="-457200">
              <a:buAutoNum type="alphaUcPeriod"/>
            </a:pPr>
            <a:r>
              <a:rPr lang="fr-FR" dirty="0"/>
              <a:t>Oser le grand marronnage : une option rare et difficile ?</a:t>
            </a:r>
          </a:p>
        </p:txBody>
      </p:sp>
    </p:spTree>
    <p:extLst>
      <p:ext uri="{BB962C8B-B14F-4D97-AF65-F5344CB8AC3E}">
        <p14:creationId xmlns:p14="http://schemas.microsoft.com/office/powerpoint/2010/main" val="3074993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BC465F-938A-FA24-DC64-AB968CAEE161}"/>
              </a:ext>
            </a:extLst>
          </p:cNvPr>
          <p:cNvSpPr>
            <a:spLocks noGrp="1"/>
          </p:cNvSpPr>
          <p:nvPr>
            <p:ph type="title"/>
          </p:nvPr>
        </p:nvSpPr>
        <p:spPr/>
        <p:txBody>
          <a:bodyPr/>
          <a:lstStyle/>
          <a:p>
            <a:r>
              <a:rPr lang="fr-MQ" dirty="0"/>
              <a:t>Introduction</a:t>
            </a:r>
          </a:p>
        </p:txBody>
      </p:sp>
      <p:sp>
        <p:nvSpPr>
          <p:cNvPr id="3" name="Espace réservé du texte 2">
            <a:extLst>
              <a:ext uri="{FF2B5EF4-FFF2-40B4-BE49-F238E27FC236}">
                <a16:creationId xmlns:a16="http://schemas.microsoft.com/office/drawing/2014/main" id="{7981BD04-B7D3-1E46-F18F-B075FA8636E9}"/>
              </a:ext>
            </a:extLst>
          </p:cNvPr>
          <p:cNvSpPr>
            <a:spLocks noGrp="1"/>
          </p:cNvSpPr>
          <p:nvPr>
            <p:ph type="body" idx="1"/>
          </p:nvPr>
        </p:nvSpPr>
        <p:spPr>
          <a:xfrm>
            <a:off x="831850" y="4589463"/>
            <a:ext cx="10515600" cy="1755581"/>
          </a:xfrm>
        </p:spPr>
        <p:txBody>
          <a:bodyPr>
            <a:normAutofit lnSpcReduction="10000"/>
          </a:bodyPr>
          <a:lstStyle/>
          <a:p>
            <a:pPr marL="457200" indent="-457200">
              <a:buAutoNum type="arabicPeriod"/>
            </a:pPr>
            <a:r>
              <a:rPr lang="fr-FR" dirty="0"/>
              <a:t>Définition du sujet</a:t>
            </a:r>
          </a:p>
          <a:p>
            <a:pPr marL="457200" indent="-457200">
              <a:buAutoNum type="arabicPeriod"/>
            </a:pPr>
            <a:r>
              <a:rPr lang="fr-FR" dirty="0"/>
              <a:t>C</a:t>
            </a:r>
            <a:r>
              <a:rPr lang="fr-MQ" dirty="0"/>
              <a:t>adrage géographique</a:t>
            </a:r>
          </a:p>
          <a:p>
            <a:pPr marL="457200" indent="-457200">
              <a:buAutoNum type="arabicPeriod"/>
            </a:pPr>
            <a:r>
              <a:rPr lang="fr-FR" dirty="0"/>
              <a:t>D</a:t>
            </a:r>
            <a:r>
              <a:rPr lang="fr-MQ" dirty="0"/>
              <a:t>étour terminologique</a:t>
            </a:r>
          </a:p>
          <a:p>
            <a:pPr marL="457200" indent="-457200">
              <a:buAutoNum type="arabicPeriod"/>
            </a:pPr>
            <a:r>
              <a:rPr lang="fr-FR" dirty="0"/>
              <a:t>P</a:t>
            </a:r>
            <a:r>
              <a:rPr lang="fr-MQ" dirty="0"/>
              <a:t>résentation des sources utilisables</a:t>
            </a:r>
          </a:p>
          <a:p>
            <a:pPr marL="457200" indent="-457200">
              <a:buAutoNum type="arabicPeriod"/>
            </a:pPr>
            <a:endParaRPr lang="fr-MQ" dirty="0"/>
          </a:p>
          <a:p>
            <a:pPr marL="457200" indent="-457200">
              <a:buAutoNum type="arabicPeriod"/>
            </a:pPr>
            <a:endParaRPr lang="fr-MQ" dirty="0"/>
          </a:p>
        </p:txBody>
      </p:sp>
    </p:spTree>
    <p:extLst>
      <p:ext uri="{BB962C8B-B14F-4D97-AF65-F5344CB8AC3E}">
        <p14:creationId xmlns:p14="http://schemas.microsoft.com/office/powerpoint/2010/main" val="421462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74A2F1-A79F-6051-7C45-A061A05FF426}"/>
              </a:ext>
            </a:extLst>
          </p:cNvPr>
          <p:cNvSpPr>
            <a:spLocks noGrp="1"/>
          </p:cNvSpPr>
          <p:nvPr>
            <p:ph type="title"/>
          </p:nvPr>
        </p:nvSpPr>
        <p:spPr/>
        <p:txBody>
          <a:bodyPr>
            <a:normAutofit fontScale="90000"/>
          </a:bodyPr>
          <a:lstStyle/>
          <a:p>
            <a:r>
              <a:rPr lang="fr-MQ" dirty="0"/>
              <a:t>1.Empoisonner le maître</a:t>
            </a:r>
            <a:br>
              <a:rPr lang="fr-MQ" dirty="0"/>
            </a:br>
            <a:r>
              <a:rPr lang="fr-MQ" dirty="0"/>
              <a:t>Partie française de Saint-Domingue, XVIIIe siècle</a:t>
            </a:r>
          </a:p>
        </p:txBody>
      </p:sp>
      <p:sp>
        <p:nvSpPr>
          <p:cNvPr id="3" name="Espace réservé du contenu 2">
            <a:extLst>
              <a:ext uri="{FF2B5EF4-FFF2-40B4-BE49-F238E27FC236}">
                <a16:creationId xmlns:a16="http://schemas.microsoft.com/office/drawing/2014/main" id="{FEA11C0E-6FE1-6568-932E-350EFEF4AF7F}"/>
              </a:ext>
            </a:extLst>
          </p:cNvPr>
          <p:cNvSpPr>
            <a:spLocks noGrp="1"/>
          </p:cNvSpPr>
          <p:nvPr>
            <p:ph idx="1"/>
          </p:nvPr>
        </p:nvSpPr>
        <p:spPr/>
        <p:txBody>
          <a:bodyPr>
            <a:normAutofit fontScale="70000" lnSpcReduction="20000"/>
          </a:bodyPr>
          <a:lstStyle/>
          <a:p>
            <a:pPr algn="just"/>
            <a:r>
              <a:rPr lang="fr-FR" dirty="0"/>
              <a:t>Et ledit Médor nous ayant envoyé chercher à l’issue du dîner nous a dit et déclaré qu’il se croyait obligé pour l’honneur de son maître et de sa maîtresse que lors de l’empoisonnement de son maître au Cap, duquel il avait chargé  sa maîtresse, et pour lequel elle avait été envoyée en France, il déclare que </a:t>
            </a:r>
            <a:r>
              <a:rPr lang="fr-FR" u="sng" dirty="0"/>
              <a:t>c’est la négresse Agnès, morte depuis plusieurs années qui avait mis dans un restant de bouteille de vin, en 1737, du poison qu’elle avait eu du mulâtre André Carbon et ce, pour se procurer plutôt la liberté</a:t>
            </a:r>
            <a:r>
              <a:rPr lang="fr-FR" dirty="0"/>
              <a:t>, et que le nègre à Monsieur de la Selle, habitant au Trou, nommé Quessy, qui avait habitude avec la négresse Agnès lui donna des poisons, pour lesquels ladite négresse lui </a:t>
            </a:r>
            <a:r>
              <a:rPr lang="fr-FR" u="sng" dirty="0"/>
              <a:t>donna pour paiement cinq chemises de son maître</a:t>
            </a:r>
            <a:r>
              <a:rPr lang="fr-FR" dirty="0"/>
              <a:t>, et que c’est le nègre Jupiter de la même habitation qui les avait composés que ladite négresse ayant fait boire à son maître au souper le vin préparé, il tomba à la renverse et sans connaissance, de laquelle étant revenu et se sentant un grand feu à la poitrine et à la gorge, fut obligé de prendre quantité d’huile et envoyer chercher Monsieur de la Selle qui eut la complaisance de passer la nuit auprès de lui.</a:t>
            </a:r>
          </a:p>
          <a:p>
            <a:pPr algn="just"/>
            <a:r>
              <a:rPr lang="fr-FR" dirty="0"/>
              <a:t>Source, D. Rogers, </a:t>
            </a:r>
            <a:r>
              <a:rPr lang="fr-FR" i="1" dirty="0"/>
              <a:t>Voix d’esclaves</a:t>
            </a:r>
            <a:r>
              <a:rPr lang="fr-FR" dirty="0"/>
              <a:t>, Karthala, 2015, affaire Médor au commencement de l’affaire </a:t>
            </a:r>
            <a:r>
              <a:rPr lang="fr-FR" dirty="0" err="1"/>
              <a:t>Macandal</a:t>
            </a:r>
            <a:endParaRPr lang="fr-FR" dirty="0"/>
          </a:p>
          <a:p>
            <a:pPr algn="just"/>
            <a:r>
              <a:rPr lang="fr-FR" dirty="0"/>
              <a:t>Autre exemple célèbre : Émilie, femme de chambre de la mère de l’impératrice Joséphine</a:t>
            </a:r>
            <a:r>
              <a:rPr lang="fr-FR"/>
              <a:t>, exécutée </a:t>
            </a:r>
            <a:r>
              <a:rPr lang="fr-FR" dirty="0"/>
              <a:t>pour avoir tenté de l’empoisonner  en mettant du verre pilé dans ses </a:t>
            </a:r>
            <a:r>
              <a:rPr lang="fr-FR"/>
              <a:t>petits pois</a:t>
            </a:r>
            <a:endParaRPr lang="fr-FR" dirty="0"/>
          </a:p>
        </p:txBody>
      </p:sp>
    </p:spTree>
    <p:extLst>
      <p:ext uri="{BB962C8B-B14F-4D97-AF65-F5344CB8AC3E}">
        <p14:creationId xmlns:p14="http://schemas.microsoft.com/office/powerpoint/2010/main" val="438721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A7B8F1-BAF5-1F7B-C189-B266B39C89F5}"/>
              </a:ext>
            </a:extLst>
          </p:cNvPr>
          <p:cNvSpPr>
            <a:spLocks noGrp="1"/>
          </p:cNvSpPr>
          <p:nvPr>
            <p:ph type="title"/>
          </p:nvPr>
        </p:nvSpPr>
        <p:spPr/>
        <p:txBody>
          <a:bodyPr/>
          <a:lstStyle/>
          <a:p>
            <a:r>
              <a:rPr lang="fr-FR" dirty="0"/>
              <a:t>2. Marronner </a:t>
            </a:r>
            <a:r>
              <a:rPr lang="fr-MQ" dirty="0"/>
              <a:t>au quotidien </a:t>
            </a:r>
          </a:p>
        </p:txBody>
      </p:sp>
      <p:sp>
        <p:nvSpPr>
          <p:cNvPr id="3" name="Espace réservé du contenu 2">
            <a:extLst>
              <a:ext uri="{FF2B5EF4-FFF2-40B4-BE49-F238E27FC236}">
                <a16:creationId xmlns:a16="http://schemas.microsoft.com/office/drawing/2014/main" id="{E2F2714F-FA88-4009-C8F5-A52AD731CA6C}"/>
              </a:ext>
            </a:extLst>
          </p:cNvPr>
          <p:cNvSpPr>
            <a:spLocks noGrp="1"/>
          </p:cNvSpPr>
          <p:nvPr>
            <p:ph idx="1"/>
          </p:nvPr>
        </p:nvSpPr>
        <p:spPr/>
        <p:txBody>
          <a:bodyPr>
            <a:normAutofit fontScale="92500" lnSpcReduction="10000"/>
          </a:bodyPr>
          <a:lstStyle/>
          <a:p>
            <a:r>
              <a:rPr lang="fr-FR" b="1" i="0" dirty="0">
                <a:solidFill>
                  <a:srgbClr val="444444"/>
                </a:solidFill>
                <a:effectLst/>
                <a:latin typeface="Raleway" pitchFamily="2" charset="77"/>
              </a:rPr>
              <a:t>Fanchon, Créole, sans étampe, âgée d'environ 19 ans, servante, ayant le nez écrasé, la bouche grande, les doigts courts, marronne du 7 du courant; on la soupçonne à la Croix-des-Bouquets où elle a des habitudes, ayant été vue le 12, chez le nommé </a:t>
            </a:r>
            <a:r>
              <a:rPr lang="fr-FR" b="1" i="0" dirty="0" err="1">
                <a:solidFill>
                  <a:srgbClr val="444444"/>
                </a:solidFill>
                <a:effectLst/>
                <a:latin typeface="Raleway" pitchFamily="2" charset="77"/>
              </a:rPr>
              <a:t>Penier</a:t>
            </a:r>
            <a:r>
              <a:rPr lang="fr-FR" b="1" i="0" dirty="0">
                <a:solidFill>
                  <a:srgbClr val="444444"/>
                </a:solidFill>
                <a:effectLst/>
                <a:latin typeface="Raleway" pitchFamily="2" charset="77"/>
              </a:rPr>
              <a:t>, Mulâtre, Cavalier de Maréchaussée, qui vit avec elle, &amp; d'où elle s'est évadée, ayant eu connaissance qu'on était à sa recherche. Ceux qui en auront connaissance sont priés d'en donner avis à M. Dieudonné, Négociant en cette ville, ou à M. Blondeau, à qui elle appartient; il y aura trois portugaises de récompense.</a:t>
            </a:r>
            <a:br>
              <a:rPr lang="fr-FR" b="1" i="0" dirty="0">
                <a:solidFill>
                  <a:srgbClr val="444444"/>
                </a:solidFill>
                <a:effectLst/>
                <a:latin typeface="Raleway" pitchFamily="2" charset="77"/>
              </a:rPr>
            </a:br>
            <a:r>
              <a:rPr lang="fr-FR" b="1" i="0" dirty="0">
                <a:solidFill>
                  <a:srgbClr val="444444"/>
                </a:solidFill>
                <a:effectLst/>
                <a:latin typeface="Raleway" pitchFamily="2" charset="77"/>
              </a:rPr>
              <a:t>Permalien : http://</a:t>
            </a:r>
            <a:r>
              <a:rPr lang="fr-FR" b="1" i="0" dirty="0" err="1">
                <a:solidFill>
                  <a:srgbClr val="444444"/>
                </a:solidFill>
                <a:effectLst/>
                <a:latin typeface="Raleway" pitchFamily="2" charset="77"/>
              </a:rPr>
              <a:t>www.marronnage.info</a:t>
            </a:r>
            <a:r>
              <a:rPr lang="fr-FR" b="1" i="0" dirty="0">
                <a:solidFill>
                  <a:srgbClr val="444444"/>
                </a:solidFill>
                <a:effectLst/>
                <a:latin typeface="Raleway" pitchFamily="2" charset="77"/>
              </a:rPr>
              <a:t>/</a:t>
            </a:r>
            <a:r>
              <a:rPr lang="fr-FR" b="1" i="0" dirty="0" err="1">
                <a:solidFill>
                  <a:srgbClr val="444444"/>
                </a:solidFill>
                <a:effectLst/>
                <a:latin typeface="Raleway" pitchFamily="2" charset="77"/>
              </a:rPr>
              <a:t>fr</a:t>
            </a:r>
            <a:r>
              <a:rPr lang="fr-FR" b="1" i="0" dirty="0">
                <a:solidFill>
                  <a:srgbClr val="444444"/>
                </a:solidFill>
                <a:effectLst/>
                <a:latin typeface="Raleway" pitchFamily="2" charset="77"/>
              </a:rPr>
              <a:t>/</a:t>
            </a:r>
            <a:r>
              <a:rPr lang="fr-FR" b="1" i="0" dirty="0" err="1">
                <a:solidFill>
                  <a:srgbClr val="444444"/>
                </a:solidFill>
                <a:effectLst/>
                <a:latin typeface="Raleway" pitchFamily="2" charset="77"/>
              </a:rPr>
              <a:t>document.php?id</a:t>
            </a:r>
            <a:r>
              <a:rPr lang="fr-FR" b="1" i="0" dirty="0">
                <a:solidFill>
                  <a:srgbClr val="444444"/>
                </a:solidFill>
                <a:effectLst/>
                <a:latin typeface="Raleway" pitchFamily="2" charset="77"/>
              </a:rPr>
              <a:t>=8156</a:t>
            </a:r>
          </a:p>
        </p:txBody>
      </p:sp>
    </p:spTree>
    <p:extLst>
      <p:ext uri="{BB962C8B-B14F-4D97-AF65-F5344CB8AC3E}">
        <p14:creationId xmlns:p14="http://schemas.microsoft.com/office/powerpoint/2010/main" val="1088907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97AE9A-C155-46DB-B510-35DBA0BC391D}"/>
              </a:ext>
            </a:extLst>
          </p:cNvPr>
          <p:cNvSpPr>
            <a:spLocks noGrp="1"/>
          </p:cNvSpPr>
          <p:nvPr>
            <p:ph type="title"/>
          </p:nvPr>
        </p:nvSpPr>
        <p:spPr>
          <a:xfrm>
            <a:off x="838200" y="281355"/>
            <a:ext cx="10515600" cy="1409334"/>
          </a:xfrm>
        </p:spPr>
        <p:txBody>
          <a:bodyPr>
            <a:normAutofit fontScale="90000"/>
          </a:bodyPr>
          <a:lstStyle/>
          <a:p>
            <a:br>
              <a:rPr lang="fr-FR" dirty="0"/>
            </a:br>
            <a:r>
              <a:rPr lang="fr-FR" dirty="0"/>
              <a:t>3. Oser le </a:t>
            </a:r>
            <a:r>
              <a:rPr lang="fr-MQ" dirty="0"/>
              <a:t>grand marronnage : une option rare et difficile ?</a:t>
            </a:r>
            <a:br>
              <a:rPr lang="fr-MQ" dirty="0"/>
            </a:br>
            <a:endParaRPr lang="fr-MQ" dirty="0"/>
          </a:p>
        </p:txBody>
      </p:sp>
      <p:sp>
        <p:nvSpPr>
          <p:cNvPr id="3" name="Espace réservé du contenu 2">
            <a:extLst>
              <a:ext uri="{FF2B5EF4-FFF2-40B4-BE49-F238E27FC236}">
                <a16:creationId xmlns:a16="http://schemas.microsoft.com/office/drawing/2014/main" id="{371BC25A-004B-D2DF-9279-6ECBEDDDCBAE}"/>
              </a:ext>
            </a:extLst>
          </p:cNvPr>
          <p:cNvSpPr>
            <a:spLocks noGrp="1"/>
          </p:cNvSpPr>
          <p:nvPr>
            <p:ph idx="1"/>
          </p:nvPr>
        </p:nvSpPr>
        <p:spPr/>
        <p:txBody>
          <a:bodyPr>
            <a:normAutofit fontScale="92500"/>
          </a:bodyPr>
          <a:lstStyle/>
          <a:p>
            <a:r>
              <a:rPr lang="fr-MQ" dirty="0"/>
              <a:t>1. </a:t>
            </a:r>
            <a:r>
              <a:rPr lang="fr-MQ" b="1" dirty="0"/>
              <a:t>Les formes du grand Marronnage </a:t>
            </a:r>
          </a:p>
          <a:p>
            <a:r>
              <a:rPr lang="fr-MQ" b="1" dirty="0"/>
              <a:t>Marronage maritime </a:t>
            </a:r>
            <a:r>
              <a:rPr lang="fr-MQ" dirty="0"/>
              <a:t>(entre la Martinique ou la Guadeloupe et la Dominique, quand l’île est améridienne jusqu’en 1763 ou lorsque l’île devenue britannique applique l’abolition de la traite, puis celle de l’esclavage …)</a:t>
            </a:r>
          </a:p>
          <a:p>
            <a:r>
              <a:rPr lang="fr-MQ" b="1" dirty="0"/>
              <a:t>Marronage dans des endroits isolés </a:t>
            </a:r>
            <a:r>
              <a:rPr lang="fr-MQ" dirty="0"/>
              <a:t>(le site des Kellers en Guadeloupe, le massif du B</a:t>
            </a:r>
            <a:r>
              <a:rPr lang="fr-FR" dirty="0"/>
              <a:t>a</a:t>
            </a:r>
            <a:r>
              <a:rPr lang="fr-MQ" dirty="0"/>
              <a:t>horuco entre la partie française et la partie espagnole de Saint-Domingue, ou des marécages tels les marais de Kaw en Guyane)</a:t>
            </a:r>
          </a:p>
          <a:p>
            <a:r>
              <a:rPr lang="fr-MQ" b="1" dirty="0"/>
              <a:t>Marronage urbain</a:t>
            </a:r>
          </a:p>
          <a:p>
            <a:r>
              <a:rPr lang="fr-MQ" b="1" dirty="0"/>
              <a:t>2. Les femmes dans le grand marronnage</a:t>
            </a:r>
          </a:p>
          <a:p>
            <a:endParaRPr lang="fr-MQ" dirty="0"/>
          </a:p>
        </p:txBody>
      </p:sp>
    </p:spTree>
    <p:extLst>
      <p:ext uri="{BB962C8B-B14F-4D97-AF65-F5344CB8AC3E}">
        <p14:creationId xmlns:p14="http://schemas.microsoft.com/office/powerpoint/2010/main" val="3339213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BAA308-E6BB-C551-43EB-1EB50F93B096}"/>
              </a:ext>
            </a:extLst>
          </p:cNvPr>
          <p:cNvSpPr>
            <a:spLocks noGrp="1"/>
          </p:cNvSpPr>
          <p:nvPr>
            <p:ph type="title"/>
          </p:nvPr>
        </p:nvSpPr>
        <p:spPr/>
        <p:txBody>
          <a:bodyPr/>
          <a:lstStyle/>
          <a:p>
            <a:endParaRPr lang="fr-MQ"/>
          </a:p>
        </p:txBody>
      </p:sp>
      <p:sp>
        <p:nvSpPr>
          <p:cNvPr id="3" name="Espace réservé du contenu 2">
            <a:extLst>
              <a:ext uri="{FF2B5EF4-FFF2-40B4-BE49-F238E27FC236}">
                <a16:creationId xmlns:a16="http://schemas.microsoft.com/office/drawing/2014/main" id="{F2FED919-4C54-D6C7-3073-62F0A3A92457}"/>
              </a:ext>
            </a:extLst>
          </p:cNvPr>
          <p:cNvSpPr>
            <a:spLocks noGrp="1"/>
          </p:cNvSpPr>
          <p:nvPr>
            <p:ph sz="half" idx="1"/>
          </p:nvPr>
        </p:nvSpPr>
        <p:spPr/>
        <p:txBody>
          <a:bodyPr/>
          <a:lstStyle/>
          <a:p>
            <a:r>
              <a:rPr lang="fr-MQ" dirty="0"/>
              <a:t>Guyane</a:t>
            </a:r>
          </a:p>
          <a:p>
            <a:r>
              <a:rPr lang="fr-MQ" dirty="0"/>
              <a:t>Sculpture monumentale « les marrons de la liberté » ou « Fiiman » (l’homme libre) en nenge-tongo</a:t>
            </a:r>
          </a:p>
          <a:p>
            <a:r>
              <a:rPr lang="fr-FR" dirty="0"/>
              <a:t>S</a:t>
            </a:r>
            <a:r>
              <a:rPr lang="fr-MQ" dirty="0"/>
              <a:t>culpteur : Lobie COGNAC, 2008</a:t>
            </a:r>
          </a:p>
          <a:p>
            <a:r>
              <a:rPr lang="fr-MQ" dirty="0"/>
              <a:t>Rond-point Adélaïde,R</a:t>
            </a:r>
            <a:r>
              <a:rPr lang="fr-FR" dirty="0"/>
              <a:t>e</a:t>
            </a:r>
            <a:r>
              <a:rPr lang="fr-MQ" dirty="0"/>
              <a:t>mire Monjoly, </a:t>
            </a:r>
          </a:p>
        </p:txBody>
      </p:sp>
      <p:pic>
        <p:nvPicPr>
          <p:cNvPr id="5" name="Espace réservé pour une image  6">
            <a:extLst>
              <a:ext uri="{FF2B5EF4-FFF2-40B4-BE49-F238E27FC236}">
                <a16:creationId xmlns:a16="http://schemas.microsoft.com/office/drawing/2014/main" id="{37833257-94B1-477A-C711-E2D77CFDB9C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16226" b="16226"/>
          <a:stretch>
            <a:fillRect/>
          </a:stretch>
        </p:blipFill>
        <p:spPr>
          <a:xfrm>
            <a:off x="5836708" y="1690688"/>
            <a:ext cx="5517092" cy="5343158"/>
          </a:xfrm>
        </p:spPr>
      </p:pic>
    </p:spTree>
    <p:extLst>
      <p:ext uri="{BB962C8B-B14F-4D97-AF65-F5344CB8AC3E}">
        <p14:creationId xmlns:p14="http://schemas.microsoft.com/office/powerpoint/2010/main" val="2839975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A6B527-8B43-FB80-C5F1-C7AD48F8465F}"/>
              </a:ext>
            </a:extLst>
          </p:cNvPr>
          <p:cNvSpPr>
            <a:spLocks noGrp="1"/>
          </p:cNvSpPr>
          <p:nvPr>
            <p:ph type="title"/>
          </p:nvPr>
        </p:nvSpPr>
        <p:spPr/>
        <p:txBody>
          <a:bodyPr/>
          <a:lstStyle/>
          <a:p>
            <a:r>
              <a:rPr lang="fr-FR" dirty="0"/>
              <a:t>S</a:t>
            </a:r>
            <a:r>
              <a:rPr lang="fr-MQ" dirty="0"/>
              <a:t>ynthèse des propos</a:t>
            </a:r>
          </a:p>
        </p:txBody>
      </p:sp>
      <p:sp>
        <p:nvSpPr>
          <p:cNvPr id="3" name="Espace réservé du contenu 2">
            <a:extLst>
              <a:ext uri="{FF2B5EF4-FFF2-40B4-BE49-F238E27FC236}">
                <a16:creationId xmlns:a16="http://schemas.microsoft.com/office/drawing/2014/main" id="{B0F373C5-0639-28C1-BB21-4F3285ACB6A9}"/>
              </a:ext>
            </a:extLst>
          </p:cNvPr>
          <p:cNvSpPr>
            <a:spLocks noGrp="1"/>
          </p:cNvSpPr>
          <p:nvPr>
            <p:ph idx="1"/>
          </p:nvPr>
        </p:nvSpPr>
        <p:spPr/>
        <p:txBody>
          <a:bodyPr>
            <a:normAutofit fontScale="92500" lnSpcReduction="20000"/>
          </a:bodyPr>
          <a:lstStyle/>
          <a:p>
            <a:r>
              <a:rPr lang="fr-MQ" dirty="0"/>
              <a:t>Très peu de femmes osent le grand marronnage, cause supposée la difficulté de partir avec des enfants, même s’il y a des exceptions</a:t>
            </a:r>
          </a:p>
          <a:p>
            <a:r>
              <a:rPr lang="fr-MQ" dirty="0"/>
              <a:t> (11% en moyenne selon A. Gautier, avec des nuances : un tiers de femmes en Guadeloupe ; dans les années 1780, en moyenne, </a:t>
            </a:r>
            <a:r>
              <a:rPr lang="fr-FR" kern="100" dirty="0">
                <a:latin typeface="Calibri" panose="020F0502020204030204" pitchFamily="34" charset="0"/>
                <a:ea typeface="Calibri" panose="020F0502020204030204" pitchFamily="34" charset="0"/>
                <a:cs typeface="Times New Roman" panose="02020603050405020304" pitchFamily="18" charset="0"/>
              </a:rPr>
              <a:t>15 à 20% </a:t>
            </a:r>
            <a:r>
              <a:rPr lang="fr-MQ" dirty="0"/>
              <a:t>à Saint-Domingue (Cf. Carolyn Fick)</a:t>
            </a:r>
          </a:p>
          <a:p>
            <a:r>
              <a:rPr lang="fr-FR" dirty="0"/>
              <a:t>C</a:t>
            </a:r>
            <a:r>
              <a:rPr lang="fr-MQ" dirty="0"/>
              <a:t>auses : identiques aux hommes (mauvais traitements,  volonté de sortir de sa condition ou de l’améliorer pour les esclaves à talent, prendre sa vie en main..)</a:t>
            </a:r>
          </a:p>
          <a:p>
            <a:r>
              <a:rPr lang="fr-MQ" dirty="0"/>
              <a:t>Moyens : les billets de circulation</a:t>
            </a:r>
          </a:p>
          <a:p>
            <a:r>
              <a:rPr lang="fr-FR" dirty="0"/>
              <a:t>A</a:t>
            </a:r>
            <a:r>
              <a:rPr lang="fr-MQ" dirty="0"/>
              <a:t>vec leur mari au XVIIe siècle ;  seule ou avec leur mère ou une amie au XVIIIe siècle ;  au XIXe siècle, en groupes mixtes dans le cadre du marronnage maitime</a:t>
            </a:r>
          </a:p>
        </p:txBody>
      </p:sp>
    </p:spTree>
    <p:extLst>
      <p:ext uri="{BB962C8B-B14F-4D97-AF65-F5344CB8AC3E}">
        <p14:creationId xmlns:p14="http://schemas.microsoft.com/office/powerpoint/2010/main" val="3261262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A10F53-028F-F22B-5FCC-00CDAD454E31}"/>
              </a:ext>
            </a:extLst>
          </p:cNvPr>
          <p:cNvSpPr>
            <a:spLocks noGrp="1"/>
          </p:cNvSpPr>
          <p:nvPr>
            <p:ph type="title"/>
          </p:nvPr>
        </p:nvSpPr>
        <p:spPr/>
        <p:txBody>
          <a:bodyPr/>
          <a:lstStyle/>
          <a:p>
            <a:r>
              <a:rPr lang="fr-MQ" dirty="0"/>
              <a:t>IV.Formes et figures féminines dans la Révolution domingoise </a:t>
            </a:r>
          </a:p>
        </p:txBody>
      </p:sp>
      <p:sp>
        <p:nvSpPr>
          <p:cNvPr id="3" name="Espace réservé du texte 2">
            <a:extLst>
              <a:ext uri="{FF2B5EF4-FFF2-40B4-BE49-F238E27FC236}">
                <a16:creationId xmlns:a16="http://schemas.microsoft.com/office/drawing/2014/main" id="{5D7CB6DB-C0C0-8BAA-EF19-6F7316AF2B86}"/>
              </a:ext>
            </a:extLst>
          </p:cNvPr>
          <p:cNvSpPr>
            <a:spLocks noGrp="1"/>
          </p:cNvSpPr>
          <p:nvPr>
            <p:ph type="body" idx="1"/>
          </p:nvPr>
        </p:nvSpPr>
        <p:spPr/>
        <p:txBody>
          <a:bodyPr/>
          <a:lstStyle/>
          <a:p>
            <a:endParaRPr lang="fr-MQ"/>
          </a:p>
        </p:txBody>
      </p:sp>
    </p:spTree>
    <p:extLst>
      <p:ext uri="{BB962C8B-B14F-4D97-AF65-F5344CB8AC3E}">
        <p14:creationId xmlns:p14="http://schemas.microsoft.com/office/powerpoint/2010/main" val="301152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371CD5-B94C-BA6D-252F-1E87C4D6C024}"/>
              </a:ext>
            </a:extLst>
          </p:cNvPr>
          <p:cNvSpPr>
            <a:spLocks noGrp="1"/>
          </p:cNvSpPr>
          <p:nvPr>
            <p:ph type="title"/>
          </p:nvPr>
        </p:nvSpPr>
        <p:spPr/>
        <p:txBody>
          <a:bodyPr/>
          <a:lstStyle/>
          <a:p>
            <a:r>
              <a:rPr lang="fr-MQ" dirty="0"/>
              <a:t>La cérémonie du Bois Caïman</a:t>
            </a:r>
          </a:p>
        </p:txBody>
      </p:sp>
      <p:sp>
        <p:nvSpPr>
          <p:cNvPr id="3" name="Espace réservé pour une image  2">
            <a:extLst>
              <a:ext uri="{FF2B5EF4-FFF2-40B4-BE49-F238E27FC236}">
                <a16:creationId xmlns:a16="http://schemas.microsoft.com/office/drawing/2014/main" id="{E4784F7F-A62C-3DC0-EF89-E1030C6DA1F6}"/>
              </a:ext>
            </a:extLst>
          </p:cNvPr>
          <p:cNvSpPr>
            <a:spLocks noGrp="1"/>
          </p:cNvSpPr>
          <p:nvPr>
            <p:ph type="pic" idx="1"/>
          </p:nvPr>
        </p:nvSpPr>
        <p:spPr>
          <a:xfrm>
            <a:off x="11490203" y="4832595"/>
            <a:ext cx="6172200" cy="4873625"/>
          </a:xfrm>
        </p:spPr>
      </p:sp>
      <p:sp>
        <p:nvSpPr>
          <p:cNvPr id="4" name="Espace réservé du texte 3">
            <a:extLst>
              <a:ext uri="{FF2B5EF4-FFF2-40B4-BE49-F238E27FC236}">
                <a16:creationId xmlns:a16="http://schemas.microsoft.com/office/drawing/2014/main" id="{4900B973-ABC6-8B14-FEFF-AEAC193FC803}"/>
              </a:ext>
            </a:extLst>
          </p:cNvPr>
          <p:cNvSpPr>
            <a:spLocks noGrp="1"/>
          </p:cNvSpPr>
          <p:nvPr>
            <p:ph type="body" sz="half" idx="2"/>
          </p:nvPr>
        </p:nvSpPr>
        <p:spPr/>
        <p:txBody>
          <a:bodyPr/>
          <a:lstStyle/>
          <a:p>
            <a:endParaRPr lang="fr-MQ"/>
          </a:p>
        </p:txBody>
      </p:sp>
      <p:sp>
        <p:nvSpPr>
          <p:cNvPr id="5" name="Rectangle 1">
            <a:extLst>
              <a:ext uri="{FF2B5EF4-FFF2-40B4-BE49-F238E27FC236}">
                <a16:creationId xmlns:a16="http://schemas.microsoft.com/office/drawing/2014/main" id="{E822AC8E-7300-B8E6-90D3-79D3A15CF27E}"/>
              </a:ext>
            </a:extLst>
          </p:cNvPr>
          <p:cNvSpPr>
            <a:spLocks noChangeArrowheads="1"/>
          </p:cNvSpPr>
          <p:nvPr/>
        </p:nvSpPr>
        <p:spPr bwMode="auto">
          <a:xfrm flipV="1">
            <a:off x="10597662" y="7443734"/>
            <a:ext cx="28899124" cy="2819264"/>
          </a:xfrm>
          <a:prstGeom prst="rect">
            <a:avLst/>
          </a:prstGeom>
          <a:solidFill>
            <a:srgbClr val="26649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28528" rIns="0" bIns="793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MQ" altLang="fr-MQ" sz="1000" b="0" i="0" u="none" strike="noStrike" cap="none" normalizeH="0" baseline="0" dirty="0">
                <a:ln>
                  <a:noFill/>
                </a:ln>
                <a:solidFill>
                  <a:srgbClr val="26649E"/>
                </a:solidFill>
                <a:effectLst/>
                <a:latin typeface="Arial" panose="020B0604020202020204" pitchFamily="34" charset="0"/>
                <a:cs typeface="Arial" panose="020B0604020202020204" pitchFamily="34" charset="0"/>
              </a:rPr>
              <a:t>Historique géné</a:t>
            </a:r>
          </a:p>
          <a:p>
            <a:pPr marL="0" marR="0" lvl="0" indent="0" algn="l" defTabSz="914400" rtl="0" eaLnBrk="0" fontAlgn="base" latinLnBrk="0" hangingPunct="0">
              <a:lnSpc>
                <a:spcPct val="100000"/>
              </a:lnSpc>
              <a:spcBef>
                <a:spcPct val="0"/>
              </a:spcBef>
              <a:spcAft>
                <a:spcPct val="0"/>
              </a:spcAft>
              <a:buClrTx/>
              <a:buSzTx/>
              <a:buFontTx/>
              <a:buNone/>
              <a:tabLst/>
            </a:pPr>
            <a:r>
              <a:rPr kumimoji="0" lang="fr-MQ" altLang="fr-MQ" sz="8000" b="0" i="0" u="none" strike="noStrike" cap="none" normalizeH="0" baseline="0" dirty="0">
                <a:ln>
                  <a:noFill/>
                </a:ln>
                <a:solidFill>
                  <a:srgbClr val="666666"/>
                </a:solidFill>
                <a:effectLst/>
                <a:latin typeface="Arial" panose="020B0604020202020204" pitchFamily="34" charset="0"/>
                <a:cs typeface="Arial" panose="020B0604020202020204" pitchFamily="34" charset="0"/>
              </a:rPr>
              <a:t>  </a:t>
            </a:r>
            <a:r>
              <a:rPr kumimoji="0" lang="fr-MQ" altLang="fr-MQ" sz="10800" b="0" i="0" u="none" strike="noStrike" cap="none" normalizeH="0" baseline="0" dirty="0">
                <a:ln>
                  <a:noFill/>
                </a:ln>
                <a:solidFill>
                  <a:srgbClr val="666666"/>
                </a:solidFill>
                <a:effectLst/>
                <a:latin typeface="Arial" panose="020B0604020202020204" pitchFamily="34" charset="0"/>
                <a:cs typeface="Arial" panose="020B0604020202020204" pitchFamily="34" charset="0"/>
              </a:rPr>
              <a:t>     </a:t>
            </a:r>
            <a:endParaRPr kumimoji="0" lang="fr-MQ" altLang="fr-MQ"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MQ" altLang="fr-MQ" sz="900" b="0" i="0" u="none" strike="noStrike" cap="none" normalizeH="0" baseline="0" dirty="0">
                <a:ln>
                  <a:noFill/>
                </a:ln>
                <a:solidFill>
                  <a:srgbClr val="666666"/>
                </a:solidFill>
                <a:effectLst/>
                <a:latin typeface="Arial" panose="020B0604020202020204" pitchFamily="34" charset="0"/>
                <a:cs typeface="Arial" panose="020B0604020202020204" pitchFamily="34" charset="0"/>
              </a:rPr>
              <a:t>Sur l’habitation de Le Normand de Mézy, au Morne rouge dans la commune de La Plaine du Nord, se situe le « Bois Caïman », haut lieu historique, où s’est déroulé dans la nuit du 14 au 15 Aout 1791, le premier rassemblement, qui allait donner lieu au soulèvement général des esclaves la semaine d’après,  du 22 au 23 aout 1791.</a:t>
            </a:r>
            <a:endParaRPr kumimoji="0" lang="fr-MQ" altLang="fr-MQ"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MQ" altLang="fr-MQ" sz="1800" b="0" i="0" u="none" strike="noStrike" cap="none" normalizeH="0" baseline="0" dirty="0">
                <a:ln>
                  <a:noFill/>
                </a:ln>
                <a:solidFill>
                  <a:schemeClr val="tx1"/>
                </a:solidFill>
                <a:effectLst/>
                <a:latin typeface="Arial" panose="020B0604020202020204" pitchFamily="34" charset="0"/>
              </a:rPr>
            </a:br>
            <a:endParaRPr kumimoji="0" lang="fr-MQ" altLang="fr-MQ" sz="1800" b="0" i="0" u="none" strike="noStrike" cap="none" normalizeH="0" baseline="0" dirty="0">
              <a:ln>
                <a:noFill/>
              </a:ln>
              <a:solidFill>
                <a:schemeClr val="tx1"/>
              </a:solidFill>
              <a:effectLst/>
              <a:latin typeface="Arial" panose="020B0604020202020204" pitchFamily="34" charset="0"/>
            </a:endParaRPr>
          </a:p>
        </p:txBody>
      </p:sp>
      <p:pic>
        <p:nvPicPr>
          <p:cNvPr id="15362" name="Picture 2">
            <a:extLst>
              <a:ext uri="{FF2B5EF4-FFF2-40B4-BE49-F238E27FC236}">
                <a16:creationId xmlns:a16="http://schemas.microsoft.com/office/drawing/2014/main" id="{916DA48E-32F8-EBA2-3DA5-04F435C0B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64" y="0"/>
            <a:ext cx="13543355" cy="998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73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99F514-856E-B060-184D-DA7C0B6B99C6}"/>
              </a:ext>
            </a:extLst>
          </p:cNvPr>
          <p:cNvSpPr>
            <a:spLocks noGrp="1"/>
          </p:cNvSpPr>
          <p:nvPr>
            <p:ph type="title"/>
          </p:nvPr>
        </p:nvSpPr>
        <p:spPr/>
        <p:txBody>
          <a:bodyPr>
            <a:normAutofit fontScale="90000"/>
          </a:bodyPr>
          <a:lstStyle/>
          <a:p>
            <a:r>
              <a:rPr lang="fr-MQ" dirty="0"/>
              <a:t>IV. A. </a:t>
            </a:r>
            <a:r>
              <a:rPr lang="fr-MQ" b="1" dirty="0"/>
              <a:t>Combattre</a:t>
            </a:r>
            <a:r>
              <a:rPr lang="fr-MQ" dirty="0"/>
              <a:t> pour la liberté et la citoyenneté les armes à la main au temps des révolutions</a:t>
            </a:r>
          </a:p>
        </p:txBody>
      </p:sp>
      <p:sp>
        <p:nvSpPr>
          <p:cNvPr id="3" name="Espace réservé du contenu 2">
            <a:extLst>
              <a:ext uri="{FF2B5EF4-FFF2-40B4-BE49-F238E27FC236}">
                <a16:creationId xmlns:a16="http://schemas.microsoft.com/office/drawing/2014/main" id="{D537B33B-3FBF-F3E1-2929-D9FAFB8611FE}"/>
              </a:ext>
            </a:extLst>
          </p:cNvPr>
          <p:cNvSpPr>
            <a:spLocks noGrp="1"/>
          </p:cNvSpPr>
          <p:nvPr>
            <p:ph idx="1"/>
          </p:nvPr>
        </p:nvSpPr>
        <p:spPr>
          <a:xfrm>
            <a:off x="613317" y="1825624"/>
            <a:ext cx="10740483" cy="4887409"/>
          </a:xfrm>
        </p:spPr>
        <p:txBody>
          <a:bodyPr>
            <a:normAutofit fontScale="85000" lnSpcReduction="20000"/>
          </a:bodyPr>
          <a:lstStyle/>
          <a:p>
            <a:pPr marL="0" indent="0">
              <a:buNone/>
            </a:pPr>
            <a:r>
              <a:rPr lang="fr-MQ" dirty="0"/>
              <a:t>1. </a:t>
            </a:r>
            <a:r>
              <a:rPr lang="fr-FR" b="1" dirty="0"/>
              <a:t>A</a:t>
            </a:r>
            <a:r>
              <a:rPr lang="fr-MQ" b="1" dirty="0"/>
              <a:t>gir dans les premières heures de l’insurrection de 1791</a:t>
            </a:r>
            <a:r>
              <a:rPr lang="fr-MQ" dirty="0"/>
              <a:t>: </a:t>
            </a:r>
          </a:p>
          <a:p>
            <a:r>
              <a:rPr lang="fr-MQ" dirty="0"/>
              <a:t>Cécile Fatiman, prêtresse vaudou (une manbo), lors de la cérémonie du Bois Caïman en 1791. un personnage, encore honoré de nos jours en haïti,  mais sur lequel il y a quelques doutes (absente des plus anciens témoignages/ 1793)</a:t>
            </a:r>
          </a:p>
          <a:p>
            <a:r>
              <a:rPr lang="fr-MQ" dirty="0"/>
              <a:t>La princesse Améthyste (1791), </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une ancienne élève de  la communauté des religieuses filles de Notre-Dame du Cap- Français qui aurait été initiée au vaudou et persuada ses camarades de la suivre dans l’insurrection prévue par </a:t>
            </a:r>
            <a:r>
              <a:rPr lang="fr-FR" kern="100" dirty="0">
                <a:latin typeface="Calibri" panose="020F0502020204030204" pitchFamily="34" charset="0"/>
                <a:ea typeface="Calibri" panose="020F0502020204030204" pitchFamily="34" charset="0"/>
                <a:cs typeface="Times New Roman" panose="02020603050405020304" pitchFamily="18" charset="0"/>
              </a:rPr>
              <a:t>J</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ean-Baptiste </a:t>
            </a:r>
            <a:r>
              <a:rPr lang="fr-FR" kern="100" dirty="0">
                <a:latin typeface="Calibri" panose="020F0502020204030204" pitchFamily="34" charset="0"/>
                <a:ea typeface="Calibri" panose="020F0502020204030204" pitchFamily="34" charset="0"/>
                <a:cs typeface="Times New Roman" panose="02020603050405020304" pitchFamily="18" charset="0"/>
              </a:rPr>
              <a:t>C</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ap pour les 30 et 31 août 1791. (Cf. source : la correspondance des religieuses citée par </a:t>
            </a:r>
            <a:r>
              <a:rPr lang="fr-FR" kern="100" dirty="0">
                <a:latin typeface="Calibri" panose="020F0502020204030204" pitchFamily="34" charset="0"/>
                <a:ea typeface="Calibri" panose="020F0502020204030204" pitchFamily="34" charset="0"/>
                <a:cs typeface="Times New Roman" panose="02020603050405020304" pitchFamily="18" charset="0"/>
              </a:rPr>
              <a:t>C</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arolyn Fick)</a:t>
            </a:r>
          </a:p>
          <a:p>
            <a:pPr marL="0" indent="0">
              <a:buNone/>
            </a:pP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2.</a:t>
            </a:r>
            <a:r>
              <a:rPr lang="fr-MQ" b="1" dirty="0"/>
              <a:t> La participation ordinaire </a:t>
            </a:r>
            <a:r>
              <a:rPr lang="fr-MQ" dirty="0"/>
              <a:t>: haranguer, à l’africaine,  les hommes pour les inciter à combattre ; espionnes, lavandières, cuisinières, infirmières aux côtés des hommes</a:t>
            </a: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b="1" kern="100" dirty="0">
                <a:latin typeface="Calibri" panose="020F0502020204030204" pitchFamily="34" charset="0"/>
                <a:cs typeface="Times New Roman" panose="02020603050405020304" pitchFamily="18" charset="0"/>
              </a:rPr>
              <a:t>3. Reprendre le combat pour la liberté après l’arrestation de Toussaint</a:t>
            </a:r>
          </a:p>
          <a:p>
            <a:pPr marL="0" indent="0">
              <a:buNone/>
            </a:pPr>
            <a:r>
              <a:rPr lang="fr-FR" b="1" kern="100" dirty="0">
                <a:latin typeface="Calibri" panose="020F0502020204030204" pitchFamily="34" charset="0"/>
                <a:cs typeface="Times New Roman" panose="02020603050405020304" pitchFamily="18" charset="0"/>
              </a:rPr>
              <a:t>4. Les femmes célèbres officiers  de Toussaint Louverture et de Dessalines</a:t>
            </a:r>
            <a:endParaRPr lang="fr-MQ" b="1" dirty="0"/>
          </a:p>
          <a:p>
            <a:r>
              <a:rPr lang="fr-MQ" dirty="0"/>
              <a:t>1802 Sanithe Bélair, Marie-Jeanne Lamartinière, Victoria Montou dite Toya, officiers des armées de  Toussaint Louverture</a:t>
            </a:r>
          </a:p>
          <a:p>
            <a:endParaRPr lang="fr-MQ" dirty="0"/>
          </a:p>
          <a:p>
            <a:endParaRPr lang="fr-MQ" dirty="0"/>
          </a:p>
        </p:txBody>
      </p:sp>
    </p:spTree>
    <p:extLst>
      <p:ext uri="{BB962C8B-B14F-4D97-AF65-F5344CB8AC3E}">
        <p14:creationId xmlns:p14="http://schemas.microsoft.com/office/powerpoint/2010/main" val="778235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929226-2E55-5D89-49E6-66956474672A}"/>
              </a:ext>
            </a:extLst>
          </p:cNvPr>
          <p:cNvSpPr>
            <a:spLocks noGrp="1"/>
          </p:cNvSpPr>
          <p:nvPr>
            <p:ph type="title"/>
          </p:nvPr>
        </p:nvSpPr>
        <p:spPr/>
        <p:txBody>
          <a:bodyPr/>
          <a:lstStyle/>
          <a:p>
            <a:r>
              <a:rPr lang="fr-FR" dirty="0"/>
              <a:t>E</a:t>
            </a:r>
            <a:r>
              <a:rPr lang="fr-MQ" dirty="0"/>
              <a:t>xtrait de Charles Monrovia, </a:t>
            </a:r>
            <a:r>
              <a:rPr lang="fr-MQ" i="1" dirty="0"/>
              <a:t>La crête à Pierrot, 1907 </a:t>
            </a:r>
            <a:endParaRPr lang="fr-MQ" dirty="0"/>
          </a:p>
        </p:txBody>
      </p:sp>
      <p:sp>
        <p:nvSpPr>
          <p:cNvPr id="3" name="Espace réservé du contenu 2">
            <a:extLst>
              <a:ext uri="{FF2B5EF4-FFF2-40B4-BE49-F238E27FC236}">
                <a16:creationId xmlns:a16="http://schemas.microsoft.com/office/drawing/2014/main" id="{2F22FB1C-87B8-5025-1144-7B87E324D361}"/>
              </a:ext>
            </a:extLst>
          </p:cNvPr>
          <p:cNvSpPr>
            <a:spLocks noGrp="1"/>
          </p:cNvSpPr>
          <p:nvPr>
            <p:ph idx="1"/>
          </p:nvPr>
        </p:nvSpPr>
        <p:spPr/>
        <p:txBody>
          <a:bodyPr numCol="2">
            <a:normAutofit fontScale="55000" lnSpcReduction="20000"/>
          </a:bodyPr>
          <a:lstStyle/>
          <a:p>
            <a:pPr marL="0" indent="0">
              <a:buNone/>
            </a:pPr>
            <a:r>
              <a:rPr lang="fr-FR" sz="2800" b="1" i="0" dirty="0" err="1">
                <a:solidFill>
                  <a:srgbClr val="444444"/>
                </a:solidFill>
                <a:effectLst/>
                <a:latin typeface="Verdana" panose="020B0604030504040204" pitchFamily="34" charset="0"/>
              </a:rPr>
              <a:t>Lamartinière</a:t>
            </a:r>
            <a:br>
              <a:rPr lang="fr-FR" sz="2800" dirty="0"/>
            </a:br>
            <a:r>
              <a:rPr lang="fr-FR" sz="2800" b="0" i="0" dirty="0">
                <a:solidFill>
                  <a:srgbClr val="444444"/>
                </a:solidFill>
                <a:effectLst/>
                <a:latin typeface="Verdana" panose="020B0604030504040204" pitchFamily="34" charset="0"/>
              </a:rPr>
              <a:t>Embrassons-nous et pars</a:t>
            </a:r>
            <a:br>
              <a:rPr lang="fr-FR" sz="2800" dirty="0"/>
            </a:br>
            <a:endParaRPr lang="fr-FR" sz="2800" dirty="0"/>
          </a:p>
          <a:p>
            <a:pPr marL="0" indent="0">
              <a:buNone/>
            </a:pPr>
            <a:r>
              <a:rPr lang="fr-FR" sz="2800" b="1" i="0" dirty="0">
                <a:solidFill>
                  <a:srgbClr val="444444"/>
                </a:solidFill>
                <a:effectLst/>
                <a:latin typeface="Verdana" panose="020B0604030504040204" pitchFamily="34" charset="0"/>
              </a:rPr>
              <a:t>Marie-Jeanne</a:t>
            </a:r>
            <a:br>
              <a:rPr lang="fr-FR" sz="2800" dirty="0"/>
            </a:br>
            <a:r>
              <a:rPr lang="fr-FR" sz="2800" b="0" i="0" dirty="0">
                <a:solidFill>
                  <a:srgbClr val="444444"/>
                </a:solidFill>
                <a:effectLst/>
                <a:latin typeface="Verdana" panose="020B0604030504040204" pitchFamily="34" charset="0"/>
              </a:rPr>
              <a:t>Je ne te quitte point !</a:t>
            </a:r>
            <a:br>
              <a:rPr lang="fr-FR" sz="2800" dirty="0"/>
            </a:br>
            <a:r>
              <a:rPr lang="fr-FR" sz="2800" b="0" i="0" dirty="0">
                <a:solidFill>
                  <a:srgbClr val="444444"/>
                </a:solidFill>
                <a:effectLst/>
                <a:latin typeface="Verdana" panose="020B0604030504040204" pitchFamily="34" charset="0"/>
              </a:rPr>
              <a:t>Je viens pour affronter la balle et la mitraille</a:t>
            </a:r>
            <a:br>
              <a:rPr lang="fr-FR" sz="2800" dirty="0"/>
            </a:br>
            <a:r>
              <a:rPr lang="fr-FR" sz="2800" b="0" i="0" dirty="0">
                <a:solidFill>
                  <a:srgbClr val="444444"/>
                </a:solidFill>
                <a:effectLst/>
                <a:latin typeface="Verdana" panose="020B0604030504040204" pitchFamily="34" charset="0"/>
              </a:rPr>
              <a:t>Pour entendre gronder près de moi la bataille</a:t>
            </a:r>
            <a:br>
              <a:rPr lang="fr-FR" sz="2800" dirty="0"/>
            </a:br>
            <a:r>
              <a:rPr lang="fr-FR" sz="2800" b="0" i="0" dirty="0">
                <a:solidFill>
                  <a:srgbClr val="444444"/>
                </a:solidFill>
                <a:effectLst/>
                <a:latin typeface="Verdana" panose="020B0604030504040204" pitchFamily="34" charset="0"/>
              </a:rPr>
              <a:t>Non pas pour t’embrasser une dernière fois,</a:t>
            </a:r>
            <a:br>
              <a:rPr lang="fr-FR" sz="2800" dirty="0"/>
            </a:br>
            <a:r>
              <a:rPr lang="fr-FR" sz="2800" b="0" i="0" dirty="0">
                <a:solidFill>
                  <a:srgbClr val="444444"/>
                </a:solidFill>
                <a:effectLst/>
                <a:latin typeface="Verdana" panose="020B0604030504040204" pitchFamily="34" charset="0"/>
              </a:rPr>
              <a:t>Mais plutôt pour mourir en entendant ta voix !</a:t>
            </a:r>
            <a:br>
              <a:rPr lang="fr-FR" sz="2800" dirty="0"/>
            </a:br>
            <a:r>
              <a:rPr lang="fr-FR" sz="2800" b="0" i="0" dirty="0">
                <a:solidFill>
                  <a:srgbClr val="444444"/>
                </a:solidFill>
                <a:effectLst/>
                <a:latin typeface="Verdana" panose="020B0604030504040204" pitchFamily="34" charset="0"/>
              </a:rPr>
              <a:t>Ainsi, ne me dis pas de partir… Suis-je esclave ?</a:t>
            </a:r>
            <a:br>
              <a:rPr lang="fr-FR" sz="2800" dirty="0"/>
            </a:br>
            <a:r>
              <a:rPr lang="fr-FR" sz="2800" b="0" i="0" dirty="0">
                <a:solidFill>
                  <a:srgbClr val="444444"/>
                </a:solidFill>
                <a:effectLst/>
                <a:latin typeface="Verdana" panose="020B0604030504040204" pitchFamily="34" charset="0"/>
              </a:rPr>
              <a:t>L’esclave seul a peur…</a:t>
            </a:r>
            <a:br>
              <a:rPr lang="fr-FR" sz="2800" dirty="0"/>
            </a:br>
            <a:endParaRPr lang="fr-FR" sz="2800" dirty="0"/>
          </a:p>
          <a:p>
            <a:pPr marL="0" indent="0">
              <a:buNone/>
            </a:pPr>
            <a:r>
              <a:rPr lang="fr-FR" sz="2800" b="1" i="0" dirty="0">
                <a:solidFill>
                  <a:srgbClr val="444444"/>
                </a:solidFill>
                <a:effectLst/>
                <a:latin typeface="Verdana" panose="020B0604030504040204" pitchFamily="34" charset="0"/>
              </a:rPr>
              <a:t>Dessalines</a:t>
            </a:r>
            <a:br>
              <a:rPr lang="fr-FR" sz="2800" dirty="0"/>
            </a:br>
            <a:r>
              <a:rPr lang="fr-FR" sz="2800" b="0" i="0" dirty="0">
                <a:solidFill>
                  <a:srgbClr val="444444"/>
                </a:solidFill>
                <a:effectLst/>
                <a:latin typeface="Verdana" panose="020B0604030504040204" pitchFamily="34" charset="0"/>
              </a:rPr>
              <a:t>Femme, vous êtes braves !…</a:t>
            </a:r>
          </a:p>
          <a:p>
            <a:pPr marL="0" indent="0">
              <a:buNone/>
            </a:pPr>
            <a:r>
              <a:rPr lang="fr-FR" sz="2800" b="1" i="0" dirty="0">
                <a:solidFill>
                  <a:srgbClr val="444444"/>
                </a:solidFill>
                <a:effectLst/>
                <a:latin typeface="Verdana" panose="020B0604030504040204" pitchFamily="34" charset="0"/>
              </a:rPr>
              <a:t>Marie-Jeanne</a:t>
            </a:r>
            <a:br>
              <a:rPr lang="fr-FR" sz="2800" dirty="0"/>
            </a:br>
            <a:r>
              <a:rPr lang="fr-FR" sz="2800" b="0" i="0" dirty="0">
                <a:solidFill>
                  <a:srgbClr val="444444"/>
                </a:solidFill>
                <a:effectLst/>
                <a:latin typeface="Verdana" panose="020B0604030504040204" pitchFamily="34" charset="0"/>
              </a:rPr>
              <a:t>Moi je suis un combattant !</a:t>
            </a:r>
            <a:br>
              <a:rPr lang="fr-FR" sz="2800" dirty="0"/>
            </a:br>
            <a:r>
              <a:rPr lang="fr-FR" sz="2800" b="0" i="0" dirty="0">
                <a:solidFill>
                  <a:srgbClr val="444444"/>
                </a:solidFill>
                <a:effectLst/>
                <a:latin typeface="Verdana" panose="020B0604030504040204" pitchFamily="34" charset="0"/>
              </a:rPr>
              <a:t>Oui, je veux être au premier rang dans la tempête,</a:t>
            </a:r>
            <a:br>
              <a:rPr lang="fr-FR" sz="2800" dirty="0"/>
            </a:br>
            <a:r>
              <a:rPr lang="fr-FR" sz="2800" b="0" i="0" dirty="0">
                <a:solidFill>
                  <a:srgbClr val="444444"/>
                </a:solidFill>
                <a:effectLst/>
                <a:latin typeface="Verdana" panose="020B0604030504040204" pitchFamily="34" charset="0"/>
              </a:rPr>
              <a:t>Je veux prendre ma part à la terrible fête !</a:t>
            </a:r>
            <a:br>
              <a:rPr lang="fr-FR" sz="2800" dirty="0"/>
            </a:br>
            <a:r>
              <a:rPr lang="fr-FR" sz="2800" b="0" i="0" dirty="0">
                <a:solidFill>
                  <a:srgbClr val="444444"/>
                </a:solidFill>
                <a:effectLst/>
                <a:latin typeface="Verdana" panose="020B0604030504040204" pitchFamily="34" charset="0"/>
              </a:rPr>
              <a:t>Il faut que l’on me voie au plus haut des remparts,</a:t>
            </a:r>
            <a:br>
              <a:rPr lang="fr-FR" sz="2800" dirty="0"/>
            </a:br>
            <a:r>
              <a:rPr lang="fr-FR" sz="2800" b="0" i="0" dirty="0">
                <a:solidFill>
                  <a:srgbClr val="444444"/>
                </a:solidFill>
                <a:effectLst/>
                <a:latin typeface="Verdana" panose="020B0604030504040204" pitchFamily="34" charset="0"/>
              </a:rPr>
              <a:t>Le sabre au clair, avec mes cheveux épars,</a:t>
            </a:r>
            <a:br>
              <a:rPr lang="fr-FR" sz="2800" dirty="0"/>
            </a:br>
            <a:r>
              <a:rPr lang="fr-FR" sz="2800" b="0" i="0" dirty="0">
                <a:solidFill>
                  <a:srgbClr val="444444"/>
                </a:solidFill>
                <a:effectLst/>
                <a:latin typeface="Verdana" panose="020B0604030504040204" pitchFamily="34" charset="0"/>
              </a:rPr>
              <a:t>Ce bonnet phrygien ! La colonne française</a:t>
            </a:r>
            <a:br>
              <a:rPr lang="fr-FR" sz="2800" dirty="0"/>
            </a:br>
            <a:r>
              <a:rPr lang="fr-FR" sz="2800" b="0" i="0" dirty="0">
                <a:solidFill>
                  <a:srgbClr val="444444"/>
                </a:solidFill>
                <a:effectLst/>
                <a:latin typeface="Verdana" panose="020B0604030504040204" pitchFamily="34" charset="0"/>
              </a:rPr>
              <a:t>Frémira, en me voyant debout dans la fournaise,</a:t>
            </a:r>
            <a:br>
              <a:rPr lang="fr-FR" sz="2800" dirty="0"/>
            </a:br>
            <a:r>
              <a:rPr lang="fr-FR" sz="2800" b="0" i="0" dirty="0">
                <a:solidFill>
                  <a:srgbClr val="444444"/>
                </a:solidFill>
                <a:effectLst/>
                <a:latin typeface="Verdana" panose="020B0604030504040204" pitchFamily="34" charset="0"/>
              </a:rPr>
              <a:t>Comme leur Jeanne d’Arc ; et vos vaillants soldats,</a:t>
            </a:r>
            <a:br>
              <a:rPr lang="fr-FR" sz="2800" dirty="0"/>
            </a:br>
            <a:r>
              <a:rPr lang="fr-FR" sz="2800" b="0" i="0" dirty="0">
                <a:solidFill>
                  <a:srgbClr val="444444"/>
                </a:solidFill>
                <a:effectLst/>
                <a:latin typeface="Verdana" panose="020B0604030504040204" pitchFamily="34" charset="0"/>
              </a:rPr>
              <a:t>Jaloux, auprès de moi, de braver le trépas,</a:t>
            </a:r>
            <a:br>
              <a:rPr lang="fr-FR" sz="2800" dirty="0"/>
            </a:br>
            <a:r>
              <a:rPr lang="fr-FR" sz="2800" b="0" i="0" dirty="0">
                <a:solidFill>
                  <a:srgbClr val="444444"/>
                </a:solidFill>
                <a:effectLst/>
                <a:latin typeface="Verdana" panose="020B0604030504040204" pitchFamily="34" charset="0"/>
              </a:rPr>
              <a:t>Alors qu’ils me verront montrer tant de courage,</a:t>
            </a:r>
            <a:br>
              <a:rPr lang="fr-FR" sz="2800" dirty="0"/>
            </a:br>
            <a:r>
              <a:rPr lang="fr-FR" sz="2800" b="0" i="0" dirty="0">
                <a:solidFill>
                  <a:srgbClr val="444444"/>
                </a:solidFill>
                <a:effectLst/>
                <a:latin typeface="Verdana" panose="020B0604030504040204" pitchFamily="34" charset="0"/>
              </a:rPr>
              <a:t>Ne se battront qu’avec plus d’ardeur et de rage !…</a:t>
            </a:r>
          </a:p>
          <a:p>
            <a:r>
              <a:rPr lang="fr-FR" sz="2800" b="1" i="0" dirty="0" err="1">
                <a:solidFill>
                  <a:srgbClr val="444444"/>
                </a:solidFill>
                <a:effectLst/>
                <a:latin typeface="Verdana" panose="020B0604030504040204" pitchFamily="34" charset="0"/>
              </a:rPr>
              <a:t>Boirond</a:t>
            </a:r>
            <a:r>
              <a:rPr lang="fr-FR" sz="2800" b="1" i="0" dirty="0">
                <a:solidFill>
                  <a:srgbClr val="444444"/>
                </a:solidFill>
                <a:effectLst/>
                <a:latin typeface="Verdana" panose="020B0604030504040204" pitchFamily="34" charset="0"/>
              </a:rPr>
              <a:t> </a:t>
            </a:r>
          </a:p>
          <a:p>
            <a:r>
              <a:rPr lang="fr-FR" sz="2800" b="0" i="0" dirty="0">
                <a:solidFill>
                  <a:srgbClr val="444444"/>
                </a:solidFill>
                <a:effectLst/>
                <a:latin typeface="Verdana" panose="020B0604030504040204" pitchFamily="34" charset="0"/>
              </a:rPr>
              <a:t>Oui, reste !</a:t>
            </a:r>
            <a:br>
              <a:rPr lang="fr-FR" sz="2800" dirty="0"/>
            </a:br>
            <a:r>
              <a:rPr lang="fr-FR" sz="2800" b="0" i="0" dirty="0">
                <a:solidFill>
                  <a:srgbClr val="444444"/>
                </a:solidFill>
                <a:effectLst/>
                <a:latin typeface="Verdana" panose="020B0604030504040204" pitchFamily="34" charset="0"/>
              </a:rPr>
              <a:t>Les femmes en ces jours de luttes, ont tant fait !</a:t>
            </a:r>
            <a:br>
              <a:rPr lang="fr-FR" sz="2800" dirty="0"/>
            </a:br>
            <a:r>
              <a:rPr lang="fr-FR" sz="2800" b="0" i="0" dirty="0">
                <a:solidFill>
                  <a:srgbClr val="444444"/>
                </a:solidFill>
                <a:effectLst/>
                <a:latin typeface="Verdana" panose="020B0604030504040204" pitchFamily="34" charset="0"/>
              </a:rPr>
              <a:t>Qu’une soit à l’honneur ! L’Histoire chercherait</a:t>
            </a:r>
            <a:br>
              <a:rPr lang="fr-FR" sz="2800" dirty="0"/>
            </a:br>
            <a:r>
              <a:rPr lang="fr-FR" sz="2800" b="0" i="0" dirty="0">
                <a:solidFill>
                  <a:srgbClr val="444444"/>
                </a:solidFill>
                <a:effectLst/>
                <a:latin typeface="Verdana" panose="020B0604030504040204" pitchFamily="34" charset="0"/>
              </a:rPr>
              <a:t>Ton visage parmi le groupe que nous sommes !</a:t>
            </a:r>
            <a:br>
              <a:rPr lang="fr-FR" sz="2800" dirty="0"/>
            </a:br>
            <a:r>
              <a:rPr lang="fr-FR" sz="2800" b="0" i="0" dirty="0">
                <a:solidFill>
                  <a:srgbClr val="444444"/>
                </a:solidFill>
                <a:effectLst/>
                <a:latin typeface="Verdana" panose="020B0604030504040204" pitchFamily="34" charset="0"/>
              </a:rPr>
              <a:t>Un poète plus tard, seule parmi tant d’hommes,</a:t>
            </a:r>
            <a:br>
              <a:rPr lang="fr-FR" sz="2800" dirty="0"/>
            </a:br>
            <a:r>
              <a:rPr lang="fr-FR" sz="2800" b="0" i="0" dirty="0">
                <a:solidFill>
                  <a:srgbClr val="444444"/>
                </a:solidFill>
                <a:effectLst/>
                <a:latin typeface="Verdana" panose="020B0604030504040204" pitchFamily="34" charset="0"/>
              </a:rPr>
              <a:t>Sera fier de te voir, ainsi que sur ce mur,</a:t>
            </a:r>
            <a:br>
              <a:rPr lang="fr-FR" sz="2800" dirty="0"/>
            </a:br>
            <a:r>
              <a:rPr lang="fr-FR" sz="2800" b="0" i="0" dirty="0" err="1">
                <a:solidFill>
                  <a:srgbClr val="444444"/>
                </a:solidFill>
                <a:effectLst/>
                <a:latin typeface="Verdana" panose="020B0604030504040204" pitchFamily="34" charset="0"/>
              </a:rPr>
              <a:t>Entr’ouvant</a:t>
            </a:r>
            <a:r>
              <a:rPr lang="fr-FR" sz="2800" b="0" i="0" dirty="0">
                <a:solidFill>
                  <a:srgbClr val="444444"/>
                </a:solidFill>
                <a:effectLst/>
                <a:latin typeface="Verdana" panose="020B0604030504040204" pitchFamily="34" charset="0"/>
              </a:rPr>
              <a:t> au zéphir sa corolle d’azur</a:t>
            </a:r>
            <a:br>
              <a:rPr lang="fr-FR" sz="2800" dirty="0"/>
            </a:br>
            <a:r>
              <a:rPr lang="fr-FR" sz="2800" b="0" i="0" dirty="0">
                <a:solidFill>
                  <a:srgbClr val="444444"/>
                </a:solidFill>
                <a:effectLst/>
                <a:latin typeface="Verdana" panose="020B0604030504040204" pitchFamily="34" charset="0"/>
              </a:rPr>
              <a:t>Une fleur embaumant ce vieux fort en ruine…</a:t>
            </a:r>
            <a:br>
              <a:rPr lang="fr-FR" sz="2800" dirty="0"/>
            </a:br>
            <a:r>
              <a:rPr lang="fr-FR" sz="2800" b="0" i="0" dirty="0">
                <a:solidFill>
                  <a:srgbClr val="444444"/>
                </a:solidFill>
                <a:effectLst/>
                <a:latin typeface="Verdana" panose="020B0604030504040204" pitchFamily="34" charset="0"/>
              </a:rPr>
              <a:t>Nous serons les héros, tu seras l’héroïne !</a:t>
            </a:r>
            <a:endParaRPr lang="fr-MQ" sz="2800" dirty="0"/>
          </a:p>
          <a:p>
            <a:pPr marL="0" indent="0">
              <a:buNone/>
            </a:pPr>
            <a:br>
              <a:rPr lang="fr-FR" sz="2800" dirty="0"/>
            </a:br>
            <a:endParaRPr lang="fr-FR" sz="2800" dirty="0">
              <a:solidFill>
                <a:srgbClr val="444444"/>
              </a:solidFill>
              <a:latin typeface="Verdana" panose="020B0604030504040204" pitchFamily="34" charset="0"/>
            </a:endParaRPr>
          </a:p>
          <a:p>
            <a:endParaRPr lang="fr-MQ" dirty="0"/>
          </a:p>
        </p:txBody>
      </p:sp>
    </p:spTree>
    <p:extLst>
      <p:ext uri="{BB962C8B-B14F-4D97-AF65-F5344CB8AC3E}">
        <p14:creationId xmlns:p14="http://schemas.microsoft.com/office/powerpoint/2010/main" val="766699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B59CE8-27DA-BDBA-6974-0A58D86CB7EA}"/>
              </a:ext>
            </a:extLst>
          </p:cNvPr>
          <p:cNvSpPr>
            <a:spLocks noGrp="1"/>
          </p:cNvSpPr>
          <p:nvPr>
            <p:ph type="title"/>
          </p:nvPr>
        </p:nvSpPr>
        <p:spPr/>
        <p:txBody>
          <a:bodyPr/>
          <a:lstStyle/>
          <a:p>
            <a:r>
              <a:rPr lang="fr-FR" dirty="0"/>
              <a:t>Résumé </a:t>
            </a:r>
            <a:r>
              <a:rPr lang="fr-MQ" dirty="0"/>
              <a:t>des propos</a:t>
            </a:r>
          </a:p>
        </p:txBody>
      </p:sp>
      <p:sp>
        <p:nvSpPr>
          <p:cNvPr id="3" name="Espace réservé du contenu 2">
            <a:extLst>
              <a:ext uri="{FF2B5EF4-FFF2-40B4-BE49-F238E27FC236}">
                <a16:creationId xmlns:a16="http://schemas.microsoft.com/office/drawing/2014/main" id="{B0E51B17-F0B4-D6BB-DC40-43CA92F58484}"/>
              </a:ext>
            </a:extLst>
          </p:cNvPr>
          <p:cNvSpPr>
            <a:spLocks noGrp="1"/>
          </p:cNvSpPr>
          <p:nvPr>
            <p:ph idx="1"/>
          </p:nvPr>
        </p:nvSpPr>
        <p:spPr/>
        <p:txBody>
          <a:bodyPr/>
          <a:lstStyle/>
          <a:p>
            <a:pPr marL="742950" lvl="1" indent="-285750">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1802 le général </a:t>
            </a:r>
            <a:r>
              <a:rPr lang="fr-FR" sz="1800" kern="100" dirty="0">
                <a:latin typeface="Calibri" panose="020F0502020204030204" pitchFamily="34" charset="0"/>
                <a:ea typeface="Calibri" panose="020F0502020204030204" pitchFamily="34" charset="0"/>
                <a:cs typeface="Times New Roman" panose="02020603050405020304" pitchFamily="18" charset="0"/>
              </a:rPr>
              <a:t>L</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eclerc, dans sa correspondance,  évoque le fait que même les femmes  semblent se rire de la mort. </a:t>
            </a:r>
            <a:endParaRPr lang="fr-MQ"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Une d’entre elles apostrophe son mari en lui disant : «  </a:t>
            </a:r>
            <a:r>
              <a:rPr lang="fr-FR" sz="1800" kern="100" dirty="0">
                <a:latin typeface="Calibri" panose="020F0502020204030204" pitchFamily="34" charset="0"/>
                <a:ea typeface="Calibri" panose="020F0502020204030204" pitchFamily="34" charset="0"/>
                <a:cs typeface="Times New Roman" panose="02020603050405020304" pitchFamily="18" charset="0"/>
              </a:rPr>
              <a:t>N</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 savez-vous pas comment il est sublime de mourir pour la liberté ? »  et puis elle saisit la corde et se pendit plutôt que mourir entre les mains du bourreau</a:t>
            </a:r>
            <a:endParaRPr lang="fr-MQ"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Une autre dit à ses filles qui sanglotaient à côté d’elles : « Réjouissez-vous, vos flancs n’engendreront pas des esclaves) !</a:t>
            </a:r>
          </a:p>
          <a:p>
            <a:pPr marL="742950" lvl="1" indent="-285750">
              <a:buFont typeface="Courier New" panose="02070309020205020404" pitchFamily="49" charset="0"/>
              <a:buChar char="o"/>
            </a:pPr>
            <a:endParaRPr lang="fr-FR" sz="1800" kern="100" dirty="0">
              <a:latin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fr-FR" sz="1800" kern="100" dirty="0">
                <a:latin typeface="Calibri" panose="020F0502020204030204" pitchFamily="34" charset="0"/>
                <a:cs typeface="Times New Roman" panose="02020603050405020304" pitchFamily="18" charset="0"/>
              </a:rPr>
              <a:t>Avant le ralliement des anciens généraux de Toussaint </a:t>
            </a:r>
            <a:r>
              <a:rPr lang="fr-FR" sz="1800" kern="100" dirty="0" err="1">
                <a:latin typeface="Calibri" panose="020F0502020204030204" pitchFamily="34" charset="0"/>
                <a:cs typeface="Times New Roman" panose="02020603050405020304" pitchFamily="18" charset="0"/>
              </a:rPr>
              <a:t>louverture</a:t>
            </a:r>
            <a:r>
              <a:rPr lang="fr-FR" sz="1800" kern="100" dirty="0">
                <a:latin typeface="Calibri" panose="020F0502020204030204" pitchFamily="34" charset="0"/>
                <a:cs typeface="Times New Roman" panose="02020603050405020304" pitchFamily="18" charset="0"/>
              </a:rPr>
              <a:t>, la reprise du combat pur la liberté est porté dans le sud par des citoyens et des citoyennes ordinaires</a:t>
            </a:r>
          </a:p>
          <a:p>
            <a:pPr marL="800100" lvl="1" indent="-342900">
              <a:buFont typeface="Symbol" pitchFamily="2" charset="2"/>
              <a:buChar char=""/>
            </a:pPr>
            <a:r>
              <a:rPr lang="fr-FR" sz="1400" kern="100" dirty="0">
                <a:latin typeface="Calibri" panose="020F0502020204030204" pitchFamily="34" charset="0"/>
                <a:cs typeface="Times New Roman" panose="02020603050405020304" pitchFamily="18" charset="0"/>
              </a:rPr>
              <a:t>EX1 </a:t>
            </a:r>
            <a:r>
              <a:rPr lang="fr-FR" sz="1400" kern="100" dirty="0">
                <a:effectLst/>
                <a:latin typeface="Calibri" panose="020F0502020204030204" pitchFamily="34" charset="0"/>
                <a:ea typeface="Calibri" panose="020F0502020204030204" pitchFamily="34" charset="0"/>
                <a:cs typeface="Times New Roman" panose="02020603050405020304" pitchFamily="18" charset="0"/>
              </a:rPr>
              <a:t>Juillet 1802/1804, </a:t>
            </a:r>
            <a:r>
              <a:rPr lang="fr-FR" sz="1800" kern="100" dirty="0">
                <a:latin typeface="Calibri" panose="020F0502020204030204" pitchFamily="34" charset="0"/>
                <a:ea typeface="Calibri" panose="020F0502020204030204" pitchFamily="34" charset="0"/>
                <a:cs typeface="Times New Roman" panose="02020603050405020304" pitchFamily="18" charset="0"/>
              </a:rPr>
              <a:t>c</a:t>
            </a:r>
            <a:r>
              <a:rPr lang="fr-FR" sz="1800" dirty="0">
                <a:effectLst/>
                <a:latin typeface="Calibri" panose="020F0502020204030204" pitchFamily="34" charset="0"/>
                <a:ea typeface="Calibri" panose="020F0502020204030204" pitchFamily="34" charset="0"/>
                <a:cs typeface="Times New Roman" panose="02020603050405020304" pitchFamily="18" charset="0"/>
              </a:rPr>
              <a:t>onspiration coordonnée </a:t>
            </a:r>
            <a:r>
              <a:rPr lang="fr-FR" sz="1800" dirty="0">
                <a:latin typeface="Calibri" panose="020F0502020204030204" pitchFamily="34" charset="0"/>
                <a:ea typeface="Calibri" panose="020F0502020204030204" pitchFamily="34" charset="0"/>
                <a:cs typeface="Times New Roman" panose="02020603050405020304" pitchFamily="18" charset="0"/>
              </a:rPr>
              <a:t>par </a:t>
            </a:r>
            <a:r>
              <a:rPr lang="fr-FR" sz="1800" dirty="0">
                <a:effectLst/>
                <a:latin typeface="Calibri" panose="020F0502020204030204" pitchFamily="34" charset="0"/>
                <a:ea typeface="Calibri" panose="020F0502020204030204" pitchFamily="34" charset="0"/>
                <a:cs typeface="Times New Roman" panose="02020603050405020304" pitchFamily="18" charset="0"/>
              </a:rPr>
              <a:t>les travailleurs urbains et  les cultivateurs dans le canton de Corail près de Jérémie, organisé par le boucher Toussaint-</a:t>
            </a:r>
            <a:r>
              <a:rPr lang="fr-FR" sz="1800" dirty="0">
                <a:latin typeface="Calibri" panose="020F0502020204030204" pitchFamily="34" charset="0"/>
                <a:ea typeface="Calibri" panose="020F0502020204030204" pitchFamily="34" charset="0"/>
                <a:cs typeface="Times New Roman" panose="02020603050405020304" pitchFamily="18" charset="0"/>
              </a:rPr>
              <a:t>J</a:t>
            </a:r>
            <a:r>
              <a:rPr lang="fr-FR" sz="1800" dirty="0">
                <a:effectLst/>
                <a:latin typeface="Calibri" panose="020F0502020204030204" pitchFamily="34" charset="0"/>
                <a:ea typeface="Calibri" panose="020F0502020204030204" pitchFamily="34" charset="0"/>
                <a:cs typeface="Times New Roman" panose="02020603050405020304" pitchFamily="18" charset="0"/>
              </a:rPr>
              <a:t>ean-Baptiste surnommé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Lapaquerie</a:t>
            </a:r>
            <a:r>
              <a:rPr lang="fr-FR" sz="1800" dirty="0">
                <a:effectLst/>
                <a:latin typeface="Calibri" panose="020F0502020204030204" pitchFamily="34" charset="0"/>
                <a:ea typeface="Calibri" panose="020F0502020204030204" pitchFamily="34" charset="0"/>
                <a:cs typeface="Times New Roman" panose="02020603050405020304" pitchFamily="18" charset="0"/>
              </a:rPr>
              <a:t> et sa femme qui partageait ses idées et manifestait hautement sa haine des Blancs et le désir de les voir tous exterminés</a:t>
            </a:r>
            <a:r>
              <a:rPr lang="fr-MQ" dirty="0">
                <a:effectLst/>
              </a:rPr>
              <a:t> !</a:t>
            </a:r>
          </a:p>
          <a:p>
            <a:pPr marL="800100" lvl="1" indent="-342900">
              <a:buFont typeface="Symbol" pitchFamily="2" charset="2"/>
              <a:buChar char=""/>
            </a:pPr>
            <a:r>
              <a:rPr lang="fr-MQ" dirty="0"/>
              <a:t>Ex 2</a:t>
            </a:r>
          </a:p>
        </p:txBody>
      </p:sp>
    </p:spTree>
    <p:extLst>
      <p:ext uri="{BB962C8B-B14F-4D97-AF65-F5344CB8AC3E}">
        <p14:creationId xmlns:p14="http://schemas.microsoft.com/office/powerpoint/2010/main" val="4136838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4">
            <a:extLst>
              <a:ext uri="{FF2B5EF4-FFF2-40B4-BE49-F238E27FC236}">
                <a16:creationId xmlns:a16="http://schemas.microsoft.com/office/drawing/2014/main" id="{ECC4D21F-68D6-243F-17B1-406B45D7F46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1500" y="-638381"/>
            <a:ext cx="13242471" cy="8695660"/>
          </a:xfrm>
          <a:prstGeom prst="rect">
            <a:avLst/>
          </a:prstGeom>
        </p:spPr>
      </p:pic>
      <p:sp>
        <p:nvSpPr>
          <p:cNvPr id="4" name="ZoneTexte 3">
            <a:extLst>
              <a:ext uri="{FF2B5EF4-FFF2-40B4-BE49-F238E27FC236}">
                <a16:creationId xmlns:a16="http://schemas.microsoft.com/office/drawing/2014/main" id="{C9E50E1E-BF84-67DC-00AB-2EACD7B192CB}"/>
              </a:ext>
            </a:extLst>
          </p:cNvPr>
          <p:cNvSpPr txBox="1"/>
          <p:nvPr/>
        </p:nvSpPr>
        <p:spPr>
          <a:xfrm>
            <a:off x="6363784" y="6347476"/>
            <a:ext cx="5483886" cy="230832"/>
          </a:xfrm>
          <a:prstGeom prst="rect">
            <a:avLst/>
          </a:prstGeom>
          <a:noFill/>
        </p:spPr>
        <p:txBody>
          <a:bodyPr wrap="square" rtlCol="0">
            <a:spAutoFit/>
          </a:bodyPr>
          <a:lstStyle/>
          <a:p>
            <a:r>
              <a:rPr lang="fr-MQ" sz="900">
                <a:hlinkClick r:id="rId3" tooltip="https://fr.vikidia.org/wiki/Antilles"/>
              </a:rPr>
              <a:t>Cette photo</a:t>
            </a:r>
            <a:r>
              <a:rPr lang="fr-MQ" sz="900"/>
              <a:t> par Auteur inconnu est soumise à la licence </a:t>
            </a:r>
            <a:r>
              <a:rPr lang="fr-MQ" sz="900">
                <a:hlinkClick r:id="rId4" tooltip="https://creativecommons.org/licenses/by-sa/3.0/"/>
              </a:rPr>
              <a:t>CC BY-SA</a:t>
            </a:r>
            <a:endParaRPr lang="fr-MQ" sz="900"/>
          </a:p>
        </p:txBody>
      </p:sp>
    </p:spTree>
    <p:extLst>
      <p:ext uri="{BB962C8B-B14F-4D97-AF65-F5344CB8AC3E}">
        <p14:creationId xmlns:p14="http://schemas.microsoft.com/office/powerpoint/2010/main" val="1538117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06CF90-3F83-75AC-45C2-F2E4AB764629}"/>
              </a:ext>
            </a:extLst>
          </p:cNvPr>
          <p:cNvSpPr>
            <a:spLocks noGrp="1"/>
          </p:cNvSpPr>
          <p:nvPr>
            <p:ph type="title"/>
          </p:nvPr>
        </p:nvSpPr>
        <p:spPr/>
        <p:txBody>
          <a:bodyPr/>
          <a:lstStyle/>
          <a:p>
            <a:r>
              <a:rPr lang="fr-MQ" dirty="0"/>
              <a:t>B. Défendre ses idées pour un monde professionnel plus juste (1)</a:t>
            </a:r>
          </a:p>
        </p:txBody>
      </p:sp>
      <p:sp>
        <p:nvSpPr>
          <p:cNvPr id="3" name="Espace réservé du contenu 2">
            <a:extLst>
              <a:ext uri="{FF2B5EF4-FFF2-40B4-BE49-F238E27FC236}">
                <a16:creationId xmlns:a16="http://schemas.microsoft.com/office/drawing/2014/main" id="{34755F16-D065-A228-8561-18EA277445DC}"/>
              </a:ext>
            </a:extLst>
          </p:cNvPr>
          <p:cNvSpPr>
            <a:spLocks noGrp="1"/>
          </p:cNvSpPr>
          <p:nvPr>
            <p:ph idx="1"/>
          </p:nvPr>
        </p:nvSpPr>
        <p:spPr>
          <a:xfrm>
            <a:off x="838199" y="1825625"/>
            <a:ext cx="10803673" cy="4820502"/>
          </a:xfrm>
        </p:spPr>
        <p:txBody>
          <a:bodyPr>
            <a:normAutofit lnSpcReduction="10000"/>
          </a:bodyPr>
          <a:lstStyle/>
          <a:p>
            <a:pPr algn="just"/>
            <a:endParaRPr lang="fr-MQ" dirty="0"/>
          </a:p>
          <a:p>
            <a:pPr marL="0" indent="0" algn="just">
              <a:buNone/>
            </a:pPr>
            <a:r>
              <a:rPr lang="fr-MQ" dirty="0"/>
              <a:t>« Enfin, vos femmes murmurent de l’inégalité du partage que je me propose d’établir parce que la part que je leur destine est moindre que celle des hommes. </a:t>
            </a:r>
            <a:r>
              <a:rPr lang="fr-MQ" u="sng" dirty="0"/>
              <a:t>Pourquoi nous donner moins qu’aux hommes disent-elles ? Allons nous au travail plus tard qu’eux ? </a:t>
            </a:r>
            <a:r>
              <a:rPr lang="fr-FR" u="sng" dirty="0"/>
              <a:t>L</a:t>
            </a:r>
            <a:r>
              <a:rPr lang="fr-MQ" u="sng" dirty="0"/>
              <a:t>e quittons-nous plus tôt?</a:t>
            </a:r>
            <a:r>
              <a:rPr lang="fr-MQ" dirty="0"/>
              <a:t> </a:t>
            </a:r>
            <a:r>
              <a:rPr lang="fr-FR" dirty="0"/>
              <a:t>C</a:t>
            </a:r>
            <a:r>
              <a:rPr lang="fr-MQ" dirty="0"/>
              <a:t>e n’est pas contre les propriétaires des terres, c’est contre vous, contre leurs hommes qu’elles forment cette prétention exagérée… »</a:t>
            </a:r>
          </a:p>
          <a:p>
            <a:r>
              <a:rPr lang="fr-FR" dirty="0" err="1"/>
              <a:t>É</a:t>
            </a:r>
            <a:r>
              <a:rPr lang="fr-MQ" dirty="0"/>
              <a:t>tienne de Polverel, Proclamation du 7 février 1794</a:t>
            </a:r>
          </a:p>
          <a:p>
            <a:endParaRPr lang="fr-MQ" dirty="0"/>
          </a:p>
          <a:p>
            <a:r>
              <a:rPr lang="fr-MQ" dirty="0"/>
              <a:t>NB dans un contexte où les anciens esclaves hommes sont majoritairement dans l’armée, cette mesure permettait aussi d’obtenir des productions à moindre coût</a:t>
            </a:r>
          </a:p>
        </p:txBody>
      </p:sp>
    </p:spTree>
    <p:extLst>
      <p:ext uri="{BB962C8B-B14F-4D97-AF65-F5344CB8AC3E}">
        <p14:creationId xmlns:p14="http://schemas.microsoft.com/office/powerpoint/2010/main" val="2991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896F2E-C4B5-3022-2D69-3CB18C1C4CC4}"/>
              </a:ext>
            </a:extLst>
          </p:cNvPr>
          <p:cNvSpPr>
            <a:spLocks noGrp="1"/>
          </p:cNvSpPr>
          <p:nvPr>
            <p:ph type="title"/>
          </p:nvPr>
        </p:nvSpPr>
        <p:spPr/>
        <p:txBody>
          <a:bodyPr/>
          <a:lstStyle/>
          <a:p>
            <a:r>
              <a:rPr lang="fr-MQ" dirty="0"/>
              <a:t>Améliorer les conditions de travail de tous (2)</a:t>
            </a:r>
          </a:p>
        </p:txBody>
      </p:sp>
      <p:sp>
        <p:nvSpPr>
          <p:cNvPr id="3" name="Espace réservé du contenu 2">
            <a:extLst>
              <a:ext uri="{FF2B5EF4-FFF2-40B4-BE49-F238E27FC236}">
                <a16:creationId xmlns:a16="http://schemas.microsoft.com/office/drawing/2014/main" id="{13BBA285-51AB-A8C3-07A8-B3C4FC5D10A2}"/>
              </a:ext>
            </a:extLst>
          </p:cNvPr>
          <p:cNvSpPr>
            <a:spLocks noGrp="1"/>
          </p:cNvSpPr>
          <p:nvPr>
            <p:ph idx="1"/>
          </p:nvPr>
        </p:nvSpPr>
        <p:spPr/>
        <p:txBody>
          <a:bodyPr>
            <a:normAutofit fontScale="92500" lnSpcReduction="10000"/>
          </a:bodyPr>
          <a:lstStyle/>
          <a:p>
            <a:r>
              <a:rPr lang="fr-FR" dirty="0"/>
              <a:t>L</a:t>
            </a:r>
            <a:r>
              <a:rPr lang="fr-MQ" dirty="0"/>
              <a:t>e combat des cultivatrices de la partie Sud pour une meilleure répartition du temps de travail en 1793  et 1794;</a:t>
            </a:r>
          </a:p>
          <a:p>
            <a:r>
              <a:rPr lang="fr-MQ" b="1" dirty="0"/>
              <a:t>6 jours de travail et une journée de repos contre un tiers des revenus de l’habitation (option A)</a:t>
            </a:r>
          </a:p>
          <a:p>
            <a:r>
              <a:rPr lang="fr-MQ" b="1" dirty="0"/>
              <a:t>5 jours de travail et deux jours de repos contre un sixième des revenus de l’habitation (option B)</a:t>
            </a:r>
          </a:p>
          <a:p>
            <a:endParaRPr lang="fr-MQ" dirty="0"/>
          </a:p>
          <a:p>
            <a:pPr marL="0" indent="0">
              <a:buNone/>
            </a:pPr>
            <a:r>
              <a:rPr lang="fr-MQ" dirty="0"/>
              <a:t>NB. Beaucoup de femmes font choisir à leur atelier l’option B, exprimant leur volonté profonde de changer de modèle économique et social et leur confiance en leurs capacités à produire suffisamment par leurs propres moyens</a:t>
            </a:r>
          </a:p>
          <a:p>
            <a:endParaRPr lang="fr-MQ" dirty="0"/>
          </a:p>
        </p:txBody>
      </p:sp>
    </p:spTree>
    <p:extLst>
      <p:ext uri="{BB962C8B-B14F-4D97-AF65-F5344CB8AC3E}">
        <p14:creationId xmlns:p14="http://schemas.microsoft.com/office/powerpoint/2010/main" val="905624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01B46B-5E05-92AC-C2F5-30236869114F}"/>
              </a:ext>
            </a:extLst>
          </p:cNvPr>
          <p:cNvSpPr>
            <a:spLocks noGrp="1"/>
          </p:cNvSpPr>
          <p:nvPr>
            <p:ph type="title"/>
          </p:nvPr>
        </p:nvSpPr>
        <p:spPr/>
        <p:txBody>
          <a:bodyPr/>
          <a:lstStyle/>
          <a:p>
            <a:r>
              <a:rPr lang="fr-MQ" dirty="0"/>
              <a:t>V. S’opposer par les voies administratives et judiciaires</a:t>
            </a:r>
          </a:p>
        </p:txBody>
      </p:sp>
      <p:sp>
        <p:nvSpPr>
          <p:cNvPr id="3" name="Espace réservé du texte 2">
            <a:extLst>
              <a:ext uri="{FF2B5EF4-FFF2-40B4-BE49-F238E27FC236}">
                <a16:creationId xmlns:a16="http://schemas.microsoft.com/office/drawing/2014/main" id="{D84F6084-7D45-2A25-3A16-61A0570E34A9}"/>
              </a:ext>
            </a:extLst>
          </p:cNvPr>
          <p:cNvSpPr>
            <a:spLocks noGrp="1"/>
          </p:cNvSpPr>
          <p:nvPr>
            <p:ph type="body" idx="1"/>
          </p:nvPr>
        </p:nvSpPr>
        <p:spPr/>
        <p:txBody>
          <a:bodyPr/>
          <a:lstStyle/>
          <a:p>
            <a:r>
              <a:rPr lang="fr-FR" dirty="0"/>
              <a:t>Deux exemples concrets (Louisa et Lucille pour la Guadeloupe)</a:t>
            </a:r>
          </a:p>
          <a:p>
            <a:r>
              <a:rPr lang="fr-FR" dirty="0"/>
              <a:t>Tous les éléments juridiques et règlementaires pour expliquer ces pratiques que le grand public pense ordinairement impossible.</a:t>
            </a:r>
            <a:endParaRPr lang="fr-MQ" dirty="0"/>
          </a:p>
        </p:txBody>
      </p:sp>
    </p:spTree>
    <p:extLst>
      <p:ext uri="{BB962C8B-B14F-4D97-AF65-F5344CB8AC3E}">
        <p14:creationId xmlns:p14="http://schemas.microsoft.com/office/powerpoint/2010/main" val="1139086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F50E8-1CB0-DD4E-8D21-B0E181608F66}"/>
              </a:ext>
            </a:extLst>
          </p:cNvPr>
          <p:cNvSpPr>
            <a:spLocks noGrp="1"/>
          </p:cNvSpPr>
          <p:nvPr>
            <p:ph type="title"/>
          </p:nvPr>
        </p:nvSpPr>
        <p:spPr/>
        <p:txBody>
          <a:bodyPr/>
          <a:lstStyle/>
          <a:p>
            <a:r>
              <a:rPr lang="fr-FR" dirty="0"/>
              <a:t>D</a:t>
            </a:r>
            <a:r>
              <a:rPr lang="fr-MQ" dirty="0"/>
              <a:t>épôt de plainte par  Louisa,  esclave de Guadeloupe, 1844</a:t>
            </a:r>
          </a:p>
        </p:txBody>
      </p:sp>
      <p:sp>
        <p:nvSpPr>
          <p:cNvPr id="3" name="Espace réservé du contenu 2">
            <a:extLst>
              <a:ext uri="{FF2B5EF4-FFF2-40B4-BE49-F238E27FC236}">
                <a16:creationId xmlns:a16="http://schemas.microsoft.com/office/drawing/2014/main" id="{5A3161CC-0B21-0C45-A6D1-EA9EE4644B5B}"/>
              </a:ext>
            </a:extLst>
          </p:cNvPr>
          <p:cNvSpPr>
            <a:spLocks noGrp="1"/>
          </p:cNvSpPr>
          <p:nvPr>
            <p:ph idx="1"/>
          </p:nvPr>
        </p:nvSpPr>
        <p:spPr>
          <a:xfrm>
            <a:off x="838200" y="1825625"/>
            <a:ext cx="10190356" cy="3733443"/>
          </a:xfrm>
        </p:spPr>
        <p:txBody>
          <a:bodyPr>
            <a:normAutofit fontScale="25000" lnSpcReduction="20000"/>
          </a:bodyPr>
          <a:lstStyle/>
          <a:p>
            <a:pPr marL="0" lvl="0" indent="0" algn="just" eaLnBrk="0" fontAlgn="base" hangingPunct="0">
              <a:lnSpc>
                <a:spcPct val="100000"/>
              </a:lnSpc>
              <a:spcBef>
                <a:spcPct val="0"/>
              </a:spcBef>
              <a:spcAft>
                <a:spcPct val="0"/>
              </a:spcAft>
              <a:buNone/>
            </a:pPr>
            <a:r>
              <a:rPr lang="fr-MQ" altLang="fr-MQ" sz="8000" dirty="0">
                <a:latin typeface="Times New Roman" panose="02020603050405020304" pitchFamily="18" charset="0"/>
                <a:cs typeface="Times New Roman" panose="02020603050405020304" pitchFamily="18" charset="0"/>
              </a:rPr>
              <a:t>Hier matin, avant le jour 4, ma maîtresse ne voyant pas arriver ses canots 5 est allée à leur recherche. Son absence fut très courte et à son retour, elle prétendit que j’avais été la remplacer auprès de M. Marfin ; qu’elle m’avait vue par la porte de derrière de la maison principale, tandis que je n’étais pas sortie (sic) de la cuisine où j’étais occupée à faire le café. </a:t>
            </a:r>
          </a:p>
          <a:p>
            <a:pPr marL="0" lvl="0" indent="0" algn="just" eaLnBrk="0" fontAlgn="base" hangingPunct="0">
              <a:lnSpc>
                <a:spcPct val="100000"/>
              </a:lnSpc>
              <a:spcBef>
                <a:spcPct val="0"/>
              </a:spcBef>
              <a:spcAft>
                <a:spcPct val="0"/>
              </a:spcAft>
              <a:buNone/>
            </a:pPr>
            <a:r>
              <a:rPr lang="fr-MQ" altLang="fr-MQ" sz="8000" dirty="0">
                <a:latin typeface="Times New Roman" panose="02020603050405020304" pitchFamily="18" charset="0"/>
                <a:cs typeface="Times New Roman" panose="02020603050405020304" pitchFamily="18" charset="0"/>
              </a:rPr>
              <a:t>Je venais d’entrer dans la case de ma mère, lorsque la Demoiselle Machère, qui déjà m’avait querellée et maltraitée plusieurs fois pour M. Marfin, vint m’arracher de cet asile. C’est alors qu’elle commença à me donner des coups de poings, de pieds et d’un paquet de clefs qu’elle avait à la main, malgré toutes mes dénégations et celles de M. Marfin, avec lequel elle m’a confrontée et qui a déclaré que, si les coups me faisaient dire que, c’était vrai, je mentirais. </a:t>
            </a:r>
          </a:p>
          <a:p>
            <a:pPr marL="0" indent="0" algn="just" eaLnBrk="0" fontAlgn="base" hangingPunct="0">
              <a:lnSpc>
                <a:spcPct val="100000"/>
              </a:lnSpc>
              <a:spcBef>
                <a:spcPct val="0"/>
              </a:spcBef>
              <a:spcAft>
                <a:spcPct val="0"/>
              </a:spcAft>
              <a:buNone/>
            </a:pPr>
            <a:r>
              <a:rPr lang="fr-MQ" altLang="fr-MQ" sz="8000" dirty="0">
                <a:latin typeface="Times New Roman" panose="02020603050405020304" pitchFamily="18" charset="0"/>
                <a:cs typeface="Times New Roman" panose="02020603050405020304" pitchFamily="18" charset="0"/>
              </a:rPr>
              <a:t>Après le départ de M. Marfin, et nonobstant les preuves que je voulais fournir de mon innocence par Victor et Marianne qui ne m’ont pas perdue de vue dans la cuisine, elle m’a fait amarrer à plat ventre par Jean et Saint-Jean et m’a frappée d’un grand nombre de coups de rigoise 6 sur les épaules et sur les fesses, disant qu’elle voulait me tuer. Après qu’elle s’est ainsi lassée, comme je n’avais plus la force de crier, elle m’a fait détacher et conduire dans sa chambre. Là, derrière son lit, elle a commandé qu’on perça un trou pour me </a:t>
            </a:r>
            <a:r>
              <a:rPr lang="fr-FR" sz="8000" dirty="0">
                <a:effectLst/>
                <a:latin typeface="Times New Roman" panose="02020603050405020304" pitchFamily="18" charset="0"/>
                <a:cs typeface="Times New Roman" panose="02020603050405020304" pitchFamily="18" charset="0"/>
              </a:rPr>
              <a:t>mettre aux fers, et a </a:t>
            </a:r>
            <a:r>
              <a:rPr lang="fr-FR" sz="8000" dirty="0" err="1">
                <a:effectLst/>
                <a:latin typeface="Times New Roman" panose="02020603050405020304" pitchFamily="18" charset="0"/>
                <a:cs typeface="Times New Roman" panose="02020603050405020304" pitchFamily="18" charset="0"/>
              </a:rPr>
              <a:t>appele</a:t>
            </a:r>
            <a:r>
              <a:rPr lang="fr-FR" sz="8000" dirty="0">
                <a:effectLst/>
                <a:latin typeface="Times New Roman" panose="02020603050405020304" pitchFamily="18" charset="0"/>
                <a:cs typeface="Times New Roman" panose="02020603050405020304" pitchFamily="18" charset="0"/>
              </a:rPr>
              <a:t>́ </a:t>
            </a:r>
            <a:r>
              <a:rPr lang="fr-FR" sz="8000" i="1" dirty="0">
                <a:effectLst/>
                <a:latin typeface="Times New Roman" panose="02020603050405020304" pitchFamily="18" charset="0"/>
                <a:cs typeface="Times New Roman" panose="02020603050405020304" pitchFamily="18" charset="0"/>
              </a:rPr>
              <a:t>Sans nom </a:t>
            </a:r>
            <a:r>
              <a:rPr lang="fr-FR" sz="8000" dirty="0">
                <a:effectLst/>
                <a:latin typeface="Times New Roman" panose="02020603050405020304" pitchFamily="18" charset="0"/>
                <a:cs typeface="Times New Roman" panose="02020603050405020304" pitchFamily="18" charset="0"/>
              </a:rPr>
              <a:t>pour me tenir les jambes </a:t>
            </a:r>
            <a:r>
              <a:rPr lang="fr-FR" sz="8000" dirty="0" err="1">
                <a:effectLst/>
                <a:latin typeface="Times New Roman" panose="02020603050405020304" pitchFamily="18" charset="0"/>
                <a:cs typeface="Times New Roman" panose="02020603050405020304" pitchFamily="18" charset="0"/>
              </a:rPr>
              <a:t>écartées</a:t>
            </a:r>
            <a:r>
              <a:rPr lang="fr-FR" sz="8000" dirty="0">
                <a:effectLst/>
                <a:latin typeface="Times New Roman" panose="02020603050405020304" pitchFamily="18" charset="0"/>
                <a:cs typeface="Times New Roman" panose="02020603050405020304" pitchFamily="18" charset="0"/>
              </a:rPr>
              <a:t> et fourrer ses mains dans mes parties </a:t>
            </a:r>
            <a:r>
              <a:rPr lang="fr-FR" sz="8000" dirty="0" err="1">
                <a:effectLst/>
                <a:latin typeface="Times New Roman" panose="02020603050405020304" pitchFamily="18" charset="0"/>
                <a:cs typeface="Times New Roman" panose="02020603050405020304" pitchFamily="18" charset="0"/>
              </a:rPr>
              <a:t>génitales</a:t>
            </a:r>
            <a:r>
              <a:rPr lang="fr-FR" sz="8000" dirty="0">
                <a:effectLst/>
                <a:latin typeface="Times New Roman" panose="02020603050405020304" pitchFamily="18" charset="0"/>
                <a:cs typeface="Times New Roman" panose="02020603050405020304" pitchFamily="18" charset="0"/>
              </a:rPr>
              <a:t>. Jean est venu tout seul et comme il est vieux, je l’ai repoussé et me suis </a:t>
            </a:r>
            <a:r>
              <a:rPr lang="fr-FR" sz="8000" dirty="0" err="1">
                <a:effectLst/>
                <a:latin typeface="Times New Roman" panose="02020603050405020304" pitchFamily="18" charset="0"/>
                <a:cs typeface="Times New Roman" panose="02020603050405020304" pitchFamily="18" charset="0"/>
              </a:rPr>
              <a:t>sauvée</a:t>
            </a:r>
            <a:r>
              <a:rPr lang="fr-FR" sz="8000" dirty="0">
                <a:effectLst/>
                <a:latin typeface="Times New Roman" panose="02020603050405020304" pitchFamily="18" charset="0"/>
                <a:cs typeface="Times New Roman" panose="02020603050405020304" pitchFamily="18" charset="0"/>
              </a:rPr>
              <a:t>. Je me suis tenue </a:t>
            </a:r>
            <a:r>
              <a:rPr lang="fr-FR" sz="8000" dirty="0" err="1">
                <a:effectLst/>
                <a:latin typeface="Times New Roman" panose="02020603050405020304" pitchFamily="18" charset="0"/>
                <a:cs typeface="Times New Roman" panose="02020603050405020304" pitchFamily="18" charset="0"/>
              </a:rPr>
              <a:t>cachée</a:t>
            </a:r>
            <a:r>
              <a:rPr lang="fr-FR" sz="8000" dirty="0">
                <a:effectLst/>
                <a:latin typeface="Times New Roman" panose="02020603050405020304" pitchFamily="18" charset="0"/>
                <a:cs typeface="Times New Roman" panose="02020603050405020304" pitchFamily="18" charset="0"/>
              </a:rPr>
              <a:t> jusqu’à la nuit et j’ai profité d’une occasion qui s’est </a:t>
            </a:r>
            <a:r>
              <a:rPr lang="fr-FR" sz="8000" dirty="0" err="1">
                <a:effectLst/>
                <a:latin typeface="Times New Roman" panose="02020603050405020304" pitchFamily="18" charset="0"/>
                <a:cs typeface="Times New Roman" panose="02020603050405020304" pitchFamily="18" charset="0"/>
              </a:rPr>
              <a:t>présentée</a:t>
            </a:r>
            <a:r>
              <a:rPr lang="fr-FR" sz="8000" dirty="0">
                <a:effectLst/>
                <a:latin typeface="Times New Roman" panose="02020603050405020304" pitchFamily="18" charset="0"/>
                <a:cs typeface="Times New Roman" panose="02020603050405020304" pitchFamily="18" charset="0"/>
              </a:rPr>
              <a:t> pour me rendre en ville. </a:t>
            </a:r>
            <a:endParaRPr lang="fr-FR" sz="8000" dirty="0">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None/>
            </a:pPr>
            <a:endParaRPr lang="fr-MQ" altLang="fr-MQ" sz="8000" dirty="0">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None/>
            </a:pPr>
            <a:endParaRPr lang="fr-MQ" altLang="fr-MQ" sz="8000" dirty="0">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None/>
            </a:pPr>
            <a:endParaRPr lang="fr-MQ" altLang="fr-MQ" sz="8000" dirty="0">
              <a:latin typeface="Times New Roman" panose="02020603050405020304" pitchFamily="18" charset="0"/>
              <a:cs typeface="Times New Roman" panose="02020603050405020304" pitchFamily="18" charset="0"/>
            </a:endParaRPr>
          </a:p>
          <a:p>
            <a:pPr marL="0" lvl="0" indent="0" eaLnBrk="0" fontAlgn="base" hangingPunct="0">
              <a:lnSpc>
                <a:spcPct val="100000"/>
              </a:lnSpc>
              <a:spcBef>
                <a:spcPct val="0"/>
              </a:spcBef>
              <a:spcAft>
                <a:spcPct val="0"/>
              </a:spcAft>
              <a:buNone/>
            </a:pPr>
            <a:r>
              <a:rPr lang="fr-MQ" altLang="fr-MQ" sz="8000" dirty="0">
                <a:latin typeface="TimesNewRomanPSMT"/>
              </a:rPr>
              <a:t>4. La transcription est réalisée par Caroline Oudin-Bastide.</a:t>
            </a:r>
            <a:br>
              <a:rPr lang="fr-MQ" altLang="fr-MQ" sz="8000" dirty="0">
                <a:latin typeface="TimesNewRomanPSMT"/>
              </a:rPr>
            </a:br>
            <a:r>
              <a:rPr lang="fr-MQ" altLang="fr-MQ" sz="8000" dirty="0">
                <a:latin typeface="TimesNewRomanPSMT"/>
              </a:rPr>
              <a:t>5. La chaux était fabriquée aux Antilles à partir d'une sorte de madrépore que les </a:t>
            </a:r>
            <a:endParaRPr lang="fr-MQ" altLang="fr-MQ" sz="8000" dirty="0"/>
          </a:p>
          <a:p>
            <a:pPr marL="0" lvl="0" indent="0" eaLnBrk="0" fontAlgn="base" hangingPunct="0">
              <a:lnSpc>
                <a:spcPct val="100000"/>
              </a:lnSpc>
              <a:spcBef>
                <a:spcPct val="0"/>
              </a:spcBef>
              <a:spcAft>
                <a:spcPct val="0"/>
              </a:spcAft>
              <a:buNone/>
            </a:pPr>
            <a:r>
              <a:rPr lang="fr-MQ" altLang="fr-MQ" sz="8000" dirty="0">
                <a:latin typeface="TimesNewRomanPSMT"/>
              </a:rPr>
              <a:t>esclaves récoltaient en plongeant dans la mer.</a:t>
            </a:r>
            <a:br>
              <a:rPr lang="fr-MQ" altLang="fr-MQ" sz="8000" dirty="0">
                <a:latin typeface="TimesNewRomanPSMT"/>
              </a:rPr>
            </a:br>
            <a:r>
              <a:rPr lang="fr-MQ" altLang="fr-MQ" sz="8000" dirty="0">
                <a:latin typeface="TimesNewRomanPSMT"/>
              </a:rPr>
              <a:t>6. La rigoise est une sorte de grosse et longue cravache formée de tendons de </a:t>
            </a:r>
            <a:endParaRPr lang="fr-MQ" altLang="fr-MQ" sz="8000" dirty="0"/>
          </a:p>
          <a:p>
            <a:pPr marL="0" lvl="0" indent="0" eaLnBrk="0" fontAlgn="base" hangingPunct="0">
              <a:lnSpc>
                <a:spcPct val="100000"/>
              </a:lnSpc>
              <a:spcBef>
                <a:spcPct val="0"/>
              </a:spcBef>
              <a:spcAft>
                <a:spcPct val="0"/>
              </a:spcAft>
              <a:buNone/>
            </a:pPr>
            <a:r>
              <a:rPr lang="fr-MQ" altLang="fr-MQ" sz="8000" dirty="0">
                <a:latin typeface="TimesNewRomanPSMT"/>
              </a:rPr>
              <a:t>bœufs enroulés ensemble. Elle était portée quotidiennement par les économes et géreurs des habitations et les maîtres l’utilisaient généralement lorqu’ils voulaient châtier eux-mêmes leurs esclaves.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MQ" altLang="fr-MQ" sz="8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MQ" altLang="fr-MQ" sz="8000" b="0" i="0" u="none" strike="noStrike" cap="none" normalizeH="0" baseline="0" dirty="0">
                <a:ln>
                  <a:noFill/>
                </a:ln>
                <a:solidFill>
                  <a:schemeClr val="tx1"/>
                </a:solidFill>
                <a:effectLst/>
                <a:latin typeface="TimesNewRomanPSMT"/>
              </a:rPr>
              <a:t>Source : ANOM, Conseil privé de la Guadeloupe, Registre 164, année 1844, session de mai, no 1.</a:t>
            </a:r>
            <a:endParaRPr lang="fr-MQ" altLang="fr-MQ" sz="8000" dirty="0"/>
          </a:p>
          <a:p>
            <a:pPr marL="0" lvl="0" indent="0" eaLnBrk="0" fontAlgn="base" hangingPunct="0">
              <a:lnSpc>
                <a:spcPct val="100000"/>
              </a:lnSpc>
              <a:spcBef>
                <a:spcPct val="0"/>
              </a:spcBef>
              <a:spcAft>
                <a:spcPct val="0"/>
              </a:spcAft>
              <a:buNone/>
            </a:pPr>
            <a:r>
              <a:rPr lang="fr-MQ" altLang="fr-MQ" sz="2400" dirty="0">
                <a:latin typeface="Arial" panose="020B0604020202020204" pitchFamily="34" charset="0"/>
              </a:rPr>
              <a:t>  </a:t>
            </a:r>
            <a:r>
              <a:rPr lang="fr-MQ" altLang="fr-MQ" dirty="0">
                <a:latin typeface="Arial" panose="020B0604020202020204" pitchFamily="34" charset="0"/>
              </a:rPr>
              <a:t>                             </a:t>
            </a:r>
            <a:r>
              <a:rPr lang="fr-MQ" altLang="fr-MQ" sz="2400" dirty="0">
                <a:latin typeface="Arial" panose="020B0604020202020204" pitchFamily="34" charset="0"/>
              </a:rPr>
              <a:t> </a:t>
            </a:r>
            <a:endParaRPr lang="fr-MQ" dirty="0"/>
          </a:p>
          <a:p>
            <a:endParaRPr lang="fr-MQ" dirty="0"/>
          </a:p>
        </p:txBody>
      </p:sp>
    </p:spTree>
    <p:extLst>
      <p:ext uri="{BB962C8B-B14F-4D97-AF65-F5344CB8AC3E}">
        <p14:creationId xmlns:p14="http://schemas.microsoft.com/office/powerpoint/2010/main" val="526165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ABB6E2-FD18-2DD4-4011-9DCFA89DE2F8}"/>
              </a:ext>
            </a:extLst>
          </p:cNvPr>
          <p:cNvSpPr>
            <a:spLocks noGrp="1"/>
          </p:cNvSpPr>
          <p:nvPr>
            <p:ph type="title"/>
          </p:nvPr>
        </p:nvSpPr>
        <p:spPr/>
        <p:txBody>
          <a:bodyPr/>
          <a:lstStyle/>
          <a:p>
            <a:r>
              <a:rPr lang="fr-FR" dirty="0"/>
              <a:t>A.L</a:t>
            </a:r>
            <a:r>
              <a:rPr lang="fr-MQ" dirty="0"/>
              <a:t>a capacité juridique des esclaves dans l’édit de mars 1685</a:t>
            </a:r>
          </a:p>
        </p:txBody>
      </p:sp>
      <p:sp>
        <p:nvSpPr>
          <p:cNvPr id="3" name="Espace réservé du contenu 2">
            <a:extLst>
              <a:ext uri="{FF2B5EF4-FFF2-40B4-BE49-F238E27FC236}">
                <a16:creationId xmlns:a16="http://schemas.microsoft.com/office/drawing/2014/main" id="{E05900F7-75F7-BDC5-2DA9-73E9B2C70B26}"/>
              </a:ext>
            </a:extLst>
          </p:cNvPr>
          <p:cNvSpPr>
            <a:spLocks noGrp="1"/>
          </p:cNvSpPr>
          <p:nvPr>
            <p:ph idx="1"/>
          </p:nvPr>
        </p:nvSpPr>
        <p:spPr/>
        <p:txBody>
          <a:bodyPr/>
          <a:lstStyle/>
          <a:p>
            <a:pPr algn="l"/>
            <a:r>
              <a:rPr lang="fr-FR" sz="2400" b="1" i="0" dirty="0">
                <a:solidFill>
                  <a:srgbClr val="000000"/>
                </a:solidFill>
                <a:effectLst/>
                <a:latin typeface="Times New Roman" panose="02020603050405020304" pitchFamily="18" charset="0"/>
              </a:rPr>
              <a:t>A1. Article 44</a:t>
            </a:r>
          </a:p>
          <a:p>
            <a:pPr algn="just"/>
            <a:r>
              <a:rPr lang="fr-FR" sz="2800" b="0" i="0" dirty="0">
                <a:solidFill>
                  <a:srgbClr val="000000"/>
                </a:solidFill>
                <a:effectLst/>
                <a:latin typeface="Times New Roman" panose="02020603050405020304" pitchFamily="18" charset="0"/>
              </a:rPr>
              <a:t>Déclarons les esclaves être meubles et comme tels entrer dans la communauté, n'avoir point de suite par hypothèque, se partager également entre les cohéritiers, sans préciput et droit d'aînesse, n'être sujets au douaire coutumier, au retrait féodal et lignager, aux droits féodaux et seigneuriaux, aux formalités des décrets, ni au retranchement des quatre quints, en cas de disposition à cause de mort et testamentaire.</a:t>
            </a:r>
          </a:p>
          <a:p>
            <a:endParaRPr lang="fr-MQ" dirty="0"/>
          </a:p>
        </p:txBody>
      </p:sp>
    </p:spTree>
    <p:extLst>
      <p:ext uri="{BB962C8B-B14F-4D97-AF65-F5344CB8AC3E}">
        <p14:creationId xmlns:p14="http://schemas.microsoft.com/office/powerpoint/2010/main" val="756715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3AF9B2-BAB2-3087-5C39-CF92B1A9A241}"/>
              </a:ext>
            </a:extLst>
          </p:cNvPr>
          <p:cNvSpPr>
            <a:spLocks noGrp="1"/>
          </p:cNvSpPr>
          <p:nvPr>
            <p:ph type="title"/>
          </p:nvPr>
        </p:nvSpPr>
        <p:spPr/>
        <p:txBody>
          <a:bodyPr/>
          <a:lstStyle/>
          <a:p>
            <a:r>
              <a:rPr lang="fr-MQ" dirty="0"/>
              <a:t>A2/ Une capacité pénale complète</a:t>
            </a:r>
          </a:p>
        </p:txBody>
      </p:sp>
      <p:sp>
        <p:nvSpPr>
          <p:cNvPr id="3" name="Espace réservé du contenu 2">
            <a:extLst>
              <a:ext uri="{FF2B5EF4-FFF2-40B4-BE49-F238E27FC236}">
                <a16:creationId xmlns:a16="http://schemas.microsoft.com/office/drawing/2014/main" id="{A54997D5-5097-9991-13D0-232591AE26E2}"/>
              </a:ext>
            </a:extLst>
          </p:cNvPr>
          <p:cNvSpPr>
            <a:spLocks noGrp="1"/>
          </p:cNvSpPr>
          <p:nvPr>
            <p:ph idx="1"/>
          </p:nvPr>
        </p:nvSpPr>
        <p:spPr/>
        <p:txBody>
          <a:bodyPr>
            <a:normAutofit fontScale="70000" lnSpcReduction="20000"/>
          </a:bodyPr>
          <a:lstStyle/>
          <a:p>
            <a:pPr algn="l"/>
            <a:r>
              <a:rPr lang="fr-FR" b="1" i="0" dirty="0">
                <a:solidFill>
                  <a:srgbClr val="000000"/>
                </a:solidFill>
                <a:effectLst/>
                <a:latin typeface="Times New Roman" panose="02020603050405020304" pitchFamily="18" charset="0"/>
              </a:rPr>
              <a:t>Article 32</a:t>
            </a:r>
          </a:p>
          <a:p>
            <a:pPr algn="l"/>
            <a:r>
              <a:rPr lang="fr-FR" b="0" i="0" dirty="0">
                <a:solidFill>
                  <a:srgbClr val="000000"/>
                </a:solidFill>
                <a:effectLst/>
                <a:latin typeface="Times New Roman" panose="02020603050405020304" pitchFamily="18" charset="0"/>
              </a:rPr>
              <a:t>Pourront les esclaves être poursuivis criminellement, sans qu'il soit besoin de rendre leurs maîtres partie, (sinon) en cas de complicité: et seront les esclaves accusés, jugés en première instance par les juges ordinaires et par appel au Conseil souverain, sur la même instruction et avec les mêmes formalités que les personnes libres.</a:t>
            </a:r>
          </a:p>
          <a:p>
            <a:pPr algn="l"/>
            <a:r>
              <a:rPr lang="fr-FR" b="1" i="0" dirty="0">
                <a:solidFill>
                  <a:srgbClr val="000000"/>
                </a:solidFill>
                <a:effectLst/>
                <a:latin typeface="Times New Roman" panose="02020603050405020304" pitchFamily="18" charset="0"/>
              </a:rPr>
              <a:t>Article 33</a:t>
            </a:r>
          </a:p>
          <a:p>
            <a:pPr algn="l"/>
            <a:r>
              <a:rPr lang="fr-FR" b="0" i="0" dirty="0">
                <a:solidFill>
                  <a:srgbClr val="000000"/>
                </a:solidFill>
                <a:effectLst/>
                <a:latin typeface="Times New Roman" panose="02020603050405020304" pitchFamily="18" charset="0"/>
              </a:rPr>
              <a:t>L'esclave qui aura frappé son maître, sa maîtresse ou le mari de sa maîtresse, ou leurs enfants avec contusion ou effusion de sang, ou au visage, sera puni de mort.</a:t>
            </a:r>
          </a:p>
          <a:p>
            <a:pPr algn="l"/>
            <a:r>
              <a:rPr lang="fr-FR" b="1" i="0" dirty="0">
                <a:solidFill>
                  <a:srgbClr val="000000"/>
                </a:solidFill>
                <a:effectLst/>
                <a:latin typeface="Times New Roman" panose="02020603050405020304" pitchFamily="18" charset="0"/>
              </a:rPr>
              <a:t>Article 34</a:t>
            </a:r>
          </a:p>
          <a:p>
            <a:pPr algn="l"/>
            <a:r>
              <a:rPr lang="fr-FR" b="0" i="0" dirty="0">
                <a:solidFill>
                  <a:srgbClr val="000000"/>
                </a:solidFill>
                <a:effectLst/>
                <a:latin typeface="Times New Roman" panose="02020603050405020304" pitchFamily="18" charset="0"/>
              </a:rPr>
              <a:t>Et quant aux excès et voies de fait qui seront commis par les esclaves contre les personnes libres, voulons qu'ils soient sévèrement punis, même de mort, s'il y échet.</a:t>
            </a:r>
          </a:p>
          <a:p>
            <a:pPr algn="l"/>
            <a:r>
              <a:rPr lang="fr-FR" b="1" i="0" dirty="0">
                <a:solidFill>
                  <a:srgbClr val="000000"/>
                </a:solidFill>
                <a:effectLst/>
                <a:latin typeface="Times New Roman" panose="02020603050405020304" pitchFamily="18" charset="0"/>
              </a:rPr>
              <a:t>Article 35</a:t>
            </a:r>
          </a:p>
          <a:p>
            <a:pPr algn="l"/>
            <a:r>
              <a:rPr lang="fr-FR" b="0" i="0" dirty="0">
                <a:solidFill>
                  <a:srgbClr val="000000"/>
                </a:solidFill>
                <a:effectLst/>
                <a:latin typeface="Times New Roman" panose="02020603050405020304" pitchFamily="18" charset="0"/>
              </a:rPr>
              <a:t>Les vols qualifiés, même ceux de chevaux, cavales, mulets, </a:t>
            </a:r>
            <a:r>
              <a:rPr lang="fr-FR" b="0" i="0" dirty="0" err="1">
                <a:solidFill>
                  <a:srgbClr val="000000"/>
                </a:solidFill>
                <a:effectLst/>
                <a:latin typeface="Times New Roman" panose="02020603050405020304" pitchFamily="18" charset="0"/>
              </a:rPr>
              <a:t>boeufs</a:t>
            </a:r>
            <a:r>
              <a:rPr lang="fr-FR" b="0" i="0" dirty="0">
                <a:solidFill>
                  <a:srgbClr val="000000"/>
                </a:solidFill>
                <a:effectLst/>
                <a:latin typeface="Times New Roman" panose="02020603050405020304" pitchFamily="18" charset="0"/>
              </a:rPr>
              <a:t> ou vaches, qui auront été faits par les esclaves ou par les affranchis, seront punis de peines afflictives, même de mort, si le cas le requiert.</a:t>
            </a:r>
          </a:p>
          <a:p>
            <a:endParaRPr lang="fr-MQ" dirty="0"/>
          </a:p>
        </p:txBody>
      </p:sp>
    </p:spTree>
    <p:extLst>
      <p:ext uri="{BB962C8B-B14F-4D97-AF65-F5344CB8AC3E}">
        <p14:creationId xmlns:p14="http://schemas.microsoft.com/office/powerpoint/2010/main" val="3793311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0A2A36-5A5B-EF02-9579-98B4C0BB449C}"/>
              </a:ext>
            </a:extLst>
          </p:cNvPr>
          <p:cNvSpPr>
            <a:spLocks noGrp="1"/>
          </p:cNvSpPr>
          <p:nvPr>
            <p:ph type="title"/>
          </p:nvPr>
        </p:nvSpPr>
        <p:spPr/>
        <p:txBody>
          <a:bodyPr/>
          <a:lstStyle/>
          <a:p>
            <a:r>
              <a:rPr lang="fr-MQ" dirty="0"/>
              <a:t>B/ Capacité juridique réduite en matière civile aux XVIIe et XVIIIe siècles</a:t>
            </a:r>
          </a:p>
        </p:txBody>
      </p:sp>
      <p:sp>
        <p:nvSpPr>
          <p:cNvPr id="3" name="Espace réservé du contenu 2">
            <a:extLst>
              <a:ext uri="{FF2B5EF4-FFF2-40B4-BE49-F238E27FC236}">
                <a16:creationId xmlns:a16="http://schemas.microsoft.com/office/drawing/2014/main" id="{932EEE39-D9CB-8554-90AB-D8E261FB0AE9}"/>
              </a:ext>
            </a:extLst>
          </p:cNvPr>
          <p:cNvSpPr>
            <a:spLocks noGrp="1"/>
          </p:cNvSpPr>
          <p:nvPr>
            <p:ph idx="1"/>
          </p:nvPr>
        </p:nvSpPr>
        <p:spPr/>
        <p:txBody>
          <a:bodyPr>
            <a:normAutofit fontScale="92500" lnSpcReduction="20000"/>
          </a:bodyPr>
          <a:lstStyle/>
          <a:p>
            <a:pPr algn="just"/>
            <a:r>
              <a:rPr lang="fr-FR" sz="2800" b="1" kern="50" dirty="0">
                <a:effectLst/>
                <a:latin typeface="Times New Roman" panose="02020603050405020304" pitchFamily="18" charset="0"/>
                <a:ea typeface="Times New Roman" panose="02020603050405020304" pitchFamily="18" charset="0"/>
              </a:rPr>
              <a:t>Article 31</a:t>
            </a:r>
            <a:r>
              <a:rPr lang="fr-FR" sz="2800" kern="50" dirty="0">
                <a:effectLst/>
                <a:latin typeface="Times New Roman" panose="02020603050405020304" pitchFamily="18" charset="0"/>
                <a:ea typeface="Times New Roman" panose="02020603050405020304" pitchFamily="18" charset="0"/>
              </a:rPr>
              <a:t> : Ne pourront aussi les esclaves être parties ni être en jugement en matière civile, tant en demandant qu'en défendant, ni être parties civiles en matière criminelle, sauf à leurs maîtres d'agir et défendre en matière civile et de poursuivre en matière criminelle la réparation des outrages et excès qui auront été contre leurs esclaves.</a:t>
            </a:r>
            <a:endParaRPr lang="fr-FR" sz="2800" kern="50" dirty="0">
              <a:latin typeface="Times New Roman" panose="02020603050405020304" pitchFamily="18" charset="0"/>
              <a:ea typeface="Arial Unicode MS" panose="020B0604020202020204" pitchFamily="34" charset="-128"/>
            </a:endParaRPr>
          </a:p>
          <a:p>
            <a:pPr marL="0" indent="0" algn="just">
              <a:buNone/>
            </a:pPr>
            <a:endParaRPr lang="fr-MQ" sz="2800" kern="50" dirty="0">
              <a:effectLst/>
              <a:latin typeface="Times New Roman" panose="02020603050405020304" pitchFamily="18" charset="0"/>
              <a:ea typeface="Arial Unicode MS" panose="020B0604020202020204" pitchFamily="34" charset="-128"/>
            </a:endParaRPr>
          </a:p>
          <a:p>
            <a:r>
              <a:rPr lang="fr-FR" sz="2800" b="1" kern="50" dirty="0">
                <a:effectLst/>
                <a:latin typeface="Times New Roman" panose="02020603050405020304" pitchFamily="18" charset="0"/>
                <a:ea typeface="Times New Roman" panose="02020603050405020304" pitchFamily="18" charset="0"/>
              </a:rPr>
              <a:t>Article 26  </a:t>
            </a:r>
            <a:r>
              <a:rPr lang="fr-FR" sz="2800" kern="50" dirty="0">
                <a:effectLst/>
                <a:latin typeface="Times New Roman" panose="02020603050405020304" pitchFamily="18" charset="0"/>
                <a:ea typeface="Times New Roman" panose="02020603050405020304" pitchFamily="18" charset="0"/>
              </a:rPr>
              <a:t>: Les esclaves qui ne seront point nourris, vêtus et entretenus par leurs maîtres, selon que nous l'avons ordonné par ces présentes, pourront </a:t>
            </a:r>
            <a:r>
              <a:rPr lang="fr-FR" sz="2800" u="sng" kern="50" dirty="0">
                <a:effectLst/>
                <a:latin typeface="Times New Roman" panose="02020603050405020304" pitchFamily="18" charset="0"/>
                <a:ea typeface="Times New Roman" panose="02020603050405020304" pitchFamily="18" charset="0"/>
              </a:rPr>
              <a:t>en donner avis à notre procureur général et mettre leurs mémoires entre ses mains</a:t>
            </a:r>
            <a:r>
              <a:rPr lang="fr-FR" sz="2800" kern="50" dirty="0">
                <a:effectLst/>
                <a:latin typeface="Times New Roman" panose="02020603050405020304" pitchFamily="18" charset="0"/>
                <a:ea typeface="Times New Roman" panose="02020603050405020304" pitchFamily="18" charset="0"/>
              </a:rPr>
              <a:t>, sur lesquels et même d'office, si les avis viennent d'ailleurs, les maîtres seront poursuivis à sa requête et sans frais; ce que nous voulons être observé pour les crimes et traitements barbares et inhumains des maîtres envers leurs esclaves.</a:t>
            </a:r>
            <a:r>
              <a:rPr lang="fr-MQ" dirty="0">
                <a:effectLst/>
              </a:rPr>
              <a:t> </a:t>
            </a:r>
            <a:endParaRPr lang="fr-MQ" dirty="0"/>
          </a:p>
          <a:p>
            <a:endParaRPr lang="fr-MQ" dirty="0"/>
          </a:p>
        </p:txBody>
      </p:sp>
    </p:spTree>
    <p:extLst>
      <p:ext uri="{BB962C8B-B14F-4D97-AF65-F5344CB8AC3E}">
        <p14:creationId xmlns:p14="http://schemas.microsoft.com/office/powerpoint/2010/main" val="862341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59D877-1E5D-1347-DE51-9D2B16A7412F}"/>
              </a:ext>
            </a:extLst>
          </p:cNvPr>
          <p:cNvSpPr>
            <a:spLocks noGrp="1"/>
          </p:cNvSpPr>
          <p:nvPr>
            <p:ph type="title"/>
          </p:nvPr>
        </p:nvSpPr>
        <p:spPr/>
        <p:txBody>
          <a:bodyPr/>
          <a:lstStyle/>
          <a:p>
            <a:r>
              <a:rPr lang="fr-MQ" dirty="0"/>
              <a:t> C. Contexte juridique et judiciaire progressivement plus favorable</a:t>
            </a:r>
          </a:p>
        </p:txBody>
      </p:sp>
      <p:sp>
        <p:nvSpPr>
          <p:cNvPr id="3" name="Espace réservé du contenu 2">
            <a:extLst>
              <a:ext uri="{FF2B5EF4-FFF2-40B4-BE49-F238E27FC236}">
                <a16:creationId xmlns:a16="http://schemas.microsoft.com/office/drawing/2014/main" id="{6EB7D597-3105-20EA-D32F-BD2910F18178}"/>
              </a:ext>
            </a:extLst>
          </p:cNvPr>
          <p:cNvSpPr>
            <a:spLocks noGrp="1"/>
          </p:cNvSpPr>
          <p:nvPr>
            <p:ph idx="1"/>
          </p:nvPr>
        </p:nvSpPr>
        <p:spPr/>
        <p:txBody>
          <a:bodyPr>
            <a:normAutofit fontScale="92500" lnSpcReduction="20000"/>
          </a:bodyPr>
          <a:lstStyle/>
          <a:p>
            <a:r>
              <a:rPr lang="fr-MQ" dirty="0"/>
              <a:t>Un contexte juridique et judiciaire progressivement plus favorable : envoi de magistrats acquis aux idées nouvelles dans les colonies françaises, des instructions données aux gouverneurs et intendants pour publiciser les minutes des procès impliquant des maîtres ayant torturés ou maltraités des esclaves, des insructions données pour protéger les esclaves qui dénoncent leur maître.</a:t>
            </a:r>
          </a:p>
          <a:p>
            <a:endParaRPr lang="fr-MQ" dirty="0"/>
          </a:p>
          <a:p>
            <a:r>
              <a:rPr lang="fr-FR" dirty="0"/>
              <a:t>M</a:t>
            </a:r>
            <a:r>
              <a:rPr lang="fr-MQ" dirty="0"/>
              <a:t>ise en place de cours prévotales (1803-1819 puis 1822-1827)</a:t>
            </a:r>
          </a:p>
          <a:p>
            <a:r>
              <a:rPr lang="fr-MQ" dirty="0"/>
              <a:t>1833, les esclaves deviennent des personnes non libres et non de simples bien meubles</a:t>
            </a:r>
          </a:p>
          <a:p>
            <a:r>
              <a:rPr lang="fr-MQ" dirty="0"/>
              <a:t>1840, la loi sur le patronage</a:t>
            </a:r>
          </a:p>
          <a:p>
            <a:r>
              <a:rPr lang="fr-MQ" dirty="0"/>
              <a:t>1845, la loi Mackaud</a:t>
            </a:r>
          </a:p>
          <a:p>
            <a:endParaRPr lang="fr-MQ" dirty="0"/>
          </a:p>
        </p:txBody>
      </p:sp>
    </p:spTree>
    <p:extLst>
      <p:ext uri="{BB962C8B-B14F-4D97-AF65-F5344CB8AC3E}">
        <p14:creationId xmlns:p14="http://schemas.microsoft.com/office/powerpoint/2010/main" val="1147264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3724216-BF83-C076-D832-A361C7711F1E}"/>
              </a:ext>
            </a:extLst>
          </p:cNvPr>
          <p:cNvSpPr txBox="1"/>
          <p:nvPr/>
        </p:nvSpPr>
        <p:spPr>
          <a:xfrm>
            <a:off x="152400" y="128953"/>
            <a:ext cx="11781692" cy="7017306"/>
          </a:xfrm>
          <a:prstGeom prst="rect">
            <a:avLst/>
          </a:prstGeom>
          <a:noFill/>
        </p:spPr>
        <p:txBody>
          <a:bodyPr wrap="square">
            <a:spAutoFit/>
          </a:bodyPr>
          <a:lstStyle/>
          <a:p>
            <a:pPr algn="just"/>
            <a:r>
              <a:rPr lang="fr-FR" sz="1800" b="1" kern="100" dirty="0">
                <a:effectLst/>
                <a:latin typeface="Cambria" panose="02040503050406030204" pitchFamily="18" charset="0"/>
                <a:ea typeface="Calibri" panose="020F0502020204030204" pitchFamily="34" charset="0"/>
                <a:cs typeface="Times New Roman" panose="02020603050405020304" pitchFamily="18" charset="0"/>
              </a:rPr>
              <a:t> </a:t>
            </a:r>
            <a:r>
              <a:rPr lang="fr-FR" b="1" kern="100" dirty="0">
                <a:latin typeface="Cambria" panose="02040503050406030204" pitchFamily="18" charset="0"/>
                <a:ea typeface="Calibri" panose="020F0502020204030204" pitchFamily="34" charset="0"/>
                <a:cs typeface="Times New Roman" panose="02020603050405020304" pitchFamily="18" charset="0"/>
              </a:rPr>
              <a:t>A</a:t>
            </a:r>
            <a:r>
              <a:rPr lang="fr-FR" sz="1800" b="1" kern="100" dirty="0">
                <a:effectLst/>
                <a:latin typeface="Cambria" panose="02040503050406030204" pitchFamily="18" charset="0"/>
                <a:ea typeface="Calibri" panose="020F0502020204030204" pitchFamily="34" charset="0"/>
                <a:cs typeface="Times New Roman" panose="02020603050405020304" pitchFamily="18" charset="0"/>
              </a:rPr>
              <a:t>nnexes  : Déposition de Lucile, Guadeloupe, 1840</a:t>
            </a:r>
            <a:endParaRPr lang="fr-MQ"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MQ" sz="1800" b="1" kern="0" dirty="0">
              <a:effectLst/>
              <a:latin typeface="Cambria" panose="02040503050406030204" pitchFamily="18" charset="0"/>
              <a:ea typeface="Times New Roman" panose="02020603050405020304" pitchFamily="18" charset="0"/>
              <a:cs typeface="Courier" panose="02070309020205020404" pitchFamily="49" charset="0"/>
            </a:endParaRPr>
          </a:p>
          <a:p>
            <a:r>
              <a:rPr lang="fr-MQ" sz="1800" b="1" kern="0" dirty="0">
                <a:effectLst/>
                <a:latin typeface="Cambria" panose="02040503050406030204" pitchFamily="18" charset="0"/>
                <a:ea typeface="Times New Roman" panose="02020603050405020304" pitchFamily="18" charset="0"/>
                <a:cs typeface="Courier" panose="02070309020205020404" pitchFamily="49" charset="0"/>
              </a:rPr>
              <a:t>Lucile, couturière, 40 ans </a:t>
            </a:r>
            <a:br>
              <a:rPr lang="fr-MQ" sz="1800" b="1" kern="0" dirty="0">
                <a:effectLst/>
                <a:latin typeface="Cambria" panose="02040503050406030204" pitchFamily="18" charset="0"/>
                <a:ea typeface="Times New Roman" panose="02020603050405020304" pitchFamily="18" charset="0"/>
                <a:cs typeface="Times New Roman" panose="02020603050405020304" pitchFamily="18" charset="0"/>
              </a:rPr>
            </a:br>
            <a:r>
              <a:rPr lang="fr-MQ" sz="1800" kern="0" dirty="0">
                <a:effectLst/>
                <a:latin typeface="Cambria" panose="02040503050406030204" pitchFamily="18" charset="0"/>
                <a:ea typeface="Times New Roman" panose="02020603050405020304" pitchFamily="18" charset="0"/>
                <a:cs typeface="Courier" panose="02070309020205020404" pitchFamily="49" charset="0"/>
              </a:rPr>
              <a:t>(Elle s’exprime en langage créole, ainsi que les autres esclaves) [...] </a:t>
            </a:r>
            <a:endParaRPr lang="fr-MQ"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MQ" sz="1800" b="1" kern="0" dirty="0">
                <a:effectLst/>
                <a:latin typeface="Cambria" panose="02040503050406030204" pitchFamily="18" charset="0"/>
                <a:ea typeface="Times New Roman" panose="02020603050405020304" pitchFamily="18" charset="0"/>
                <a:cs typeface="Courier" panose="02070309020205020404" pitchFamily="49" charset="0"/>
              </a:rPr>
              <a:t>Lucile</a:t>
            </a:r>
            <a:r>
              <a:rPr lang="fr-MQ" sz="1800" kern="0" dirty="0">
                <a:effectLst/>
                <a:latin typeface="Cambria" panose="02040503050406030204" pitchFamily="18" charset="0"/>
                <a:ea typeface="Times New Roman" panose="02020603050405020304" pitchFamily="18" charset="0"/>
                <a:cs typeface="Courier" panose="02070309020205020404" pitchFamily="49" charset="0"/>
              </a:rPr>
              <a:t>. (</a:t>
            </a:r>
            <a:r>
              <a:rPr lang="fr-MQ" sz="1800" i="1" kern="0" dirty="0">
                <a:effectLst/>
                <a:latin typeface="Cambria" panose="02040503050406030204" pitchFamily="18" charset="0"/>
                <a:ea typeface="Times New Roman" panose="02020603050405020304" pitchFamily="18" charset="0"/>
                <a:cs typeface="Courier" panose="02070309020205020404" pitchFamily="49" charset="0"/>
              </a:rPr>
              <a:t>Elle ne prête pas serment.</a:t>
            </a:r>
            <a:r>
              <a:rPr lang="fr-MQ" sz="1800" kern="0" dirty="0">
                <a:effectLst/>
                <a:latin typeface="Cambria" panose="02040503050406030204" pitchFamily="18" charset="0"/>
                <a:ea typeface="Times New Roman" panose="02020603050405020304" pitchFamily="18" charset="0"/>
                <a:cs typeface="Courier" panose="02070309020205020404" pitchFamily="49" charset="0"/>
              </a:rPr>
              <a:t>) — J’ai toujours éprouvé les meilleurs traitements sur l’habitation de mon maître </a:t>
            </a:r>
          </a:p>
          <a:p>
            <a:pPr algn="just"/>
            <a:r>
              <a:rPr lang="fr-MQ" sz="1800" kern="0" dirty="0">
                <a:effectLst/>
                <a:latin typeface="Cambria" panose="02040503050406030204" pitchFamily="18" charset="0"/>
                <a:ea typeface="Times New Roman" panose="02020603050405020304" pitchFamily="18" charset="0"/>
                <a:cs typeface="Courier" panose="02070309020205020404" pitchFamily="49" charset="0"/>
              </a:rPr>
              <a:t>jusqu’au moment où j’ai encouru sa disgrâce. C’est moi qui le soignais dans ses maladies. Il me promit la liberté mais la </a:t>
            </a:r>
          </a:p>
          <a:p>
            <a:pPr algn="just"/>
            <a:r>
              <a:rPr lang="fr-MQ" sz="1800" kern="0" dirty="0">
                <a:effectLst/>
                <a:latin typeface="Cambria" panose="02040503050406030204" pitchFamily="18" charset="0"/>
                <a:ea typeface="Times New Roman" panose="02020603050405020304" pitchFamily="18" charset="0"/>
                <a:cs typeface="Courier" panose="02070309020205020404" pitchFamily="49" charset="0"/>
              </a:rPr>
              <a:t>première fois que je lui demandais de réaliser sa promesse, il en remit l’exécution à un autre temps, sur le motif </a:t>
            </a:r>
          </a:p>
          <a:p>
            <a:pPr algn="just"/>
            <a:r>
              <a:rPr lang="fr-MQ" sz="1800" kern="0" dirty="0">
                <a:effectLst/>
                <a:latin typeface="Cambria" panose="02040503050406030204" pitchFamily="18" charset="0"/>
                <a:ea typeface="Times New Roman" panose="02020603050405020304" pitchFamily="18" charset="0"/>
                <a:cs typeface="Courier" panose="02070309020205020404" pitchFamily="49" charset="0"/>
              </a:rPr>
              <a:t>qu’il était malade. Après son rétablissement, mes prières devinrent plus pressantes. Je lui offris même ma rançon. Il me</a:t>
            </a:r>
          </a:p>
          <a:p>
            <a:pPr algn="just"/>
            <a:r>
              <a:rPr lang="fr-MQ" sz="1800" kern="0" dirty="0">
                <a:effectLst/>
                <a:latin typeface="Cambria" panose="02040503050406030204" pitchFamily="18" charset="0"/>
                <a:ea typeface="Times New Roman" panose="02020603050405020304" pitchFamily="18" charset="0"/>
                <a:cs typeface="Courier" panose="02070309020205020404" pitchFamily="49" charset="0"/>
              </a:rPr>
              <a:t>refusa toujours sous prétexte que mes soins lui étaient indispensables. </a:t>
            </a:r>
            <a:endParaRPr lang="fr-MQ"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MQ" sz="1800" kern="0" dirty="0">
                <a:effectLst/>
                <a:latin typeface="Cambria" panose="02040503050406030204" pitchFamily="18" charset="0"/>
                <a:ea typeface="Times New Roman" panose="02020603050405020304" pitchFamily="18" charset="0"/>
                <a:cs typeface="Courier" panose="02070309020205020404" pitchFamily="49" charset="0"/>
              </a:rPr>
              <a:t>Un jour, à mon grand étonnement, il me fait arrêter sans aucun motif : </a:t>
            </a:r>
            <a:endParaRPr lang="fr-MQ"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MQ" sz="1800" kern="0" dirty="0">
                <a:effectLst/>
                <a:latin typeface="Cambria" panose="02040503050406030204" pitchFamily="18" charset="0"/>
                <a:ea typeface="Times New Roman" panose="02020603050405020304" pitchFamily="18" charset="0"/>
                <a:cs typeface="Courier" panose="02070309020205020404" pitchFamily="49" charset="0"/>
              </a:rPr>
              <a:t>« Va, malheureuse !», me dit-il, « Va pourrir au cachot ! ».</a:t>
            </a:r>
            <a:endParaRPr lang="fr-MQ"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MQ" sz="1800" kern="0" dirty="0">
                <a:effectLst/>
                <a:latin typeface="Cambria" panose="02040503050406030204" pitchFamily="18" charset="0"/>
                <a:ea typeface="Times New Roman" panose="02020603050405020304" pitchFamily="18" charset="0"/>
                <a:cs typeface="Courier" panose="02070309020205020404" pitchFamily="49" charset="0"/>
              </a:rPr>
              <a:t>Et je fus enfermée, le pied gauche et les deux mains passés dans un anneau de fer. La main gauche était superposée </a:t>
            </a:r>
          </a:p>
          <a:p>
            <a:pPr algn="just"/>
            <a:r>
              <a:rPr lang="fr-MQ" sz="1800" kern="0" dirty="0">
                <a:effectLst/>
                <a:latin typeface="Cambria" panose="02040503050406030204" pitchFamily="18" charset="0"/>
                <a:ea typeface="Times New Roman" panose="02020603050405020304" pitchFamily="18" charset="0"/>
                <a:cs typeface="Courier" panose="02070309020205020404" pitchFamily="49" charset="0"/>
              </a:rPr>
              <a:t>au pied gauche, de façon à ne pouvoir s’en écarter. Dès le premier jour, la douleur fut si forte, qu’à mes cris, on vint me tirer</a:t>
            </a:r>
          </a:p>
          <a:p>
            <a:pPr algn="just"/>
            <a:r>
              <a:rPr lang="fr-MQ" sz="1800" kern="0" dirty="0">
                <a:effectLst/>
                <a:latin typeface="Cambria" panose="02040503050406030204" pitchFamily="18" charset="0"/>
                <a:ea typeface="Times New Roman" panose="02020603050405020304" pitchFamily="18" charset="0"/>
                <a:cs typeface="Courier" panose="02070309020205020404" pitchFamily="49" charset="0"/>
              </a:rPr>
              <a:t> le fer de la main droite. On ne me donnait qu’une nourriture insuffisante, l’eau m’était également épargnée, je n’en </a:t>
            </a:r>
          </a:p>
          <a:p>
            <a:pPr algn="just"/>
            <a:r>
              <a:rPr lang="fr-MQ" sz="1800" kern="0" dirty="0">
                <a:effectLst/>
                <a:latin typeface="Cambria" panose="02040503050406030204" pitchFamily="18" charset="0"/>
                <a:ea typeface="Times New Roman" panose="02020603050405020304" pitchFamily="18" charset="0"/>
                <a:cs typeface="Courier" panose="02070309020205020404" pitchFamily="49" charset="0"/>
              </a:rPr>
              <a:t>recevais qu’une bouteille par jour. Privée d’air et de</a:t>
            </a:r>
            <a:r>
              <a:rPr lang="fr-MQ" sz="1800" kern="0" dirty="0">
                <a:effectLst/>
                <a:latin typeface="Cambria" panose="02040503050406030204" pitchFamily="18" charset="0"/>
                <a:ea typeface="Times New Roman" panose="02020603050405020304" pitchFamily="18" charset="0"/>
                <a:cs typeface="Times New Roman" panose="02020603050405020304" pitchFamily="18" charset="0"/>
              </a:rPr>
              <a:t> </a:t>
            </a:r>
            <a:r>
              <a:rPr lang="fr-MQ" sz="1800" kern="0" dirty="0">
                <a:effectLst/>
                <a:latin typeface="Cambria" panose="02040503050406030204" pitchFamily="18" charset="0"/>
                <a:ea typeface="Times New Roman" panose="02020603050405020304" pitchFamily="18" charset="0"/>
                <a:cs typeface="Courier" panose="02070309020205020404" pitchFamily="49" charset="0"/>
              </a:rPr>
              <a:t>clarté, la souffrance repoussait le sommeil et l’appétit. Je ne respirais</a:t>
            </a:r>
          </a:p>
          <a:p>
            <a:pPr algn="just"/>
            <a:r>
              <a:rPr lang="fr-MQ" sz="1800" kern="0" dirty="0">
                <a:effectLst/>
                <a:latin typeface="Cambria" panose="02040503050406030204" pitchFamily="18" charset="0"/>
                <a:ea typeface="Times New Roman" panose="02020603050405020304" pitchFamily="18" charset="0"/>
                <a:cs typeface="Courier" panose="02070309020205020404" pitchFamily="49" charset="0"/>
              </a:rPr>
              <a:t> que lorsqu’on ouvrait mon cachot, ce qui n’arrivait qu’une fois toutes les vingt-quatre heures, lorsqu’on apportait ma </a:t>
            </a:r>
          </a:p>
          <a:p>
            <a:pPr algn="just"/>
            <a:r>
              <a:rPr lang="fr-MQ" sz="1800" kern="0" dirty="0">
                <a:effectLst/>
                <a:latin typeface="Cambria" panose="02040503050406030204" pitchFamily="18" charset="0"/>
                <a:ea typeface="Times New Roman" panose="02020603050405020304" pitchFamily="18" charset="0"/>
                <a:cs typeface="Courier" panose="02070309020205020404" pitchFamily="49" charset="0"/>
              </a:rPr>
              <a:t>nourriture. Sans les secours de mes enfants, on m’aurait laissée dans mes ordures, et j’étais couverte de </a:t>
            </a:r>
          </a:p>
          <a:p>
            <a:pPr algn="just"/>
            <a:r>
              <a:rPr lang="fr-MQ" sz="1800" kern="0" dirty="0">
                <a:effectLst/>
                <a:latin typeface="Cambria" panose="02040503050406030204" pitchFamily="18" charset="0"/>
                <a:ea typeface="Times New Roman" panose="02020603050405020304" pitchFamily="18" charset="0"/>
                <a:cs typeface="Courier" panose="02070309020205020404" pitchFamily="49" charset="0"/>
              </a:rPr>
              <a:t>vermine. L’amaigrissement de la main enchaînée me permit un jour de la retirer de l’anneau qui la fixait. Mon maître </a:t>
            </a:r>
          </a:p>
          <a:p>
            <a:pPr algn="just"/>
            <a:r>
              <a:rPr lang="fr-MQ" sz="1800" kern="0" dirty="0">
                <a:effectLst/>
                <a:latin typeface="Cambria" panose="02040503050406030204" pitchFamily="18" charset="0"/>
                <a:ea typeface="Times New Roman" panose="02020603050405020304" pitchFamily="18" charset="0"/>
                <a:cs typeface="Courier" panose="02070309020205020404" pitchFamily="49" charset="0"/>
              </a:rPr>
              <a:t>l’ayant appris fit venir un charron, qui resserra mes fers. </a:t>
            </a:r>
            <a:endParaRPr lang="fr-MQ"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MQ" sz="1800" kern="0" dirty="0">
                <a:effectLst/>
                <a:latin typeface="Cambria" panose="02040503050406030204" pitchFamily="18" charset="0"/>
                <a:ea typeface="Times New Roman" panose="02020603050405020304" pitchFamily="18" charset="0"/>
                <a:cs typeface="Courier" panose="02070309020205020404" pitchFamily="49" charset="0"/>
              </a:rPr>
              <a:t>Je restais vingt-deux mois enfermée. Quand on vint me délivrer, mes yeux ne purent supporter la lumière, mes jambes </a:t>
            </a:r>
          </a:p>
          <a:p>
            <a:pPr algn="just"/>
            <a:r>
              <a:rPr lang="fr-MQ" sz="1800" kern="0" dirty="0">
                <a:effectLst/>
                <a:latin typeface="Cambria" panose="02040503050406030204" pitchFamily="18" charset="0"/>
                <a:ea typeface="Times New Roman" panose="02020603050405020304" pitchFamily="18" charset="0"/>
                <a:cs typeface="Courier" panose="02070309020205020404" pitchFamily="49" charset="0"/>
              </a:rPr>
              <a:t>refusaient de me porter. L’air oppressait ma poitrine et je fus prise de vomissements. </a:t>
            </a:r>
          </a:p>
          <a:p>
            <a:pPr algn="just"/>
            <a:r>
              <a:rPr lang="fr-MQ" sz="1800" b="1" kern="0" dirty="0">
                <a:effectLst/>
                <a:latin typeface="Cambria" panose="02040503050406030204" pitchFamily="18" charset="0"/>
                <a:ea typeface="Times New Roman" panose="02020603050405020304" pitchFamily="18" charset="0"/>
                <a:cs typeface="Courier" panose="02070309020205020404" pitchFamily="49" charset="0"/>
              </a:rPr>
              <a:t>Le Président. </a:t>
            </a:r>
            <a:r>
              <a:rPr lang="fr-MQ" sz="1800" kern="0" dirty="0">
                <a:effectLst/>
                <a:latin typeface="Cambria" panose="02040503050406030204" pitchFamily="18" charset="0"/>
                <a:ea typeface="Times New Roman" panose="02020603050405020304" pitchFamily="18" charset="0"/>
                <a:cs typeface="Courier" panose="02070309020205020404" pitchFamily="49" charset="0"/>
              </a:rPr>
              <a:t>— Pendant votre captivité, votre maître vous visitait-il ? </a:t>
            </a:r>
            <a:endParaRPr lang="fr-MQ"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MQ" sz="1800" b="1" kern="0" dirty="0">
                <a:effectLst/>
                <a:latin typeface="Cambria" panose="02040503050406030204" pitchFamily="18" charset="0"/>
                <a:ea typeface="Times New Roman" panose="02020603050405020304" pitchFamily="18" charset="0"/>
                <a:cs typeface="Courier" panose="02070309020205020404" pitchFamily="49" charset="0"/>
              </a:rPr>
              <a:t>R. </a:t>
            </a:r>
            <a:r>
              <a:rPr lang="fr-MQ" sz="1800" kern="0" dirty="0">
                <a:effectLst/>
                <a:latin typeface="Cambria" panose="02040503050406030204" pitchFamily="18" charset="0"/>
                <a:ea typeface="Times New Roman" panose="02020603050405020304" pitchFamily="18" charset="0"/>
                <a:cs typeface="Courier" panose="02070309020205020404" pitchFamily="49" charset="0"/>
              </a:rPr>
              <a:t>— Jamais.</a:t>
            </a:r>
            <a:endParaRPr lang="fr-MQ" dirty="0"/>
          </a:p>
        </p:txBody>
      </p:sp>
    </p:spTree>
    <p:extLst>
      <p:ext uri="{BB962C8B-B14F-4D97-AF65-F5344CB8AC3E}">
        <p14:creationId xmlns:p14="http://schemas.microsoft.com/office/powerpoint/2010/main" val="2662364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DDB9FDD-E745-4E7A-7F0C-B507F6BB32FF}"/>
              </a:ext>
            </a:extLst>
          </p:cNvPr>
          <p:cNvSpPr txBox="1"/>
          <p:nvPr/>
        </p:nvSpPr>
        <p:spPr>
          <a:xfrm>
            <a:off x="93784" y="152400"/>
            <a:ext cx="11641015" cy="6186309"/>
          </a:xfrm>
          <a:prstGeom prst="rect">
            <a:avLst/>
          </a:prstGeom>
          <a:noFill/>
        </p:spPr>
        <p:txBody>
          <a:bodyPr wrap="square">
            <a:spAutoFit/>
          </a:bodyPr>
          <a:lstStyle/>
          <a:p>
            <a:pPr algn="just"/>
            <a:br>
              <a:rPr lang="fr-MQ" sz="1800" kern="0" dirty="0">
                <a:effectLst/>
                <a:latin typeface="Cambria" panose="02040503050406030204" pitchFamily="18" charset="0"/>
                <a:ea typeface="Times New Roman" panose="02020603050405020304" pitchFamily="18" charset="0"/>
                <a:cs typeface="Courier" panose="02070309020205020404" pitchFamily="49" charset="0"/>
              </a:rPr>
            </a:br>
            <a:r>
              <a:rPr lang="fr-MQ" sz="1800" b="1" kern="0" dirty="0">
                <a:effectLst/>
                <a:latin typeface="Cambria" panose="02040503050406030204" pitchFamily="18" charset="0"/>
                <a:ea typeface="Times New Roman" panose="02020603050405020304" pitchFamily="18" charset="0"/>
                <a:cs typeface="Courier" panose="02070309020205020404" pitchFamily="49" charset="0"/>
              </a:rPr>
              <a:t>D. </a:t>
            </a:r>
            <a:r>
              <a:rPr lang="fr-MQ" sz="1800" kern="0" dirty="0">
                <a:effectLst/>
                <a:latin typeface="Cambria" panose="02040503050406030204" pitchFamily="18" charset="0"/>
                <a:ea typeface="Times New Roman" panose="02020603050405020304" pitchFamily="18" charset="0"/>
                <a:cs typeface="Courier" panose="02070309020205020404" pitchFamily="49" charset="0"/>
              </a:rPr>
              <a:t>— Ses filles vous faisaient-elles passer des aliments ?</a:t>
            </a:r>
            <a:endParaRPr lang="fr-MQ"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MQ" sz="1800" b="1" kern="0" dirty="0">
                <a:effectLst/>
                <a:latin typeface="Cambria" panose="02040503050406030204" pitchFamily="18" charset="0"/>
                <a:ea typeface="Times New Roman" panose="02020603050405020304" pitchFamily="18" charset="0"/>
                <a:cs typeface="Courier" panose="02070309020205020404" pitchFamily="49" charset="0"/>
              </a:rPr>
              <a:t>R. </a:t>
            </a:r>
            <a:r>
              <a:rPr lang="fr-MQ" sz="1800" kern="0" dirty="0">
                <a:effectLst/>
                <a:latin typeface="Cambria" panose="02040503050406030204" pitchFamily="18" charset="0"/>
                <a:ea typeface="Times New Roman" panose="02020603050405020304" pitchFamily="18" charset="0"/>
                <a:cs typeface="Courier" panose="02070309020205020404" pitchFamily="49" charset="0"/>
              </a:rPr>
              <a:t>— Quelquefois. Le plus souvent, c’étaient mes enfants qui m’apportaient du pain.</a:t>
            </a:r>
          </a:p>
          <a:p>
            <a:pPr algn="just"/>
            <a:r>
              <a:rPr lang="fr-MQ" sz="1800" kern="0" dirty="0">
                <a:effectLst/>
                <a:latin typeface="Cambria" panose="02040503050406030204" pitchFamily="18" charset="0"/>
                <a:ea typeface="Times New Roman" panose="02020603050405020304" pitchFamily="18" charset="0"/>
                <a:cs typeface="Courier" panose="02070309020205020404" pitchFamily="49" charset="0"/>
              </a:rPr>
              <a:t>On le coupait en menus morceaux et on le faisait passer par-dessous la porte. Je l’attirais ensuite à moi à l’aide d’un bâton. Me voyant condamnée à périr dans le cachot, je demandais un prêtre pour mourir au moins en chrétienne. On me le refusa. </a:t>
            </a:r>
          </a:p>
          <a:p>
            <a:pPr algn="just"/>
            <a:r>
              <a:rPr lang="fr-MQ" sz="1800" kern="0" dirty="0">
                <a:effectLst/>
                <a:latin typeface="Cambria" panose="02040503050406030204" pitchFamily="18" charset="0"/>
                <a:ea typeface="Times New Roman" panose="02020603050405020304" pitchFamily="18" charset="0"/>
                <a:cs typeface="Courier" panose="02070309020205020404" pitchFamily="49" charset="0"/>
              </a:rPr>
              <a:t>Je ne concevais pas tant de rigueur d’un maître si bon. </a:t>
            </a:r>
            <a:endParaRPr lang="fr-MQ"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MQ" sz="1800" b="1" kern="0" dirty="0">
                <a:effectLst/>
                <a:latin typeface="Cambria" panose="02040503050406030204" pitchFamily="18" charset="0"/>
                <a:ea typeface="Times New Roman" panose="02020603050405020304" pitchFamily="18" charset="0"/>
                <a:cs typeface="Courier" panose="02070309020205020404" pitchFamily="49" charset="0"/>
              </a:rPr>
              <a:t>Le Président</a:t>
            </a:r>
            <a:r>
              <a:rPr lang="fr-MQ" sz="1800" kern="0" dirty="0">
                <a:effectLst/>
                <a:latin typeface="Cambria" panose="02040503050406030204" pitchFamily="18" charset="0"/>
                <a:ea typeface="Times New Roman" panose="02020603050405020304" pitchFamily="18" charset="0"/>
                <a:cs typeface="Courier" panose="02070309020205020404" pitchFamily="49" charset="0"/>
              </a:rPr>
              <a:t>, </a:t>
            </a:r>
            <a:r>
              <a:rPr lang="fr-MQ" sz="1800" i="1" kern="0" dirty="0">
                <a:effectLst/>
                <a:latin typeface="Cambria" panose="02040503050406030204" pitchFamily="18" charset="0"/>
                <a:ea typeface="Times New Roman" panose="02020603050405020304" pitchFamily="18" charset="0"/>
                <a:cs typeface="Courier" panose="02070309020205020404" pitchFamily="49" charset="0"/>
              </a:rPr>
              <a:t>à l’accusé. — </a:t>
            </a:r>
            <a:r>
              <a:rPr lang="fr-MQ" sz="1800" kern="0" dirty="0">
                <a:effectLst/>
                <a:latin typeface="Cambria" panose="02040503050406030204" pitchFamily="18" charset="0"/>
                <a:ea typeface="Times New Roman" panose="02020603050405020304" pitchFamily="18" charset="0"/>
                <a:cs typeface="Courier" panose="02070309020205020404" pitchFamily="49" charset="0"/>
              </a:rPr>
              <a:t>Quel motif avez- vous eu pour retenir si longtemps au cachot votre esclave ?</a:t>
            </a:r>
            <a:endParaRPr lang="fr-MQ"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MQ" sz="1800" b="1" kern="0" dirty="0">
                <a:effectLst/>
                <a:latin typeface="Cambria" panose="02040503050406030204" pitchFamily="18" charset="0"/>
                <a:ea typeface="Times New Roman" panose="02020603050405020304" pitchFamily="18" charset="0"/>
                <a:cs typeface="Courier" panose="02070309020205020404" pitchFamily="49" charset="0"/>
              </a:rPr>
              <a:t>L’Accusé. </a:t>
            </a:r>
            <a:r>
              <a:rPr lang="fr-MQ" sz="1800" kern="0" dirty="0">
                <a:effectLst/>
                <a:latin typeface="Cambria" panose="02040503050406030204" pitchFamily="18" charset="0"/>
                <a:ea typeface="Times New Roman" panose="02020603050405020304" pitchFamily="18" charset="0"/>
                <a:cs typeface="Courier" panose="02070309020205020404" pitchFamily="49" charset="0"/>
              </a:rPr>
              <a:t>— J’avais des preuves qu’elle était une empoisonneuse. </a:t>
            </a:r>
            <a:endParaRPr lang="fr-MQ"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MQ" sz="1800" b="1" kern="0" dirty="0">
                <a:effectLst/>
                <a:latin typeface="Cambria" panose="02040503050406030204" pitchFamily="18" charset="0"/>
                <a:ea typeface="Times New Roman" panose="02020603050405020304" pitchFamily="18" charset="0"/>
                <a:cs typeface="Courier" panose="02070309020205020404" pitchFamily="49" charset="0"/>
              </a:rPr>
              <a:t>Lucile. </a:t>
            </a:r>
            <a:r>
              <a:rPr lang="fr-MQ" sz="1800" kern="0" dirty="0">
                <a:effectLst/>
                <a:latin typeface="Cambria" panose="02040503050406030204" pitchFamily="18" charset="0"/>
                <a:ea typeface="Times New Roman" panose="02020603050405020304" pitchFamily="18" charset="0"/>
                <a:cs typeface="Courier" panose="02070309020205020404" pitchFamily="49" charset="0"/>
              </a:rPr>
              <a:t>— On faisait de grande perte de bestiaux et de nègres chez mon maître, mais ce n’est pas la seule habitation que la mortalité ravageait. A Bonne-Veine, le mal était aussi grand. Ce n’était pas le poison qui en était la cause, ainsi que je le dis à mon maître que je voyais inquiet et affligé. Je le rassurais ainsi contre ses soupçons. </a:t>
            </a:r>
            <a:endParaRPr lang="fr-MQ"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MQ" sz="1800" b="1" kern="0" dirty="0">
                <a:effectLst/>
                <a:latin typeface="Cambria" panose="02040503050406030204" pitchFamily="18" charset="0"/>
                <a:ea typeface="Times New Roman" panose="02020603050405020304" pitchFamily="18" charset="0"/>
                <a:cs typeface="Courier" panose="02070309020205020404" pitchFamily="49" charset="0"/>
              </a:rPr>
              <a:t>L’Accusé.</a:t>
            </a:r>
            <a:r>
              <a:rPr lang="fr-MQ" sz="1800" kern="0" dirty="0">
                <a:effectLst/>
                <a:latin typeface="Cambria" panose="02040503050406030204" pitchFamily="18" charset="0"/>
                <a:ea typeface="Times New Roman" panose="02020603050405020304" pitchFamily="18" charset="0"/>
                <a:cs typeface="Courier" panose="02070309020205020404" pitchFamily="49" charset="0"/>
              </a:rPr>
              <a:t>. — Demandez à Lucile si quatre de mes nègres ne sont pas morts en quelques jours pour avoir mangé de la viande de bœuf mort. </a:t>
            </a:r>
            <a:endParaRPr lang="fr-MQ"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MQ" sz="1800" b="1" kern="0" dirty="0">
                <a:effectLst/>
                <a:latin typeface="Cambria" panose="02040503050406030204" pitchFamily="18" charset="0"/>
                <a:ea typeface="Times New Roman" panose="02020603050405020304" pitchFamily="18" charset="0"/>
                <a:cs typeface="Courier" panose="02070309020205020404" pitchFamily="49" charset="0"/>
              </a:rPr>
              <a:t>Lucile. </a:t>
            </a:r>
            <a:r>
              <a:rPr lang="fr-MQ" sz="1800" kern="0" dirty="0">
                <a:effectLst/>
                <a:latin typeface="Cambria" panose="02040503050406030204" pitchFamily="18" charset="0"/>
                <a:ea typeface="Times New Roman" panose="02020603050405020304" pitchFamily="18" charset="0"/>
                <a:cs typeface="Courier" panose="02070309020205020404" pitchFamily="49" charset="0"/>
              </a:rPr>
              <a:t>— Oui, sans doute, puisqu’ils avaient mangé de la viande corrompue. Ils moururent à quelques heures d’intervalle les uns des autres (</a:t>
            </a:r>
            <a:r>
              <a:rPr lang="fr-MQ" sz="1800" i="1" kern="0" dirty="0">
                <a:effectLst/>
                <a:latin typeface="Cambria" panose="02040503050406030204" pitchFamily="18" charset="0"/>
                <a:ea typeface="Times New Roman" panose="02020603050405020304" pitchFamily="18" charset="0"/>
                <a:cs typeface="Courier" panose="02070309020205020404" pitchFamily="49" charset="0"/>
              </a:rPr>
              <a:t>mouvement dans l’auditoire</a:t>
            </a:r>
            <a:r>
              <a:rPr lang="fr-MQ" sz="1800" kern="0" dirty="0">
                <a:effectLst/>
                <a:latin typeface="Cambria" panose="02040503050406030204" pitchFamily="18" charset="0"/>
                <a:ea typeface="Times New Roman" panose="02020603050405020304" pitchFamily="18" charset="0"/>
                <a:cs typeface="Courier" panose="02070309020205020404" pitchFamily="49" charset="0"/>
              </a:rPr>
              <a:t>). On a arrêté aussi et mis au cachot Quetty pour empoisonnement. On voulait me faire périr au cachot, comme d’autres nègres y sont morts. </a:t>
            </a:r>
            <a:endParaRPr lang="fr-MQ"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MQ" sz="1800" b="1" kern="0" dirty="0">
                <a:effectLst/>
                <a:latin typeface="Cambria" panose="02040503050406030204" pitchFamily="18" charset="0"/>
                <a:ea typeface="Times New Roman" panose="02020603050405020304" pitchFamily="18" charset="0"/>
                <a:cs typeface="Courier" panose="02070309020205020404" pitchFamily="49" charset="0"/>
              </a:rPr>
              <a:t>L’Accusé. </a:t>
            </a:r>
            <a:r>
              <a:rPr lang="fr-MQ" sz="1800" kern="0" dirty="0">
                <a:effectLst/>
                <a:latin typeface="Cambria" panose="02040503050406030204" pitchFamily="18" charset="0"/>
                <a:ea typeface="Times New Roman" panose="02020603050405020304" pitchFamily="18" charset="0"/>
                <a:cs typeface="Courier" panose="02070309020205020404" pitchFamily="49" charset="0"/>
              </a:rPr>
              <a:t>— Quetty, accoucheuse de l’habitation, a été mise au cachot pendant quelques jours pour avoir accouché de force une malheureuse négresse qui est morte dans les douleurs. Son devoir était de me prévenir pour faire appeler le médecin. Je fus averti trop tard, et quand l’homme de l’art arriva, la patiente était morte. Quant à la mort d’aucun esclave au cachot, c’est une calomnie de la part de Lucile à ajouter à la déposition calomnieuse (...) </a:t>
            </a:r>
            <a:endParaRPr lang="fr-MQ"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MQ" sz="1800" kern="0" dirty="0">
                <a:effectLst/>
                <a:latin typeface="Cambria" panose="02040503050406030204" pitchFamily="18" charset="0"/>
                <a:ea typeface="Times New Roman" panose="02020603050405020304" pitchFamily="18" charset="0"/>
                <a:cs typeface="Times New Roman" panose="02020603050405020304" pitchFamily="18" charset="0"/>
              </a:rPr>
              <a:t>Source : Cour d’assises de la Pointe-à-Pitre, session d’octobre 1840, Paris, impr. A. Blondeau, 1841, p. 14-16</a:t>
            </a:r>
            <a:endParaRPr lang="fr-MQ" dirty="0"/>
          </a:p>
        </p:txBody>
      </p:sp>
    </p:spTree>
    <p:extLst>
      <p:ext uri="{BB962C8B-B14F-4D97-AF65-F5344CB8AC3E}">
        <p14:creationId xmlns:p14="http://schemas.microsoft.com/office/powerpoint/2010/main" val="4175710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7F553A-D671-9547-82E9-3F9301223ACB}"/>
              </a:ext>
            </a:extLst>
          </p:cNvPr>
          <p:cNvSpPr>
            <a:spLocks noGrp="1"/>
          </p:cNvSpPr>
          <p:nvPr>
            <p:ph type="title"/>
          </p:nvPr>
        </p:nvSpPr>
        <p:spPr/>
        <p:txBody>
          <a:bodyPr/>
          <a:lstStyle/>
          <a:p>
            <a:pPr algn="ctr"/>
            <a:r>
              <a:rPr lang="fr-FR" dirty="0"/>
              <a:t>C. </a:t>
            </a:r>
            <a:r>
              <a:rPr lang="fr-FR" b="1" dirty="0"/>
              <a:t>Petit détour terminologique :</a:t>
            </a:r>
            <a:br>
              <a:rPr lang="fr-FR" b="1" dirty="0"/>
            </a:br>
            <a:r>
              <a:rPr lang="fr-FR" b="1" dirty="0"/>
              <a:t>vocabulaire et enjeux</a:t>
            </a:r>
            <a:endParaRPr lang="fr-MQ" b="1" dirty="0"/>
          </a:p>
        </p:txBody>
      </p:sp>
      <p:sp>
        <p:nvSpPr>
          <p:cNvPr id="3" name="Espace réservé du contenu 2">
            <a:extLst>
              <a:ext uri="{FF2B5EF4-FFF2-40B4-BE49-F238E27FC236}">
                <a16:creationId xmlns:a16="http://schemas.microsoft.com/office/drawing/2014/main" id="{5C533E06-9AE7-7DFF-BA55-C662FF3AC081}"/>
              </a:ext>
            </a:extLst>
          </p:cNvPr>
          <p:cNvSpPr>
            <a:spLocks noGrp="1"/>
          </p:cNvSpPr>
          <p:nvPr>
            <p:ph idx="1"/>
          </p:nvPr>
        </p:nvSpPr>
        <p:spPr/>
        <p:txBody>
          <a:bodyPr>
            <a:normAutofit fontScale="77500" lnSpcReduction="20000"/>
          </a:bodyPr>
          <a:lstStyle/>
          <a:p>
            <a:endParaRPr lang="fr-MQ" dirty="0"/>
          </a:p>
          <a:p>
            <a:r>
              <a:rPr lang="fr-MQ" b="1" dirty="0"/>
              <a:t>Les mots pour parler d’esclavage </a:t>
            </a:r>
            <a:r>
              <a:rPr lang="fr-MQ" dirty="0"/>
              <a:t>: esclaves, esclavagisés ou esclavisés ?</a:t>
            </a:r>
          </a:p>
          <a:p>
            <a:r>
              <a:rPr lang="fr-FR" b="1" dirty="0"/>
              <a:t>La question d</a:t>
            </a:r>
            <a:r>
              <a:rPr lang="fr-MQ" b="1" dirty="0"/>
              <a:t>es marqueurs ethnoraciales (</a:t>
            </a:r>
            <a:r>
              <a:rPr lang="fr-MQ" dirty="0"/>
              <a:t>« Noirs », « Blancs ») à indiquer entre guillemets, car ce sont des constructions sociales, variables dans le temps et l’espace et parfois au cours de la vie d’un individu.</a:t>
            </a:r>
          </a:p>
          <a:p>
            <a:r>
              <a:rPr lang="fr-MQ" dirty="0"/>
              <a:t>Les notions de sexe et de genre</a:t>
            </a:r>
          </a:p>
          <a:p>
            <a:r>
              <a:rPr lang="fr-FR" b="1" dirty="0"/>
              <a:t>L</a:t>
            </a:r>
            <a:r>
              <a:rPr lang="fr-MQ" b="1" dirty="0"/>
              <a:t>es mots pour parler des diverses formes de résistance aujourd’hui </a:t>
            </a:r>
            <a:r>
              <a:rPr lang="fr-MQ" dirty="0"/>
              <a:t>:</a:t>
            </a:r>
          </a:p>
          <a:p>
            <a:pPr lvl="1"/>
            <a:r>
              <a:rPr lang="fr-MQ" dirty="0"/>
              <a:t>Résistance : </a:t>
            </a:r>
            <a:r>
              <a:rPr lang="fr-FR" dirty="0">
                <a:solidFill>
                  <a:srgbClr val="000000"/>
                </a:solidFill>
                <a:latin typeface="arial" panose="020B0604020202020204" pitchFamily="34" charset="0"/>
              </a:rPr>
              <a:t>Refus d'accepter, de subir les contraintes, violences et/ou vexations, jugées insupportables, qui sont exercées par une autorité contre une personne, les libertés individuelles ou collectives ; l'action qui en découle (source : CNRTL)</a:t>
            </a:r>
            <a:endParaRPr lang="fr-MQ" dirty="0"/>
          </a:p>
          <a:p>
            <a:pPr lvl="1"/>
            <a:r>
              <a:rPr lang="fr-FR" dirty="0"/>
              <a:t>A</a:t>
            </a:r>
            <a:r>
              <a:rPr lang="fr-MQ" dirty="0"/>
              <a:t>gentivité ou d’</a:t>
            </a:r>
            <a:r>
              <a:rPr lang="fr-MQ" i="1" dirty="0"/>
              <a:t>agency</a:t>
            </a:r>
            <a:r>
              <a:rPr lang="fr-MQ" dirty="0"/>
              <a:t> = la capacité à exercer ses propres choix.</a:t>
            </a:r>
          </a:p>
          <a:p>
            <a:pPr lvl="1"/>
            <a:r>
              <a:rPr lang="fr-FR" dirty="0"/>
              <a:t>M</a:t>
            </a:r>
            <a:r>
              <a:rPr lang="fr-MQ" dirty="0"/>
              <a:t>arronnage : fuite</a:t>
            </a:r>
          </a:p>
          <a:p>
            <a:pPr lvl="1"/>
            <a:r>
              <a:rPr lang="fr-MQ" dirty="0"/>
              <a:t>Révolte : </a:t>
            </a:r>
            <a:r>
              <a:rPr lang="fr-FR" dirty="0">
                <a:solidFill>
                  <a:srgbClr val="000000"/>
                </a:solidFill>
                <a:latin typeface="arial" panose="020B0604020202020204" pitchFamily="34" charset="0"/>
              </a:rPr>
              <a:t>r</a:t>
            </a:r>
            <a:r>
              <a:rPr lang="fr-FR" b="0" i="0" dirty="0">
                <a:solidFill>
                  <a:srgbClr val="000000"/>
                </a:solidFill>
                <a:effectLst/>
                <a:latin typeface="arial" panose="020B0604020202020204" pitchFamily="34" charset="0"/>
              </a:rPr>
              <a:t>ébellion, soulèvement contre l'autorité établie. </a:t>
            </a:r>
            <a:endParaRPr lang="fr-MQ" dirty="0"/>
          </a:p>
          <a:p>
            <a:pPr lvl="1"/>
            <a:r>
              <a:rPr lang="fr-MQ" dirty="0"/>
              <a:t>Révolution :  processus, généralement violent, entraînant des transformations politiques, sociales, économiques et culturels profondes</a:t>
            </a:r>
          </a:p>
          <a:p>
            <a:endParaRPr lang="fr-MQ" dirty="0"/>
          </a:p>
          <a:p>
            <a:endParaRPr lang="fr-MQ" dirty="0"/>
          </a:p>
        </p:txBody>
      </p:sp>
    </p:spTree>
    <p:extLst>
      <p:ext uri="{BB962C8B-B14F-4D97-AF65-F5344CB8AC3E}">
        <p14:creationId xmlns:p14="http://schemas.microsoft.com/office/powerpoint/2010/main" val="2980886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D8A918-EB24-D4DA-59C6-73C85105B222}"/>
              </a:ext>
            </a:extLst>
          </p:cNvPr>
          <p:cNvSpPr>
            <a:spLocks noGrp="1"/>
          </p:cNvSpPr>
          <p:nvPr>
            <p:ph type="title"/>
          </p:nvPr>
        </p:nvSpPr>
        <p:spPr/>
        <p:txBody>
          <a:bodyPr/>
          <a:lstStyle/>
          <a:p>
            <a:pPr algn="ctr"/>
            <a:r>
              <a:rPr lang="fr-MQ" b="1" dirty="0"/>
              <a:t>Annexes</a:t>
            </a:r>
          </a:p>
        </p:txBody>
      </p:sp>
      <p:sp>
        <p:nvSpPr>
          <p:cNvPr id="3" name="Espace réservé du texte 2">
            <a:extLst>
              <a:ext uri="{FF2B5EF4-FFF2-40B4-BE49-F238E27FC236}">
                <a16:creationId xmlns:a16="http://schemas.microsoft.com/office/drawing/2014/main" id="{8D84F359-0238-8D08-036F-E70075B69615}"/>
              </a:ext>
            </a:extLst>
          </p:cNvPr>
          <p:cNvSpPr>
            <a:spLocks noGrp="1"/>
          </p:cNvSpPr>
          <p:nvPr>
            <p:ph type="body" idx="1"/>
          </p:nvPr>
        </p:nvSpPr>
        <p:spPr/>
        <p:txBody>
          <a:bodyPr/>
          <a:lstStyle/>
          <a:p>
            <a:endParaRPr lang="fr-MQ"/>
          </a:p>
        </p:txBody>
      </p:sp>
    </p:spTree>
    <p:extLst>
      <p:ext uri="{BB962C8B-B14F-4D97-AF65-F5344CB8AC3E}">
        <p14:creationId xmlns:p14="http://schemas.microsoft.com/office/powerpoint/2010/main" val="2110911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EE2055-C6F0-2E3E-F56C-C519C800112D}"/>
              </a:ext>
            </a:extLst>
          </p:cNvPr>
          <p:cNvSpPr>
            <a:spLocks noGrp="1"/>
          </p:cNvSpPr>
          <p:nvPr>
            <p:ph type="title"/>
          </p:nvPr>
        </p:nvSpPr>
        <p:spPr/>
        <p:txBody>
          <a:bodyPr/>
          <a:lstStyle/>
          <a:p>
            <a:r>
              <a:rPr lang="fr-FR" dirty="0"/>
              <a:t>Q</a:t>
            </a:r>
            <a:r>
              <a:rPr lang="fr-MQ" dirty="0"/>
              <a:t>uelques documents complémentaires</a:t>
            </a:r>
          </a:p>
        </p:txBody>
      </p:sp>
      <p:sp>
        <p:nvSpPr>
          <p:cNvPr id="3" name="Espace réservé du contenu 2">
            <a:extLst>
              <a:ext uri="{FF2B5EF4-FFF2-40B4-BE49-F238E27FC236}">
                <a16:creationId xmlns:a16="http://schemas.microsoft.com/office/drawing/2014/main" id="{089DBD4A-E27E-0AD2-A057-7D600117DE4A}"/>
              </a:ext>
            </a:extLst>
          </p:cNvPr>
          <p:cNvSpPr>
            <a:spLocks noGrp="1"/>
          </p:cNvSpPr>
          <p:nvPr>
            <p:ph idx="1"/>
          </p:nvPr>
        </p:nvSpPr>
        <p:spPr/>
        <p:txBody>
          <a:bodyPr>
            <a:normAutofit fontScale="92500" lnSpcReduction="20000"/>
          </a:bodyPr>
          <a:lstStyle/>
          <a:p>
            <a:pPr algn="just"/>
            <a:r>
              <a:rPr lang="fr-FR" b="1" i="0" dirty="0">
                <a:solidFill>
                  <a:srgbClr val="2A3139"/>
                </a:solidFill>
                <a:effectLst/>
                <a:latin typeface="Raleway" pitchFamily="2" charset="77"/>
              </a:rPr>
              <a:t>Saint-Domingue, </a:t>
            </a:r>
            <a:r>
              <a:rPr lang="fr-FR" b="1" i="1" dirty="0">
                <a:solidFill>
                  <a:srgbClr val="2A3139"/>
                </a:solidFill>
                <a:effectLst/>
                <a:latin typeface="Raleway" pitchFamily="2" charset="77"/>
              </a:rPr>
              <a:t>Affiches américaines</a:t>
            </a:r>
            <a:r>
              <a:rPr lang="fr-FR" b="1" i="0" dirty="0">
                <a:solidFill>
                  <a:srgbClr val="2A3139"/>
                </a:solidFill>
                <a:effectLst/>
                <a:latin typeface="Raleway" pitchFamily="2" charset="77"/>
              </a:rPr>
              <a:t> - 1789-04-18</a:t>
            </a:r>
          </a:p>
          <a:p>
            <a:pPr algn="just"/>
            <a:r>
              <a:rPr lang="fr-FR" b="1" i="0" dirty="0">
                <a:solidFill>
                  <a:srgbClr val="444444"/>
                </a:solidFill>
                <a:effectLst/>
                <a:latin typeface="Raleway" pitchFamily="2" charset="77"/>
              </a:rPr>
              <a:t>Thérèse, Créole, sans étampe, âgée de 28 à 29 ans, blanchisseuse, couturière &amp; confiseuse; partie marronne du Port-au-Prince, le 6 du courant; on la soupçonne dans les quartiers de </a:t>
            </a:r>
            <a:r>
              <a:rPr lang="fr-FR" b="1" i="0" dirty="0" err="1">
                <a:solidFill>
                  <a:srgbClr val="444444"/>
                </a:solidFill>
                <a:effectLst/>
                <a:latin typeface="Raleway" pitchFamily="2" charset="77"/>
              </a:rPr>
              <a:t>Léogane</a:t>
            </a:r>
            <a:r>
              <a:rPr lang="fr-FR" b="1" i="0" dirty="0">
                <a:solidFill>
                  <a:srgbClr val="444444"/>
                </a:solidFill>
                <a:effectLst/>
                <a:latin typeface="Raleway" pitchFamily="2" charset="77"/>
              </a:rPr>
              <a:t> ou du Cul-de-Sac, </a:t>
            </a:r>
            <a:r>
              <a:rPr lang="fr-FR" b="1" i="0" u="sng" dirty="0">
                <a:solidFill>
                  <a:srgbClr val="444444"/>
                </a:solidFill>
                <a:effectLst/>
                <a:latin typeface="Raleway" pitchFamily="2" charset="77"/>
              </a:rPr>
              <a:t>où elle a des allures</a:t>
            </a:r>
            <a:r>
              <a:rPr lang="fr-FR" b="1" i="0" dirty="0">
                <a:solidFill>
                  <a:srgbClr val="444444"/>
                </a:solidFill>
                <a:effectLst/>
                <a:latin typeface="Raleway" pitchFamily="2" charset="77"/>
              </a:rPr>
              <a:t>. On prie les personnes qui pourront en avoir connaissance d'en donner avis à la nommée Laurence </a:t>
            </a:r>
            <a:r>
              <a:rPr lang="fr-FR" b="1" i="0" dirty="0" err="1">
                <a:solidFill>
                  <a:srgbClr val="444444"/>
                </a:solidFill>
                <a:effectLst/>
                <a:latin typeface="Raleway" pitchFamily="2" charset="77"/>
              </a:rPr>
              <a:t>Chavret</a:t>
            </a:r>
            <a:r>
              <a:rPr lang="fr-FR" b="1" i="0" dirty="0">
                <a:solidFill>
                  <a:srgbClr val="444444"/>
                </a:solidFill>
                <a:effectLst/>
                <a:latin typeface="Raleway" pitchFamily="2" charset="77"/>
              </a:rPr>
              <a:t>, M. L. comme tutrice de la nommée Marie-Thérèse </a:t>
            </a:r>
            <a:r>
              <a:rPr lang="fr-FR" b="1" i="0" dirty="0" err="1">
                <a:solidFill>
                  <a:srgbClr val="444444"/>
                </a:solidFill>
                <a:effectLst/>
                <a:latin typeface="Raleway" pitchFamily="2" charset="77"/>
              </a:rPr>
              <a:t>Chavret</a:t>
            </a:r>
            <a:r>
              <a:rPr lang="fr-FR" b="1" i="0" dirty="0">
                <a:solidFill>
                  <a:srgbClr val="444444"/>
                </a:solidFill>
                <a:effectLst/>
                <a:latin typeface="Raleway" pitchFamily="2" charset="77"/>
              </a:rPr>
              <a:t>, M.L. sa fille, à qui ladite Négresse appartient; il y aura récompense.</a:t>
            </a:r>
            <a:br>
              <a:rPr lang="fr-FR" b="1" i="0" dirty="0">
                <a:solidFill>
                  <a:srgbClr val="444444"/>
                </a:solidFill>
                <a:effectLst/>
                <a:latin typeface="Raleway" pitchFamily="2" charset="77"/>
              </a:rPr>
            </a:br>
            <a:r>
              <a:rPr lang="fr-FR" b="1" i="0" dirty="0">
                <a:solidFill>
                  <a:srgbClr val="444444"/>
                </a:solidFill>
                <a:effectLst/>
                <a:latin typeface="Raleway" pitchFamily="2" charset="77"/>
              </a:rPr>
              <a:t>Permalien : http://</a:t>
            </a:r>
            <a:r>
              <a:rPr lang="fr-FR" b="1" i="0" dirty="0" err="1">
                <a:solidFill>
                  <a:srgbClr val="444444"/>
                </a:solidFill>
                <a:effectLst/>
                <a:latin typeface="Raleway" pitchFamily="2" charset="77"/>
              </a:rPr>
              <a:t>www.marronnage.info</a:t>
            </a:r>
            <a:r>
              <a:rPr lang="fr-FR" b="1" i="0" dirty="0">
                <a:solidFill>
                  <a:srgbClr val="444444"/>
                </a:solidFill>
                <a:effectLst/>
                <a:latin typeface="Raleway" pitchFamily="2" charset="77"/>
              </a:rPr>
              <a:t>/</a:t>
            </a:r>
            <a:r>
              <a:rPr lang="fr-FR" b="1" i="0" dirty="0" err="1">
                <a:solidFill>
                  <a:srgbClr val="444444"/>
                </a:solidFill>
                <a:effectLst/>
                <a:latin typeface="Raleway" pitchFamily="2" charset="77"/>
              </a:rPr>
              <a:t>fr</a:t>
            </a:r>
            <a:r>
              <a:rPr lang="fr-FR" b="1" i="0" dirty="0">
                <a:solidFill>
                  <a:srgbClr val="444444"/>
                </a:solidFill>
                <a:effectLst/>
                <a:latin typeface="Raleway" pitchFamily="2" charset="77"/>
              </a:rPr>
              <a:t>/</a:t>
            </a:r>
            <a:r>
              <a:rPr lang="fr-FR" b="1" i="0" dirty="0" err="1">
                <a:solidFill>
                  <a:srgbClr val="444444"/>
                </a:solidFill>
                <a:effectLst/>
                <a:latin typeface="Raleway" pitchFamily="2" charset="77"/>
              </a:rPr>
              <a:t>document.php?id</a:t>
            </a:r>
            <a:r>
              <a:rPr lang="fr-FR" b="1" i="0" dirty="0">
                <a:solidFill>
                  <a:srgbClr val="444444"/>
                </a:solidFill>
                <a:effectLst/>
                <a:latin typeface="Raleway" pitchFamily="2" charset="77"/>
              </a:rPr>
              <a:t>=9391</a:t>
            </a:r>
          </a:p>
          <a:p>
            <a:r>
              <a:rPr lang="fr-MQ" dirty="0"/>
              <a:t>Vocabulaire :</a:t>
            </a:r>
          </a:p>
          <a:p>
            <a:r>
              <a:rPr lang="fr-FR" dirty="0"/>
              <a:t>A</a:t>
            </a:r>
            <a:r>
              <a:rPr lang="fr-MQ" dirty="0"/>
              <a:t>voir des allures = avoir des habitudes</a:t>
            </a:r>
          </a:p>
          <a:p>
            <a:endParaRPr lang="fr-MQ" dirty="0"/>
          </a:p>
        </p:txBody>
      </p:sp>
    </p:spTree>
    <p:extLst>
      <p:ext uri="{BB962C8B-B14F-4D97-AF65-F5344CB8AC3E}">
        <p14:creationId xmlns:p14="http://schemas.microsoft.com/office/powerpoint/2010/main" val="1089672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pour une image  5">
            <a:extLst>
              <a:ext uri="{FF2B5EF4-FFF2-40B4-BE49-F238E27FC236}">
                <a16:creationId xmlns:a16="http://schemas.microsoft.com/office/drawing/2014/main" id="{848CF0A1-EB90-BB39-8E8F-757F9B12C065}"/>
              </a:ext>
            </a:extLst>
          </p:cNvPr>
          <p:cNvPicPr>
            <a:picLocks noChangeAspect="1"/>
          </p:cNvPicPr>
          <p:nvPr/>
        </p:nvPicPr>
        <p:blipFill>
          <a:blip r:embed="rId2">
            <a:extLst>
              <a:ext uri="{28A0092B-C50C-407E-A947-70E740481C1C}">
                <a14:useLocalDpi xmlns:a14="http://schemas.microsoft.com/office/drawing/2010/main" val="0"/>
              </a:ext>
            </a:extLst>
          </a:blip>
          <a:srcRect l="-217" t="50706" r="60152" b="5453"/>
          <a:stretch>
            <a:fillRect/>
          </a:stretch>
        </p:blipFill>
        <p:spPr>
          <a:xfrm>
            <a:off x="-140677" y="-1190061"/>
            <a:ext cx="12332677" cy="7226284"/>
          </a:xfrm>
          <a:prstGeom prst="rect">
            <a:avLst/>
          </a:prstGeom>
        </p:spPr>
      </p:pic>
    </p:spTree>
    <p:extLst>
      <p:ext uri="{BB962C8B-B14F-4D97-AF65-F5344CB8AC3E}">
        <p14:creationId xmlns:p14="http://schemas.microsoft.com/office/powerpoint/2010/main" val="3471783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7B9910-2556-A327-E8A2-8AEFA2EAD6AE}"/>
              </a:ext>
            </a:extLst>
          </p:cNvPr>
          <p:cNvSpPr>
            <a:spLocks noGrp="1"/>
          </p:cNvSpPr>
          <p:nvPr>
            <p:ph type="title"/>
          </p:nvPr>
        </p:nvSpPr>
        <p:spPr>
          <a:xfrm>
            <a:off x="936702" y="365126"/>
            <a:ext cx="10417098" cy="761148"/>
          </a:xfrm>
        </p:spPr>
        <p:txBody>
          <a:bodyPr/>
          <a:lstStyle/>
          <a:p>
            <a:r>
              <a:rPr lang="fr-MQ" dirty="0"/>
              <a:t>Petite bibliographie</a:t>
            </a:r>
          </a:p>
        </p:txBody>
      </p:sp>
      <p:sp>
        <p:nvSpPr>
          <p:cNvPr id="3" name="Espace réservé du contenu 2">
            <a:extLst>
              <a:ext uri="{FF2B5EF4-FFF2-40B4-BE49-F238E27FC236}">
                <a16:creationId xmlns:a16="http://schemas.microsoft.com/office/drawing/2014/main" id="{5B38F374-A874-13BC-5922-A70B2B5B4835}"/>
              </a:ext>
            </a:extLst>
          </p:cNvPr>
          <p:cNvSpPr>
            <a:spLocks noGrp="1"/>
          </p:cNvSpPr>
          <p:nvPr>
            <p:ph idx="1"/>
          </p:nvPr>
        </p:nvSpPr>
        <p:spPr>
          <a:xfrm>
            <a:off x="702527" y="1126274"/>
            <a:ext cx="10651273" cy="6378497"/>
          </a:xfrm>
        </p:spPr>
        <p:txBody>
          <a:bodyPr>
            <a:normAutofit fontScale="32500" lnSpcReduction="20000"/>
          </a:bodyPr>
          <a:lstStyle/>
          <a:p>
            <a:r>
              <a:rPr lang="fr-FR" sz="5600" b="1" u="sng" dirty="0">
                <a:latin typeface="Times New Roman" panose="02020603050405020304" pitchFamily="18" charset="0"/>
                <a:cs typeface="Times New Roman" panose="02020603050405020304" pitchFamily="18" charset="0"/>
              </a:rPr>
              <a:t>Sur les voix d’esclaves et les questions judiciaires</a:t>
            </a:r>
          </a:p>
          <a:p>
            <a:r>
              <a:rPr lang="fr-FR" sz="5600" dirty="0" err="1">
                <a:latin typeface="Times New Roman" panose="02020603050405020304" pitchFamily="18" charset="0"/>
                <a:cs typeface="Times New Roman" panose="02020603050405020304" pitchFamily="18" charset="0"/>
              </a:rPr>
              <a:t>Frédéric</a:t>
            </a:r>
            <a:r>
              <a:rPr lang="fr-FR" sz="5600" dirty="0">
                <a:latin typeface="Times New Roman" panose="02020603050405020304" pitchFamily="18" charset="0"/>
                <a:cs typeface="Times New Roman" panose="02020603050405020304" pitchFamily="18" charset="0"/>
              </a:rPr>
              <a:t> </a:t>
            </a:r>
            <a:r>
              <a:rPr lang="fr-FR" sz="5600" dirty="0" err="1">
                <a:latin typeface="Times New Roman" panose="02020603050405020304" pitchFamily="18" charset="0"/>
                <a:cs typeface="Times New Roman" panose="02020603050405020304" pitchFamily="18" charset="0"/>
              </a:rPr>
              <a:t>Régent</a:t>
            </a:r>
            <a:r>
              <a:rPr lang="fr-FR" sz="5600" dirty="0">
                <a:latin typeface="Times New Roman" panose="02020603050405020304" pitchFamily="18" charset="0"/>
                <a:cs typeface="Times New Roman" panose="02020603050405020304" pitchFamily="18" charset="0"/>
              </a:rPr>
              <a:t>, Gilda </a:t>
            </a:r>
            <a:r>
              <a:rPr lang="fr-FR" sz="5600" dirty="0" err="1">
                <a:latin typeface="Times New Roman" panose="02020603050405020304" pitchFamily="18" charset="0"/>
                <a:cs typeface="Times New Roman" panose="02020603050405020304" pitchFamily="18" charset="0"/>
              </a:rPr>
              <a:t>Gonfier</a:t>
            </a:r>
            <a:r>
              <a:rPr lang="fr-FR" sz="5600" dirty="0">
                <a:latin typeface="Times New Roman" panose="02020603050405020304" pitchFamily="18" charset="0"/>
                <a:cs typeface="Times New Roman" panose="02020603050405020304" pitchFamily="18" charset="0"/>
              </a:rPr>
              <a:t> et  Bruno Maillard, </a:t>
            </a:r>
            <a:r>
              <a:rPr lang="fr-FR" sz="5600" i="1" dirty="0">
                <a:latin typeface="Times New Roman" panose="02020603050405020304" pitchFamily="18" charset="0"/>
                <a:cs typeface="Times New Roman" panose="02020603050405020304" pitchFamily="18" charset="0"/>
              </a:rPr>
              <a:t>Libres et sans fer, Paroles d’esclaves </a:t>
            </a:r>
            <a:r>
              <a:rPr lang="fr-FR" sz="5600" i="1" dirty="0" err="1">
                <a:latin typeface="Times New Roman" panose="02020603050405020304" pitchFamily="18" charset="0"/>
                <a:cs typeface="Times New Roman" panose="02020603050405020304" pitchFamily="18" charset="0"/>
              </a:rPr>
              <a:t>français</a:t>
            </a:r>
            <a:r>
              <a:rPr lang="fr-FR" sz="5600" i="1" dirty="0">
                <a:latin typeface="Times New Roman" panose="02020603050405020304" pitchFamily="18" charset="0"/>
                <a:cs typeface="Times New Roman" panose="02020603050405020304" pitchFamily="18" charset="0"/>
              </a:rPr>
              <a:t>, </a:t>
            </a:r>
            <a:r>
              <a:rPr lang="fr-FR" sz="5600" dirty="0">
                <a:latin typeface="Times New Roman" panose="02020603050405020304" pitchFamily="18" charset="0"/>
                <a:cs typeface="Times New Roman" panose="02020603050405020304" pitchFamily="18" charset="0"/>
              </a:rPr>
              <a:t>Paris, Fayard, 2015</a:t>
            </a:r>
          </a:p>
          <a:p>
            <a:r>
              <a:rPr lang="fr-FR" sz="5600" dirty="0">
                <a:solidFill>
                  <a:srgbClr val="5F6368"/>
                </a:solidFill>
                <a:latin typeface="Times New Roman" panose="02020603050405020304" pitchFamily="18" charset="0"/>
                <a:cs typeface="Times New Roman" panose="02020603050405020304" pitchFamily="18" charset="0"/>
              </a:rPr>
              <a:t>D. Rogers (</a:t>
            </a:r>
            <a:r>
              <a:rPr lang="fr-FR" sz="5600" dirty="0" err="1">
                <a:solidFill>
                  <a:srgbClr val="5F6368"/>
                </a:solidFill>
                <a:latin typeface="Times New Roman" panose="02020603050405020304" pitchFamily="18" charset="0"/>
                <a:cs typeface="Times New Roman" panose="02020603050405020304" pitchFamily="18" charset="0"/>
              </a:rPr>
              <a:t>dir</a:t>
            </a:r>
            <a:r>
              <a:rPr lang="fr-FR" sz="5600" dirty="0">
                <a:solidFill>
                  <a:srgbClr val="5F6368"/>
                </a:solidFill>
                <a:latin typeface="Times New Roman" panose="02020603050405020304" pitchFamily="18" charset="0"/>
                <a:cs typeface="Times New Roman" panose="02020603050405020304" pitchFamily="18" charset="0"/>
              </a:rPr>
              <a:t>), </a:t>
            </a:r>
            <a:r>
              <a:rPr lang="fr-FR" sz="5600" i="1" dirty="0">
                <a:latin typeface="Times New Roman" panose="02020603050405020304" pitchFamily="18" charset="0"/>
                <a:ea typeface="MS Mincho" panose="02020609040205080304" pitchFamily="49" charset="-128"/>
                <a:cs typeface="Times New Roman" panose="02020603050405020304" pitchFamily="18" charset="0"/>
              </a:rPr>
              <a:t>Voix d’esclaves. Louisiane, Antilles et Guyanes françaises, XVIIIe-XIXe siècles</a:t>
            </a:r>
            <a:r>
              <a:rPr lang="fr-FR" sz="5600" dirty="0">
                <a:latin typeface="Times New Roman" panose="02020603050405020304" pitchFamily="18" charset="0"/>
                <a:ea typeface="MS Mincho" panose="02020609040205080304" pitchFamily="49" charset="-128"/>
                <a:cs typeface="Times New Roman" panose="02020603050405020304" pitchFamily="18" charset="0"/>
              </a:rPr>
              <a:t>, Collections sources et documents, Karthala, 2015.</a:t>
            </a:r>
            <a:r>
              <a:rPr lang="fr-MQ" sz="5600" dirty="0">
                <a:latin typeface="Times New Roman" panose="02020603050405020304" pitchFamily="18" charset="0"/>
                <a:cs typeface="Times New Roman" panose="02020603050405020304" pitchFamily="18" charset="0"/>
              </a:rPr>
              <a:t> </a:t>
            </a:r>
          </a:p>
          <a:p>
            <a:pPr marL="0" lvl="0" indent="0" algn="just">
              <a:lnSpc>
                <a:spcPct val="200000"/>
              </a:lnSpc>
              <a:buNone/>
              <a:tabLst>
                <a:tab pos="723265" algn="l"/>
              </a:tabLst>
            </a:pPr>
            <a:r>
              <a:rPr lang="fr-FR" sz="5600" kern="50" dirty="0">
                <a:effectLst/>
                <a:latin typeface="Times New Roman" panose="02020603050405020304" pitchFamily="18" charset="0"/>
                <a:ea typeface="ArialMT"/>
                <a:cs typeface="Times New Roman" panose="02020603050405020304" pitchFamily="18" charset="0"/>
              </a:rPr>
              <a:t>- « L’esclavage au quotidien », in Pierre Singaravelou (</a:t>
            </a:r>
            <a:r>
              <a:rPr lang="fr-FR" sz="5600" kern="50" dirty="0" err="1">
                <a:effectLst/>
                <a:latin typeface="Times New Roman" panose="02020603050405020304" pitchFamily="18" charset="0"/>
                <a:ea typeface="ArialMT"/>
                <a:cs typeface="Times New Roman" panose="02020603050405020304" pitchFamily="18" charset="0"/>
              </a:rPr>
              <a:t>dir</a:t>
            </a:r>
            <a:r>
              <a:rPr lang="fr-FR" sz="5600" kern="50" dirty="0">
                <a:effectLst/>
                <a:latin typeface="Times New Roman" panose="02020603050405020304" pitchFamily="18" charset="0"/>
                <a:ea typeface="ArialMT"/>
                <a:cs typeface="Times New Roman" panose="02020603050405020304" pitchFamily="18" charset="0"/>
              </a:rPr>
              <a:t>),</a:t>
            </a:r>
            <a:r>
              <a:rPr lang="fr-FR" sz="5600" b="1" kern="50" dirty="0">
                <a:effectLst/>
                <a:latin typeface="Times New Roman" panose="02020603050405020304" pitchFamily="18" charset="0"/>
                <a:ea typeface="ArialMT"/>
                <a:cs typeface="Times New Roman" panose="02020603050405020304" pitchFamily="18" charset="0"/>
              </a:rPr>
              <a:t> </a:t>
            </a:r>
            <a:r>
              <a:rPr lang="fr-FR" sz="5600" i="1" kern="50" dirty="0">
                <a:effectLst/>
                <a:latin typeface="Times New Roman" panose="02020603050405020304" pitchFamily="18" charset="0"/>
                <a:ea typeface="Arial Unicode MS" panose="020B0604020202020204" pitchFamily="34" charset="-128"/>
                <a:cs typeface="Times New Roman" panose="02020603050405020304" pitchFamily="18" charset="0"/>
              </a:rPr>
              <a:t>Colonisations. Notre histoire</a:t>
            </a:r>
            <a:r>
              <a:rPr lang="fr-FR" sz="5600" kern="50" dirty="0">
                <a:effectLst/>
                <a:latin typeface="Times New Roman" panose="02020603050405020304" pitchFamily="18" charset="0"/>
                <a:ea typeface="Arial Unicode MS" panose="020B0604020202020204" pitchFamily="34" charset="-128"/>
                <a:cs typeface="Times New Roman" panose="02020603050405020304" pitchFamily="18" charset="0"/>
              </a:rPr>
              <a:t>, Éditions du Seuil, </a:t>
            </a:r>
            <a:r>
              <a:rPr lang="fr-FR" sz="5600" b="1" kern="50" dirty="0">
                <a:effectLst/>
                <a:latin typeface="Times New Roman" panose="02020603050405020304" pitchFamily="18" charset="0"/>
                <a:ea typeface="Arial Unicode MS" panose="020B0604020202020204" pitchFamily="34" charset="-128"/>
                <a:cs typeface="Times New Roman" panose="02020603050405020304" pitchFamily="18" charset="0"/>
              </a:rPr>
              <a:t>2023</a:t>
            </a:r>
            <a:r>
              <a:rPr lang="fr-FR" sz="5600" kern="50" dirty="0">
                <a:effectLst/>
                <a:latin typeface="Times New Roman" panose="02020603050405020304" pitchFamily="18" charset="0"/>
                <a:ea typeface="Arial Unicode MS" panose="020B0604020202020204" pitchFamily="34" charset="-128"/>
                <a:cs typeface="Times New Roman" panose="02020603050405020304" pitchFamily="18" charset="0"/>
              </a:rPr>
              <a:t>, p. 661 à 664. (En cours de réédition en poche)/ </a:t>
            </a:r>
            <a:r>
              <a:rPr lang="fr-FR" sz="5600" b="1" kern="50" dirty="0">
                <a:effectLst/>
                <a:latin typeface="Times New Roman" panose="02020603050405020304" pitchFamily="18" charset="0"/>
                <a:ea typeface="Arial Unicode MS" panose="020B0604020202020204" pitchFamily="34" charset="-128"/>
                <a:cs typeface="Times New Roman" panose="02020603050405020304" pitchFamily="18" charset="0"/>
              </a:rPr>
              <a:t>synthèse courte </a:t>
            </a:r>
            <a:r>
              <a:rPr lang="fr-FR" sz="5600" b="1" kern="50" dirty="0">
                <a:latin typeface="Times New Roman" panose="02020603050405020304" pitchFamily="18" charset="0"/>
                <a:ea typeface="Arial Unicode MS" panose="020B0604020202020204" pitchFamily="34" charset="-128"/>
                <a:cs typeface="Times New Roman" panose="02020603050405020304" pitchFamily="18" charset="0"/>
              </a:rPr>
              <a:t>mais </a:t>
            </a:r>
            <a:r>
              <a:rPr lang="fr-FR" sz="5600" b="1" kern="50" dirty="0">
                <a:effectLst/>
                <a:latin typeface="Times New Roman" panose="02020603050405020304" pitchFamily="18" charset="0"/>
                <a:ea typeface="Arial Unicode MS" panose="020B0604020202020204" pitchFamily="34" charset="-128"/>
                <a:cs typeface="Times New Roman" panose="02020603050405020304" pitchFamily="18" charset="0"/>
              </a:rPr>
              <a:t>précieuse.</a:t>
            </a:r>
            <a:endParaRPr lang="fr-MQ" sz="5600" b="1" kern="50" dirty="0">
              <a:effectLst/>
              <a:latin typeface="Times New Roman" panose="02020603050405020304" pitchFamily="18" charset="0"/>
              <a:ea typeface="Arial Unicode MS" panose="020B0604020202020204" pitchFamily="34" charset="-128"/>
              <a:cs typeface="Times New Roman" panose="02020603050405020304" pitchFamily="18" charset="0"/>
            </a:endParaRPr>
          </a:p>
          <a:p>
            <a:pPr marL="0" lvl="0" indent="0" algn="just">
              <a:lnSpc>
                <a:spcPct val="200000"/>
              </a:lnSpc>
              <a:buNone/>
              <a:tabLst>
                <a:tab pos="723265" algn="l"/>
              </a:tabLst>
            </a:pPr>
            <a:r>
              <a:rPr lang="fr-FR" sz="5600" kern="50" dirty="0">
                <a:effectLst/>
                <a:latin typeface="Times New Roman" panose="02020603050405020304" pitchFamily="18" charset="0"/>
                <a:ea typeface="ArialMT"/>
                <a:cs typeface="Times New Roman" panose="02020603050405020304" pitchFamily="18" charset="0"/>
              </a:rPr>
              <a:t>- « Entendre la voix des esclaves », in Pierre Singaravelou (</a:t>
            </a:r>
            <a:r>
              <a:rPr lang="fr-FR" sz="5600" kern="50" dirty="0" err="1">
                <a:effectLst/>
                <a:latin typeface="Times New Roman" panose="02020603050405020304" pitchFamily="18" charset="0"/>
                <a:ea typeface="ArialMT"/>
                <a:cs typeface="Times New Roman" panose="02020603050405020304" pitchFamily="18" charset="0"/>
              </a:rPr>
              <a:t>dir</a:t>
            </a:r>
            <a:r>
              <a:rPr lang="fr-FR" sz="5600" kern="50" dirty="0">
                <a:effectLst/>
                <a:latin typeface="Times New Roman" panose="02020603050405020304" pitchFamily="18" charset="0"/>
                <a:ea typeface="ArialMT"/>
                <a:cs typeface="Times New Roman" panose="02020603050405020304" pitchFamily="18" charset="0"/>
              </a:rPr>
              <a:t>),</a:t>
            </a:r>
            <a:r>
              <a:rPr lang="fr-FR" sz="5600" b="1" kern="50" dirty="0">
                <a:effectLst/>
                <a:latin typeface="Times New Roman" panose="02020603050405020304" pitchFamily="18" charset="0"/>
                <a:ea typeface="ArialMT"/>
                <a:cs typeface="Times New Roman" panose="02020603050405020304" pitchFamily="18" charset="0"/>
              </a:rPr>
              <a:t> </a:t>
            </a:r>
            <a:r>
              <a:rPr lang="fr-FR" sz="5600" i="1" kern="50" dirty="0">
                <a:effectLst/>
                <a:latin typeface="Times New Roman" panose="02020603050405020304" pitchFamily="18" charset="0"/>
                <a:ea typeface="Arial Unicode MS" panose="020B0604020202020204" pitchFamily="34" charset="-128"/>
                <a:cs typeface="Times New Roman" panose="02020603050405020304" pitchFamily="18" charset="0"/>
              </a:rPr>
              <a:t>Colonisations. Notre histoire</a:t>
            </a:r>
            <a:r>
              <a:rPr lang="fr-FR" sz="5600" kern="50" dirty="0">
                <a:effectLst/>
                <a:latin typeface="Times New Roman" panose="02020603050405020304" pitchFamily="18" charset="0"/>
                <a:ea typeface="Arial Unicode MS" panose="020B0604020202020204" pitchFamily="34" charset="-128"/>
                <a:cs typeface="Times New Roman" panose="02020603050405020304" pitchFamily="18" charset="0"/>
              </a:rPr>
              <a:t>, Éditions du Seuil, </a:t>
            </a:r>
            <a:r>
              <a:rPr lang="fr-FR" sz="5600" b="1" kern="50" dirty="0">
                <a:effectLst/>
                <a:latin typeface="Times New Roman" panose="02020603050405020304" pitchFamily="18" charset="0"/>
                <a:ea typeface="Arial Unicode MS" panose="020B0604020202020204" pitchFamily="34" charset="-128"/>
                <a:cs typeface="Times New Roman" panose="02020603050405020304" pitchFamily="18" charset="0"/>
              </a:rPr>
              <a:t>2023</a:t>
            </a:r>
            <a:r>
              <a:rPr lang="fr-FR" sz="5600" kern="5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5600" kern="50" dirty="0">
                <a:effectLst/>
                <a:latin typeface="Times New Roman" panose="02020603050405020304" pitchFamily="18" charset="0"/>
                <a:ea typeface="ArialMT"/>
                <a:cs typeface="Times New Roman" panose="02020603050405020304" pitchFamily="18" charset="0"/>
              </a:rPr>
              <a:t>p. 668-669.</a:t>
            </a:r>
            <a:r>
              <a:rPr lang="fr-FR" sz="5600" kern="50" dirty="0">
                <a:effectLst/>
                <a:latin typeface="Times New Roman" panose="02020603050405020304" pitchFamily="18" charset="0"/>
                <a:ea typeface="Arial Unicode MS" panose="020B0604020202020204" pitchFamily="34" charset="-128"/>
                <a:cs typeface="Times New Roman" panose="02020603050405020304" pitchFamily="18" charset="0"/>
              </a:rPr>
              <a:t> (En cours de réédition en poche)/ </a:t>
            </a:r>
            <a:r>
              <a:rPr lang="fr-FR" sz="5600" b="1" kern="50" dirty="0">
                <a:latin typeface="Times New Roman" panose="02020603050405020304" pitchFamily="18" charset="0"/>
                <a:ea typeface="Arial Unicode MS" panose="020B0604020202020204" pitchFamily="34" charset="-128"/>
                <a:cs typeface="Times New Roman" panose="02020603050405020304" pitchFamily="18" charset="0"/>
              </a:rPr>
              <a:t>U</a:t>
            </a:r>
            <a:r>
              <a:rPr lang="fr-FR" sz="5600" b="1" kern="50" dirty="0">
                <a:effectLst/>
                <a:latin typeface="Times New Roman" panose="02020603050405020304" pitchFamily="18" charset="0"/>
                <a:ea typeface="Arial Unicode MS" panose="020B0604020202020204" pitchFamily="34" charset="-128"/>
                <a:cs typeface="Times New Roman" panose="02020603050405020304" pitchFamily="18" charset="0"/>
              </a:rPr>
              <a:t>ne bonne synthèse courte avec des références complémentaires</a:t>
            </a:r>
            <a:endParaRPr lang="fr-MQ" sz="5600" dirty="0">
              <a:latin typeface="Times New Roman" panose="02020603050405020304" pitchFamily="18" charset="0"/>
              <a:cs typeface="Times New Roman" panose="02020603050405020304" pitchFamily="18" charset="0"/>
            </a:endParaRPr>
          </a:p>
          <a:p>
            <a:pPr marL="0" indent="0">
              <a:buNone/>
            </a:pPr>
            <a:r>
              <a:rPr lang="en-CA" sz="5600" dirty="0">
                <a:effectLst/>
                <a:latin typeface="Times New Roman" panose="02020603050405020304" pitchFamily="18" charset="0"/>
                <a:ea typeface="MS Mincho" panose="02020609040205080304" pitchFamily="49" charset="-128"/>
                <a:cs typeface="Times New Roman" panose="02020603050405020304" pitchFamily="18" charset="0"/>
              </a:rPr>
              <a:t>-« Slave judiciary testimonies in the French Caribbean: what to do with them », in Sophie White and Trevor Burnard (ed), </a:t>
            </a:r>
            <a:r>
              <a:rPr lang="en-CA" sz="5600" i="1" dirty="0">
                <a:solidFill>
                  <a:srgbClr val="272727"/>
                </a:solidFill>
                <a:effectLst/>
                <a:latin typeface="Times New Roman" panose="02020603050405020304" pitchFamily="18" charset="0"/>
                <a:ea typeface="MS Mincho" panose="02020609040205080304" pitchFamily="49" charset="-128"/>
                <a:cs typeface="Times New Roman" panose="02020603050405020304" pitchFamily="18" charset="0"/>
              </a:rPr>
              <a:t>Hearing Enslaved Voices</a:t>
            </a:r>
            <a:r>
              <a:rPr lang="en-CA" sz="5600" i="1" dirty="0">
                <a:solidFill>
                  <a:srgbClr val="343434"/>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CA" sz="5600" i="1" dirty="0">
                <a:effectLst/>
                <a:latin typeface="Times New Roman" panose="02020603050405020304" pitchFamily="18" charset="0"/>
                <a:ea typeface="MS Mincho" panose="02020609040205080304" pitchFamily="49" charset="-128"/>
                <a:cs typeface="Times New Roman" panose="02020603050405020304" pitchFamily="18" charset="0"/>
              </a:rPr>
              <a:t>African and Indian Slave Testimony in British and French America, 1700-1848</a:t>
            </a:r>
            <a:r>
              <a:rPr lang="en-CA" sz="5600" dirty="0">
                <a:effectLst/>
                <a:latin typeface="Times New Roman" panose="02020603050405020304" pitchFamily="18" charset="0"/>
                <a:ea typeface="MS Mincho" panose="02020609040205080304" pitchFamily="49" charset="-128"/>
                <a:cs typeface="Times New Roman" panose="02020603050405020304" pitchFamily="18" charset="0"/>
              </a:rPr>
              <a:t>, Routledge, </a:t>
            </a:r>
            <a:r>
              <a:rPr lang="en-CA" sz="5600" dirty="0">
                <a:solidFill>
                  <a:srgbClr val="343434"/>
                </a:solidFill>
                <a:effectLst/>
                <a:latin typeface="Times New Roman" panose="02020603050405020304" pitchFamily="18" charset="0"/>
                <a:ea typeface="MS Mincho" panose="02020609040205080304" pitchFamily="49" charset="-128"/>
                <a:cs typeface="Times New Roman" panose="02020603050405020304" pitchFamily="18" charset="0"/>
              </a:rPr>
              <a:t>2020,</a:t>
            </a:r>
            <a:r>
              <a:rPr lang="en-CA" sz="5600" i="1" dirty="0">
                <a:solidFill>
                  <a:srgbClr val="343434"/>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CA" sz="5600" dirty="0">
                <a:solidFill>
                  <a:srgbClr val="343434"/>
                </a:solidFill>
                <a:effectLst/>
                <a:latin typeface="Times New Roman" panose="02020603050405020304" pitchFamily="18" charset="0"/>
                <a:ea typeface="MS Mincho" panose="02020609040205080304" pitchFamily="49" charset="-128"/>
                <a:cs typeface="Times New Roman" panose="02020603050405020304" pitchFamily="18" charset="0"/>
              </a:rPr>
              <a:t>p. 58-78.</a:t>
            </a:r>
            <a:endParaRPr lang="fr-FR" sz="5600" dirty="0">
              <a:effectLst/>
              <a:latin typeface="Times New Roman" panose="02020603050405020304" pitchFamily="18" charset="0"/>
              <a:cs typeface="Times New Roman" panose="02020603050405020304" pitchFamily="18" charset="0"/>
            </a:endParaRPr>
          </a:p>
          <a:p>
            <a:r>
              <a:rPr lang="fr-FR" sz="5600" dirty="0">
                <a:effectLst/>
                <a:latin typeface="Times New Roman" panose="02020603050405020304" pitchFamily="18" charset="0"/>
                <a:cs typeface="Times New Roman" panose="02020603050405020304" pitchFamily="18" charset="0"/>
              </a:rPr>
              <a:t>Caroline </a:t>
            </a:r>
            <a:r>
              <a:rPr lang="fr-FR" sz="5600" dirty="0" err="1">
                <a:effectLst/>
                <a:latin typeface="Times New Roman" panose="02020603050405020304" pitchFamily="18" charset="0"/>
                <a:cs typeface="Times New Roman" panose="02020603050405020304" pitchFamily="18" charset="0"/>
              </a:rPr>
              <a:t>Oudin</a:t>
            </a:r>
            <a:r>
              <a:rPr lang="fr-FR" sz="5600" dirty="0">
                <a:effectLst/>
                <a:latin typeface="Times New Roman" panose="02020603050405020304" pitchFamily="18" charset="0"/>
                <a:cs typeface="Times New Roman" panose="02020603050405020304" pitchFamily="18" charset="0"/>
              </a:rPr>
              <a:t>-Bastide, </a:t>
            </a:r>
            <a:r>
              <a:rPr lang="fr-FR" sz="5600" i="1" dirty="0" err="1">
                <a:effectLst/>
                <a:latin typeface="Times New Roman" panose="02020603050405020304" pitchFamily="18" charset="0"/>
                <a:cs typeface="Times New Roman" panose="02020603050405020304" pitchFamily="18" charset="0"/>
              </a:rPr>
              <a:t>Maîtres</a:t>
            </a:r>
            <a:r>
              <a:rPr lang="fr-FR" sz="5600" i="1" dirty="0">
                <a:effectLst/>
                <a:latin typeface="Times New Roman" panose="02020603050405020304" pitchFamily="18" charset="0"/>
                <a:cs typeface="Times New Roman" panose="02020603050405020304" pitchFamily="18" charset="0"/>
              </a:rPr>
              <a:t> </a:t>
            </a:r>
            <a:r>
              <a:rPr lang="fr-FR" sz="5600" i="1" dirty="0" err="1">
                <a:effectLst/>
                <a:latin typeface="Times New Roman" panose="02020603050405020304" pitchFamily="18" charset="0"/>
                <a:cs typeface="Times New Roman" panose="02020603050405020304" pitchFamily="18" charset="0"/>
              </a:rPr>
              <a:t>Accusés</a:t>
            </a:r>
            <a:r>
              <a:rPr lang="fr-FR" sz="5600" i="1" dirty="0">
                <a:effectLst/>
                <a:latin typeface="Times New Roman" panose="02020603050405020304" pitchFamily="18" charset="0"/>
                <a:cs typeface="Times New Roman" panose="02020603050405020304" pitchFamily="18" charset="0"/>
              </a:rPr>
              <a:t>, Esclaves Accusateurs. Les </a:t>
            </a:r>
            <a:r>
              <a:rPr lang="fr-FR" sz="5600" i="1" dirty="0" err="1">
                <a:effectLst/>
                <a:latin typeface="Times New Roman" panose="02020603050405020304" pitchFamily="18" charset="0"/>
                <a:cs typeface="Times New Roman" panose="02020603050405020304" pitchFamily="18" charset="0"/>
              </a:rPr>
              <a:t>Procès</a:t>
            </a:r>
            <a:r>
              <a:rPr lang="fr-FR" sz="5600" i="1" dirty="0">
                <a:effectLst/>
                <a:latin typeface="Times New Roman" panose="02020603050405020304" pitchFamily="18" charset="0"/>
                <a:cs typeface="Times New Roman" panose="02020603050405020304" pitchFamily="18" charset="0"/>
              </a:rPr>
              <a:t> Gosset et </a:t>
            </a:r>
            <a:r>
              <a:rPr lang="fr-FR" sz="5600" i="1" dirty="0" err="1">
                <a:effectLst/>
                <a:latin typeface="Times New Roman" panose="02020603050405020304" pitchFamily="18" charset="0"/>
                <a:cs typeface="Times New Roman" panose="02020603050405020304" pitchFamily="18" charset="0"/>
              </a:rPr>
              <a:t>Vivie</a:t>
            </a:r>
            <a:r>
              <a:rPr lang="fr-FR" sz="5600" i="1" dirty="0">
                <a:effectLst/>
                <a:latin typeface="Times New Roman" panose="02020603050405020304" pitchFamily="18" charset="0"/>
                <a:cs typeface="Times New Roman" panose="02020603050405020304" pitchFamily="18" charset="0"/>
              </a:rPr>
              <a:t>́ (Martinique, 1848), </a:t>
            </a:r>
            <a:r>
              <a:rPr lang="fr-FR" sz="5600" dirty="0">
                <a:effectLst/>
                <a:latin typeface="Times New Roman" panose="02020603050405020304" pitchFamily="18" charset="0"/>
                <a:cs typeface="Times New Roman" panose="02020603050405020304" pitchFamily="18" charset="0"/>
              </a:rPr>
              <a:t>Le Havre, Presses universitaires de Rouen et du Havre</a:t>
            </a:r>
            <a:r>
              <a:rPr lang="fr-FR" sz="5600" b="1" dirty="0">
                <a:effectLst/>
                <a:latin typeface="Times New Roman" panose="02020603050405020304" pitchFamily="18" charset="0"/>
                <a:cs typeface="Times New Roman" panose="02020603050405020304" pitchFamily="18" charset="0"/>
              </a:rPr>
              <a:t>, </a:t>
            </a:r>
            <a:r>
              <a:rPr lang="fr-FR" sz="5600" dirty="0">
                <a:effectLst/>
                <a:latin typeface="Times New Roman" panose="02020603050405020304" pitchFamily="18" charset="0"/>
                <a:cs typeface="Times New Roman" panose="02020603050405020304" pitchFamily="18" charset="0"/>
              </a:rPr>
              <a:t>2015.</a:t>
            </a:r>
          </a:p>
          <a:p>
            <a:r>
              <a:rPr lang="fr-FR" sz="5600" dirty="0">
                <a:effectLst/>
                <a:latin typeface="Times New Roman" panose="02020603050405020304" pitchFamily="18" charset="0"/>
                <a:cs typeface="Times New Roman" panose="02020603050405020304" pitchFamily="18" charset="0"/>
              </a:rPr>
              <a:t> </a:t>
            </a:r>
            <a:r>
              <a:rPr lang="fr-FR" sz="5600" dirty="0">
                <a:latin typeface="Times New Roman" panose="02020603050405020304" pitchFamily="18" charset="0"/>
                <a:cs typeface="Times New Roman" panose="02020603050405020304" pitchFamily="18" charset="0"/>
              </a:rPr>
              <a:t>-</a:t>
            </a:r>
            <a:r>
              <a:rPr lang="fr-FR" sz="5600" i="1" dirty="0">
                <a:effectLst/>
                <a:latin typeface="Times New Roman" panose="02020603050405020304" pitchFamily="18" charset="0"/>
                <a:cs typeface="Times New Roman" panose="02020603050405020304" pitchFamily="18" charset="0"/>
              </a:rPr>
              <a:t>Des </a:t>
            </a:r>
            <a:r>
              <a:rPr lang="fr-FR" sz="5600" i="1" dirty="0" err="1">
                <a:effectLst/>
                <a:latin typeface="Times New Roman" panose="02020603050405020304" pitchFamily="18" charset="0"/>
                <a:cs typeface="Times New Roman" panose="02020603050405020304" pitchFamily="18" charset="0"/>
              </a:rPr>
              <a:t>nègres</a:t>
            </a:r>
            <a:r>
              <a:rPr lang="fr-FR" sz="5600" i="1" dirty="0">
                <a:effectLst/>
                <a:latin typeface="Times New Roman" panose="02020603050405020304" pitchFamily="18" charset="0"/>
                <a:cs typeface="Times New Roman" panose="02020603050405020304" pitchFamily="18" charset="0"/>
              </a:rPr>
              <a:t> et des juges : La scandaleuse affaire </a:t>
            </a:r>
            <a:r>
              <a:rPr lang="fr-FR" sz="5600" i="1" dirty="0" err="1">
                <a:effectLst/>
                <a:latin typeface="Times New Roman" panose="02020603050405020304" pitchFamily="18" charset="0"/>
                <a:cs typeface="Times New Roman" panose="02020603050405020304" pitchFamily="18" charset="0"/>
              </a:rPr>
              <a:t>Spoutourne</a:t>
            </a:r>
            <a:r>
              <a:rPr lang="fr-FR" sz="5600" i="1" dirty="0">
                <a:effectLst/>
                <a:latin typeface="Times New Roman" panose="02020603050405020304" pitchFamily="18" charset="0"/>
                <a:cs typeface="Times New Roman" panose="02020603050405020304" pitchFamily="18" charset="0"/>
              </a:rPr>
              <a:t>, 1831–1834, </a:t>
            </a:r>
            <a:r>
              <a:rPr lang="fr-FR" sz="5600" dirty="0">
                <a:effectLst/>
                <a:latin typeface="Times New Roman" panose="02020603050405020304" pitchFamily="18" charset="0"/>
                <a:cs typeface="Times New Roman" panose="02020603050405020304" pitchFamily="18" charset="0"/>
              </a:rPr>
              <a:t>Bruxelles</a:t>
            </a:r>
            <a:r>
              <a:rPr lang="fr-FR" sz="5600" dirty="0">
                <a:latin typeface="Times New Roman" panose="02020603050405020304" pitchFamily="18" charset="0"/>
                <a:cs typeface="Times New Roman" panose="02020603050405020304" pitchFamily="18" charset="0"/>
              </a:rPr>
              <a:t>,</a:t>
            </a:r>
            <a:r>
              <a:rPr lang="fr-FR" sz="5600" dirty="0">
                <a:effectLst/>
                <a:latin typeface="Times New Roman" panose="02020603050405020304" pitchFamily="18" charset="0"/>
                <a:cs typeface="Times New Roman" panose="02020603050405020304" pitchFamily="18" charset="0"/>
              </a:rPr>
              <a:t> </a:t>
            </a:r>
            <a:r>
              <a:rPr lang="fr-FR" sz="5600" dirty="0" err="1">
                <a:effectLst/>
                <a:latin typeface="Times New Roman" panose="02020603050405020304" pitchFamily="18" charset="0"/>
                <a:cs typeface="Times New Roman" panose="02020603050405020304" pitchFamily="18" charset="0"/>
              </a:rPr>
              <a:t>Éditions</a:t>
            </a:r>
            <a:r>
              <a:rPr lang="fr-FR" sz="5600" dirty="0">
                <a:effectLst/>
                <a:latin typeface="Times New Roman" panose="02020603050405020304" pitchFamily="18" charset="0"/>
                <a:cs typeface="Times New Roman" panose="02020603050405020304" pitchFamily="18" charset="0"/>
              </a:rPr>
              <a:t> complexes, 2008.</a:t>
            </a:r>
          </a:p>
          <a:p>
            <a:r>
              <a:rPr lang="fr-FR" sz="5600" dirty="0">
                <a:effectLst/>
                <a:latin typeface="Times New Roman" panose="02020603050405020304" pitchFamily="18" charset="0"/>
                <a:cs typeface="Times New Roman" panose="02020603050405020304" pitchFamily="18" charset="0"/>
              </a:rPr>
              <a:t>Charlotte de Castelnau-</a:t>
            </a:r>
            <a:r>
              <a:rPr lang="fr-FR" sz="5600" dirty="0" err="1">
                <a:effectLst/>
                <a:latin typeface="Times New Roman" panose="02020603050405020304" pitchFamily="18" charset="0"/>
                <a:cs typeface="Times New Roman" panose="02020603050405020304" pitchFamily="18" charset="0"/>
              </a:rPr>
              <a:t>Lestoile</a:t>
            </a:r>
            <a:r>
              <a:rPr lang="fr-FR" sz="5600" dirty="0">
                <a:effectLst/>
                <a:latin typeface="Times New Roman" panose="02020603050405020304" pitchFamily="18" charset="0"/>
                <a:cs typeface="Times New Roman" panose="02020603050405020304" pitchFamily="18" charset="0"/>
              </a:rPr>
              <a:t>, </a:t>
            </a:r>
            <a:r>
              <a:rPr lang="fr-FR" sz="5600" i="1" dirty="0" err="1">
                <a:effectLst/>
                <a:latin typeface="Times New Roman" panose="02020603050405020304" pitchFamily="18" charset="0"/>
                <a:cs typeface="Times New Roman" panose="02020603050405020304" pitchFamily="18" charset="0"/>
              </a:rPr>
              <a:t>Pascoa</a:t>
            </a:r>
            <a:r>
              <a:rPr lang="fr-FR" sz="5600" i="1" dirty="0">
                <a:effectLst/>
                <a:latin typeface="Times New Roman" panose="02020603050405020304" pitchFamily="18" charset="0"/>
                <a:cs typeface="Times New Roman" panose="02020603050405020304" pitchFamily="18" charset="0"/>
              </a:rPr>
              <a:t> et ses deux maris. Une esclave entre Angola, </a:t>
            </a:r>
            <a:r>
              <a:rPr lang="fr-FR" sz="5600" i="1" dirty="0" err="1">
                <a:effectLst/>
                <a:latin typeface="Times New Roman" panose="02020603050405020304" pitchFamily="18" charset="0"/>
                <a:cs typeface="Times New Roman" panose="02020603050405020304" pitchFamily="18" charset="0"/>
              </a:rPr>
              <a:t>Brésil</a:t>
            </a:r>
            <a:r>
              <a:rPr lang="fr-FR" sz="5600" i="1" dirty="0">
                <a:effectLst/>
                <a:latin typeface="Times New Roman" panose="02020603050405020304" pitchFamily="18" charset="0"/>
                <a:cs typeface="Times New Roman" panose="02020603050405020304" pitchFamily="18" charset="0"/>
              </a:rPr>
              <a:t> et Portugal au XVIIe </a:t>
            </a:r>
            <a:r>
              <a:rPr lang="fr-FR" sz="5600" i="1" dirty="0" err="1">
                <a:effectLst/>
                <a:latin typeface="Times New Roman" panose="02020603050405020304" pitchFamily="18" charset="0"/>
                <a:cs typeface="Times New Roman" panose="02020603050405020304" pitchFamily="18" charset="0"/>
              </a:rPr>
              <a:t>siècle</a:t>
            </a:r>
            <a:r>
              <a:rPr lang="fr-FR" sz="5600" i="1" dirty="0">
                <a:effectLst/>
                <a:latin typeface="Times New Roman" panose="02020603050405020304" pitchFamily="18" charset="0"/>
                <a:cs typeface="Times New Roman" panose="02020603050405020304" pitchFamily="18" charset="0"/>
              </a:rPr>
              <a:t>, </a:t>
            </a:r>
            <a:r>
              <a:rPr lang="fr-FR" sz="5600" dirty="0">
                <a:effectLst/>
                <a:latin typeface="Times New Roman" panose="02020603050405020304" pitchFamily="18" charset="0"/>
                <a:cs typeface="Times New Roman" panose="02020603050405020304" pitchFamily="18" charset="0"/>
              </a:rPr>
              <a:t>Paris</a:t>
            </a:r>
            <a:r>
              <a:rPr lang="fr-FR" sz="5600" dirty="0">
                <a:latin typeface="Times New Roman" panose="02020603050405020304" pitchFamily="18" charset="0"/>
                <a:cs typeface="Times New Roman" panose="02020603050405020304" pitchFamily="18" charset="0"/>
              </a:rPr>
              <a:t>,</a:t>
            </a:r>
            <a:r>
              <a:rPr lang="fr-FR" sz="5600" dirty="0">
                <a:effectLst/>
                <a:latin typeface="Times New Roman" panose="02020603050405020304" pitchFamily="18" charset="0"/>
                <a:cs typeface="Times New Roman" panose="02020603050405020304" pitchFamily="18" charset="0"/>
              </a:rPr>
              <a:t> Presses universitaires de France, 2019.</a:t>
            </a:r>
            <a:endParaRPr lang="fr-MQ" sz="5600" dirty="0">
              <a:latin typeface="Times New Roman" panose="02020603050405020304" pitchFamily="18" charset="0"/>
              <a:cs typeface="Times New Roman" panose="02020603050405020304" pitchFamily="18" charset="0"/>
            </a:endParaRPr>
          </a:p>
          <a:p>
            <a:endParaRPr lang="fr-MQ" dirty="0"/>
          </a:p>
        </p:txBody>
      </p:sp>
    </p:spTree>
    <p:extLst>
      <p:ext uri="{BB962C8B-B14F-4D97-AF65-F5344CB8AC3E}">
        <p14:creationId xmlns:p14="http://schemas.microsoft.com/office/powerpoint/2010/main" val="814083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EB783D-E5E8-9B68-B7EF-F823F84EA168}"/>
              </a:ext>
            </a:extLst>
          </p:cNvPr>
          <p:cNvSpPr>
            <a:spLocks noGrp="1"/>
          </p:cNvSpPr>
          <p:nvPr>
            <p:ph type="title"/>
          </p:nvPr>
        </p:nvSpPr>
        <p:spPr/>
        <p:txBody>
          <a:bodyPr/>
          <a:lstStyle/>
          <a:p>
            <a:r>
              <a:rPr lang="fr-MQ" dirty="0"/>
              <a:t>Petite bibliographie (suite)</a:t>
            </a:r>
          </a:p>
        </p:txBody>
      </p:sp>
      <p:sp>
        <p:nvSpPr>
          <p:cNvPr id="3" name="Espace réservé du contenu 2">
            <a:extLst>
              <a:ext uri="{FF2B5EF4-FFF2-40B4-BE49-F238E27FC236}">
                <a16:creationId xmlns:a16="http://schemas.microsoft.com/office/drawing/2014/main" id="{AC5D26F2-07B5-F3BD-C0E0-EA11DF490756}"/>
              </a:ext>
            </a:extLst>
          </p:cNvPr>
          <p:cNvSpPr>
            <a:spLocks noGrp="1"/>
          </p:cNvSpPr>
          <p:nvPr>
            <p:ph idx="1"/>
          </p:nvPr>
        </p:nvSpPr>
        <p:spPr/>
        <p:txBody>
          <a:bodyPr>
            <a:normAutofit fontScale="47500" lnSpcReduction="20000"/>
          </a:bodyPr>
          <a:lstStyle/>
          <a:p>
            <a:pPr marL="0" indent="0">
              <a:buNone/>
            </a:pPr>
            <a:r>
              <a:rPr lang="fr-FR" sz="2500" b="1" i="0" u="sng" dirty="0">
                <a:solidFill>
                  <a:srgbClr val="5F6368"/>
                </a:solidFill>
                <a:effectLst/>
                <a:latin typeface="Arial" panose="020B0604020202020204" pitchFamily="34" charset="0"/>
                <a:cs typeface="Arial" panose="020B0604020202020204" pitchFamily="34" charset="0"/>
              </a:rPr>
              <a:t>Quelques ouvrages et articles sur des points particuliers</a:t>
            </a:r>
          </a:p>
          <a:p>
            <a:r>
              <a:rPr lang="fr-FR" sz="2800" dirty="0">
                <a:latin typeface="Times New Roman" panose="02020603050405020304" pitchFamily="18" charset="0"/>
                <a:cs typeface="Times New Roman" panose="02020603050405020304" pitchFamily="18" charset="0"/>
              </a:rPr>
              <a:t>M. Dorigny, B. </a:t>
            </a:r>
            <a:r>
              <a:rPr lang="fr-FR" sz="2800" dirty="0" err="1">
                <a:latin typeface="Times New Roman" panose="02020603050405020304" pitchFamily="18" charset="0"/>
                <a:cs typeface="Times New Roman" panose="02020603050405020304" pitchFamily="18" charset="0"/>
              </a:rPr>
              <a:t>Gainot</a:t>
            </a:r>
            <a:r>
              <a:rPr lang="fr-FR" sz="2800" dirty="0">
                <a:latin typeface="Times New Roman" panose="02020603050405020304" pitchFamily="18" charset="0"/>
                <a:cs typeface="Times New Roman" panose="02020603050405020304" pitchFamily="18" charset="0"/>
              </a:rPr>
              <a:t>, </a:t>
            </a:r>
            <a:r>
              <a:rPr lang="fr-FR" sz="2800" i="1" dirty="0">
                <a:latin typeface="Times New Roman" panose="02020603050405020304" pitchFamily="18" charset="0"/>
                <a:cs typeface="Times New Roman" panose="02020603050405020304" pitchFamily="18" charset="0"/>
              </a:rPr>
              <a:t>Atlas des esclavages</a:t>
            </a:r>
            <a:r>
              <a:rPr lang="fr-FR" sz="2800" dirty="0">
                <a:latin typeface="Times New Roman" panose="02020603050405020304" pitchFamily="18" charset="0"/>
                <a:cs typeface="Times New Roman" panose="02020603050405020304" pitchFamily="18" charset="0"/>
              </a:rPr>
              <a:t>, Autrement, 2006</a:t>
            </a:r>
          </a:p>
          <a:p>
            <a:r>
              <a:rPr lang="fr-FR" sz="2800" dirty="0">
                <a:latin typeface="Times New Roman" panose="02020603050405020304" pitchFamily="18" charset="0"/>
                <a:cs typeface="Times New Roman" panose="02020603050405020304" pitchFamily="18" charset="0"/>
              </a:rPr>
              <a:t>Anne Pérotin-Dumon, </a:t>
            </a:r>
            <a:r>
              <a:rPr lang="fr-FR" sz="2800" i="1" dirty="0">
                <a:latin typeface="Times New Roman" panose="02020603050405020304" pitchFamily="18" charset="0"/>
                <a:cs typeface="Times New Roman" panose="02020603050405020304" pitchFamily="18" charset="0"/>
              </a:rPr>
              <a:t>La ville aux </a:t>
            </a:r>
            <a:r>
              <a:rPr lang="fr-FR" sz="2800" i="1" dirty="0" err="1">
                <a:latin typeface="Times New Roman" panose="02020603050405020304" pitchFamily="18" charset="0"/>
                <a:cs typeface="Times New Roman" panose="02020603050405020304" pitchFamily="18" charset="0"/>
              </a:rPr>
              <a:t>isles</a:t>
            </a:r>
            <a:r>
              <a:rPr lang="fr-FR" sz="2800" i="1" dirty="0">
                <a:latin typeface="Times New Roman" panose="02020603050405020304" pitchFamily="18" charset="0"/>
                <a:cs typeface="Times New Roman" panose="02020603050405020304" pitchFamily="18" charset="0"/>
              </a:rPr>
              <a:t> la ville dans </a:t>
            </a:r>
            <a:r>
              <a:rPr lang="fr-FR" sz="2800" i="1" dirty="0" err="1">
                <a:latin typeface="Times New Roman" panose="02020603050405020304" pitchFamily="18" charset="0"/>
                <a:cs typeface="Times New Roman" panose="02020603050405020304" pitchFamily="18" charset="0"/>
              </a:rPr>
              <a:t>l’isle</a:t>
            </a:r>
            <a:r>
              <a:rPr lang="fr-FR" sz="2800" dirty="0">
                <a:latin typeface="Times New Roman" panose="02020603050405020304" pitchFamily="18" charset="0"/>
                <a:cs typeface="Times New Roman" panose="02020603050405020304" pitchFamily="18" charset="0"/>
              </a:rPr>
              <a:t>, Karthala, 2000</a:t>
            </a:r>
          </a:p>
          <a:p>
            <a:r>
              <a:rPr lang="fr-FR" sz="3200" dirty="0">
                <a:latin typeface="Times New Roman" panose="02020603050405020304" pitchFamily="18" charset="0"/>
                <a:cs typeface="Times New Roman" panose="02020603050405020304" pitchFamily="18" charset="0"/>
              </a:rPr>
              <a:t>Gautier, Arlette  </a:t>
            </a:r>
            <a:r>
              <a:rPr lang="fr-FR" sz="3200" b="0" i="1" dirty="0">
                <a:solidFill>
                  <a:srgbClr val="5F6368"/>
                </a:solidFill>
                <a:effectLst/>
                <a:latin typeface="Times New Roman" panose="02020603050405020304" pitchFamily="18" charset="0"/>
                <a:cs typeface="Times New Roman" panose="02020603050405020304" pitchFamily="18" charset="0"/>
              </a:rPr>
              <a:t>Les Sœurs de Solitude · Femmes et esclavage aux Antilles du XVIIe au XIXe siècle</a:t>
            </a:r>
            <a:r>
              <a:rPr lang="fr-FR" sz="3200" b="0" i="0" dirty="0">
                <a:solidFill>
                  <a:srgbClr val="5F6368"/>
                </a:solidFill>
                <a:effectLst/>
                <a:latin typeface="Times New Roman" panose="02020603050405020304" pitchFamily="18" charset="0"/>
                <a:cs typeface="Times New Roman" panose="02020603050405020304" pitchFamily="18" charset="0"/>
              </a:rPr>
              <a:t>, </a:t>
            </a:r>
            <a:r>
              <a:rPr lang="fr-FR" sz="3200" b="0" i="0" dirty="0">
                <a:effectLst/>
                <a:latin typeface="Times New Roman" panose="02020603050405020304" pitchFamily="18" charset="0"/>
                <a:cs typeface="Times New Roman" panose="02020603050405020304" pitchFamily="18" charset="0"/>
              </a:rPr>
              <a:t>Presses universitaires de Rennes, 2010</a:t>
            </a:r>
          </a:p>
          <a:p>
            <a:r>
              <a:rPr lang="fr-FR" sz="2800" dirty="0" err="1">
                <a:latin typeface="Arial" panose="020B0604020202020204" pitchFamily="34" charset="0"/>
                <a:cs typeface="Arial" panose="020B0604020202020204" pitchFamily="34" charset="0"/>
              </a:rPr>
              <a:t>Celma</a:t>
            </a:r>
            <a:r>
              <a:rPr lang="fr-FR" sz="2800" dirty="0">
                <a:latin typeface="Arial" panose="020B0604020202020204" pitchFamily="34" charset="0"/>
                <a:cs typeface="Arial" panose="020B0604020202020204" pitchFamily="34" charset="0"/>
              </a:rPr>
              <a:t> Céline, 1998, « </a:t>
            </a:r>
            <a:r>
              <a:rPr lang="fr-FR" sz="2800" i="1" dirty="0">
                <a:latin typeface="Arial" panose="020B0604020202020204" pitchFamily="34" charset="0"/>
                <a:cs typeface="Arial" panose="020B0604020202020204" pitchFamily="34" charset="0"/>
              </a:rPr>
              <a:t>Les Sociétés d’esclaves aux Antilles : histoire comparative »</a:t>
            </a:r>
            <a:r>
              <a:rPr lang="fr-FR" sz="2800" dirty="0">
                <a:latin typeface="Arial" panose="020B0604020202020204" pitchFamily="34" charset="0"/>
                <a:cs typeface="Arial" panose="020B0604020202020204" pitchFamily="34" charset="0"/>
              </a:rPr>
              <a:t>, 123e </a:t>
            </a:r>
            <a:r>
              <a:rPr lang="fr-FR" sz="2800" dirty="0" err="1">
                <a:latin typeface="Arial" panose="020B0604020202020204" pitchFamily="34" charset="0"/>
                <a:cs typeface="Arial" panose="020B0604020202020204" pitchFamily="34" charset="0"/>
              </a:rPr>
              <a:t>congr</a:t>
            </a:r>
            <a:r>
              <a:rPr lang="fr-FR" sz="2800" dirty="0">
                <a:latin typeface="Arial" panose="020B0604020202020204" pitchFamily="34" charset="0"/>
                <a:cs typeface="Arial" panose="020B0604020202020204" pitchFamily="34" charset="0"/>
              </a:rPr>
              <a:t>. </a:t>
            </a:r>
            <a:r>
              <a:rPr lang="fr-FR" sz="2800" dirty="0" err="1">
                <a:latin typeface="Arial" panose="020B0604020202020204" pitchFamily="34" charset="0"/>
                <a:cs typeface="Arial" panose="020B0604020202020204" pitchFamily="34" charset="0"/>
              </a:rPr>
              <a:t>nat.hist.scient</a:t>
            </a:r>
            <a:r>
              <a:rPr lang="fr-FR" sz="2800" dirty="0">
                <a:latin typeface="Arial" panose="020B0604020202020204" pitchFamily="34" charset="0"/>
                <a:cs typeface="Arial" panose="020B0604020202020204" pitchFamily="34" charset="0"/>
              </a:rPr>
              <a:t>. </a:t>
            </a:r>
            <a:r>
              <a:rPr lang="fr-FR" sz="2800" i="1" dirty="0">
                <a:latin typeface="Arial" panose="020B0604020202020204" pitchFamily="34" charset="0"/>
                <a:cs typeface="Arial" panose="020B0604020202020204" pitchFamily="34" charset="0"/>
              </a:rPr>
              <a:t>Esclavage, résistance et abolitions, Antilles Guyane</a:t>
            </a:r>
            <a:r>
              <a:rPr lang="fr-FR" sz="2800" dirty="0">
                <a:latin typeface="Arial" panose="020B0604020202020204" pitchFamily="34" charset="0"/>
                <a:cs typeface="Arial" panose="020B0604020202020204" pitchFamily="34" charset="0"/>
              </a:rPr>
              <a:t>, p. 77-90. (en ligne sur </a:t>
            </a:r>
            <a:r>
              <a:rPr lang="fr-FR" sz="2800" dirty="0" err="1">
                <a:latin typeface="Arial" panose="020B0604020202020204" pitchFamily="34" charset="0"/>
                <a:cs typeface="Arial" panose="020B0604020202020204" pitchFamily="34" charset="0"/>
              </a:rPr>
              <a:t>erudit.org</a:t>
            </a:r>
            <a:r>
              <a:rPr lang="fr-FR" sz="2800" dirty="0">
                <a:latin typeface="Arial" panose="020B0604020202020204" pitchFamily="34" charset="0"/>
                <a:cs typeface="Arial" panose="020B0604020202020204" pitchFamily="34" charset="0"/>
              </a:rPr>
              <a:t>)</a:t>
            </a:r>
            <a:endParaRPr lang="fr-FR" sz="2800" dirty="0">
              <a:latin typeface="Times New Roman" panose="02020603050405020304" pitchFamily="18" charset="0"/>
              <a:cs typeface="Times New Roman" panose="02020603050405020304" pitchFamily="18" charset="0"/>
            </a:endParaRPr>
          </a:p>
          <a:p>
            <a:pPr marL="0" indent="0">
              <a:buNone/>
            </a:pPr>
            <a:endParaRPr lang="fr-FR" sz="2500" b="1" i="0" u="sng" dirty="0">
              <a:solidFill>
                <a:srgbClr val="5F6368"/>
              </a:solidFill>
              <a:effectLst/>
              <a:latin typeface="Arial" panose="020B0604020202020204" pitchFamily="34" charset="0"/>
              <a:cs typeface="Arial" panose="020B0604020202020204" pitchFamily="34" charset="0"/>
            </a:endParaRPr>
          </a:p>
          <a:p>
            <a:pPr marL="0" indent="0">
              <a:buNone/>
            </a:pPr>
            <a:r>
              <a:rPr lang="fr-FR" sz="2500" b="1" i="0" u="sng" dirty="0">
                <a:solidFill>
                  <a:srgbClr val="5F6368"/>
                </a:solidFill>
                <a:effectLst/>
                <a:latin typeface="Arial" panose="020B0604020202020204" pitchFamily="34" charset="0"/>
                <a:cs typeface="Arial" panose="020B0604020202020204" pitchFamily="34" charset="0"/>
              </a:rPr>
              <a:t>Sur la </a:t>
            </a:r>
            <a:r>
              <a:rPr lang="fr-FR" sz="2500" b="1" u="sng" dirty="0">
                <a:solidFill>
                  <a:srgbClr val="5F6368"/>
                </a:solidFill>
                <a:latin typeface="Arial" panose="020B0604020202020204" pitchFamily="34" charset="0"/>
                <a:cs typeface="Arial" panose="020B0604020202020204" pitchFamily="34" charset="0"/>
              </a:rPr>
              <a:t>R</a:t>
            </a:r>
            <a:r>
              <a:rPr lang="fr-FR" sz="2500" b="1" i="0" u="sng" dirty="0">
                <a:solidFill>
                  <a:srgbClr val="5F6368"/>
                </a:solidFill>
                <a:effectLst/>
                <a:latin typeface="Arial" panose="020B0604020202020204" pitchFamily="34" charset="0"/>
                <a:cs typeface="Arial" panose="020B0604020202020204" pitchFamily="34" charset="0"/>
              </a:rPr>
              <a:t>évolution de Saint-Domingue</a:t>
            </a:r>
            <a:r>
              <a:rPr lang="fr-FR" sz="2500" b="0" i="0" dirty="0">
                <a:solidFill>
                  <a:srgbClr val="5F6368"/>
                </a:solidFill>
                <a:effectLst/>
                <a:latin typeface="Arial" panose="020B0604020202020204" pitchFamily="34" charset="0"/>
                <a:cs typeface="Arial" panose="020B0604020202020204" pitchFamily="34" charset="0"/>
              </a:rPr>
              <a:t>,</a:t>
            </a:r>
          </a:p>
          <a:p>
            <a:pPr marL="0" indent="0" algn="just">
              <a:buNone/>
            </a:pPr>
            <a:r>
              <a:rPr lang="fr-FR" sz="2900" kern="5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Blancpain</a:t>
            </a:r>
            <a:r>
              <a:rPr lang="fr-FR" sz="2900" kern="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François, </a:t>
            </a:r>
            <a:r>
              <a:rPr lang="fr-FR" sz="2900" i="1" kern="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Étienne de </a:t>
            </a:r>
            <a:r>
              <a:rPr lang="fr-FR" sz="2900" i="1" kern="5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Polverel</a:t>
            </a:r>
            <a:r>
              <a:rPr lang="fr-FR" sz="2900" i="1" kern="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(1738-1795), libérateur des esclaves de Saint-Domingue</a:t>
            </a:r>
            <a:r>
              <a:rPr lang="fr-FR" sz="2900" kern="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Paris, Editions Les Perséides, 2010.  (Indispensable pour les abolitions de 1793, mis un peu technique)</a:t>
            </a:r>
          </a:p>
          <a:p>
            <a:pPr marL="0" indent="0" algn="just">
              <a:buNone/>
            </a:pPr>
            <a:r>
              <a:rPr lang="fr-FR" sz="2900" kern="50" dirty="0">
                <a:effectLst/>
                <a:latin typeface="Times New Roman" panose="02020603050405020304" pitchFamily="18" charset="0"/>
                <a:ea typeface="Arial Unicode MS" panose="020B0604020202020204" pitchFamily="34" charset="-128"/>
                <a:cs typeface="Times New Roman" panose="02020603050405020304" pitchFamily="18" charset="0"/>
              </a:rPr>
              <a:t>Dubois Laurent, </a:t>
            </a:r>
            <a:r>
              <a:rPr lang="fr-FR" sz="2900" i="1" kern="50" dirty="0">
                <a:effectLst/>
                <a:latin typeface="Times New Roman" panose="02020603050405020304" pitchFamily="18" charset="0"/>
                <a:ea typeface="Arial Unicode MS" panose="020B0604020202020204" pitchFamily="34" charset="-128"/>
                <a:cs typeface="Times New Roman" panose="02020603050405020304" pitchFamily="18" charset="0"/>
              </a:rPr>
              <a:t>Les vengeurs du nouveau monde, Les Perséides, 2006 (une bonne vision synoptique, pour démarrer)</a:t>
            </a:r>
            <a:r>
              <a:rPr lang="fr-MQ" sz="2900" dirty="0">
                <a:effectLst/>
                <a:latin typeface="Times New Roman" panose="02020603050405020304" pitchFamily="18" charset="0"/>
                <a:cs typeface="Times New Roman" panose="02020603050405020304" pitchFamily="18" charset="0"/>
              </a:rPr>
              <a:t> </a:t>
            </a:r>
            <a:endParaRPr lang="fr-FR" sz="2900" kern="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fr-FR" sz="2900" dirty="0">
                <a:solidFill>
                  <a:srgbClr val="0563C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Carolyn Fick,</a:t>
            </a:r>
            <a:r>
              <a:rPr lang="fr-FR" sz="2900" kern="50" dirty="0">
                <a:effectLst/>
                <a:latin typeface="Times New Roman" panose="02020603050405020304" pitchFamily="18" charset="0"/>
                <a:ea typeface="Arial Unicode MS" panose="020B0604020202020204" pitchFamily="34" charset="-128"/>
                <a:cs typeface="Times New Roman" panose="02020603050405020304" pitchFamily="18" charset="0"/>
              </a:rPr>
              <a:t> </a:t>
            </a:r>
            <a:r>
              <a:rPr lang="fr-FR" sz="2900" i="1" kern="50" dirty="0">
                <a:effectLst/>
                <a:latin typeface="Times New Roman" panose="02020603050405020304" pitchFamily="18" charset="0"/>
                <a:ea typeface="Arial Unicode MS" panose="020B0604020202020204" pitchFamily="34" charset="-128"/>
                <a:cs typeface="Times New Roman" panose="02020603050405020304" pitchFamily="18" charset="0"/>
              </a:rPr>
              <a:t>Haïti, naissance d’une nation. La révolution de Saint-Domingue vue d’en bas</a:t>
            </a:r>
            <a:r>
              <a:rPr lang="fr-FR" sz="2900" kern="50" dirty="0">
                <a:effectLst/>
                <a:latin typeface="Times New Roman" panose="02020603050405020304" pitchFamily="18" charset="0"/>
                <a:ea typeface="Arial Unicode MS" panose="020B0604020202020204" pitchFamily="34" charset="-128"/>
                <a:cs typeface="Times New Roman" panose="02020603050405020304" pitchFamily="18" charset="0"/>
              </a:rPr>
              <a:t>, Les Perséides, 2014 (riche)</a:t>
            </a:r>
            <a:endParaRPr lang="fr-FR" sz="2900" dirty="0">
              <a:solidFill>
                <a:srgbClr val="0563C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indent="0" algn="just">
              <a:buNone/>
            </a:pPr>
            <a:endParaRPr lang="fr-FR" sz="2900" dirty="0">
              <a:solidFill>
                <a:srgbClr val="0563C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indent="0" algn="just">
              <a:buNone/>
            </a:pPr>
            <a:r>
              <a:rPr lang="fr-FR" sz="2900" dirty="0">
                <a:solidFill>
                  <a:srgbClr val="000000"/>
                </a:solidFill>
                <a:effectLst/>
                <a:latin typeface="Times New Roman" panose="02020603050405020304" pitchFamily="18" charset="0"/>
                <a:cs typeface="Times New Roman" panose="02020603050405020304" pitchFamily="18" charset="0"/>
              </a:rPr>
              <a:t>Kafka Judith, « Action, </a:t>
            </a:r>
            <a:r>
              <a:rPr lang="fr-FR" sz="2900" dirty="0" err="1">
                <a:solidFill>
                  <a:srgbClr val="000000"/>
                </a:solidFill>
                <a:effectLst/>
                <a:latin typeface="Times New Roman" panose="02020603050405020304" pitchFamily="18" charset="0"/>
                <a:cs typeface="Times New Roman" panose="02020603050405020304" pitchFamily="18" charset="0"/>
              </a:rPr>
              <a:t>reaction</a:t>
            </a:r>
            <a:r>
              <a:rPr lang="fr-FR" sz="2900" dirty="0">
                <a:solidFill>
                  <a:srgbClr val="000000"/>
                </a:solidFill>
                <a:effectLst/>
                <a:latin typeface="Times New Roman" panose="02020603050405020304" pitchFamily="18" charset="0"/>
                <a:cs typeface="Times New Roman" panose="02020603050405020304" pitchFamily="18" charset="0"/>
              </a:rPr>
              <a:t>, and interaction : slave </a:t>
            </a:r>
            <a:r>
              <a:rPr lang="fr-FR" sz="2900" dirty="0" err="1">
                <a:solidFill>
                  <a:srgbClr val="000000"/>
                </a:solidFill>
                <a:effectLst/>
                <a:latin typeface="Times New Roman" panose="02020603050405020304" pitchFamily="18" charset="0"/>
                <a:cs typeface="Times New Roman" panose="02020603050405020304" pitchFamily="18" charset="0"/>
              </a:rPr>
              <a:t>women</a:t>
            </a:r>
            <a:r>
              <a:rPr lang="fr-FR" sz="2900" dirty="0">
                <a:solidFill>
                  <a:srgbClr val="000000"/>
                </a:solidFill>
                <a:effectLst/>
                <a:latin typeface="Times New Roman" panose="02020603050405020304" pitchFamily="18" charset="0"/>
                <a:cs typeface="Times New Roman" panose="02020603050405020304" pitchFamily="18" charset="0"/>
              </a:rPr>
              <a:t> </a:t>
            </a:r>
            <a:r>
              <a:rPr lang="fr-FR" sz="2900" dirty="0" err="1">
                <a:solidFill>
                  <a:srgbClr val="000000"/>
                </a:solidFill>
                <a:effectLst/>
                <a:latin typeface="Times New Roman" panose="02020603050405020304" pitchFamily="18" charset="0"/>
                <a:cs typeface="Times New Roman" panose="02020603050405020304" pitchFamily="18" charset="0"/>
              </a:rPr>
              <a:t>resistance</a:t>
            </a:r>
            <a:r>
              <a:rPr lang="fr-FR" sz="2900" dirty="0">
                <a:solidFill>
                  <a:srgbClr val="000000"/>
                </a:solidFill>
                <a:effectLst/>
                <a:latin typeface="Times New Roman" panose="02020603050405020304" pitchFamily="18" charset="0"/>
                <a:cs typeface="Times New Roman" panose="02020603050405020304" pitchFamily="18" charset="0"/>
              </a:rPr>
              <a:t> in the </a:t>
            </a:r>
            <a:r>
              <a:rPr lang="fr-FR" sz="2900" dirty="0">
                <a:solidFill>
                  <a:srgbClr val="000000"/>
                </a:solidFill>
                <a:latin typeface="Times New Roman" panose="02020603050405020304" pitchFamily="18" charset="0"/>
                <a:cs typeface="Times New Roman" panose="02020603050405020304" pitchFamily="18" charset="0"/>
              </a:rPr>
              <a:t>S</a:t>
            </a:r>
            <a:r>
              <a:rPr lang="fr-FR" sz="2900" dirty="0">
                <a:solidFill>
                  <a:srgbClr val="000000"/>
                </a:solidFill>
                <a:effectLst/>
                <a:latin typeface="Times New Roman" panose="02020603050405020304" pitchFamily="18" charset="0"/>
                <a:cs typeface="Times New Roman" panose="02020603050405020304" pitchFamily="18" charset="0"/>
              </a:rPr>
              <a:t>outh of </a:t>
            </a:r>
            <a:r>
              <a:rPr lang="fr-FR" sz="2900" dirty="0">
                <a:solidFill>
                  <a:srgbClr val="000000"/>
                </a:solidFill>
                <a:latin typeface="Times New Roman" panose="02020603050405020304" pitchFamily="18" charset="0"/>
                <a:cs typeface="Times New Roman" panose="02020603050405020304" pitchFamily="18" charset="0"/>
              </a:rPr>
              <a:t>S</a:t>
            </a:r>
            <a:r>
              <a:rPr lang="fr-FR" sz="2900" dirty="0">
                <a:solidFill>
                  <a:srgbClr val="000000"/>
                </a:solidFill>
                <a:effectLst/>
                <a:latin typeface="Times New Roman" panose="02020603050405020304" pitchFamily="18" charset="0"/>
                <a:cs typeface="Times New Roman" panose="02020603050405020304" pitchFamily="18" charset="0"/>
              </a:rPr>
              <a:t>aint-Domingue 1793-1794 », </a:t>
            </a:r>
            <a:r>
              <a:rPr lang="fr-FR" sz="2900" dirty="0" err="1">
                <a:solidFill>
                  <a:srgbClr val="000000"/>
                </a:solidFill>
                <a:effectLst/>
                <a:latin typeface="Times New Roman" panose="02020603050405020304" pitchFamily="18" charset="0"/>
                <a:cs typeface="Times New Roman" panose="02020603050405020304" pitchFamily="18" charset="0"/>
              </a:rPr>
              <a:t>Slavery</a:t>
            </a:r>
            <a:r>
              <a:rPr lang="fr-FR" sz="2900" dirty="0">
                <a:solidFill>
                  <a:srgbClr val="000000"/>
                </a:solidFill>
                <a:effectLst/>
                <a:latin typeface="Times New Roman" panose="02020603050405020304" pitchFamily="18" charset="0"/>
                <a:cs typeface="Times New Roman" panose="02020603050405020304" pitchFamily="18" charset="0"/>
              </a:rPr>
              <a:t> and Abolition, 1997, pp. 48-72.</a:t>
            </a:r>
            <a:endParaRPr lang="fr-FR" sz="2900" dirty="0">
              <a:solidFill>
                <a:srgbClr val="0563C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indent="0">
              <a:buNone/>
            </a:pPr>
            <a:endParaRPr lang="fr-FR" sz="2900" dirty="0">
              <a:solidFill>
                <a:srgbClr val="0563C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indent="0">
              <a:buNone/>
            </a:pPr>
            <a:r>
              <a:rPr lang="fr-FR" sz="2900" dirty="0">
                <a:solidFill>
                  <a:srgbClr val="0563C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Claude Moïse, </a:t>
            </a:r>
            <a:r>
              <a:rPr lang="fr-FR" sz="2900" i="1" dirty="0">
                <a:solidFill>
                  <a:srgbClr val="0563C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D</a:t>
            </a:r>
            <a:r>
              <a:rPr lang="fr-FR" sz="2900" i="1"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ictionnaire historique de la Révolution haïtienne, </a:t>
            </a:r>
            <a:r>
              <a:rPr lang="fr-FR" sz="29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Cidhica, 2003</a:t>
            </a:r>
          </a:p>
          <a:p>
            <a:endParaRPr lang="fr-MQ" dirty="0"/>
          </a:p>
        </p:txBody>
      </p:sp>
    </p:spTree>
    <p:extLst>
      <p:ext uri="{BB962C8B-B14F-4D97-AF65-F5344CB8AC3E}">
        <p14:creationId xmlns:p14="http://schemas.microsoft.com/office/powerpoint/2010/main" val="3386727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79821D-87BE-B6E7-59F9-F6908F592DCD}"/>
              </a:ext>
            </a:extLst>
          </p:cNvPr>
          <p:cNvSpPr>
            <a:spLocks noGrp="1"/>
          </p:cNvSpPr>
          <p:nvPr>
            <p:ph type="title"/>
          </p:nvPr>
        </p:nvSpPr>
        <p:spPr>
          <a:xfrm>
            <a:off x="838200" y="365126"/>
            <a:ext cx="10515600" cy="939568"/>
          </a:xfrm>
        </p:spPr>
        <p:txBody>
          <a:bodyPr>
            <a:normAutofit fontScale="90000"/>
          </a:bodyPr>
          <a:lstStyle/>
          <a:p>
            <a:r>
              <a:rPr lang="fr-MQ" dirty="0"/>
              <a:t>Petite bibliographie pour les esclaves africains et amérindiens en France</a:t>
            </a:r>
          </a:p>
        </p:txBody>
      </p:sp>
      <p:sp>
        <p:nvSpPr>
          <p:cNvPr id="3" name="Espace réservé du contenu 2">
            <a:extLst>
              <a:ext uri="{FF2B5EF4-FFF2-40B4-BE49-F238E27FC236}">
                <a16:creationId xmlns:a16="http://schemas.microsoft.com/office/drawing/2014/main" id="{D4CC140C-C7E5-BC10-66F6-001C65F1372F}"/>
              </a:ext>
            </a:extLst>
          </p:cNvPr>
          <p:cNvSpPr>
            <a:spLocks noGrp="1"/>
          </p:cNvSpPr>
          <p:nvPr>
            <p:ph idx="1"/>
          </p:nvPr>
        </p:nvSpPr>
        <p:spPr>
          <a:xfrm>
            <a:off x="735980" y="1204332"/>
            <a:ext cx="10617820" cy="5653668"/>
          </a:xfrm>
        </p:spPr>
        <p:txBody>
          <a:bodyPr>
            <a:normAutofit fontScale="25000" lnSpcReduction="20000"/>
          </a:bodyPr>
          <a:lstStyle/>
          <a:p>
            <a:pPr algn="just"/>
            <a:endParaRPr lang="fr-FR" sz="5600" b="0" dirty="0">
              <a:solidFill>
                <a:srgbClr val="000000"/>
              </a:solidFill>
              <a:effectLst/>
              <a:latin typeface="Times New Roman" panose="02020603050405020304" pitchFamily="18" charset="0"/>
              <a:ea typeface="Times New Roman" panose="02020603050405020304" pitchFamily="18" charset="0"/>
            </a:endParaRPr>
          </a:p>
          <a:p>
            <a:pPr algn="just"/>
            <a:r>
              <a:rPr lang="fr-FR" sz="5600" b="0" dirty="0">
                <a:solidFill>
                  <a:srgbClr val="000000"/>
                </a:solidFill>
                <a:effectLst/>
                <a:latin typeface="Times New Roman" panose="02020603050405020304" pitchFamily="18" charset="0"/>
                <a:ea typeface="Times New Roman" panose="02020603050405020304" pitchFamily="18" charset="0"/>
              </a:rPr>
              <a:t>Julie Duprat, </a:t>
            </a:r>
            <a:r>
              <a:rPr lang="fr-MQ" sz="5600" b="0" i="1" dirty="0">
                <a:solidFill>
                  <a:srgbClr val="0F1111"/>
                </a:solidFill>
                <a:effectLst/>
                <a:latin typeface="Times New Roman" panose="02020603050405020304" pitchFamily="18" charset="0"/>
                <a:ea typeface="Times New Roman" panose="02020603050405020304" pitchFamily="18" charset="0"/>
              </a:rPr>
              <a:t>Bordeaux Métisse - Esclaves et Affranchis du XVIIIe à l'Empire</a:t>
            </a:r>
            <a:r>
              <a:rPr lang="fr-FR" sz="5600" b="0" dirty="0">
                <a:solidFill>
                  <a:srgbClr val="0F1111"/>
                </a:solidFill>
                <a:effectLst/>
                <a:latin typeface="Times New Roman" panose="02020603050405020304" pitchFamily="18" charset="0"/>
                <a:ea typeface="Times New Roman" panose="02020603050405020304" pitchFamily="18" charset="0"/>
              </a:rPr>
              <a:t>, </a:t>
            </a:r>
            <a:r>
              <a:rPr lang="fr-MQ" sz="5600" b="0" dirty="0">
                <a:solidFill>
                  <a:srgbClr val="0F1111"/>
                </a:solidFill>
                <a:effectLst/>
                <a:latin typeface="Times New Roman" panose="02020603050405020304" pitchFamily="18" charset="0"/>
                <a:ea typeface="Times New Roman" panose="02020603050405020304" pitchFamily="18" charset="0"/>
              </a:rPr>
              <a:t>Mollat</a:t>
            </a:r>
            <a:r>
              <a:rPr lang="fr-FR" sz="5600" b="0" dirty="0">
                <a:solidFill>
                  <a:srgbClr val="0F1111"/>
                </a:solidFill>
                <a:effectLst/>
                <a:latin typeface="Times New Roman" panose="02020603050405020304" pitchFamily="18" charset="0"/>
                <a:ea typeface="Times New Roman" panose="02020603050405020304" pitchFamily="18" charset="0"/>
              </a:rPr>
              <a:t>, 2021 et « </a:t>
            </a:r>
            <a:r>
              <a:rPr lang="fr-MQ" sz="5600" b="0" dirty="0">
                <a:solidFill>
                  <a:srgbClr val="0F1111"/>
                </a:solidFill>
                <a:effectLst/>
                <a:latin typeface="Times New Roman" panose="02020603050405020304" pitchFamily="18" charset="0"/>
                <a:ea typeface="Times New Roman" panose="02020603050405020304" pitchFamily="18" charset="0"/>
              </a:rPr>
              <a:t>Les minorités noires en France</a:t>
            </a:r>
            <a:r>
              <a:rPr lang="fr-FR" sz="5600" b="0" dirty="0">
                <a:solidFill>
                  <a:srgbClr val="0F1111"/>
                </a:solidFill>
                <a:effectLst/>
                <a:latin typeface="Times New Roman" panose="02020603050405020304" pitchFamily="18" charset="0"/>
                <a:ea typeface="Times New Roman" panose="02020603050405020304" pitchFamily="18" charset="0"/>
              </a:rPr>
              <a:t> », </a:t>
            </a:r>
            <a:r>
              <a:rPr lang="fr-FR" sz="5600" b="0" i="1" dirty="0">
                <a:solidFill>
                  <a:srgbClr val="0F1111"/>
                </a:solidFill>
                <a:effectLst/>
                <a:latin typeface="Times New Roman" panose="02020603050405020304" pitchFamily="18" charset="0"/>
                <a:ea typeface="Times New Roman" panose="02020603050405020304" pitchFamily="18" charset="0"/>
              </a:rPr>
              <a:t>Revue Lumières</a:t>
            </a:r>
            <a:r>
              <a:rPr lang="fr-FR" sz="5600" b="0" dirty="0">
                <a:solidFill>
                  <a:srgbClr val="0F1111"/>
                </a:solidFill>
                <a:effectLst/>
                <a:latin typeface="Times New Roman" panose="02020603050405020304" pitchFamily="18" charset="0"/>
                <a:ea typeface="Times New Roman" panose="02020603050405020304" pitchFamily="18" charset="0"/>
              </a:rPr>
              <a:t>, Presses universitaires de Bordeaux, 2021 ; </a:t>
            </a:r>
          </a:p>
          <a:p>
            <a:pPr algn="just"/>
            <a:r>
              <a:rPr lang="fr-FR" sz="5600" b="0" dirty="0">
                <a:solidFill>
                  <a:srgbClr val="0F1111"/>
                </a:solidFill>
                <a:effectLst/>
                <a:latin typeface="Times New Roman" panose="02020603050405020304" pitchFamily="18" charset="0"/>
                <a:ea typeface="Times New Roman" panose="02020603050405020304" pitchFamily="18" charset="0"/>
              </a:rPr>
              <a:t>Gilbert </a:t>
            </a:r>
            <a:r>
              <a:rPr lang="fr-FR" sz="5600" b="0" dirty="0" err="1">
                <a:solidFill>
                  <a:srgbClr val="0F1111"/>
                </a:solidFill>
                <a:effectLst/>
                <a:latin typeface="Times New Roman" panose="02020603050405020304" pitchFamily="18" charset="0"/>
                <a:ea typeface="Times New Roman" panose="02020603050405020304" pitchFamily="18" charset="0"/>
              </a:rPr>
              <a:t>Buti</a:t>
            </a:r>
            <a:r>
              <a:rPr lang="fr-FR" sz="5600" b="0" dirty="0">
                <a:solidFill>
                  <a:srgbClr val="0F1111"/>
                </a:solidFill>
                <a:effectLst/>
                <a:latin typeface="Times New Roman" panose="02020603050405020304" pitchFamily="18" charset="0"/>
                <a:ea typeface="Times New Roman" panose="02020603050405020304" pitchFamily="18" charset="0"/>
              </a:rPr>
              <a:t>, </a:t>
            </a:r>
            <a:r>
              <a:rPr lang="fr-FR" sz="5600" b="0" i="1" dirty="0" err="1">
                <a:solidFill>
                  <a:srgbClr val="0F1111"/>
                </a:solidFill>
                <a:effectLst/>
                <a:latin typeface="Times New Roman" panose="02020603050405020304" pitchFamily="18" charset="0"/>
                <a:ea typeface="Times New Roman" panose="02020603050405020304" pitchFamily="18" charset="0"/>
              </a:rPr>
              <a:t>T</a:t>
            </a:r>
            <a:r>
              <a:rPr lang="fr-MQ" sz="5600" b="0" i="1" dirty="0">
                <a:solidFill>
                  <a:srgbClr val="0F1111"/>
                </a:solidFill>
                <a:effectLst/>
                <a:latin typeface="Times New Roman" panose="02020603050405020304" pitchFamily="18" charset="0"/>
                <a:ea typeface="Times New Roman" panose="02020603050405020304" pitchFamily="18" charset="0"/>
              </a:rPr>
              <a:t>raites négrières en France méditerranéenne (XVIIe-XIXe siècle). - Trafic infâme et discours vertueu</a:t>
            </a:r>
            <a:r>
              <a:rPr lang="fr-FR" sz="5600" b="0" i="1" dirty="0">
                <a:solidFill>
                  <a:srgbClr val="0F1111"/>
                </a:solidFill>
                <a:effectLst/>
                <a:latin typeface="Times New Roman" panose="02020603050405020304" pitchFamily="18" charset="0"/>
                <a:ea typeface="Times New Roman" panose="02020603050405020304" pitchFamily="18" charset="0"/>
              </a:rPr>
              <a:t>x</a:t>
            </a:r>
            <a:r>
              <a:rPr lang="fr-FR" sz="5600" b="0" dirty="0">
                <a:solidFill>
                  <a:srgbClr val="0F1111"/>
                </a:solidFill>
                <a:effectLst/>
                <a:latin typeface="Times New Roman" panose="02020603050405020304" pitchFamily="18" charset="0"/>
                <a:ea typeface="Times New Roman" panose="02020603050405020304" pitchFamily="18" charset="0"/>
              </a:rPr>
              <a:t>, </a:t>
            </a:r>
            <a:r>
              <a:rPr lang="fr-MQ" sz="5600" b="0" dirty="0">
                <a:solidFill>
                  <a:srgbClr val="0F1111"/>
                </a:solidFill>
                <a:effectLst/>
                <a:latin typeface="Times New Roman" panose="02020603050405020304" pitchFamily="18" charset="0"/>
                <a:ea typeface="Times New Roman" panose="02020603050405020304" pitchFamily="18" charset="0"/>
              </a:rPr>
              <a:t>Les éditions du Cerf</a:t>
            </a:r>
            <a:r>
              <a:rPr lang="fr-FR" sz="5600" b="0" dirty="0">
                <a:solidFill>
                  <a:srgbClr val="0F1111"/>
                </a:solidFill>
                <a:effectLst/>
                <a:latin typeface="Times New Roman" panose="02020603050405020304" pitchFamily="18" charset="0"/>
                <a:ea typeface="Times New Roman" panose="02020603050405020304" pitchFamily="18" charset="0"/>
              </a:rPr>
              <a:t>, </a:t>
            </a:r>
            <a:r>
              <a:rPr lang="fr-MQ" sz="5600" b="0" dirty="0">
                <a:solidFill>
                  <a:srgbClr val="0F1111"/>
                </a:solidFill>
                <a:effectLst/>
                <a:latin typeface="Times New Roman" panose="02020603050405020304" pitchFamily="18" charset="0"/>
                <a:ea typeface="Times New Roman" panose="02020603050405020304" pitchFamily="18" charset="0"/>
              </a:rPr>
              <a:t>2023</a:t>
            </a:r>
            <a:r>
              <a:rPr lang="fr-FR" sz="5600" b="0" dirty="0">
                <a:solidFill>
                  <a:srgbClr val="0F1111"/>
                </a:solidFill>
                <a:effectLst/>
                <a:latin typeface="Times New Roman" panose="02020603050405020304" pitchFamily="18" charset="0"/>
                <a:ea typeface="Times New Roman" panose="02020603050405020304" pitchFamily="18" charset="0"/>
              </a:rPr>
              <a:t> ; </a:t>
            </a:r>
          </a:p>
          <a:p>
            <a:pPr algn="just"/>
            <a:r>
              <a:rPr lang="fr-FR" sz="5600" dirty="0">
                <a:solidFill>
                  <a:srgbClr val="0F1111"/>
                </a:solidFill>
                <a:latin typeface="Times New Roman" panose="02020603050405020304" pitchFamily="18" charset="0"/>
                <a:ea typeface="Times New Roman" panose="02020603050405020304" pitchFamily="18" charset="0"/>
              </a:rPr>
              <a:t>S</a:t>
            </a:r>
            <a:r>
              <a:rPr lang="fr-FR" sz="5600" b="0" dirty="0">
                <a:solidFill>
                  <a:srgbClr val="0F1111"/>
                </a:solidFill>
                <a:effectLst/>
                <a:latin typeface="Times New Roman" panose="02020603050405020304" pitchFamily="18" charset="0"/>
                <a:ea typeface="Times New Roman" panose="02020603050405020304" pitchFamily="18" charset="0"/>
              </a:rPr>
              <a:t>ylvie </a:t>
            </a:r>
            <a:r>
              <a:rPr lang="fr-MQ" sz="5600" b="0" dirty="0">
                <a:solidFill>
                  <a:srgbClr val="262626"/>
                </a:solidFill>
                <a:effectLst/>
                <a:latin typeface="Times New Roman" panose="02020603050405020304" pitchFamily="18" charset="0"/>
                <a:ea typeface="Times New Roman" panose="02020603050405020304" pitchFamily="18" charset="0"/>
              </a:rPr>
              <a:t>Barot</a:t>
            </a:r>
            <a:r>
              <a:rPr lang="fr-FR" sz="5600" b="0" dirty="0">
                <a:solidFill>
                  <a:srgbClr val="262626"/>
                </a:solidFill>
                <a:effectLst/>
                <a:latin typeface="Times New Roman" panose="02020603050405020304" pitchFamily="18" charset="0"/>
                <a:ea typeface="Times New Roman" panose="02020603050405020304" pitchFamily="18" charset="0"/>
              </a:rPr>
              <a:t>,</a:t>
            </a:r>
            <a:r>
              <a:rPr lang="fr-MQ" sz="5600" b="0" dirty="0">
                <a:solidFill>
                  <a:srgbClr val="262626"/>
                </a:solidFill>
                <a:effectLst/>
                <a:latin typeface="Times New Roman" panose="02020603050405020304" pitchFamily="18" charset="0"/>
                <a:ea typeface="Times New Roman" panose="02020603050405020304" pitchFamily="18" charset="0"/>
              </a:rPr>
              <a:t>« Chapitre 2. Présence noire au Havre sous l’Ancien Régime : première approche à partir des apports des sources locales » </a:t>
            </a:r>
            <a:r>
              <a:rPr lang="fr-FR" sz="5600" b="0" dirty="0">
                <a:solidFill>
                  <a:srgbClr val="262626"/>
                </a:solidFill>
                <a:effectLst/>
                <a:latin typeface="Times New Roman" panose="02020603050405020304" pitchFamily="18" charset="0"/>
                <a:ea typeface="Times New Roman" panose="02020603050405020304" pitchFamily="18" charset="0"/>
              </a:rPr>
              <a:t> in Éric Saunier (</a:t>
            </a:r>
            <a:r>
              <a:rPr lang="fr-FR" sz="5600" b="0" dirty="0" err="1">
                <a:solidFill>
                  <a:srgbClr val="262626"/>
                </a:solidFill>
                <a:effectLst/>
                <a:latin typeface="Times New Roman" panose="02020603050405020304" pitchFamily="18" charset="0"/>
                <a:ea typeface="Times New Roman" panose="02020603050405020304" pitchFamily="18" charset="0"/>
              </a:rPr>
              <a:t>Dir</a:t>
            </a:r>
            <a:r>
              <a:rPr lang="fr-FR" sz="5600" b="0" dirty="0">
                <a:solidFill>
                  <a:srgbClr val="262626"/>
                </a:solidFill>
                <a:effectLst/>
                <a:latin typeface="Times New Roman" panose="02020603050405020304" pitchFamily="18" charset="0"/>
                <a:ea typeface="Times New Roman" panose="02020603050405020304" pitchFamily="18" charset="0"/>
              </a:rPr>
              <a:t>.) </a:t>
            </a:r>
            <a:r>
              <a:rPr lang="fr-MQ" sz="5600" b="0" i="1" dirty="0">
                <a:solidFill>
                  <a:srgbClr val="262626"/>
                </a:solidFill>
                <a:effectLst/>
                <a:latin typeface="Times New Roman" panose="02020603050405020304" pitchFamily="18" charset="0"/>
                <a:ea typeface="Times New Roman" panose="02020603050405020304" pitchFamily="18" charset="0"/>
              </a:rPr>
              <a:t>Figures d’esclaves : présences, paroles, représentations</a:t>
            </a:r>
            <a:r>
              <a:rPr lang="fr-MQ" sz="5600" b="0" dirty="0">
                <a:solidFill>
                  <a:srgbClr val="262626"/>
                </a:solidFill>
                <a:effectLst/>
                <a:latin typeface="Times New Roman" panose="02020603050405020304" pitchFamily="18" charset="0"/>
                <a:ea typeface="Times New Roman" panose="02020603050405020304" pitchFamily="18" charset="0"/>
              </a:rPr>
              <a:t>, Presses universitaires de Rouen et du Havre, 2012, https://doi.org/10.4000/books.purh.6246.</a:t>
            </a:r>
            <a:endParaRPr lang="fr-MQ" sz="5600" b="1" dirty="0">
              <a:effectLst/>
              <a:latin typeface="Times New Roman" panose="02020603050405020304" pitchFamily="18" charset="0"/>
              <a:ea typeface="Times New Roman" panose="02020603050405020304" pitchFamily="18" charset="0"/>
            </a:endParaRPr>
          </a:p>
          <a:p>
            <a:pPr algn="just">
              <a:spcAft>
                <a:spcPts val="600"/>
              </a:spcAft>
            </a:pPr>
            <a:r>
              <a:rPr lang="fr-MQ" sz="5600" dirty="0">
                <a:effectLst/>
                <a:latin typeface="Times New Roman" panose="02020603050405020304" pitchFamily="18" charset="0"/>
                <a:ea typeface="Times New Roman" panose="02020603050405020304" pitchFamily="18" charset="0"/>
              </a:rPr>
              <a:t>Mickaël Augeron, « Des Amérindiens en Aunis et Saintonge aux XVIIe et XVIIIe siècles », dans Erick Noël, (dir.), </a:t>
            </a:r>
            <a:r>
              <a:rPr lang="fr-MQ" sz="5600" i="1" dirty="0">
                <a:solidFill>
                  <a:srgbClr val="000000"/>
                </a:solidFill>
                <a:effectLst/>
                <a:latin typeface="Times New Roman" panose="02020603050405020304" pitchFamily="18" charset="0"/>
                <a:ea typeface="Times New Roman" panose="02020603050405020304" pitchFamily="18" charset="0"/>
              </a:rPr>
              <a:t>Dictionnaire des gens de couleur dans la France moderne</a:t>
            </a:r>
            <a:r>
              <a:rPr lang="fr-MQ" sz="5600" dirty="0">
                <a:solidFill>
                  <a:srgbClr val="000000"/>
                </a:solidFill>
                <a:effectLst/>
                <a:latin typeface="Times New Roman" panose="02020603050405020304" pitchFamily="18" charset="0"/>
                <a:ea typeface="Times New Roman" panose="02020603050405020304" pitchFamily="18" charset="0"/>
              </a:rPr>
              <a:t>, Genève, Droz, vol. III : Le Midi, 2017, p. 727-730 (+ de nombreuses notices biographiques)</a:t>
            </a:r>
            <a:r>
              <a:rPr lang="fr-FR" sz="5600" dirty="0">
                <a:solidFill>
                  <a:srgbClr val="000000"/>
                </a:solidFill>
                <a:effectLst/>
                <a:latin typeface="Times New Roman" panose="02020603050405020304" pitchFamily="18" charset="0"/>
                <a:ea typeface="Times New Roman" panose="02020603050405020304" pitchFamily="18" charset="0"/>
              </a:rPr>
              <a:t>, mais surtout </a:t>
            </a:r>
            <a:r>
              <a:rPr lang="fr-MQ" sz="5600" dirty="0">
                <a:effectLst/>
                <a:latin typeface="Times New Roman" panose="02020603050405020304" pitchFamily="18" charset="0"/>
                <a:ea typeface="Times New Roman" panose="02020603050405020304" pitchFamily="18" charset="0"/>
              </a:rPr>
              <a:t>« Un esclavage méconnu : les Amérindiens en France au XVIII</a:t>
            </a:r>
            <a:r>
              <a:rPr lang="fr-MQ" sz="5600" baseline="30000" dirty="0">
                <a:effectLst/>
                <a:latin typeface="Times New Roman" panose="02020603050405020304" pitchFamily="18" charset="0"/>
                <a:ea typeface="Times New Roman" panose="02020603050405020304" pitchFamily="18" charset="0"/>
              </a:rPr>
              <a:t>e</a:t>
            </a:r>
            <a:r>
              <a:rPr lang="fr-MQ" sz="5600" dirty="0">
                <a:effectLst/>
                <a:latin typeface="Times New Roman" panose="02020603050405020304" pitchFamily="18" charset="0"/>
                <a:ea typeface="Times New Roman" panose="02020603050405020304" pitchFamily="18" charset="0"/>
              </a:rPr>
              <a:t> siècle », dans Eric Roulet, (dir.), </a:t>
            </a:r>
            <a:r>
              <a:rPr lang="fr-MQ" sz="5600" i="1" dirty="0">
                <a:effectLst/>
                <a:latin typeface="Times New Roman" panose="02020603050405020304" pitchFamily="18" charset="0"/>
                <a:ea typeface="Times New Roman" panose="02020603050405020304" pitchFamily="18" charset="0"/>
              </a:rPr>
              <a:t>Conquistadores, négriers et inquisiteurs. Trois figures majeures du monde colonial américain, XVIe-XVIIIe siècles</a:t>
            </a:r>
            <a:r>
              <a:rPr lang="fr-MQ" sz="5600" dirty="0">
                <a:effectLst/>
                <a:latin typeface="Times New Roman" panose="02020603050405020304" pitchFamily="18" charset="0"/>
                <a:ea typeface="Times New Roman" panose="02020603050405020304" pitchFamily="18" charset="0"/>
              </a:rPr>
              <a:t>, hommages à Bernard Grunberg, Paris, L’Harmattan, 2018, p. 209-229</a:t>
            </a:r>
            <a:r>
              <a:rPr lang="fr-FR" sz="5600" dirty="0">
                <a:effectLst/>
                <a:latin typeface="Times New Roman" panose="02020603050405020304" pitchFamily="18" charset="0"/>
                <a:ea typeface="Times New Roman" panose="02020603050405020304" pitchFamily="18" charset="0"/>
              </a:rPr>
              <a:t>, enfin</a:t>
            </a:r>
            <a:r>
              <a:rPr lang="fr-MQ" sz="5600" dirty="0">
                <a:effectLst/>
                <a:latin typeface="Times New Roman" panose="02020603050405020304" pitchFamily="18" charset="0"/>
                <a:ea typeface="Times New Roman" panose="02020603050405020304" pitchFamily="18" charset="0"/>
              </a:rPr>
              <a:t> « Des Amérindiens au service des officiers du roi. Le cas de Rochefort au XVIII</a:t>
            </a:r>
            <a:r>
              <a:rPr lang="fr-MQ" sz="5600" baseline="30000" dirty="0">
                <a:effectLst/>
                <a:latin typeface="Times New Roman" panose="02020603050405020304" pitchFamily="18" charset="0"/>
                <a:ea typeface="Times New Roman" panose="02020603050405020304" pitchFamily="18" charset="0"/>
              </a:rPr>
              <a:t>e</a:t>
            </a:r>
            <a:r>
              <a:rPr lang="fr-MQ" sz="5600" dirty="0">
                <a:effectLst/>
                <a:latin typeface="Times New Roman" panose="02020603050405020304" pitchFamily="18" charset="0"/>
                <a:ea typeface="Times New Roman" panose="02020603050405020304" pitchFamily="18" charset="0"/>
              </a:rPr>
              <a:t> siècle », dans Martine Acerra, Bernard Michon, (dir.), </a:t>
            </a:r>
            <a:r>
              <a:rPr lang="fr-MQ" sz="5600" i="1" dirty="0">
                <a:effectLst/>
                <a:latin typeface="Times New Roman" panose="02020603050405020304" pitchFamily="18" charset="0"/>
                <a:ea typeface="Times New Roman" panose="02020603050405020304" pitchFamily="18" charset="0"/>
              </a:rPr>
              <a:t>Horizons atlantiques. Villes, négoces, pouvoirs</a:t>
            </a:r>
            <a:r>
              <a:rPr lang="fr-MQ" sz="5600" dirty="0">
                <a:effectLst/>
                <a:latin typeface="Times New Roman" panose="02020603050405020304" pitchFamily="18" charset="0"/>
                <a:ea typeface="Times New Roman" panose="02020603050405020304" pitchFamily="18" charset="0"/>
              </a:rPr>
              <a:t>. </a:t>
            </a:r>
            <a:r>
              <a:rPr lang="fr-MQ" sz="5600" i="1" dirty="0">
                <a:effectLst/>
                <a:latin typeface="Times New Roman" panose="02020603050405020304" pitchFamily="18" charset="0"/>
                <a:ea typeface="Times New Roman" panose="02020603050405020304" pitchFamily="18" charset="0"/>
              </a:rPr>
              <a:t>Mélanges offerts à Guy Saupin</a:t>
            </a:r>
            <a:r>
              <a:rPr lang="fr-MQ" sz="5600" dirty="0">
                <a:effectLst/>
                <a:latin typeface="Times New Roman" panose="02020603050405020304" pitchFamily="18" charset="0"/>
                <a:ea typeface="Times New Roman" panose="02020603050405020304" pitchFamily="18" charset="0"/>
              </a:rPr>
              <a:t>, Rennes, Presses universitaires de Rennes, 2019, p. 177-188</a:t>
            </a:r>
            <a:r>
              <a:rPr lang="fr-FR" sz="5600" dirty="0">
                <a:effectLst/>
                <a:latin typeface="Times New Roman" panose="02020603050405020304" pitchFamily="18" charset="0"/>
                <a:ea typeface="Times New Roman" panose="02020603050405020304" pitchFamily="18" charset="0"/>
              </a:rPr>
              <a:t>.</a:t>
            </a:r>
            <a:endParaRPr lang="fr-MQ" sz="5600" dirty="0">
              <a:effectLst/>
              <a:latin typeface="Times New Roman" panose="02020603050405020304" pitchFamily="18" charset="0"/>
              <a:ea typeface="Times New Roman" panose="02020603050405020304" pitchFamily="18" charset="0"/>
            </a:endParaRPr>
          </a:p>
          <a:p>
            <a:pPr algn="just"/>
            <a:r>
              <a:rPr lang="fr-FR" sz="5600" b="0" dirty="0">
                <a:solidFill>
                  <a:srgbClr val="000000"/>
                </a:solidFill>
                <a:effectLst/>
                <a:latin typeface="Times New Roman" panose="02020603050405020304" pitchFamily="18" charset="0"/>
                <a:ea typeface="Times New Roman" panose="02020603050405020304" pitchFamily="18" charset="0"/>
              </a:rPr>
              <a:t>Julie Duprat, </a:t>
            </a:r>
            <a:r>
              <a:rPr lang="fr-MQ" sz="5600" b="0" i="1" dirty="0">
                <a:solidFill>
                  <a:srgbClr val="0F1111"/>
                </a:solidFill>
                <a:effectLst/>
                <a:latin typeface="Times New Roman" panose="02020603050405020304" pitchFamily="18" charset="0"/>
                <a:ea typeface="Times New Roman" panose="02020603050405020304" pitchFamily="18" charset="0"/>
              </a:rPr>
              <a:t>Bordeaux Métisse - Esclaves et Affranchis du XVIIIe à l'Empire</a:t>
            </a:r>
            <a:r>
              <a:rPr lang="fr-FR" sz="5600" b="0" dirty="0">
                <a:solidFill>
                  <a:srgbClr val="0F1111"/>
                </a:solidFill>
                <a:effectLst/>
                <a:latin typeface="Times New Roman" panose="02020603050405020304" pitchFamily="18" charset="0"/>
                <a:ea typeface="Times New Roman" panose="02020603050405020304" pitchFamily="18" charset="0"/>
              </a:rPr>
              <a:t>, </a:t>
            </a:r>
            <a:r>
              <a:rPr lang="fr-MQ" sz="5600" b="0" dirty="0">
                <a:solidFill>
                  <a:srgbClr val="0F1111"/>
                </a:solidFill>
                <a:effectLst/>
                <a:latin typeface="Times New Roman" panose="02020603050405020304" pitchFamily="18" charset="0"/>
                <a:ea typeface="Times New Roman" panose="02020603050405020304" pitchFamily="18" charset="0"/>
              </a:rPr>
              <a:t>Mollat</a:t>
            </a:r>
            <a:r>
              <a:rPr lang="fr-FR" sz="5600" b="0" dirty="0">
                <a:solidFill>
                  <a:srgbClr val="0F1111"/>
                </a:solidFill>
                <a:effectLst/>
                <a:latin typeface="Times New Roman" panose="02020603050405020304" pitchFamily="18" charset="0"/>
                <a:ea typeface="Times New Roman" panose="02020603050405020304" pitchFamily="18" charset="0"/>
              </a:rPr>
              <a:t>, 2021 et « </a:t>
            </a:r>
            <a:r>
              <a:rPr lang="fr-MQ" sz="5600" b="0" dirty="0">
                <a:solidFill>
                  <a:srgbClr val="0F1111"/>
                </a:solidFill>
                <a:effectLst/>
                <a:latin typeface="Times New Roman" panose="02020603050405020304" pitchFamily="18" charset="0"/>
                <a:ea typeface="Times New Roman" panose="02020603050405020304" pitchFamily="18" charset="0"/>
              </a:rPr>
              <a:t>Les minorités noires en France</a:t>
            </a:r>
            <a:r>
              <a:rPr lang="fr-FR" sz="5600" b="0" dirty="0">
                <a:solidFill>
                  <a:srgbClr val="0F1111"/>
                </a:solidFill>
                <a:effectLst/>
                <a:latin typeface="Times New Roman" panose="02020603050405020304" pitchFamily="18" charset="0"/>
                <a:ea typeface="Times New Roman" panose="02020603050405020304" pitchFamily="18" charset="0"/>
              </a:rPr>
              <a:t> », </a:t>
            </a:r>
            <a:r>
              <a:rPr lang="fr-FR" sz="5600" b="0" i="1" dirty="0">
                <a:solidFill>
                  <a:srgbClr val="0F1111"/>
                </a:solidFill>
                <a:effectLst/>
                <a:latin typeface="Times New Roman" panose="02020603050405020304" pitchFamily="18" charset="0"/>
                <a:ea typeface="Times New Roman" panose="02020603050405020304" pitchFamily="18" charset="0"/>
              </a:rPr>
              <a:t>Revue Lumières</a:t>
            </a:r>
            <a:r>
              <a:rPr lang="fr-FR" sz="5600" b="0" dirty="0">
                <a:solidFill>
                  <a:srgbClr val="0F1111"/>
                </a:solidFill>
                <a:effectLst/>
                <a:latin typeface="Times New Roman" panose="02020603050405020304" pitchFamily="18" charset="0"/>
                <a:ea typeface="Times New Roman" panose="02020603050405020304" pitchFamily="18" charset="0"/>
              </a:rPr>
              <a:t>, Presses universitaires de Bordeaux, 2021 ; </a:t>
            </a:r>
          </a:p>
          <a:p>
            <a:pPr algn="just"/>
            <a:r>
              <a:rPr lang="fr-FR" sz="5600" b="0" dirty="0">
                <a:solidFill>
                  <a:srgbClr val="0F1111"/>
                </a:solidFill>
                <a:effectLst/>
                <a:latin typeface="Times New Roman" panose="02020603050405020304" pitchFamily="18" charset="0"/>
                <a:ea typeface="Times New Roman" panose="02020603050405020304" pitchFamily="18" charset="0"/>
              </a:rPr>
              <a:t>Gilbert </a:t>
            </a:r>
            <a:r>
              <a:rPr lang="fr-FR" sz="5600" b="0" dirty="0" err="1">
                <a:solidFill>
                  <a:srgbClr val="0F1111"/>
                </a:solidFill>
                <a:effectLst/>
                <a:latin typeface="Times New Roman" panose="02020603050405020304" pitchFamily="18" charset="0"/>
                <a:ea typeface="Times New Roman" panose="02020603050405020304" pitchFamily="18" charset="0"/>
              </a:rPr>
              <a:t>Buti</a:t>
            </a:r>
            <a:r>
              <a:rPr lang="fr-FR" sz="5600" b="0" dirty="0">
                <a:solidFill>
                  <a:srgbClr val="0F1111"/>
                </a:solidFill>
                <a:effectLst/>
                <a:latin typeface="Times New Roman" panose="02020603050405020304" pitchFamily="18" charset="0"/>
                <a:ea typeface="Times New Roman" panose="02020603050405020304" pitchFamily="18" charset="0"/>
              </a:rPr>
              <a:t>, </a:t>
            </a:r>
            <a:r>
              <a:rPr lang="fr-FR" sz="5600" b="0" i="1" dirty="0" err="1">
                <a:solidFill>
                  <a:srgbClr val="0F1111"/>
                </a:solidFill>
                <a:effectLst/>
                <a:latin typeface="Times New Roman" panose="02020603050405020304" pitchFamily="18" charset="0"/>
                <a:ea typeface="Times New Roman" panose="02020603050405020304" pitchFamily="18" charset="0"/>
              </a:rPr>
              <a:t>T</a:t>
            </a:r>
            <a:r>
              <a:rPr lang="fr-MQ" sz="5600" b="0" i="1" dirty="0">
                <a:solidFill>
                  <a:srgbClr val="0F1111"/>
                </a:solidFill>
                <a:effectLst/>
                <a:latin typeface="Times New Roman" panose="02020603050405020304" pitchFamily="18" charset="0"/>
                <a:ea typeface="Times New Roman" panose="02020603050405020304" pitchFamily="18" charset="0"/>
              </a:rPr>
              <a:t>raites négrières en France méditerranéenne (XVIIe-XIXe siècle). - Trafic infâme et discours vertueu</a:t>
            </a:r>
            <a:r>
              <a:rPr lang="fr-FR" sz="5600" b="0" i="1" dirty="0">
                <a:solidFill>
                  <a:srgbClr val="0F1111"/>
                </a:solidFill>
                <a:effectLst/>
                <a:latin typeface="Times New Roman" panose="02020603050405020304" pitchFamily="18" charset="0"/>
                <a:ea typeface="Times New Roman" panose="02020603050405020304" pitchFamily="18" charset="0"/>
              </a:rPr>
              <a:t>x</a:t>
            </a:r>
            <a:r>
              <a:rPr lang="fr-FR" sz="5600" b="0" dirty="0">
                <a:solidFill>
                  <a:srgbClr val="0F1111"/>
                </a:solidFill>
                <a:effectLst/>
                <a:latin typeface="Times New Roman" panose="02020603050405020304" pitchFamily="18" charset="0"/>
                <a:ea typeface="Times New Roman" panose="02020603050405020304" pitchFamily="18" charset="0"/>
              </a:rPr>
              <a:t>, </a:t>
            </a:r>
            <a:r>
              <a:rPr lang="fr-MQ" sz="5600" b="0" dirty="0">
                <a:solidFill>
                  <a:srgbClr val="0F1111"/>
                </a:solidFill>
                <a:effectLst/>
                <a:latin typeface="Times New Roman" panose="02020603050405020304" pitchFamily="18" charset="0"/>
                <a:ea typeface="Times New Roman" panose="02020603050405020304" pitchFamily="18" charset="0"/>
              </a:rPr>
              <a:t>Les éditions du Cerf</a:t>
            </a:r>
            <a:r>
              <a:rPr lang="fr-FR" sz="5600" b="0" dirty="0">
                <a:solidFill>
                  <a:srgbClr val="0F1111"/>
                </a:solidFill>
                <a:effectLst/>
                <a:latin typeface="Times New Roman" panose="02020603050405020304" pitchFamily="18" charset="0"/>
                <a:ea typeface="Times New Roman" panose="02020603050405020304" pitchFamily="18" charset="0"/>
              </a:rPr>
              <a:t>, </a:t>
            </a:r>
            <a:r>
              <a:rPr lang="fr-MQ" sz="5600" b="0" dirty="0">
                <a:solidFill>
                  <a:srgbClr val="0F1111"/>
                </a:solidFill>
                <a:effectLst/>
                <a:latin typeface="Times New Roman" panose="02020603050405020304" pitchFamily="18" charset="0"/>
                <a:ea typeface="Times New Roman" panose="02020603050405020304" pitchFamily="18" charset="0"/>
              </a:rPr>
              <a:t>2023</a:t>
            </a:r>
            <a:r>
              <a:rPr lang="fr-FR" sz="5600" b="0" dirty="0">
                <a:solidFill>
                  <a:srgbClr val="0F1111"/>
                </a:solidFill>
                <a:effectLst/>
                <a:latin typeface="Times New Roman" panose="02020603050405020304" pitchFamily="18" charset="0"/>
                <a:ea typeface="Times New Roman" panose="02020603050405020304" pitchFamily="18" charset="0"/>
              </a:rPr>
              <a:t> ; </a:t>
            </a:r>
          </a:p>
          <a:p>
            <a:pPr algn="just"/>
            <a:r>
              <a:rPr lang="fr-FR" sz="5600" dirty="0">
                <a:solidFill>
                  <a:srgbClr val="0F1111"/>
                </a:solidFill>
                <a:latin typeface="Times New Roman" panose="02020603050405020304" pitchFamily="18" charset="0"/>
                <a:ea typeface="Times New Roman" panose="02020603050405020304" pitchFamily="18" charset="0"/>
              </a:rPr>
              <a:t>S</a:t>
            </a:r>
            <a:r>
              <a:rPr lang="fr-FR" sz="5600" b="0" dirty="0">
                <a:solidFill>
                  <a:srgbClr val="0F1111"/>
                </a:solidFill>
                <a:effectLst/>
                <a:latin typeface="Times New Roman" panose="02020603050405020304" pitchFamily="18" charset="0"/>
                <a:ea typeface="Times New Roman" panose="02020603050405020304" pitchFamily="18" charset="0"/>
              </a:rPr>
              <a:t>ylvie </a:t>
            </a:r>
            <a:r>
              <a:rPr lang="fr-MQ" sz="5600" b="0" dirty="0">
                <a:solidFill>
                  <a:srgbClr val="262626"/>
                </a:solidFill>
                <a:effectLst/>
                <a:latin typeface="Times New Roman" panose="02020603050405020304" pitchFamily="18" charset="0"/>
                <a:ea typeface="Times New Roman" panose="02020603050405020304" pitchFamily="18" charset="0"/>
              </a:rPr>
              <a:t>Barot</a:t>
            </a:r>
            <a:r>
              <a:rPr lang="fr-FR" sz="5600" b="0" dirty="0">
                <a:solidFill>
                  <a:srgbClr val="262626"/>
                </a:solidFill>
                <a:effectLst/>
                <a:latin typeface="Times New Roman" panose="02020603050405020304" pitchFamily="18" charset="0"/>
                <a:ea typeface="Times New Roman" panose="02020603050405020304" pitchFamily="18" charset="0"/>
              </a:rPr>
              <a:t>,</a:t>
            </a:r>
            <a:r>
              <a:rPr lang="fr-MQ" sz="5600" b="0" dirty="0">
                <a:solidFill>
                  <a:srgbClr val="262626"/>
                </a:solidFill>
                <a:effectLst/>
                <a:latin typeface="Times New Roman" panose="02020603050405020304" pitchFamily="18" charset="0"/>
                <a:ea typeface="Times New Roman" panose="02020603050405020304" pitchFamily="18" charset="0"/>
              </a:rPr>
              <a:t>« Chapitre 2. Présence noire au Havre sous l’Ancien Régime : première approche à partir des apports des sources locales » </a:t>
            </a:r>
            <a:r>
              <a:rPr lang="fr-FR" sz="5600" b="0" dirty="0">
                <a:solidFill>
                  <a:srgbClr val="262626"/>
                </a:solidFill>
                <a:effectLst/>
                <a:latin typeface="Times New Roman" panose="02020603050405020304" pitchFamily="18" charset="0"/>
                <a:ea typeface="Times New Roman" panose="02020603050405020304" pitchFamily="18" charset="0"/>
              </a:rPr>
              <a:t> in Éric Saunier (</a:t>
            </a:r>
            <a:r>
              <a:rPr lang="fr-FR" sz="5600" b="0" dirty="0" err="1">
                <a:solidFill>
                  <a:srgbClr val="262626"/>
                </a:solidFill>
                <a:effectLst/>
                <a:latin typeface="Times New Roman" panose="02020603050405020304" pitchFamily="18" charset="0"/>
                <a:ea typeface="Times New Roman" panose="02020603050405020304" pitchFamily="18" charset="0"/>
              </a:rPr>
              <a:t>Dir</a:t>
            </a:r>
            <a:r>
              <a:rPr lang="fr-FR" sz="5600" b="0" dirty="0">
                <a:solidFill>
                  <a:srgbClr val="262626"/>
                </a:solidFill>
                <a:effectLst/>
                <a:latin typeface="Times New Roman" panose="02020603050405020304" pitchFamily="18" charset="0"/>
                <a:ea typeface="Times New Roman" panose="02020603050405020304" pitchFamily="18" charset="0"/>
              </a:rPr>
              <a:t>.) </a:t>
            </a:r>
            <a:r>
              <a:rPr lang="fr-MQ" sz="5600" b="0" i="1" dirty="0">
                <a:solidFill>
                  <a:srgbClr val="262626"/>
                </a:solidFill>
                <a:effectLst/>
                <a:latin typeface="Times New Roman" panose="02020603050405020304" pitchFamily="18" charset="0"/>
                <a:ea typeface="Times New Roman" panose="02020603050405020304" pitchFamily="18" charset="0"/>
              </a:rPr>
              <a:t>Figures d’esclaves : présences, paroles, représentations</a:t>
            </a:r>
            <a:r>
              <a:rPr lang="fr-MQ" sz="5600" b="0" dirty="0">
                <a:solidFill>
                  <a:srgbClr val="262626"/>
                </a:solidFill>
                <a:effectLst/>
                <a:latin typeface="Times New Roman" panose="02020603050405020304" pitchFamily="18" charset="0"/>
                <a:ea typeface="Times New Roman" panose="02020603050405020304" pitchFamily="18" charset="0"/>
              </a:rPr>
              <a:t>, Presses universitaires de Rouen et du Havre, 2012, https://doi.org/10.4000/books.purh.6246.</a:t>
            </a:r>
            <a:endParaRPr lang="fr-MQ" sz="5600" b="1" dirty="0">
              <a:effectLst/>
              <a:latin typeface="Times New Roman" panose="02020603050405020304" pitchFamily="18" charset="0"/>
              <a:ea typeface="Times New Roman" panose="02020603050405020304" pitchFamily="18" charset="0"/>
            </a:endParaRPr>
          </a:p>
          <a:p>
            <a:pPr algn="just">
              <a:spcAft>
                <a:spcPts val="600"/>
              </a:spcAft>
            </a:pPr>
            <a:r>
              <a:rPr lang="fr-MQ" sz="5600" dirty="0">
                <a:effectLst/>
                <a:latin typeface="Times New Roman" panose="02020603050405020304" pitchFamily="18" charset="0"/>
                <a:ea typeface="Times New Roman" panose="02020603050405020304" pitchFamily="18" charset="0"/>
              </a:rPr>
              <a:t>Mickaël Augeron, « Des Amérindiens en Aunis et Saintonge aux XVIIe et XVIIIe siècles », dans Erick Noël, (dir.), </a:t>
            </a:r>
            <a:r>
              <a:rPr lang="fr-MQ" sz="5600" i="1" dirty="0">
                <a:solidFill>
                  <a:srgbClr val="000000"/>
                </a:solidFill>
                <a:effectLst/>
                <a:latin typeface="Times New Roman" panose="02020603050405020304" pitchFamily="18" charset="0"/>
                <a:ea typeface="Times New Roman" panose="02020603050405020304" pitchFamily="18" charset="0"/>
              </a:rPr>
              <a:t>Dictionnaire des gens de couleur dans la France moderne</a:t>
            </a:r>
            <a:r>
              <a:rPr lang="fr-MQ" sz="5600" dirty="0">
                <a:solidFill>
                  <a:srgbClr val="000000"/>
                </a:solidFill>
                <a:effectLst/>
                <a:latin typeface="Times New Roman" panose="02020603050405020304" pitchFamily="18" charset="0"/>
                <a:ea typeface="Times New Roman" panose="02020603050405020304" pitchFamily="18" charset="0"/>
              </a:rPr>
              <a:t>, Genève, Droz, vol. III : Le Midi, 2017, p. 727-730 (+ de nombreuses notices biographiques)</a:t>
            </a:r>
            <a:r>
              <a:rPr lang="fr-FR" sz="5600" dirty="0">
                <a:solidFill>
                  <a:srgbClr val="000000"/>
                </a:solidFill>
                <a:effectLst/>
                <a:latin typeface="Times New Roman" panose="02020603050405020304" pitchFamily="18" charset="0"/>
                <a:ea typeface="Times New Roman" panose="02020603050405020304" pitchFamily="18" charset="0"/>
              </a:rPr>
              <a:t>, mais surtout </a:t>
            </a:r>
            <a:r>
              <a:rPr lang="fr-MQ" sz="5600" dirty="0">
                <a:effectLst/>
                <a:latin typeface="Times New Roman" panose="02020603050405020304" pitchFamily="18" charset="0"/>
                <a:ea typeface="Times New Roman" panose="02020603050405020304" pitchFamily="18" charset="0"/>
              </a:rPr>
              <a:t>« Un esclavage méconnu : les Amérindiens en France au XVIII</a:t>
            </a:r>
            <a:r>
              <a:rPr lang="fr-MQ" sz="5600" baseline="30000" dirty="0">
                <a:effectLst/>
                <a:latin typeface="Times New Roman" panose="02020603050405020304" pitchFamily="18" charset="0"/>
                <a:ea typeface="Times New Roman" panose="02020603050405020304" pitchFamily="18" charset="0"/>
              </a:rPr>
              <a:t>e</a:t>
            </a:r>
            <a:r>
              <a:rPr lang="fr-MQ" sz="5600" dirty="0">
                <a:effectLst/>
                <a:latin typeface="Times New Roman" panose="02020603050405020304" pitchFamily="18" charset="0"/>
                <a:ea typeface="Times New Roman" panose="02020603050405020304" pitchFamily="18" charset="0"/>
              </a:rPr>
              <a:t> siècle », dans Eric Roulet, (dir.), </a:t>
            </a:r>
            <a:r>
              <a:rPr lang="fr-MQ" sz="5600" i="1" dirty="0">
                <a:effectLst/>
                <a:latin typeface="Times New Roman" panose="02020603050405020304" pitchFamily="18" charset="0"/>
                <a:ea typeface="Times New Roman" panose="02020603050405020304" pitchFamily="18" charset="0"/>
              </a:rPr>
              <a:t>Conquistadores, négriers et inquisiteurs. Trois figures majeures du monde colonial américain, XVIe-XVIIIe siècles</a:t>
            </a:r>
            <a:r>
              <a:rPr lang="fr-MQ" sz="5600" dirty="0">
                <a:effectLst/>
                <a:latin typeface="Times New Roman" panose="02020603050405020304" pitchFamily="18" charset="0"/>
                <a:ea typeface="Times New Roman" panose="02020603050405020304" pitchFamily="18" charset="0"/>
              </a:rPr>
              <a:t>, hommages à Bernard Grunberg, Paris, L’Harmattan, 2018, p. 209-229</a:t>
            </a:r>
            <a:r>
              <a:rPr lang="fr-FR" sz="5600" dirty="0">
                <a:effectLst/>
                <a:latin typeface="Times New Roman" panose="02020603050405020304" pitchFamily="18" charset="0"/>
                <a:ea typeface="Times New Roman" panose="02020603050405020304" pitchFamily="18" charset="0"/>
              </a:rPr>
              <a:t>, enfin</a:t>
            </a:r>
            <a:r>
              <a:rPr lang="fr-MQ" sz="5600" dirty="0">
                <a:effectLst/>
                <a:latin typeface="Times New Roman" panose="02020603050405020304" pitchFamily="18" charset="0"/>
                <a:ea typeface="Times New Roman" panose="02020603050405020304" pitchFamily="18" charset="0"/>
              </a:rPr>
              <a:t> « Des Amérindiens au service des officiers du roi. Le cas de Rochefort au XVIII</a:t>
            </a:r>
            <a:r>
              <a:rPr lang="fr-MQ" sz="5600" baseline="30000" dirty="0">
                <a:effectLst/>
                <a:latin typeface="Times New Roman" panose="02020603050405020304" pitchFamily="18" charset="0"/>
                <a:ea typeface="Times New Roman" panose="02020603050405020304" pitchFamily="18" charset="0"/>
              </a:rPr>
              <a:t>e</a:t>
            </a:r>
            <a:r>
              <a:rPr lang="fr-MQ" sz="5600" dirty="0">
                <a:effectLst/>
                <a:latin typeface="Times New Roman" panose="02020603050405020304" pitchFamily="18" charset="0"/>
                <a:ea typeface="Times New Roman" panose="02020603050405020304" pitchFamily="18" charset="0"/>
              </a:rPr>
              <a:t> siècle », dans Martine Acerra, Bernard Michon, (dir.), </a:t>
            </a:r>
            <a:r>
              <a:rPr lang="fr-MQ" sz="5600" i="1" dirty="0">
                <a:effectLst/>
                <a:latin typeface="Times New Roman" panose="02020603050405020304" pitchFamily="18" charset="0"/>
                <a:ea typeface="Times New Roman" panose="02020603050405020304" pitchFamily="18" charset="0"/>
              </a:rPr>
              <a:t>Horizons atlantiques. Villes, négoces, pouvoirs</a:t>
            </a:r>
            <a:r>
              <a:rPr lang="fr-MQ" sz="5600" dirty="0">
                <a:effectLst/>
                <a:latin typeface="Times New Roman" panose="02020603050405020304" pitchFamily="18" charset="0"/>
                <a:ea typeface="Times New Roman" panose="02020603050405020304" pitchFamily="18" charset="0"/>
              </a:rPr>
              <a:t>. </a:t>
            </a:r>
            <a:r>
              <a:rPr lang="fr-MQ" sz="5600" i="1" dirty="0">
                <a:effectLst/>
                <a:latin typeface="Times New Roman" panose="02020603050405020304" pitchFamily="18" charset="0"/>
                <a:ea typeface="Times New Roman" panose="02020603050405020304" pitchFamily="18" charset="0"/>
              </a:rPr>
              <a:t>Mélanges offerts à Guy Saupin</a:t>
            </a:r>
            <a:r>
              <a:rPr lang="fr-MQ" sz="5600" dirty="0">
                <a:effectLst/>
                <a:latin typeface="Times New Roman" panose="02020603050405020304" pitchFamily="18" charset="0"/>
                <a:ea typeface="Times New Roman" panose="02020603050405020304" pitchFamily="18" charset="0"/>
              </a:rPr>
              <a:t>, Rennes, Presses universitaires de Rennes, 2019, p. 177-188</a:t>
            </a:r>
            <a:r>
              <a:rPr lang="fr-FR" sz="5600" dirty="0">
                <a:effectLst/>
                <a:latin typeface="Times New Roman" panose="02020603050405020304" pitchFamily="18" charset="0"/>
                <a:ea typeface="Times New Roman" panose="02020603050405020304" pitchFamily="18" charset="0"/>
              </a:rPr>
              <a:t>.</a:t>
            </a:r>
            <a:endParaRPr lang="fr-MQ" sz="5600" dirty="0">
              <a:effectLst/>
              <a:latin typeface="Times New Roman" panose="02020603050405020304" pitchFamily="18" charset="0"/>
              <a:ea typeface="Times New Roman" panose="02020603050405020304" pitchFamily="18" charset="0"/>
            </a:endParaRPr>
          </a:p>
          <a:p>
            <a:endParaRPr lang="fr-MQ" dirty="0"/>
          </a:p>
        </p:txBody>
      </p:sp>
    </p:spTree>
    <p:extLst>
      <p:ext uri="{BB962C8B-B14F-4D97-AF65-F5344CB8AC3E}">
        <p14:creationId xmlns:p14="http://schemas.microsoft.com/office/powerpoint/2010/main" val="3573160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E3A5D85-151C-1E6C-9FDD-25F9B7E6EF1E}"/>
              </a:ext>
            </a:extLst>
          </p:cNvPr>
          <p:cNvPicPr>
            <a:picLocks noChangeAspect="1"/>
          </p:cNvPicPr>
          <p:nvPr/>
        </p:nvPicPr>
        <p:blipFill>
          <a:blip r:embed="rId2"/>
          <a:stretch>
            <a:fillRect/>
          </a:stretch>
        </p:blipFill>
        <p:spPr>
          <a:xfrm>
            <a:off x="3682545" y="765312"/>
            <a:ext cx="4833925" cy="6848061"/>
          </a:xfrm>
          <a:prstGeom prst="rect">
            <a:avLst/>
          </a:prstGeom>
        </p:spPr>
      </p:pic>
    </p:spTree>
    <p:extLst>
      <p:ext uri="{BB962C8B-B14F-4D97-AF65-F5344CB8AC3E}">
        <p14:creationId xmlns:p14="http://schemas.microsoft.com/office/powerpoint/2010/main" val="510768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4">
            <a:extLst>
              <a:ext uri="{FF2B5EF4-FFF2-40B4-BE49-F238E27FC236}">
                <a16:creationId xmlns:a16="http://schemas.microsoft.com/office/drawing/2014/main" id="{4FCA1AF5-DD13-3BA9-F6DC-188FDCB857C6}"/>
              </a:ext>
            </a:extLst>
          </p:cNvPr>
          <p:cNvPicPr>
            <a:picLocks noChangeAspect="1"/>
          </p:cNvPicPr>
          <p:nvPr/>
        </p:nvPicPr>
        <p:blipFill>
          <a:blip r:embed="rId2"/>
          <a:stretch>
            <a:fillRect/>
          </a:stretch>
        </p:blipFill>
        <p:spPr>
          <a:xfrm>
            <a:off x="2907323" y="-390158"/>
            <a:ext cx="5931877" cy="7414846"/>
          </a:xfrm>
          <a:prstGeom prst="rect">
            <a:avLst/>
          </a:prstGeom>
        </p:spPr>
      </p:pic>
    </p:spTree>
    <p:extLst>
      <p:ext uri="{BB962C8B-B14F-4D97-AF65-F5344CB8AC3E}">
        <p14:creationId xmlns:p14="http://schemas.microsoft.com/office/powerpoint/2010/main" val="130661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B8CA33-533A-1FBD-6FC8-54EBDF0ECA12}"/>
              </a:ext>
            </a:extLst>
          </p:cNvPr>
          <p:cNvSpPr>
            <a:spLocks noGrp="1"/>
          </p:cNvSpPr>
          <p:nvPr>
            <p:ph type="title"/>
          </p:nvPr>
        </p:nvSpPr>
        <p:spPr>
          <a:xfrm>
            <a:off x="869794" y="365126"/>
            <a:ext cx="10484005" cy="1073382"/>
          </a:xfrm>
        </p:spPr>
        <p:txBody>
          <a:bodyPr>
            <a:normAutofit fontScale="90000"/>
          </a:bodyPr>
          <a:lstStyle/>
          <a:p>
            <a:r>
              <a:rPr lang="fr-FR" dirty="0"/>
              <a:t>Quelques</a:t>
            </a:r>
            <a:r>
              <a:rPr lang="fr-MQ" dirty="0"/>
              <a:t> sources pour enseigner cette histoire</a:t>
            </a:r>
          </a:p>
        </p:txBody>
      </p:sp>
      <p:sp>
        <p:nvSpPr>
          <p:cNvPr id="3" name="Espace réservé du contenu 2">
            <a:extLst>
              <a:ext uri="{FF2B5EF4-FFF2-40B4-BE49-F238E27FC236}">
                <a16:creationId xmlns:a16="http://schemas.microsoft.com/office/drawing/2014/main" id="{7E80B9B2-11AB-6B66-953F-9A030DA4E695}"/>
              </a:ext>
            </a:extLst>
          </p:cNvPr>
          <p:cNvSpPr>
            <a:spLocks noGrp="1"/>
          </p:cNvSpPr>
          <p:nvPr>
            <p:ph idx="1"/>
          </p:nvPr>
        </p:nvSpPr>
        <p:spPr>
          <a:xfrm>
            <a:off x="724829" y="1825624"/>
            <a:ext cx="10628971" cy="5132737"/>
          </a:xfrm>
        </p:spPr>
        <p:txBody>
          <a:bodyPr>
            <a:normAutofit/>
          </a:bodyPr>
          <a:lstStyle/>
          <a:p>
            <a:r>
              <a:rPr lang="fr-FR" dirty="0"/>
              <a:t>L</a:t>
            </a:r>
            <a:r>
              <a:rPr lang="fr-MQ" dirty="0"/>
              <a:t>’édit de mars 1685 : une vision théorique à compléter absolument par les codes locaux, mais surtout par</a:t>
            </a:r>
          </a:p>
          <a:p>
            <a:r>
              <a:rPr lang="fr-MQ" dirty="0"/>
              <a:t> </a:t>
            </a:r>
            <a:r>
              <a:rPr lang="fr-MQ" b="1" dirty="0"/>
              <a:t>Des « voix d’esclaves »: </a:t>
            </a:r>
            <a:r>
              <a:rPr lang="fr-MQ" dirty="0"/>
              <a:t>des sources judiciaires, infra-judiciaires ou administratives donnant à entendre la voix des esclaves de la Caraïbe française, précieux en l’absence d’autobiographies (cf. Bibliographie à la fin du powerpoint+ plusieurs exemples dans la présentation)</a:t>
            </a:r>
          </a:p>
          <a:p>
            <a:r>
              <a:rPr lang="fr-FR" dirty="0"/>
              <a:t>D</a:t>
            </a:r>
            <a:r>
              <a:rPr lang="fr-MQ" b="1" dirty="0"/>
              <a:t>es avis de marronage et des listes d’écrou : </a:t>
            </a:r>
            <a:r>
              <a:rPr lang="fr-MQ" dirty="0"/>
              <a:t>une source très précieuse pour connaître les activités économiques et les pratiques sociales et culturelles des esclaves, outre les formes et les conditions de leur fuite.</a:t>
            </a:r>
          </a:p>
          <a:p>
            <a:r>
              <a:rPr lang="fr-FR" sz="2800" b="1" i="0" dirty="0">
                <a:solidFill>
                  <a:srgbClr val="444444"/>
                </a:solidFill>
                <a:effectLst/>
                <a:latin typeface="Times New Roman" panose="02020603050405020304" pitchFamily="18" charset="0"/>
                <a:cs typeface="Times New Roman" panose="02020603050405020304" pitchFamily="18" charset="0"/>
              </a:rPr>
              <a:t>http://</a:t>
            </a:r>
            <a:r>
              <a:rPr lang="fr-FR" sz="2800" b="1" i="0" dirty="0" err="1">
                <a:solidFill>
                  <a:srgbClr val="444444"/>
                </a:solidFill>
                <a:effectLst/>
                <a:latin typeface="Times New Roman" panose="02020603050405020304" pitchFamily="18" charset="0"/>
                <a:cs typeface="Times New Roman" panose="02020603050405020304" pitchFamily="18" charset="0"/>
              </a:rPr>
              <a:t>www.marronnage.info</a:t>
            </a:r>
            <a:r>
              <a:rPr lang="fr-FR" sz="2800" b="1" i="0" dirty="0">
                <a:solidFill>
                  <a:srgbClr val="444444"/>
                </a:solidFill>
                <a:effectLst/>
                <a:latin typeface="Times New Roman" panose="02020603050405020304" pitchFamily="18" charset="0"/>
                <a:cs typeface="Times New Roman" panose="02020603050405020304" pitchFamily="18" charset="0"/>
              </a:rPr>
              <a:t>/</a:t>
            </a:r>
            <a:r>
              <a:rPr lang="fr-FR" sz="2800" b="1" i="0" dirty="0" err="1">
                <a:solidFill>
                  <a:srgbClr val="444444"/>
                </a:solidFill>
                <a:effectLst/>
                <a:latin typeface="Times New Roman" panose="02020603050405020304" pitchFamily="18" charset="0"/>
                <a:cs typeface="Times New Roman" panose="02020603050405020304" pitchFamily="18" charset="0"/>
              </a:rPr>
              <a:t>fr</a:t>
            </a:r>
            <a:endParaRPr lang="fr-FR" sz="2800" dirty="0">
              <a:effectLst/>
              <a:latin typeface="Times New Roman" panose="02020603050405020304" pitchFamily="18" charset="0"/>
              <a:cs typeface="Times New Roman" panose="02020603050405020304" pitchFamily="18" charset="0"/>
            </a:endParaRPr>
          </a:p>
          <a:p>
            <a:endParaRPr lang="fr-MQ" dirty="0"/>
          </a:p>
          <a:p>
            <a:endParaRPr lang="fr-MQ" dirty="0"/>
          </a:p>
          <a:p>
            <a:endParaRPr lang="fr-MQ" dirty="0"/>
          </a:p>
          <a:p>
            <a:endParaRPr lang="fr-MQ" dirty="0"/>
          </a:p>
          <a:p>
            <a:endParaRPr lang="fr-MQ" dirty="0"/>
          </a:p>
        </p:txBody>
      </p:sp>
    </p:spTree>
    <p:extLst>
      <p:ext uri="{BB962C8B-B14F-4D97-AF65-F5344CB8AC3E}">
        <p14:creationId xmlns:p14="http://schemas.microsoft.com/office/powerpoint/2010/main" val="1725010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F20EBE-2CBF-42A8-BC84-CD67B4B23328}"/>
              </a:ext>
            </a:extLst>
          </p:cNvPr>
          <p:cNvSpPr>
            <a:spLocks noGrp="1"/>
          </p:cNvSpPr>
          <p:nvPr>
            <p:ph type="title"/>
          </p:nvPr>
        </p:nvSpPr>
        <p:spPr>
          <a:xfrm>
            <a:off x="838200" y="287068"/>
            <a:ext cx="10515600" cy="1184894"/>
          </a:xfrm>
        </p:spPr>
        <p:txBody>
          <a:bodyPr>
            <a:normAutofit fontScale="90000"/>
          </a:bodyPr>
          <a:lstStyle/>
          <a:p>
            <a:r>
              <a:rPr lang="fr-FR" dirty="0"/>
              <a:t>Quelques</a:t>
            </a:r>
            <a:r>
              <a:rPr lang="fr-MQ" dirty="0"/>
              <a:t> sources pour enseigner cette histoire (suite)</a:t>
            </a:r>
          </a:p>
        </p:txBody>
      </p:sp>
      <p:sp>
        <p:nvSpPr>
          <p:cNvPr id="3" name="Espace réservé du contenu 2">
            <a:extLst>
              <a:ext uri="{FF2B5EF4-FFF2-40B4-BE49-F238E27FC236}">
                <a16:creationId xmlns:a16="http://schemas.microsoft.com/office/drawing/2014/main" id="{9D225F7E-C62E-1F4A-9C15-6D862E29BB79}"/>
              </a:ext>
            </a:extLst>
          </p:cNvPr>
          <p:cNvSpPr>
            <a:spLocks noGrp="1"/>
          </p:cNvSpPr>
          <p:nvPr>
            <p:ph idx="1"/>
          </p:nvPr>
        </p:nvSpPr>
        <p:spPr/>
        <p:txBody>
          <a:bodyPr>
            <a:normAutofit fontScale="92500" lnSpcReduction="20000"/>
          </a:bodyPr>
          <a:lstStyle/>
          <a:p>
            <a:r>
              <a:rPr lang="fr-FR" b="1" dirty="0"/>
              <a:t>D</a:t>
            </a:r>
            <a:r>
              <a:rPr lang="fr-MQ" b="1" dirty="0"/>
              <a:t>es sites offrant des représentations historiques anciennes, des textes  et parfois des notices explicatives</a:t>
            </a:r>
          </a:p>
          <a:p>
            <a:r>
              <a:rPr lang="fr-FR" dirty="0">
                <a:ea typeface="+mj-ea"/>
              </a:rPr>
              <a:t>https://</a:t>
            </a:r>
            <a:r>
              <a:rPr lang="fr-FR" dirty="0" err="1">
                <a:ea typeface="+mj-ea"/>
              </a:rPr>
              <a:t>heritage.bnf.fr</a:t>
            </a:r>
            <a:r>
              <a:rPr lang="fr-FR" dirty="0">
                <a:ea typeface="+mj-ea"/>
              </a:rPr>
              <a:t>/</a:t>
            </a:r>
            <a:r>
              <a:rPr lang="fr-FR" dirty="0" err="1">
                <a:ea typeface="+mj-ea"/>
              </a:rPr>
              <a:t>france-ameriques</a:t>
            </a:r>
            <a:endParaRPr lang="fr-FR" dirty="0">
              <a:ea typeface="+mj-ea"/>
            </a:endParaRPr>
          </a:p>
          <a:p>
            <a:r>
              <a:rPr lang="fr-FR" dirty="0" err="1">
                <a:highlight>
                  <a:srgbClr val="FFFF00"/>
                </a:highlight>
                <a:ea typeface="+mj-ea"/>
              </a:rPr>
              <a:t>Slavery</a:t>
            </a:r>
            <a:r>
              <a:rPr lang="fr-FR" dirty="0">
                <a:highlight>
                  <a:srgbClr val="FFFF00"/>
                </a:highlight>
                <a:ea typeface="+mj-ea"/>
              </a:rPr>
              <a:t> images : une des recensions iconographiques les plus exhaustives</a:t>
            </a:r>
          </a:p>
          <a:p>
            <a:r>
              <a:rPr lang="fr-FR" sz="2800" dirty="0">
                <a:solidFill>
                  <a:srgbClr val="0563C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https://www.portail-esclavage-reunion.fr/documentaires/l-esclavage/resistances-a-l-esclavage/l-archeologie-du-marronnage-a-la-reunion/</a:t>
            </a:r>
            <a:endParaRPr lang="fr-FR" dirty="0">
              <a:highlight>
                <a:srgbClr val="FFFF00"/>
              </a:highlight>
              <a:ea typeface="+mj-ea"/>
            </a:endParaRPr>
          </a:p>
          <a:p>
            <a:r>
              <a:rPr lang="fr-FR" dirty="0">
                <a:ea typeface="+mj-ea"/>
                <a:hlinkClick r:id="rId3"/>
              </a:rPr>
              <a:t>https://www.slavevoyages.org/</a:t>
            </a:r>
            <a:r>
              <a:rPr lang="fr-FR" dirty="0">
                <a:ea typeface="+mj-ea"/>
              </a:rPr>
              <a:t> un site autour des traites atlantiques</a:t>
            </a:r>
          </a:p>
          <a:p>
            <a:r>
              <a:rPr lang="fr-FR" altLang="fr-MQ" dirty="0"/>
              <a:t>Un </a:t>
            </a:r>
            <a:r>
              <a:rPr lang="fr-FR" altLang="fr-MQ" sz="2800" dirty="0"/>
              <a:t>site francophone à vocation pédagogique sur l</a:t>
            </a:r>
            <a:r>
              <a:rPr lang="fr-FR" altLang="fr-FR" sz="2800" dirty="0"/>
              <a:t>’</a:t>
            </a:r>
            <a:r>
              <a:rPr lang="fr-FR" altLang="fr-MQ" sz="2800" dirty="0"/>
              <a:t>esclavage : https://</a:t>
            </a:r>
            <a:r>
              <a:rPr lang="fr-FR" altLang="fr-MQ" sz="2800" dirty="0" err="1"/>
              <a:t>esclavages.cnrs.fr</a:t>
            </a:r>
            <a:r>
              <a:rPr lang="fr-FR" altLang="fr-MQ" sz="2800" dirty="0"/>
              <a:t>/ressources/site-</a:t>
            </a:r>
            <a:r>
              <a:rPr lang="fr-FR" altLang="fr-MQ" sz="2800" dirty="0" err="1"/>
              <a:t>pedagogique</a:t>
            </a:r>
            <a:r>
              <a:rPr lang="fr-FR" altLang="fr-MQ" sz="2800" dirty="0"/>
              <a:t>/ </a:t>
            </a:r>
            <a:endParaRPr lang="fr-FR" sz="2800" dirty="0">
              <a:effectLst/>
              <a:latin typeface="Times New Roman" panose="02020603050405020304" pitchFamily="18" charset="0"/>
              <a:cs typeface="Times New Roman" panose="02020603050405020304" pitchFamily="18" charset="0"/>
            </a:endParaRPr>
          </a:p>
          <a:p>
            <a:r>
              <a:rPr lang="fr-FR" sz="2800" dirty="0">
                <a:effectLst/>
                <a:latin typeface="Times New Roman" panose="02020603050405020304" pitchFamily="18" charset="0"/>
                <a:cs typeface="Times New Roman" panose="02020603050405020304" pitchFamily="18" charset="0"/>
                <a:hlinkClick r:id="rId4"/>
              </a:rPr>
              <a:t>https://www.slavesocieties.org/</a:t>
            </a:r>
            <a:endParaRPr lang="fr-FR" sz="2800" dirty="0">
              <a:effectLst/>
              <a:latin typeface="Times New Roman" panose="02020603050405020304" pitchFamily="18" charset="0"/>
              <a:cs typeface="Times New Roman" panose="02020603050405020304" pitchFamily="18" charset="0"/>
            </a:endParaRPr>
          </a:p>
          <a:p>
            <a:r>
              <a:rPr lang="fr-FR" sz="2800" dirty="0">
                <a:effectLst/>
                <a:latin typeface="Times New Roman" panose="02020603050405020304" pitchFamily="18" charset="0"/>
                <a:cs typeface="Times New Roman" panose="02020603050405020304" pitchFamily="18" charset="0"/>
              </a:rPr>
              <a:t>https://</a:t>
            </a:r>
            <a:r>
              <a:rPr lang="fr-FR" sz="2800" dirty="0" err="1">
                <a:effectLst/>
                <a:latin typeface="Times New Roman" panose="02020603050405020304" pitchFamily="18" charset="0"/>
                <a:cs typeface="Times New Roman" panose="02020603050405020304" pitchFamily="18" charset="0"/>
              </a:rPr>
              <a:t>enslaved.org</a:t>
            </a:r>
            <a:r>
              <a:rPr lang="fr-FR" sz="2800" dirty="0">
                <a:effectLst/>
                <a:latin typeface="Times New Roman" panose="02020603050405020304" pitchFamily="18" charset="0"/>
                <a:cs typeface="Times New Roman" panose="02020603050405020304" pitchFamily="18" charset="0"/>
              </a:rPr>
              <a:t>/</a:t>
            </a:r>
          </a:p>
          <a:p>
            <a:endParaRPr lang="fr-MQ" dirty="0"/>
          </a:p>
        </p:txBody>
      </p:sp>
    </p:spTree>
    <p:extLst>
      <p:ext uri="{BB962C8B-B14F-4D97-AF65-F5344CB8AC3E}">
        <p14:creationId xmlns:p14="http://schemas.microsoft.com/office/powerpoint/2010/main" val="105355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A1219-FA82-708F-14A6-553D38221973}"/>
              </a:ext>
            </a:extLst>
          </p:cNvPr>
          <p:cNvSpPr>
            <a:spLocks noGrp="1"/>
          </p:cNvSpPr>
          <p:nvPr>
            <p:ph type="title"/>
          </p:nvPr>
        </p:nvSpPr>
        <p:spPr>
          <a:xfrm>
            <a:off x="680224" y="936702"/>
            <a:ext cx="10667226" cy="3625773"/>
          </a:xfrm>
        </p:spPr>
        <p:txBody>
          <a:bodyPr>
            <a:normAutofit/>
          </a:bodyPr>
          <a:lstStyle/>
          <a:p>
            <a:r>
              <a:rPr lang="fr-MQ" dirty="0"/>
              <a:t>I. </a:t>
            </a:r>
            <a:r>
              <a:rPr lang="fr-MQ" b="1" dirty="0"/>
              <a:t>les femmes esclaves dans les sociétés de la Caraïbe française : quelques éléments de cadrage</a:t>
            </a:r>
          </a:p>
        </p:txBody>
      </p:sp>
      <p:sp>
        <p:nvSpPr>
          <p:cNvPr id="3" name="Espace réservé du texte 2">
            <a:extLst>
              <a:ext uri="{FF2B5EF4-FFF2-40B4-BE49-F238E27FC236}">
                <a16:creationId xmlns:a16="http://schemas.microsoft.com/office/drawing/2014/main" id="{65A37FEC-FD38-CFFC-23C5-249528218A45}"/>
              </a:ext>
            </a:extLst>
          </p:cNvPr>
          <p:cNvSpPr>
            <a:spLocks noGrp="1"/>
          </p:cNvSpPr>
          <p:nvPr>
            <p:ph type="body" idx="1"/>
          </p:nvPr>
        </p:nvSpPr>
        <p:spPr/>
        <p:txBody>
          <a:bodyPr>
            <a:normAutofit/>
          </a:bodyPr>
          <a:lstStyle/>
          <a:p>
            <a:endParaRPr lang="fr-MQ" dirty="0"/>
          </a:p>
        </p:txBody>
      </p:sp>
    </p:spTree>
    <p:extLst>
      <p:ext uri="{BB962C8B-B14F-4D97-AF65-F5344CB8AC3E}">
        <p14:creationId xmlns:p14="http://schemas.microsoft.com/office/powerpoint/2010/main" val="1248117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7E262B-A901-EFAA-54D3-2C9E3C99849C}"/>
              </a:ext>
            </a:extLst>
          </p:cNvPr>
          <p:cNvSpPr>
            <a:spLocks noGrp="1"/>
          </p:cNvSpPr>
          <p:nvPr>
            <p:ph type="title"/>
          </p:nvPr>
        </p:nvSpPr>
        <p:spPr/>
        <p:txBody>
          <a:bodyPr/>
          <a:lstStyle/>
          <a:p>
            <a:r>
              <a:rPr lang="fr-FR" dirty="0"/>
              <a:t>Synthèse des propos</a:t>
            </a:r>
            <a:endParaRPr lang="fr-MQ" dirty="0"/>
          </a:p>
        </p:txBody>
      </p:sp>
      <p:sp>
        <p:nvSpPr>
          <p:cNvPr id="3" name="Espace réservé du contenu 2">
            <a:extLst>
              <a:ext uri="{FF2B5EF4-FFF2-40B4-BE49-F238E27FC236}">
                <a16:creationId xmlns:a16="http://schemas.microsoft.com/office/drawing/2014/main" id="{6B00B9EF-D298-C1EE-A36C-AFB144987C2A}"/>
              </a:ext>
            </a:extLst>
          </p:cNvPr>
          <p:cNvSpPr>
            <a:spLocks noGrp="1"/>
          </p:cNvSpPr>
          <p:nvPr>
            <p:ph idx="1"/>
          </p:nvPr>
        </p:nvSpPr>
        <p:spPr>
          <a:xfrm>
            <a:off x="838200" y="1825625"/>
            <a:ext cx="10759068" cy="5110434"/>
          </a:xfrm>
        </p:spPr>
        <p:txBody>
          <a:bodyPr>
            <a:normAutofit lnSpcReduction="10000"/>
          </a:bodyPr>
          <a:lstStyle/>
          <a:p>
            <a:r>
              <a:rPr lang="fr-MQ" u="sng" dirty="0"/>
              <a:t>A. </a:t>
            </a:r>
            <a:r>
              <a:rPr lang="fr-MQ" b="1" u="sng" dirty="0"/>
              <a:t>Qui sont les femmes esclaves dans la Caraïbe française aux XVIIIe et XIxe siècles ?</a:t>
            </a:r>
          </a:p>
          <a:p>
            <a:r>
              <a:rPr lang="fr-MQ" dirty="0"/>
              <a:t>Au XVIIIe siècle, essentiellement des Africaines ou des Afro-créoles</a:t>
            </a:r>
          </a:p>
          <a:p>
            <a:r>
              <a:rPr lang="fr-MQ" dirty="0"/>
              <a:t>Dans les Petites Antilles, </a:t>
            </a:r>
            <a:r>
              <a:rPr lang="fr-FR" dirty="0"/>
              <a:t>o</a:t>
            </a:r>
            <a:r>
              <a:rPr lang="fr-MQ" dirty="0"/>
              <a:t>n trouve encore dans la première moitié du XVIIIe des amérindiennes, dites Caraïbesses(=des femmes kalinas ou kalinagos dans les Petites Antilles), après on ne trouve plus que des Caraïbesses libres, mais peu nombreuses.</a:t>
            </a:r>
          </a:p>
          <a:p>
            <a:r>
              <a:rPr lang="fr-FR" dirty="0"/>
              <a:t>Dans les grandes Antilles, pas de femmes Taïnos, mais d</a:t>
            </a:r>
            <a:r>
              <a:rPr lang="fr-MQ" dirty="0"/>
              <a:t>es amérindiennes dites « Sauvagesses » venant de Nouvelle France (des « Panis » ou assimilés Panis ) puni de manière individuelle (Trudel) et des prisonniers de guerre amérindiens collectivement punis pour des révoltes ( ex. en 1731, 481 Nachez, déportés dans les Antilles suites aux révoltes de 1716, 1722 et 1723)</a:t>
            </a:r>
          </a:p>
        </p:txBody>
      </p:sp>
    </p:spTree>
    <p:extLst>
      <p:ext uri="{BB962C8B-B14F-4D97-AF65-F5344CB8AC3E}">
        <p14:creationId xmlns:p14="http://schemas.microsoft.com/office/powerpoint/2010/main" val="1541317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557A1-8AEA-2CB0-293A-655F3C825CB3}"/>
              </a:ext>
            </a:extLst>
          </p:cNvPr>
          <p:cNvSpPr>
            <a:spLocks noGrp="1"/>
          </p:cNvSpPr>
          <p:nvPr>
            <p:ph type="title"/>
          </p:nvPr>
        </p:nvSpPr>
        <p:spPr>
          <a:xfrm>
            <a:off x="838200" y="365126"/>
            <a:ext cx="10515600" cy="1106836"/>
          </a:xfrm>
        </p:spPr>
        <p:txBody>
          <a:bodyPr/>
          <a:lstStyle/>
          <a:p>
            <a:r>
              <a:rPr lang="fr-FR" dirty="0"/>
              <a:t>S</a:t>
            </a:r>
            <a:r>
              <a:rPr lang="fr-MQ" dirty="0"/>
              <a:t>ynthèse (suite)</a:t>
            </a:r>
          </a:p>
        </p:txBody>
      </p:sp>
      <p:sp>
        <p:nvSpPr>
          <p:cNvPr id="3" name="Espace réservé du contenu 2">
            <a:extLst>
              <a:ext uri="{FF2B5EF4-FFF2-40B4-BE49-F238E27FC236}">
                <a16:creationId xmlns:a16="http://schemas.microsoft.com/office/drawing/2014/main" id="{6D308BB5-C140-1EF5-4DF3-74B2AA7E9E36}"/>
              </a:ext>
            </a:extLst>
          </p:cNvPr>
          <p:cNvSpPr>
            <a:spLocks noGrp="1"/>
          </p:cNvSpPr>
          <p:nvPr>
            <p:ph idx="1"/>
          </p:nvPr>
        </p:nvSpPr>
        <p:spPr>
          <a:xfrm>
            <a:off x="613317" y="1471961"/>
            <a:ext cx="10740483" cy="5020914"/>
          </a:xfrm>
        </p:spPr>
        <p:txBody>
          <a:bodyPr>
            <a:normAutofit fontScale="77500" lnSpcReduction="20000"/>
          </a:bodyPr>
          <a:lstStyle/>
          <a:p>
            <a:r>
              <a:rPr lang="fr-FR" dirty="0"/>
              <a:t>Première moitié du XIXe siècle, seulement des afro-créoles et des africaines</a:t>
            </a:r>
          </a:p>
          <a:p>
            <a:r>
              <a:rPr lang="fr-FR" dirty="0">
                <a:solidFill>
                  <a:srgbClr val="444444"/>
                </a:solidFill>
                <a:latin typeface="Arial" panose="020B0604020202020204" pitchFamily="34" charset="0"/>
              </a:rPr>
              <a:t>Précision : les </a:t>
            </a:r>
            <a:r>
              <a:rPr lang="fr-FR" b="0" i="0" dirty="0">
                <a:solidFill>
                  <a:srgbClr val="444444"/>
                </a:solidFill>
                <a:effectLst/>
                <a:latin typeface="Arial" panose="020B0604020202020204" pitchFamily="34" charset="0"/>
              </a:rPr>
              <a:t>euro-créoles et afro-créoles sont tous des créoles =personnes nées dans les colonies des Européens  en Amérique ou en Afrique, mais  les euro-créoles sont des « Blancs » et les  autres sont des « Noirs ».</a:t>
            </a:r>
          </a:p>
          <a:p>
            <a:pPr marL="0" indent="0">
              <a:buNone/>
            </a:pPr>
            <a:r>
              <a:rPr lang="fr-FR" u="sng" dirty="0">
                <a:solidFill>
                  <a:srgbClr val="444444"/>
                </a:solidFill>
                <a:latin typeface="Arial" panose="020B0604020202020204" pitchFamily="34" charset="0"/>
              </a:rPr>
              <a:t>B. </a:t>
            </a:r>
            <a:r>
              <a:rPr lang="fr-FR" b="1" u="sng" dirty="0">
                <a:solidFill>
                  <a:srgbClr val="444444"/>
                </a:solidFill>
                <a:latin typeface="Arial" panose="020B0604020202020204" pitchFamily="34" charset="0"/>
              </a:rPr>
              <a:t>Quel statut ?</a:t>
            </a:r>
          </a:p>
          <a:p>
            <a:pPr marL="0" indent="0">
              <a:buNone/>
            </a:pPr>
            <a:r>
              <a:rPr lang="fr-FR" dirty="0">
                <a:solidFill>
                  <a:srgbClr val="444444"/>
                </a:solidFill>
                <a:latin typeface="Arial" panose="020B0604020202020204" pitchFamily="34" charset="0"/>
              </a:rPr>
              <a:t>Identique à celui des hommes ; réglé par l’édit de mars 1685 pour les populations des Antilles et de la Guyane française, complété par les codes locaux.</a:t>
            </a:r>
          </a:p>
          <a:p>
            <a:pPr marL="0" indent="0">
              <a:buNone/>
            </a:pPr>
            <a:endParaRPr lang="fr-FR" dirty="0">
              <a:solidFill>
                <a:srgbClr val="444444"/>
              </a:solidFill>
              <a:latin typeface="Arial" panose="020B0604020202020204" pitchFamily="34" charset="0"/>
            </a:endParaRPr>
          </a:p>
          <a:p>
            <a:pPr marL="0" indent="0">
              <a:buNone/>
            </a:pPr>
            <a:r>
              <a:rPr lang="fr-FR" b="1" u="sng" dirty="0">
                <a:solidFill>
                  <a:srgbClr val="444444"/>
                </a:solidFill>
                <a:latin typeface="Arial" panose="020B0604020202020204" pitchFamily="34" charset="0"/>
              </a:rPr>
              <a:t>C. Proportions des femmes dans les sociétés de la Caraïbe : une catégorie minoritaire ?</a:t>
            </a:r>
          </a:p>
          <a:p>
            <a:pPr marL="0" indent="0">
              <a:buNone/>
            </a:pPr>
            <a:r>
              <a:rPr lang="fr-FR" dirty="0">
                <a:solidFill>
                  <a:srgbClr val="444444"/>
                </a:solidFill>
                <a:latin typeface="Arial" panose="020B0604020202020204" pitchFamily="34" charset="0"/>
              </a:rPr>
              <a:t>Selon la </a:t>
            </a:r>
            <a:r>
              <a:rPr lang="fr-FR" i="1" dirty="0">
                <a:solidFill>
                  <a:srgbClr val="444444"/>
                </a:solidFill>
                <a:latin typeface="Arial" panose="020B0604020202020204" pitchFamily="34" charset="0"/>
              </a:rPr>
              <a:t>slave voyages </a:t>
            </a:r>
            <a:r>
              <a:rPr lang="fr-FR" i="1" dirty="0" err="1">
                <a:solidFill>
                  <a:srgbClr val="444444"/>
                </a:solidFill>
                <a:latin typeface="Arial" panose="020B0604020202020204" pitchFamily="34" charset="0"/>
              </a:rPr>
              <a:t>database</a:t>
            </a:r>
            <a:r>
              <a:rPr lang="fr-FR" dirty="0">
                <a:solidFill>
                  <a:srgbClr val="444444"/>
                </a:solidFill>
                <a:latin typeface="Arial" panose="020B0604020202020204" pitchFamily="34" charset="0"/>
              </a:rPr>
              <a:t>, un tiers de Africains débarqués aux Amériques sont des femmes.</a:t>
            </a:r>
          </a:p>
          <a:p>
            <a:pPr marL="0" indent="0">
              <a:buNone/>
            </a:pPr>
            <a:r>
              <a:rPr lang="fr-FR" dirty="0"/>
              <a:t>D</a:t>
            </a:r>
            <a:r>
              <a:rPr lang="fr-MQ" dirty="0"/>
              <a:t>ans les colonies, leur proportion varie en fonction du niveau de créolisation de l’atelier, mais surtout de la fréquence des approvisionnements en esclaves (globalement très fort à Saint-Domingue, beaucoup plus faible en Guyane) et des stratégies des maîtres blancs ou de couleur en matière de natalité.</a:t>
            </a:r>
          </a:p>
          <a:p>
            <a:endParaRPr lang="fr-MQ" dirty="0"/>
          </a:p>
        </p:txBody>
      </p:sp>
    </p:spTree>
    <p:extLst>
      <p:ext uri="{BB962C8B-B14F-4D97-AF65-F5344CB8AC3E}">
        <p14:creationId xmlns:p14="http://schemas.microsoft.com/office/powerpoint/2010/main" val="51044840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TotalTime>
  <Words>7619</Words>
  <Application>Microsoft Macintosh PowerPoint</Application>
  <PresentationFormat>Grand écran</PresentationFormat>
  <Paragraphs>293</Paragraphs>
  <Slides>47</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47</vt:i4>
      </vt:variant>
    </vt:vector>
  </HeadingPairs>
  <TitlesOfParts>
    <vt:vector size="60" baseType="lpstr">
      <vt:lpstr>Arial</vt:lpstr>
      <vt:lpstr>Arial</vt:lpstr>
      <vt:lpstr>Calibri</vt:lpstr>
      <vt:lpstr>Calibri Light</vt:lpstr>
      <vt:lpstr>Cambria</vt:lpstr>
      <vt:lpstr>Courier New</vt:lpstr>
      <vt:lpstr>Raleway</vt:lpstr>
      <vt:lpstr>Symbol</vt:lpstr>
      <vt:lpstr>Times New Roman</vt:lpstr>
      <vt:lpstr>TimesNewRomanPS</vt:lpstr>
      <vt:lpstr>TimesNewRomanPSMT</vt:lpstr>
      <vt:lpstr>Verdana</vt:lpstr>
      <vt:lpstr>Thème Office</vt:lpstr>
      <vt:lpstr>Les femmes esclaves dans la Caraïbe française XVIIIe-première moitié du XIXe siècle</vt:lpstr>
      <vt:lpstr>Introduction</vt:lpstr>
      <vt:lpstr>Présentation PowerPoint</vt:lpstr>
      <vt:lpstr>C. Petit détour terminologique : vocabulaire et enjeux</vt:lpstr>
      <vt:lpstr>Quelques sources pour enseigner cette histoire</vt:lpstr>
      <vt:lpstr>Quelques sources pour enseigner cette histoire (suite)</vt:lpstr>
      <vt:lpstr>I. les femmes esclaves dans les sociétés de la Caraïbe française : quelques éléments de cadrage</vt:lpstr>
      <vt:lpstr>Synthèse des propos</vt:lpstr>
      <vt:lpstr>Synthèse (suite)</vt:lpstr>
      <vt:lpstr>Synthèse (fin)</vt:lpstr>
      <vt:lpstr>II. Mythes et réalités du travail servile féminin</vt:lpstr>
      <vt:lpstr>Synthèse des propos</vt:lpstr>
      <vt:lpstr>Présentation PowerPoint</vt:lpstr>
      <vt:lpstr>C) Les réalités urbaines</vt:lpstr>
      <vt:lpstr>III.Les stratégies féminines de « résistance »  au système esclavagiste au quotidien ou comment exercer son agentivité</vt:lpstr>
      <vt:lpstr>IIIA. Choisir sa vie et celle de ses enfants</vt:lpstr>
      <vt:lpstr> IIIB. Reconstruire les communautés serviles : le rôle majeur des femmes</vt:lpstr>
      <vt:lpstr>Présentation PowerPoint</vt:lpstr>
      <vt:lpstr>IIIC Formes et figures de l’opposition active</vt:lpstr>
      <vt:lpstr>1.Empoisonner le maître Partie française de Saint-Domingue, XVIIIe siècle</vt:lpstr>
      <vt:lpstr>2. Marronner au quotidien </vt:lpstr>
      <vt:lpstr> 3. Oser le grand marronnage : une option rare et difficile ? </vt:lpstr>
      <vt:lpstr>Présentation PowerPoint</vt:lpstr>
      <vt:lpstr>Synthèse des propos</vt:lpstr>
      <vt:lpstr>IV.Formes et figures féminines dans la Révolution domingoise </vt:lpstr>
      <vt:lpstr>La cérémonie du Bois Caïman</vt:lpstr>
      <vt:lpstr>IV. A. Combattre pour la liberté et la citoyenneté les armes à la main au temps des révolutions</vt:lpstr>
      <vt:lpstr>Extrait de Charles Monrovia, La crête à Pierrot, 1907 </vt:lpstr>
      <vt:lpstr>Résumé des propos</vt:lpstr>
      <vt:lpstr>B. Défendre ses idées pour un monde professionnel plus juste (1)</vt:lpstr>
      <vt:lpstr>Améliorer les conditions de travail de tous (2)</vt:lpstr>
      <vt:lpstr>V. S’opposer par les voies administratives et judiciaires</vt:lpstr>
      <vt:lpstr>Dépôt de plainte par  Louisa,  esclave de Guadeloupe, 1844</vt:lpstr>
      <vt:lpstr>A.La capacité juridique des esclaves dans l’édit de mars 1685</vt:lpstr>
      <vt:lpstr>A2/ Une capacité pénale complète</vt:lpstr>
      <vt:lpstr>B/ Capacité juridique réduite en matière civile aux XVIIe et XVIIIe siècles</vt:lpstr>
      <vt:lpstr> C. Contexte juridique et judiciaire progressivement plus favorable</vt:lpstr>
      <vt:lpstr>Présentation PowerPoint</vt:lpstr>
      <vt:lpstr>Présentation PowerPoint</vt:lpstr>
      <vt:lpstr>Annexes</vt:lpstr>
      <vt:lpstr>Quelques documents complémentaires</vt:lpstr>
      <vt:lpstr>Présentation PowerPoint</vt:lpstr>
      <vt:lpstr>Petite bibliographie</vt:lpstr>
      <vt:lpstr>Petite bibliographie (suite)</vt:lpstr>
      <vt:lpstr>Petite bibliographie pour les esclaves africains et amérindiens en France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femmes esclaves dans la Caraïbe française XVIIIe-première moitié du XIXe siècle</dc:title>
  <dc:creator>Microsoft Office User</dc:creator>
  <cp:lastModifiedBy>Microsoft Office User</cp:lastModifiedBy>
  <cp:revision>10</cp:revision>
  <dcterms:created xsi:type="dcterms:W3CDTF">2026-01-07T07:33:14Z</dcterms:created>
  <dcterms:modified xsi:type="dcterms:W3CDTF">2026-01-08T11:41:37Z</dcterms:modified>
</cp:coreProperties>
</file>