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448" r:id="rId3"/>
    <p:sldId id="308" r:id="rId4"/>
    <p:sldId id="260" r:id="rId5"/>
    <p:sldId id="382" r:id="rId6"/>
    <p:sldId id="350" r:id="rId7"/>
    <p:sldId id="374" r:id="rId8"/>
    <p:sldId id="449" r:id="rId9"/>
    <p:sldId id="400" r:id="rId10"/>
    <p:sldId id="261" r:id="rId11"/>
    <p:sldId id="375" r:id="rId12"/>
    <p:sldId id="424" r:id="rId13"/>
    <p:sldId id="442" r:id="rId14"/>
    <p:sldId id="425" r:id="rId15"/>
    <p:sldId id="444" r:id="rId16"/>
    <p:sldId id="259" r:id="rId17"/>
    <p:sldId id="450" r:id="rId18"/>
    <p:sldId id="262" r:id="rId19"/>
    <p:sldId id="423" r:id="rId20"/>
    <p:sldId id="258" r:id="rId21"/>
    <p:sldId id="367" r:id="rId22"/>
    <p:sldId id="447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3" autoAdjust="0"/>
    <p:restoredTop sz="94619"/>
  </p:normalViewPr>
  <p:slideViewPr>
    <p:cSldViewPr snapToGrid="0">
      <p:cViewPr varScale="1">
        <p:scale>
          <a:sx n="109" d="100"/>
          <a:sy n="109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D0314-9AAB-471A-AA42-F2D2AAB4477B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E1DA4-87F1-4BBD-AAC2-D11E8C21BF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11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0B88-F128-466B-9A31-18B7D64D63E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91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87628E-ABB6-ABD3-B9F3-9856B738A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042470-FA5A-B580-B7D3-9FAD98977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CB1CEC-67C9-5056-457F-86B591F71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0E6D3F-E522-B2D1-A304-3F73FE720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D8403E-9020-687E-5122-78351003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242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763205-6EAC-B184-8191-C9CE81D66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B44F201-649E-4481-A0BF-9C0982010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5C2887-3686-2FD5-4E96-A77DC37B2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505AFC-FE26-AD95-9DCC-35DF49AE6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8B7D2F-C0FD-C0A3-B271-A17E9CEA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78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323824C-0D32-45C1-03B3-43F98C4DDA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5AECC5-4580-DF05-3F13-FFEAD7AB5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CF72E6-5CE7-F108-D22B-2767F6BCC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F4FD97D-9B60-B61A-F1E3-B629EE1C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46044B-9663-5618-2084-23D05A2B9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453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01A49-E7F2-E0DD-0BF1-B77FDD27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238343-43CB-4478-77B8-80BCF0089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0F036B-2B21-A1B5-603B-8365C1D25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0604CD-3DCB-3AF2-D213-9D8E89C3F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777286-5422-2182-A0FE-1BAB5635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51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D0F28-2997-18E0-7730-B78EF097C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02CA75-F50E-EDC3-15C7-42DD55C8D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AC792A-1451-A697-A07C-CCEFF5FDC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CCAF29-4D50-E6E2-6C92-00D7B40D8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A1FE9F-AFDA-8F96-CC6C-3B3FC171D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885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EE28A0-3C0D-6CC6-F373-9FC819D14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D3B60F-B813-D6E2-8E77-F81986ED4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005C84-EEDE-2515-5205-A85DDAEBA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384459-874B-A329-8753-95FD0583F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B7A946-B8A0-3F7F-D797-E5750CBD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A859C2-0034-EDDA-2E8C-EF2F238A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919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5C43A2-4B9F-4A17-BA6C-2F6FE25CD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4DD8A68-4CA7-0C73-F444-62417A51D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17F8F6-4377-0A0B-E494-19164D66A5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32C355C-A409-6841-E03D-8C54427A1E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BBEF58-9F32-7F41-BE54-D9FF2AE07E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08673BE-3ECD-E19B-0051-8FA351BBC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99FCA7F-DC39-B0C2-3AED-47EF4F05D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1FF64AB-C384-E260-E9D4-A4BE6A631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413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3E3C1B-FCBD-C6B0-EA5D-37D797C4D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918572D-ED34-C91A-63E1-1966F6E07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592F9A8-9DDB-7DC6-415D-510A3A18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221E3D-BE5B-99E7-1A92-A5D814F7F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984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A91C1CE-DB78-2A60-E680-95BD8FF66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AAF46DD-7D06-AD3A-A22A-BA75DD03B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B33D6C-A732-5696-19E4-4C13EF472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330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50C75A-0F89-2730-DD8F-041D4F52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7EC856-F007-8B13-2441-32B027642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9CF0EA1-0861-B74D-2560-890DB7706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D9C74D-4050-F8E4-BC87-4421D562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DB8C6D5-2A1D-2225-6804-8239D1E1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96A1E8-8D01-F8CE-1D10-A12B684E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968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A71E09-44FB-9B1B-8CF8-E6D8F6581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B8F1A4C-31FB-0FAF-C115-449FCA4973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A0E2CA4-617F-4641-C167-D509AA2E0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8C6F80-B5E3-FACD-7F4B-7D4FEADCD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AA59-37DA-47C7-B2C7-060D3B2E2482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1ED70-4812-F986-B662-00889D590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8DDA3F-FC39-F46B-170A-A25E5A15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21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9AA49A6-F6EF-CB80-08DF-E204588A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F238BD-711D-5A63-9618-E882B3716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01ED6C-6DF6-E18C-4745-29541A4214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6AAA59-37DA-47C7-B2C7-060D3B2E2482}" type="datetimeFigureOut">
              <a:rPr lang="fr-FR" smtClean="0"/>
              <a:t>17/02/2026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EE3E71-8737-52EF-D331-D380DB928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C97A32-4613-74A8-A3B5-02025DB1A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1B87B8-E579-4BB0-A0BD-4E014CD217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7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urplan.com/orga/17311/survey/112853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esclavesenamerique.org/ressources/" TargetMode="External"/><Relationship Id="rId3" Type="http://schemas.openxmlformats.org/officeDocument/2006/relationships/image" Target="../media/image45.png"/><Relationship Id="rId7" Type="http://schemas.openxmlformats.org/officeDocument/2006/relationships/hyperlink" Target="http://www.marronnage.info/fr/corpus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lavevoyages.org/voyage/database#timelapse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jpg"/><Relationship Id="rId7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Bleu électrique, Police&#10;&#10;Le contenu généré par l’IA peut être incorrect.">
            <a:extLst>
              <a:ext uri="{FF2B5EF4-FFF2-40B4-BE49-F238E27FC236}">
                <a16:creationId xmlns:a16="http://schemas.microsoft.com/office/drawing/2014/main" id="{03D10264-C6B0-FE16-4CD9-678D9C77C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244109" cy="68873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02C91E5-A3A9-AF58-60AE-67C3745DD255}"/>
              </a:ext>
            </a:extLst>
          </p:cNvPr>
          <p:cNvSpPr txBox="1"/>
          <p:nvPr/>
        </p:nvSpPr>
        <p:spPr>
          <a:xfrm>
            <a:off x="3200399" y="2136338"/>
            <a:ext cx="743766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5400" b="1" dirty="0">
                <a:solidFill>
                  <a:schemeClr val="bg1"/>
                </a:solidFill>
                <a:latin typeface="+mn-lt"/>
              </a:rPr>
              <a:t>Histoire, mémoires, héritages </a:t>
            </a:r>
            <a:r>
              <a:rPr lang="fr-FR" sz="5400" b="1" dirty="0">
                <a:solidFill>
                  <a:schemeClr val="bg1"/>
                </a:solidFill>
              </a:rPr>
              <a:t>de</a:t>
            </a:r>
            <a:r>
              <a:rPr lang="fr-FR" sz="5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fr-FR" sz="5400" b="1" dirty="0">
                <a:solidFill>
                  <a:schemeClr val="bg1"/>
                </a:solidFill>
              </a:rPr>
              <a:t>l</a:t>
            </a:r>
            <a:r>
              <a:rPr lang="fr-FR" sz="5400" b="1" dirty="0">
                <a:solidFill>
                  <a:schemeClr val="bg1"/>
                </a:solidFill>
                <a:latin typeface="+mn-lt"/>
              </a:rPr>
              <a:t>’esclavage colonial</a:t>
            </a:r>
            <a:endParaRPr lang="fr-FR" sz="54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19E34A6-5727-3E16-F160-A1D3FF04E0E0}"/>
              </a:ext>
            </a:extLst>
          </p:cNvPr>
          <p:cNvSpPr txBox="1"/>
          <p:nvPr/>
        </p:nvSpPr>
        <p:spPr>
          <a:xfrm>
            <a:off x="5161189" y="4687346"/>
            <a:ext cx="186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18 février 2026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0238D7-08F0-6728-B9BD-676494258885}"/>
              </a:ext>
            </a:extLst>
          </p:cNvPr>
          <p:cNvSpPr txBox="1"/>
          <p:nvPr/>
        </p:nvSpPr>
        <p:spPr>
          <a:xfrm>
            <a:off x="320240" y="5261098"/>
            <a:ext cx="11805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</a:rPr>
              <a:t>Rim </a:t>
            </a:r>
            <a:r>
              <a:rPr lang="fr-FR" sz="3200" dirty="0" err="1">
                <a:solidFill>
                  <a:schemeClr val="bg1"/>
                </a:solidFill>
              </a:rPr>
              <a:t>Rejichi</a:t>
            </a:r>
            <a:endParaRPr lang="fr-FR" sz="3200" dirty="0">
              <a:solidFill>
                <a:schemeClr val="bg1"/>
              </a:solidFill>
            </a:endParaRPr>
          </a:p>
          <a:p>
            <a:r>
              <a:rPr lang="fr-FR" sz="3200" dirty="0">
                <a:solidFill>
                  <a:schemeClr val="bg1"/>
                </a:solidFill>
              </a:rPr>
              <a:t>Responsable du programme Jeunesse, Education, Formations - FME</a:t>
            </a:r>
          </a:p>
        </p:txBody>
      </p:sp>
      <p:pic>
        <p:nvPicPr>
          <p:cNvPr id="10" name="Image 9" descr="Une image contenant texte, Police, blanc, Graphique&#10;&#10;Le contenu généré par l’IA peut être incorrect.">
            <a:extLst>
              <a:ext uri="{FF2B5EF4-FFF2-40B4-BE49-F238E27FC236}">
                <a16:creationId xmlns:a16="http://schemas.microsoft.com/office/drawing/2014/main" id="{6C580D16-B420-7E94-3DE7-1F3780B73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231" y="668716"/>
            <a:ext cx="274320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31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8601BB0-9DE6-48BE-E796-B1B9D2A69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8" y="153644"/>
            <a:ext cx="4456649" cy="655389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AF4A1E5-FCCB-6857-5497-4625773EBBA4}"/>
              </a:ext>
            </a:extLst>
          </p:cNvPr>
          <p:cNvSpPr txBox="1"/>
          <p:nvPr/>
        </p:nvSpPr>
        <p:spPr>
          <a:xfrm>
            <a:off x="6145177" y="889245"/>
            <a:ext cx="56848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Titre de la thématique qui renvoie aux activités correspondantes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Synthèse scientifique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QR codes avec liens actifs pour une utilisation en classe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Pour aller plus loin : des ressources historiques, des renvois vers des vidéos, des sites de structures, etc.</a:t>
            </a:r>
          </a:p>
        </p:txBody>
      </p:sp>
      <p:pic>
        <p:nvPicPr>
          <p:cNvPr id="7" name="Image 6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07EC3263-A068-18B0-2B30-EC7A86D86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574" y="5053722"/>
            <a:ext cx="1321815" cy="12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663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B3A5390-2B5E-5A86-2F6F-8CD07118B477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TRAVAILLER EN INTERDISCIPLINARIT</a:t>
            </a: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endParaRPr lang="es-ES" sz="3600" dirty="0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5ED6554-FBC8-DC5D-7E31-ADA324E3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93D6C2D-EE59-B6CE-9290-AE33B8D2A264}"/>
              </a:ext>
            </a:extLst>
          </p:cNvPr>
          <p:cNvSpPr txBox="1"/>
          <p:nvPr/>
        </p:nvSpPr>
        <p:spPr>
          <a:xfrm>
            <a:off x="5088871" y="2095533"/>
            <a:ext cx="66893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Approche pluridisciplinaire : histoire, littérature, arts, EMC, etc.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Activités prêtes à l’emploi : récits, contes, analyses d’images fixes ou mobiles, oralité, écriture, débats autour des enjeux contemporains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Adaptables selon profils de classe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Genre : clé de lecture de l’esclavage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Faire le lien Passé ↔ Présent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Dignité, mémoire, justice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C715259-2ED2-D776-714F-6DAA90A85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87" y="1779561"/>
            <a:ext cx="3588683" cy="5078439"/>
          </a:xfrm>
          <a:prstGeom prst="rect">
            <a:avLst/>
          </a:prstGeom>
        </p:spPr>
      </p:pic>
      <p:pic>
        <p:nvPicPr>
          <p:cNvPr id="3" name="Image 2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C5B262C0-BB84-410E-8F38-93B9FCD5C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0" y="269909"/>
            <a:ext cx="2139819" cy="10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35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B3A5390-2B5E-5A86-2F6F-8CD07118B477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/>
              <a:t>TRAVAILLER EN INTERDISCIPLINARITE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5ED6554-FBC8-DC5D-7E31-ADA324E3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6E1BF08-0DD9-E8D6-CA56-57955FBEA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78" y="1350974"/>
            <a:ext cx="4339998" cy="53539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3874530-D6DA-5EF8-7916-E771AE2E2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593" y="1350974"/>
            <a:ext cx="4637496" cy="550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17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B3A5390-2B5E-5A86-2F6F-8CD07118B477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TRAVAILLER EN INTERDISCIPLINARIT</a:t>
            </a: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endParaRPr lang="es-ES" sz="3600" dirty="0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5ED6554-FBC8-DC5D-7E31-ADA324E3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1FCCAD8-6CDE-AA40-EBB0-A7BDF7A32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1350974"/>
            <a:ext cx="6624637" cy="55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6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9748CA7-0812-F142-F75F-8AF1ED097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00" y="608013"/>
            <a:ext cx="6477000" cy="584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64E258-66BD-70DA-2CDF-0BC29A5B9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50" y="508000"/>
            <a:ext cx="4659586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53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CB3A5390-2B5E-5A86-2F6F-8CD07118B477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 dirty="0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05ED6554-FBC8-DC5D-7E31-ADA324E3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74A5F3-A173-770D-1A58-7C7AC66BF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352" y="1"/>
            <a:ext cx="53839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96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2DEB3-45CC-0B47-2CA3-0538CD6F6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Bleu électrique, Police&#10;&#10;Le contenu généré par l’IA peut être incorrect.">
            <a:extLst>
              <a:ext uri="{FF2B5EF4-FFF2-40B4-BE49-F238E27FC236}">
                <a16:creationId xmlns:a16="http://schemas.microsoft.com/office/drawing/2014/main" id="{0B09B256-5625-C3BB-6A84-BCEBBAB8D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 descr="Une image contenant texte, capture d’écran, Page web, Site web&#10;&#10;Le contenu généré par l’IA peut être incorrect.">
            <a:extLst>
              <a:ext uri="{FF2B5EF4-FFF2-40B4-BE49-F238E27FC236}">
                <a16:creationId xmlns:a16="http://schemas.microsoft.com/office/drawing/2014/main" id="{CC0749B2-B661-EFD9-5EDE-7FE94C6EB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99" y="1983114"/>
            <a:ext cx="6278368" cy="4221743"/>
          </a:xfrm>
          <a:prstGeom prst="rect">
            <a:avLst/>
          </a:prstGeom>
        </p:spPr>
      </p:pic>
      <p:pic>
        <p:nvPicPr>
          <p:cNvPr id="6" name="Image 5" descr="Une image contenant texte, capture d’écran, Site web, Publicité en ligne&#10;&#10;Le contenu généré par l’IA peut être incorrect.">
            <a:extLst>
              <a:ext uri="{FF2B5EF4-FFF2-40B4-BE49-F238E27FC236}">
                <a16:creationId xmlns:a16="http://schemas.microsoft.com/office/drawing/2014/main" id="{63082077-C77C-F706-1571-B3F9947FA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709" y="0"/>
            <a:ext cx="3337707" cy="6858000"/>
          </a:xfrm>
          <a:prstGeom prst="rect">
            <a:avLst/>
          </a:prstGeom>
        </p:spPr>
      </p:pic>
      <p:pic>
        <p:nvPicPr>
          <p:cNvPr id="8" name="Image 7" descr="Une image contenant texte, carte&#10;&#10;Le contenu généré par l’IA peut être incorrect.">
            <a:extLst>
              <a:ext uri="{FF2B5EF4-FFF2-40B4-BE49-F238E27FC236}">
                <a16:creationId xmlns:a16="http://schemas.microsoft.com/office/drawing/2014/main" id="{7144957F-FCAD-706B-272B-6650A31B1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6479" y="2164701"/>
            <a:ext cx="1143160" cy="113363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7438E48-0A13-0D69-11D6-38385A0646BE}"/>
              </a:ext>
            </a:extLst>
          </p:cNvPr>
          <p:cNvSpPr txBox="1"/>
          <p:nvPr/>
        </p:nvSpPr>
        <p:spPr>
          <a:xfrm>
            <a:off x="3175060" y="653143"/>
            <a:ext cx="3337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Une carte des lieux de mémoire pour accompagner le plan DILCRAH</a:t>
            </a:r>
          </a:p>
        </p:txBody>
      </p:sp>
    </p:spTree>
    <p:extLst>
      <p:ext uri="{BB962C8B-B14F-4D97-AF65-F5344CB8AC3E}">
        <p14:creationId xmlns:p14="http://schemas.microsoft.com/office/powerpoint/2010/main" val="2451291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FFA6B70-3915-4077-DD6C-E1EE480E6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67" y="0"/>
            <a:ext cx="5693803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3BE4952-1633-A132-CDB6-3E30D53C2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253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00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18A5E-1B4D-6510-5602-ADEF2C31B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Bleu électrique, Police&#10;&#10;Le contenu généré par l’IA peut être incorrect.">
            <a:extLst>
              <a:ext uri="{FF2B5EF4-FFF2-40B4-BE49-F238E27FC236}">
                <a16:creationId xmlns:a16="http://schemas.microsoft.com/office/drawing/2014/main" id="{7CD16919-4B52-F25E-8DD5-4D4E2D425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bject 8">
            <a:extLst>
              <a:ext uri="{FF2B5EF4-FFF2-40B4-BE49-F238E27FC236}">
                <a16:creationId xmlns:a16="http://schemas.microsoft.com/office/drawing/2014/main" id="{8CDB8F29-047E-51E7-13A5-917DCA579662}"/>
              </a:ext>
            </a:extLst>
          </p:cNvPr>
          <p:cNvSpPr txBox="1">
            <a:spLocks/>
          </p:cNvSpPr>
          <p:nvPr/>
        </p:nvSpPr>
        <p:spPr>
          <a:xfrm>
            <a:off x="5921920" y="2033007"/>
            <a:ext cx="6096000" cy="40370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fr-FR" sz="2400" dirty="0">
                <a:solidFill>
                  <a:schemeClr val="bg1"/>
                </a:solidFill>
              </a:rPr>
              <a:t>RACONTER</a:t>
            </a:r>
            <a:r>
              <a:rPr lang="fr-FR" sz="2400" spc="110" dirty="0">
                <a:solidFill>
                  <a:schemeClr val="bg1"/>
                </a:solidFill>
              </a:rPr>
              <a:t>  </a:t>
            </a:r>
            <a:r>
              <a:rPr lang="fr-FR" sz="2400" dirty="0">
                <a:solidFill>
                  <a:schemeClr val="bg1"/>
                </a:solidFill>
              </a:rPr>
              <a:t>L’ESCLAVAGE</a:t>
            </a:r>
            <a:r>
              <a:rPr lang="fr-FR" sz="2400" spc="165" dirty="0">
                <a:solidFill>
                  <a:schemeClr val="bg1"/>
                </a:solidFill>
              </a:rPr>
              <a:t> </a:t>
            </a:r>
            <a:r>
              <a:rPr lang="fr-FR" sz="2400" dirty="0">
                <a:solidFill>
                  <a:schemeClr val="bg1"/>
                </a:solidFill>
              </a:rPr>
              <a:t>ET</a:t>
            </a:r>
            <a:r>
              <a:rPr lang="fr-FR" sz="2400" spc="110" dirty="0">
                <a:solidFill>
                  <a:schemeClr val="bg1"/>
                </a:solidFill>
              </a:rPr>
              <a:t> </a:t>
            </a:r>
            <a:r>
              <a:rPr lang="fr-FR" sz="2400" dirty="0">
                <a:solidFill>
                  <a:schemeClr val="bg1"/>
                </a:solidFill>
              </a:rPr>
              <a:t>SES</a:t>
            </a:r>
            <a:r>
              <a:rPr lang="fr-FR" sz="2400" spc="140" dirty="0">
                <a:solidFill>
                  <a:schemeClr val="bg1"/>
                </a:solidFill>
              </a:rPr>
              <a:t> </a:t>
            </a:r>
            <a:r>
              <a:rPr lang="fr-FR" sz="2400" spc="-10" dirty="0">
                <a:solidFill>
                  <a:schemeClr val="bg1"/>
                </a:solidFill>
              </a:rPr>
              <a:t>H</a:t>
            </a:r>
            <a:r>
              <a:rPr lang="fr-FR" sz="2400" spc="-1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fr-FR" sz="2400" spc="-10" dirty="0">
                <a:solidFill>
                  <a:schemeClr val="bg1"/>
                </a:solidFill>
              </a:rPr>
              <a:t>RITAGES</a:t>
            </a:r>
          </a:p>
          <a:p>
            <a:pPr marL="0" marR="311150" indent="0">
              <a:lnSpc>
                <a:spcPct val="104900"/>
              </a:lnSpc>
              <a:buNone/>
            </a:pP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La</a:t>
            </a:r>
            <a:r>
              <a:rPr lang="fr-FR" sz="1400" spc="1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70" dirty="0">
                <a:solidFill>
                  <a:schemeClr val="bg1"/>
                </a:solidFill>
                <a:latin typeface="Tahoma"/>
                <a:cs typeface="Tahoma"/>
              </a:rPr>
              <a:t>Fondation</a:t>
            </a:r>
            <a:r>
              <a:rPr lang="fr-FR" sz="1400" spc="4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met</a:t>
            </a:r>
            <a:r>
              <a:rPr lang="fr-FR" sz="1400" spc="5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à</a:t>
            </a:r>
            <a:r>
              <a:rPr lang="fr-FR" sz="1400" spc="1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75" dirty="0">
                <a:solidFill>
                  <a:schemeClr val="bg1"/>
                </a:solidFill>
                <a:latin typeface="Tahoma"/>
                <a:cs typeface="Tahoma"/>
              </a:rPr>
              <a:t>disposition</a:t>
            </a:r>
            <a:r>
              <a:rPr lang="fr-FR" sz="1400" spc="8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55" dirty="0">
                <a:solidFill>
                  <a:schemeClr val="bg1"/>
                </a:solidFill>
                <a:latin typeface="Tahoma"/>
                <a:cs typeface="Tahoma"/>
              </a:rPr>
              <a:t>son</a:t>
            </a:r>
            <a:r>
              <a:rPr lang="fr-FR" sz="1400" spc="2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65" dirty="0">
                <a:solidFill>
                  <a:schemeClr val="bg1"/>
                </a:solidFill>
                <a:latin typeface="Tahoma"/>
                <a:cs typeface="Tahoma"/>
              </a:rPr>
              <a:t>exposition</a:t>
            </a:r>
            <a:r>
              <a:rPr lang="fr-FR" sz="1400" spc="8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-25" dirty="0">
                <a:solidFill>
                  <a:schemeClr val="bg1"/>
                </a:solidFill>
                <a:latin typeface="Tahoma"/>
                <a:cs typeface="Tahoma"/>
              </a:rPr>
              <a:t>sur </a:t>
            </a:r>
            <a:r>
              <a:rPr lang="fr-FR" sz="1400" spc="55" dirty="0">
                <a:solidFill>
                  <a:schemeClr val="bg1"/>
                </a:solidFill>
                <a:latin typeface="Tahoma"/>
                <a:cs typeface="Tahoma"/>
              </a:rPr>
              <a:t>l’esclavage</a:t>
            </a:r>
            <a:r>
              <a:rPr lang="fr-FR" sz="1400" spc="5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60" dirty="0">
                <a:solidFill>
                  <a:schemeClr val="bg1"/>
                </a:solidFill>
                <a:latin typeface="Tahoma"/>
                <a:cs typeface="Tahoma"/>
              </a:rPr>
              <a:t>en</a:t>
            </a:r>
            <a:r>
              <a:rPr lang="fr-FR" sz="1400" spc="1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55" dirty="0">
                <a:solidFill>
                  <a:schemeClr val="bg1"/>
                </a:solidFill>
                <a:latin typeface="Tahoma"/>
                <a:cs typeface="Tahoma"/>
              </a:rPr>
              <a:t>17</a:t>
            </a: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60" dirty="0">
                <a:solidFill>
                  <a:schemeClr val="bg1"/>
                </a:solidFill>
                <a:latin typeface="Tahoma"/>
                <a:cs typeface="Tahoma"/>
              </a:rPr>
              <a:t>panneaux</a:t>
            </a:r>
            <a:r>
              <a:rPr lang="fr-FR" sz="1400" spc="6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-10" dirty="0">
                <a:solidFill>
                  <a:schemeClr val="bg1"/>
                </a:solidFill>
                <a:latin typeface="Tahoma"/>
                <a:cs typeface="Tahoma"/>
              </a:rPr>
              <a:t>#</a:t>
            </a:r>
            <a:r>
              <a:rPr lang="fr-FR" sz="1400" spc="-10" dirty="0" err="1">
                <a:solidFill>
                  <a:schemeClr val="bg1"/>
                </a:solidFill>
                <a:latin typeface="Tahoma"/>
                <a:cs typeface="Tahoma"/>
              </a:rPr>
              <a:t>Cestnotrehistoire</a:t>
            </a:r>
            <a:r>
              <a:rPr lang="fr-FR" sz="1400" spc="-10" dirty="0">
                <a:solidFill>
                  <a:schemeClr val="bg1"/>
                </a:solidFill>
                <a:latin typeface="Tahoma"/>
                <a:cs typeface="Tahoma"/>
              </a:rPr>
              <a:t>, </a:t>
            </a: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retraçant</a:t>
            </a:r>
            <a:r>
              <a:rPr lang="fr-FR" sz="1400" spc="8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55" dirty="0">
                <a:solidFill>
                  <a:schemeClr val="bg1"/>
                </a:solidFill>
                <a:latin typeface="Tahoma"/>
                <a:cs typeface="Tahoma"/>
              </a:rPr>
              <a:t>quatre</a:t>
            </a:r>
            <a:r>
              <a:rPr lang="fr-FR" sz="1400" spc="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55" dirty="0">
                <a:solidFill>
                  <a:schemeClr val="bg1"/>
                </a:solidFill>
                <a:latin typeface="Tahoma"/>
                <a:cs typeface="Tahoma"/>
              </a:rPr>
              <a:t>siècles</a:t>
            </a:r>
            <a:r>
              <a:rPr lang="fr-FR" sz="1400" spc="114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60" dirty="0">
                <a:solidFill>
                  <a:schemeClr val="bg1"/>
                </a:solidFill>
                <a:latin typeface="Tahoma"/>
                <a:cs typeface="Tahoma"/>
              </a:rPr>
              <a:t>d’histoire</a:t>
            </a:r>
            <a:r>
              <a:rPr lang="fr-FR" sz="1400" spc="9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110" dirty="0">
                <a:solidFill>
                  <a:schemeClr val="bg1"/>
                </a:solidFill>
                <a:latin typeface="Tahoma"/>
                <a:cs typeface="Tahoma"/>
              </a:rPr>
              <a:t>de</a:t>
            </a:r>
            <a:r>
              <a:rPr lang="fr-FR" sz="1400" spc="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40" dirty="0">
                <a:solidFill>
                  <a:schemeClr val="bg1"/>
                </a:solidFill>
                <a:latin typeface="Tahoma"/>
                <a:cs typeface="Tahoma"/>
              </a:rPr>
              <a:t>France</a:t>
            </a:r>
            <a:r>
              <a:rPr lang="fr-FR" sz="1400" spc="-10" dirty="0">
                <a:solidFill>
                  <a:schemeClr val="bg1"/>
                </a:solidFill>
                <a:latin typeface="Tahoma"/>
                <a:cs typeface="Tahoma"/>
              </a:rPr>
              <a:t>.</a:t>
            </a:r>
          </a:p>
          <a:p>
            <a:pPr>
              <a:lnSpc>
                <a:spcPct val="100000"/>
              </a:lnSpc>
              <a:spcBef>
                <a:spcPts val="290"/>
              </a:spcBef>
            </a:pPr>
            <a:endParaRPr lang="fr-FR" sz="1400" spc="-1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400" spc="85" dirty="0">
                <a:solidFill>
                  <a:schemeClr val="bg1"/>
                </a:solidFill>
                <a:latin typeface="Tahoma"/>
                <a:cs typeface="Tahoma"/>
              </a:rPr>
              <a:t>Comité</a:t>
            </a:r>
            <a:r>
              <a:rPr lang="fr-FR" sz="1400" spc="4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60" dirty="0">
                <a:solidFill>
                  <a:schemeClr val="bg1"/>
                </a:solidFill>
                <a:latin typeface="Tahoma"/>
                <a:cs typeface="Tahoma"/>
              </a:rPr>
              <a:t>scientifique</a:t>
            </a:r>
            <a:r>
              <a:rPr lang="fr-FR" sz="1400" spc="7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-50" dirty="0">
                <a:solidFill>
                  <a:schemeClr val="bg1"/>
                </a:solidFill>
                <a:latin typeface="Tahoma"/>
                <a:cs typeface="Tahoma"/>
              </a:rPr>
              <a:t>:</a:t>
            </a:r>
          </a:p>
          <a:p>
            <a:pPr marL="41910">
              <a:lnSpc>
                <a:spcPct val="100000"/>
              </a:lnSpc>
              <a:spcBef>
                <a:spcPts val="155"/>
              </a:spcBef>
            </a:pP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Isabelle</a:t>
            </a:r>
            <a:r>
              <a:rPr lang="fr-FR" sz="1400" spc="15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70" dirty="0">
                <a:solidFill>
                  <a:schemeClr val="bg1"/>
                </a:solidFill>
                <a:latin typeface="Tahoma"/>
                <a:cs typeface="Tahoma"/>
              </a:rPr>
              <a:t>Dion,</a:t>
            </a:r>
            <a:r>
              <a:rPr lang="fr-FR" sz="1400" spc="7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60" dirty="0">
                <a:solidFill>
                  <a:schemeClr val="bg1"/>
                </a:solidFill>
                <a:latin typeface="Tahoma"/>
                <a:cs typeface="Tahoma"/>
              </a:rPr>
              <a:t>Sébastien</a:t>
            </a:r>
            <a:r>
              <a:rPr lang="fr-FR" sz="1400" spc="17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50" dirty="0">
                <a:solidFill>
                  <a:schemeClr val="bg1"/>
                </a:solidFill>
                <a:latin typeface="Tahoma"/>
                <a:cs typeface="Tahoma"/>
              </a:rPr>
              <a:t>Ledoux,</a:t>
            </a:r>
          </a:p>
          <a:p>
            <a:pPr marL="41910">
              <a:lnSpc>
                <a:spcPct val="100000"/>
              </a:lnSpc>
              <a:spcBef>
                <a:spcPts val="160"/>
              </a:spcBef>
            </a:pPr>
            <a:r>
              <a:rPr lang="fr-FR" sz="1400" spc="65" dirty="0">
                <a:solidFill>
                  <a:schemeClr val="bg1"/>
                </a:solidFill>
                <a:latin typeface="Tahoma"/>
                <a:cs typeface="Tahoma"/>
              </a:rPr>
              <a:t>Aurélia</a:t>
            </a:r>
            <a:r>
              <a:rPr lang="fr-FR" sz="1400" spc="3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75" dirty="0">
                <a:solidFill>
                  <a:schemeClr val="bg1"/>
                </a:solidFill>
                <a:latin typeface="Tahoma"/>
                <a:cs typeface="Tahoma"/>
              </a:rPr>
              <a:t>Michel,</a:t>
            </a:r>
            <a:r>
              <a:rPr lang="fr-FR" sz="1400" spc="-1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90" dirty="0">
                <a:solidFill>
                  <a:schemeClr val="bg1"/>
                </a:solidFill>
                <a:latin typeface="Tahoma"/>
                <a:cs typeface="Tahoma"/>
              </a:rPr>
              <a:t>Dominique</a:t>
            </a:r>
            <a:r>
              <a:rPr lang="fr-FR" sz="1400" spc="5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50" dirty="0">
                <a:solidFill>
                  <a:schemeClr val="bg1"/>
                </a:solidFill>
                <a:latin typeface="Tahoma"/>
                <a:cs typeface="Tahoma"/>
              </a:rPr>
              <a:t>Rogers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lang="fr-FR" sz="1400" spc="5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0" marR="34925" indent="0">
              <a:lnSpc>
                <a:spcPct val="105700"/>
              </a:lnSpc>
              <a:buNone/>
            </a:pPr>
            <a:endParaRPr lang="fr-FR" sz="1400" spc="35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0" marR="34925" indent="0">
              <a:lnSpc>
                <a:spcPct val="105700"/>
              </a:lnSpc>
              <a:buNone/>
            </a:pP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La</a:t>
            </a:r>
            <a:r>
              <a:rPr lang="fr-FR" sz="1400" spc="2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70" dirty="0">
                <a:solidFill>
                  <a:schemeClr val="bg1"/>
                </a:solidFill>
                <a:latin typeface="Tahoma"/>
                <a:cs typeface="Tahoma"/>
              </a:rPr>
              <a:t>Fondation</a:t>
            </a:r>
            <a:r>
              <a:rPr lang="fr-FR" sz="1400" spc="4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la</a:t>
            </a:r>
            <a:r>
              <a:rPr lang="fr-FR" sz="1400" spc="3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met</a:t>
            </a:r>
            <a:r>
              <a:rPr lang="fr-FR" sz="1400" spc="6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à</a:t>
            </a:r>
            <a:r>
              <a:rPr lang="fr-FR" sz="1400" spc="1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75" dirty="0">
                <a:solidFill>
                  <a:schemeClr val="bg1"/>
                </a:solidFill>
                <a:latin typeface="Tahoma"/>
                <a:cs typeface="Tahoma"/>
              </a:rPr>
              <a:t>disposition</a:t>
            </a:r>
            <a:r>
              <a:rPr lang="fr-FR" sz="1400" spc="9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-20" dirty="0">
                <a:solidFill>
                  <a:schemeClr val="bg1"/>
                </a:solidFill>
                <a:latin typeface="Tahoma"/>
                <a:cs typeface="Tahoma"/>
              </a:rPr>
              <a:t>sous </a:t>
            </a:r>
            <a:r>
              <a:rPr lang="fr-FR" sz="1400" spc="60" dirty="0">
                <a:solidFill>
                  <a:schemeClr val="bg1"/>
                </a:solidFill>
                <a:latin typeface="Tahoma"/>
                <a:cs typeface="Tahoma"/>
              </a:rPr>
              <a:t>forme</a:t>
            </a:r>
            <a:r>
              <a:rPr lang="fr-FR" sz="1400" spc="1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114" dirty="0">
                <a:solidFill>
                  <a:schemeClr val="bg1"/>
                </a:solidFill>
                <a:latin typeface="Tahoma"/>
                <a:cs typeface="Tahoma"/>
              </a:rPr>
              <a:t>de</a:t>
            </a: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50" dirty="0">
                <a:solidFill>
                  <a:schemeClr val="bg1"/>
                </a:solidFill>
                <a:latin typeface="Tahoma"/>
                <a:cs typeface="Tahoma"/>
              </a:rPr>
              <a:t>fichiers</a:t>
            </a:r>
            <a:r>
              <a:rPr lang="fr-FR" sz="1400" spc="3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70" dirty="0">
                <a:solidFill>
                  <a:schemeClr val="bg1"/>
                </a:solidFill>
                <a:latin typeface="Tahoma"/>
                <a:cs typeface="Tahoma"/>
              </a:rPr>
              <a:t>numériques</a:t>
            </a:r>
            <a:r>
              <a:rPr lang="fr-FR" sz="1400" spc="60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à</a:t>
            </a:r>
            <a:r>
              <a:rPr lang="fr-FR" sz="1400" spc="-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70" dirty="0">
                <a:solidFill>
                  <a:schemeClr val="bg1"/>
                </a:solidFill>
                <a:latin typeface="Tahoma"/>
                <a:cs typeface="Tahoma"/>
              </a:rPr>
              <a:t>imprimer</a:t>
            </a:r>
            <a:r>
              <a:rPr lang="fr-FR" sz="1400" spc="6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à</a:t>
            </a:r>
            <a:r>
              <a:rPr lang="fr-FR" sz="1400" spc="-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Tahoma"/>
                <a:cs typeface="Tahoma"/>
              </a:rPr>
              <a:t>vos</a:t>
            </a:r>
            <a:r>
              <a:rPr lang="fr-FR" sz="1400" spc="25" dirty="0">
                <a:solidFill>
                  <a:schemeClr val="bg1"/>
                </a:solidFill>
                <a:latin typeface="Tahoma"/>
                <a:cs typeface="Tahoma"/>
              </a:rPr>
              <a:t> </a:t>
            </a:r>
            <a:r>
              <a:rPr lang="fr-FR" sz="1400" spc="-10" dirty="0">
                <a:solidFill>
                  <a:schemeClr val="bg1"/>
                </a:solidFill>
                <a:latin typeface="Tahoma"/>
                <a:cs typeface="Tahoma"/>
              </a:rPr>
              <a:t>frais ou à emprunter en physique.</a:t>
            </a:r>
          </a:p>
          <a:p>
            <a:pPr>
              <a:lnSpc>
                <a:spcPct val="100000"/>
              </a:lnSpc>
              <a:spcBef>
                <a:spcPts val="250"/>
              </a:spcBef>
            </a:pPr>
            <a:endParaRPr lang="fr-FR" sz="1400" spc="-10" dirty="0">
              <a:solidFill>
                <a:schemeClr val="bg1"/>
              </a:solidFill>
              <a:latin typeface="Tahoma"/>
              <a:cs typeface="Tahoma"/>
            </a:endParaRPr>
          </a:p>
          <a:p>
            <a:pPr marL="0" marR="5080" indent="0">
              <a:lnSpc>
                <a:spcPct val="103000"/>
              </a:lnSpc>
              <a:buNone/>
            </a:pPr>
            <a:endParaRPr lang="fr-FR" sz="1400" u="sng" spc="-45" dirty="0">
              <a:uFill>
                <a:solidFill>
                  <a:srgbClr val="001F5F"/>
                </a:solidFill>
              </a:uFill>
              <a:latin typeface="Tahoma"/>
              <a:cs typeface="Tahoma"/>
              <a:hlinkClick r:id="rId3"/>
            </a:endParaRPr>
          </a:p>
        </p:txBody>
      </p:sp>
      <p:pic>
        <p:nvPicPr>
          <p:cNvPr id="4" name="Image 3" descr="Une image contenant texte, Visage humain, homme, personne&#10;&#10;Le contenu généré par l’IA peut être incorrect.">
            <a:extLst>
              <a:ext uri="{FF2B5EF4-FFF2-40B4-BE49-F238E27FC236}">
                <a16:creationId xmlns:a16="http://schemas.microsoft.com/office/drawing/2014/main" id="{35FBB3BB-FB15-A036-53EB-963F02F64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02" y="1660849"/>
            <a:ext cx="5481516" cy="478138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67AB26D-3439-6462-6285-3724D7BAB958}"/>
              </a:ext>
            </a:extLst>
          </p:cNvPr>
          <p:cNvSpPr txBox="1"/>
          <p:nvPr/>
        </p:nvSpPr>
        <p:spPr>
          <a:xfrm>
            <a:off x="4058817" y="226592"/>
            <a:ext cx="45813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</a:rPr>
              <a:t>PROPOSER DES RESSOURCES</a:t>
            </a:r>
            <a:br>
              <a:rPr lang="es-ES" sz="1800" dirty="0">
                <a:solidFill>
                  <a:schemeClr val="bg1"/>
                </a:solidFill>
              </a:rPr>
            </a:br>
            <a:r>
              <a:rPr lang="es-ES" sz="1800" dirty="0">
                <a:solidFill>
                  <a:schemeClr val="bg1"/>
                </a:solidFill>
              </a:rPr>
              <a:t>EXPOSITION #CESTNOTREHISTOIRE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09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4F8BB7-65BE-DFB7-BD74-FD22E20D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5E8E0D0-A9F9-205C-A44D-A921D465BAE8}"/>
              </a:ext>
            </a:extLst>
          </p:cNvPr>
          <p:cNvSpPr/>
          <p:nvPr/>
        </p:nvSpPr>
        <p:spPr>
          <a:xfrm>
            <a:off x="0" y="-6571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 PROPOSER DES RESSOURCES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b="1" dirty="0"/>
              <a:t>L’EXPOSITION 20 figures résistantes à l’esclavage</a:t>
            </a:r>
            <a:endParaRPr lang="es-ES" sz="3600" b="1" i="1" dirty="0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6AFE309D-9461-7BFB-E5FE-0CF49E93D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640" y="123102"/>
            <a:ext cx="929609" cy="84594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C90A8B8-6498-D9E2-E967-07A7D686702B}"/>
              </a:ext>
            </a:extLst>
          </p:cNvPr>
          <p:cNvSpPr txBox="1"/>
          <p:nvPr/>
        </p:nvSpPr>
        <p:spPr>
          <a:xfrm>
            <a:off x="5636890" y="2108785"/>
            <a:ext cx="6659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D85B17-8380-C705-39DD-D7674517EE99}"/>
              </a:ext>
            </a:extLst>
          </p:cNvPr>
          <p:cNvSpPr txBox="1"/>
          <p:nvPr/>
        </p:nvSpPr>
        <p:spPr>
          <a:xfrm>
            <a:off x="4651004" y="1785904"/>
            <a:ext cx="64976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/>
              <a:t>20 Portraits d’hommes et de femmes                        </a:t>
            </a:r>
            <a:r>
              <a:rPr lang="fr-FR" sz="2200" dirty="0"/>
              <a:t>,</a:t>
            </a:r>
          </a:p>
          <a:p>
            <a:r>
              <a:rPr lang="fr-FR" sz="2200" dirty="0"/>
              <a:t>de Toussaint Louverture à Christiane Taubira, </a:t>
            </a:r>
          </a:p>
          <a:p>
            <a:r>
              <a:rPr lang="fr-FR" sz="2200" dirty="0"/>
              <a:t>du Chevalier de Saint-Georges à Euzhan Palcy</a:t>
            </a:r>
          </a:p>
          <a:p>
            <a:endParaRPr lang="fr-FR" sz="2200" dirty="0"/>
          </a:p>
          <a:p>
            <a:endParaRPr lang="fr-FR" sz="2200" dirty="0"/>
          </a:p>
          <a:p>
            <a:endParaRPr lang="fr-FR" sz="2200" dirty="0"/>
          </a:p>
        </p:txBody>
      </p:sp>
      <p:pic>
        <p:nvPicPr>
          <p:cNvPr id="6" name="Image 5" descr="Une image contenant Visage humain, personne, homme, graphisme&#10;&#10;Le contenu généré par l’IA peut être incorrect.">
            <a:extLst>
              <a:ext uri="{FF2B5EF4-FFF2-40B4-BE49-F238E27FC236}">
                <a16:creationId xmlns:a16="http://schemas.microsoft.com/office/drawing/2014/main" id="{244207F2-8476-34E4-9924-8586AB476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6" y="1759914"/>
            <a:ext cx="3898399" cy="504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ED085B9-2B1F-3729-D260-2454AB759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11" y="3080516"/>
            <a:ext cx="6659552" cy="363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53ED8633-C973-661C-26CF-1CA5AAE1C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" y="-57847"/>
            <a:ext cx="1674429" cy="8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77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285C41-FF16-453E-B0CD-A9B7EB0C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CE89E84B-8F60-4CB1-A514-89F25569AA03}"/>
              </a:ext>
            </a:extLst>
          </p:cNvPr>
          <p:cNvSpPr/>
          <p:nvPr/>
        </p:nvSpPr>
        <p:spPr>
          <a:xfrm>
            <a:off x="0" y="-87548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 dirty="0"/>
              <a:t> </a:t>
            </a:r>
            <a:r>
              <a:rPr lang="es-ES" sz="3600" b="1" dirty="0"/>
              <a:t>UNE FONDATION NATIONALE </a:t>
            </a:r>
          </a:p>
        </p:txBody>
      </p:sp>
      <p:pic>
        <p:nvPicPr>
          <p:cNvPr id="9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3CE88989-BACC-458F-B4AA-F53B18D7F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06FFB9D-B18E-7981-BCFA-57CBF6ED1B66}"/>
              </a:ext>
            </a:extLst>
          </p:cNvPr>
          <p:cNvSpPr txBox="1">
            <a:spLocks/>
          </p:cNvSpPr>
          <p:nvPr/>
        </p:nvSpPr>
        <p:spPr>
          <a:xfrm>
            <a:off x="7027007" y="2190749"/>
            <a:ext cx="3385757" cy="581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b="1" dirty="0"/>
              <a:t>Trois missions</a:t>
            </a:r>
          </a:p>
        </p:txBody>
      </p:sp>
      <p:pic>
        <p:nvPicPr>
          <p:cNvPr id="7" name="Image 6" descr="Une image contenant Visage humain, personne, habits, femme&#10;&#10;Description générée automatiquement">
            <a:extLst>
              <a:ext uri="{FF2B5EF4-FFF2-40B4-BE49-F238E27FC236}">
                <a16:creationId xmlns:a16="http://schemas.microsoft.com/office/drawing/2014/main" id="{C18E3119-262E-148F-C5B4-5AD6812BDC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8" t="9124" r="26140" b="31867"/>
          <a:stretch/>
        </p:blipFill>
        <p:spPr>
          <a:xfrm>
            <a:off x="3592240" y="3850044"/>
            <a:ext cx="1530767" cy="1916786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DAFDF2C-312E-D9BC-698D-CD4B887DD572}"/>
              </a:ext>
            </a:extLst>
          </p:cNvPr>
          <p:cNvSpPr txBox="1">
            <a:spLocks/>
          </p:cNvSpPr>
          <p:nvPr/>
        </p:nvSpPr>
        <p:spPr>
          <a:xfrm>
            <a:off x="6644081" y="3105449"/>
            <a:ext cx="5436021" cy="1167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>
                <a:solidFill>
                  <a:schemeClr val="accent2"/>
                </a:solidFill>
              </a:rPr>
              <a:t>Transmettre </a:t>
            </a:r>
            <a:r>
              <a:rPr lang="fr-FR" sz="2400" dirty="0"/>
              <a:t>l’histoire française de l’esclavage et des luttes pour l’égalité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accent2"/>
                </a:solidFill>
              </a:rPr>
              <a:t>Valoriser </a:t>
            </a:r>
            <a:r>
              <a:rPr lang="fr-FR" sz="2400" dirty="0"/>
              <a:t>les héritages culturels, artistiques et humains de cette histoire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accent2"/>
                </a:solidFill>
              </a:rPr>
              <a:t>Promouvoir </a:t>
            </a:r>
            <a:r>
              <a:rPr lang="fr-FR" sz="2400" dirty="0"/>
              <a:t>les valeurs républicaines contre le racisme, les discriminations et l’esclavage moderne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58992A2F-C382-058D-2E7A-4561DB53EFF1}"/>
              </a:ext>
            </a:extLst>
          </p:cNvPr>
          <p:cNvSpPr txBox="1">
            <a:spLocks/>
          </p:cNvSpPr>
          <p:nvPr/>
        </p:nvSpPr>
        <p:spPr>
          <a:xfrm>
            <a:off x="215285" y="2156236"/>
            <a:ext cx="6229504" cy="14983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dirty="0">
                <a:solidFill>
                  <a:schemeClr val="accent2"/>
                </a:solidFill>
              </a:rPr>
              <a:t>L’origine </a:t>
            </a:r>
            <a:r>
              <a:rPr lang="fr-FR" sz="2400" dirty="0"/>
              <a:t>: la loi Taubira en 2001 </a:t>
            </a:r>
          </a:p>
          <a:p>
            <a:pPr marL="0" indent="0">
              <a:buNone/>
            </a:pPr>
            <a:r>
              <a:rPr lang="fr-FR" sz="2400" dirty="0"/>
              <a:t>                        (25 ans en 2026)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accent2"/>
                </a:solidFill>
              </a:rPr>
              <a:t>Création</a:t>
            </a:r>
            <a:r>
              <a:rPr lang="fr-FR" sz="2400" dirty="0"/>
              <a:t> en novembre 2019</a:t>
            </a:r>
          </a:p>
          <a:p>
            <a:pPr marL="0" indent="0">
              <a:buNone/>
            </a:pPr>
            <a:r>
              <a:rPr lang="fr-FR" sz="2400" b="1" dirty="0">
                <a:solidFill>
                  <a:schemeClr val="accent2"/>
                </a:solidFill>
              </a:rPr>
              <a:t>Installation </a:t>
            </a:r>
            <a:r>
              <a:rPr lang="fr-FR" sz="2400" dirty="0"/>
              <a:t>à l’hôtel de la marine en 2021</a:t>
            </a:r>
          </a:p>
          <a:p>
            <a:pPr marL="0" indent="0">
              <a:buNone/>
            </a:pPr>
            <a:endParaRPr lang="fr-FR" sz="2400" dirty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668502E-9C7F-30BB-9C07-6BC0295D42BF}"/>
              </a:ext>
            </a:extLst>
          </p:cNvPr>
          <p:cNvSpPr txBox="1"/>
          <p:nvPr/>
        </p:nvSpPr>
        <p:spPr>
          <a:xfrm>
            <a:off x="553396" y="5962315"/>
            <a:ext cx="144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Jean-Marc AYRAULT</a:t>
            </a:r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80FE193-7126-2860-6C66-98CA929FE250}"/>
              </a:ext>
            </a:extLst>
          </p:cNvPr>
          <p:cNvSpPr txBox="1"/>
          <p:nvPr/>
        </p:nvSpPr>
        <p:spPr>
          <a:xfrm>
            <a:off x="3463286" y="5962314"/>
            <a:ext cx="144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Aïssata SECK</a:t>
            </a:r>
            <a:endParaRPr lang="en-US" dirty="0"/>
          </a:p>
        </p:txBody>
      </p:sp>
      <p:pic>
        <p:nvPicPr>
          <p:cNvPr id="14" name="Image 13" descr="Une image contenant Visage humain, habits, personne, Blazer&#10;&#10;Description générée automatiquement">
            <a:extLst>
              <a:ext uri="{FF2B5EF4-FFF2-40B4-BE49-F238E27FC236}">
                <a16:creationId xmlns:a16="http://schemas.microsoft.com/office/drawing/2014/main" id="{9C599A77-9DDF-80F6-583B-2F7ABAF90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7" t="6217" r="2250" b="19694"/>
          <a:stretch/>
        </p:blipFill>
        <p:spPr>
          <a:xfrm>
            <a:off x="672709" y="3881061"/>
            <a:ext cx="1530768" cy="1885769"/>
          </a:xfrm>
          <a:prstGeom prst="rect">
            <a:avLst/>
          </a:prstGeom>
        </p:spPr>
      </p:pic>
      <p:pic>
        <p:nvPicPr>
          <p:cNvPr id="13" name="Image 12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AF3FF648-BDA1-AB93-F16E-534A43EF8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5" y="138623"/>
            <a:ext cx="262376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8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build="p"/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C59C8-E45A-F1A6-83AE-546A9275E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Bleu électrique, Police&#10;&#10;Le contenu généré par l’IA peut être incorrect.">
            <a:extLst>
              <a:ext uri="{FF2B5EF4-FFF2-40B4-BE49-F238E27FC236}">
                <a16:creationId xmlns:a16="http://schemas.microsoft.com/office/drawing/2014/main" id="{1B0C2079-238F-990F-4571-5DF2EB4AE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6AADE97-287B-0745-3F76-602E94E3FD1C}"/>
              </a:ext>
            </a:extLst>
          </p:cNvPr>
          <p:cNvSpPr txBox="1"/>
          <p:nvPr/>
        </p:nvSpPr>
        <p:spPr>
          <a:xfrm>
            <a:off x="3212063" y="519376"/>
            <a:ext cx="61628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200" dirty="0"/>
              <a:t>RENOUVELER LES APPROCHES</a:t>
            </a:r>
          </a:p>
        </p:txBody>
      </p:sp>
      <p:pic>
        <p:nvPicPr>
          <p:cNvPr id="6" name="Image 5" descr="Une image contenant texte, capture d’écran, Police, Marque&#10;&#10;Le contenu généré par l’IA peut être incorrect.">
            <a:extLst>
              <a:ext uri="{FF2B5EF4-FFF2-40B4-BE49-F238E27FC236}">
                <a16:creationId xmlns:a16="http://schemas.microsoft.com/office/drawing/2014/main" id="{627E4283-E8C7-3F3A-4E67-CA0F14818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8171"/>
            <a:ext cx="12244968" cy="515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46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62247BEA-4F5A-4CC4-8EE2-EF356893A7AE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67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4000" dirty="0">
                <a:solidFill>
                  <a:schemeClr val="bg1"/>
                </a:solidFill>
              </a:rPr>
              <a:t>UTILISER DES BASES DE DONNEES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8B27FB68-4DA2-47A6-A325-D2BBEE490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3AA54C5-5D77-442E-A3E5-88C8288E0D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68" r="5631" b="18413"/>
          <a:stretch/>
        </p:blipFill>
        <p:spPr>
          <a:xfrm>
            <a:off x="3875439" y="2286000"/>
            <a:ext cx="3940555" cy="1143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AC80BF4-91C8-47A4-816B-C78E54B7E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71" y="5697853"/>
            <a:ext cx="7580069" cy="87391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D3B9C57-9F11-4949-A1B9-74D0166DB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71" y="4071403"/>
            <a:ext cx="7580069" cy="85037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F0C8CE6-F4C2-44DF-AF1C-9AE916ED1906}"/>
              </a:ext>
            </a:extLst>
          </p:cNvPr>
          <p:cNvSpPr txBox="1"/>
          <p:nvPr/>
        </p:nvSpPr>
        <p:spPr>
          <a:xfrm>
            <a:off x="6096000" y="2926080"/>
            <a:ext cx="417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E9863CA-DA26-45AF-A967-B00756529349}"/>
              </a:ext>
            </a:extLst>
          </p:cNvPr>
          <p:cNvSpPr txBox="1"/>
          <p:nvPr/>
        </p:nvSpPr>
        <p:spPr>
          <a:xfrm>
            <a:off x="8316561" y="2649081"/>
            <a:ext cx="417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hlinkClick r:id="rId6"/>
              </a:rPr>
              <a:t>slavevoyages.org</a:t>
            </a:r>
            <a:endParaRPr lang="fr-FR" sz="2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10DB122-AD7E-4070-AB33-406519A25A5A}"/>
              </a:ext>
            </a:extLst>
          </p:cNvPr>
          <p:cNvSpPr txBox="1"/>
          <p:nvPr/>
        </p:nvSpPr>
        <p:spPr>
          <a:xfrm>
            <a:off x="8316561" y="4265757"/>
            <a:ext cx="2273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hlinkClick r:id="rId7"/>
              </a:rPr>
              <a:t>marronnage.info</a:t>
            </a:r>
            <a:endParaRPr lang="fr-FR" sz="2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B37E8A-EEA4-439B-93A9-2BB1F365ED73}"/>
              </a:ext>
            </a:extLst>
          </p:cNvPr>
          <p:cNvSpPr txBox="1"/>
          <p:nvPr/>
        </p:nvSpPr>
        <p:spPr>
          <a:xfrm>
            <a:off x="8316561" y="5906784"/>
            <a:ext cx="3345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hlinkClick r:id="rId8"/>
              </a:rPr>
              <a:t>esclavesenamerique.org/</a:t>
            </a:r>
            <a:endParaRPr lang="fr-FR" sz="2400" dirty="0"/>
          </a:p>
        </p:txBody>
      </p:sp>
      <p:pic>
        <p:nvPicPr>
          <p:cNvPr id="3" name="Image 2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A0E98E6A-6177-8932-DCD2-A189C4162E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3" y="269909"/>
            <a:ext cx="1863910" cy="94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285C41-FF16-453E-B0CD-A9B7EB0C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CE89E84B-8F60-4CB1-A514-89F25569AA03}"/>
              </a:ext>
            </a:extLst>
          </p:cNvPr>
          <p:cNvSpPr/>
          <p:nvPr/>
        </p:nvSpPr>
        <p:spPr>
          <a:xfrm>
            <a:off x="-10561" y="0"/>
            <a:ext cx="12202561" cy="6858000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t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2400" dirty="0"/>
              <a:t>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Site internet  : memoire-esclavage.org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endParaRPr lang="es-ES" sz="2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FFBF960-6D60-7181-2712-980F66F8E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930"/>
          <a:stretch/>
        </p:blipFill>
        <p:spPr>
          <a:xfrm>
            <a:off x="7894045" y="3518076"/>
            <a:ext cx="3836988" cy="295820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4380159-7AE0-AF81-66D3-DEAD08F7BF7A}"/>
              </a:ext>
            </a:extLst>
          </p:cNvPr>
          <p:cNvSpPr txBox="1"/>
          <p:nvPr/>
        </p:nvSpPr>
        <p:spPr>
          <a:xfrm>
            <a:off x="5880687" y="1690688"/>
            <a:ext cx="2013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4000" dirty="0">
                <a:solidFill>
                  <a:schemeClr val="bg1"/>
                </a:solidFill>
              </a:rPr>
              <a:t>Merci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51A5449-DF80-2616-5707-0695DD52A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13" y="1179163"/>
            <a:ext cx="3988974" cy="531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4BC4F4C-B4FD-4FB8-8BD1-DFBF4FCCA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56" y="151480"/>
            <a:ext cx="10214344" cy="983389"/>
          </a:xfrm>
        </p:spPr>
        <p:txBody>
          <a:bodyPr>
            <a:noAutofit/>
          </a:bodyPr>
          <a:lstStyle/>
          <a:p>
            <a:r>
              <a:rPr lang="fr-FR" sz="3600" cap="all">
                <a:latin typeface="Avenir Next LT Pro" panose="020B0504020202020204" pitchFamily="34" charset="0"/>
              </a:rPr>
              <a:t>Une action déclinée en 5 programmes</a:t>
            </a:r>
            <a:endParaRPr lang="fr-FR" sz="36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8A43CD-4B20-467C-B7B0-86A463B1BBA8}"/>
              </a:ext>
            </a:extLst>
          </p:cNvPr>
          <p:cNvSpPr txBox="1"/>
          <p:nvPr/>
        </p:nvSpPr>
        <p:spPr>
          <a:xfrm>
            <a:off x="521934" y="1530963"/>
            <a:ext cx="3862869" cy="481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 dirty="0">
                <a:solidFill>
                  <a:srgbClr val="002069"/>
                </a:solidFill>
                <a:effectLst/>
                <a:latin typeface="Avenir Next Demi Bold" panose="020B07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CITOYENNETE</a:t>
            </a:r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89961A-EEC4-4021-984B-FEB5D3103335}"/>
              </a:ext>
            </a:extLst>
          </p:cNvPr>
          <p:cNvSpPr txBox="1"/>
          <p:nvPr/>
        </p:nvSpPr>
        <p:spPr>
          <a:xfrm>
            <a:off x="1977655" y="4108568"/>
            <a:ext cx="4019810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 dirty="0">
                <a:solidFill>
                  <a:srgbClr val="002069"/>
                </a:solidFill>
                <a:effectLst/>
                <a:latin typeface="Avenir Next Demi Bold" panose="020B07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D8376CE-6985-41F5-968D-629869F3B8EF}"/>
              </a:ext>
            </a:extLst>
          </p:cNvPr>
          <p:cNvSpPr txBox="1"/>
          <p:nvPr/>
        </p:nvSpPr>
        <p:spPr>
          <a:xfrm>
            <a:off x="4598413" y="1521726"/>
            <a:ext cx="386286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 dirty="0">
                <a:solidFill>
                  <a:srgbClr val="002069"/>
                </a:solidFill>
                <a:latin typeface="Avenir Next Demi Bold" panose="020B0703020202020204" pitchFamily="34" charset="0"/>
                <a:cs typeface="Times New Roman" panose="02020603050405020304" pitchFamily="18" charset="0"/>
              </a:rPr>
              <a:t>CULTURE 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82A8E69-D917-4D2A-B78C-AD9D81B0FE49}"/>
              </a:ext>
            </a:extLst>
          </p:cNvPr>
          <p:cNvSpPr txBox="1"/>
          <p:nvPr/>
        </p:nvSpPr>
        <p:spPr>
          <a:xfrm>
            <a:off x="8461282" y="1521726"/>
            <a:ext cx="386286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 dirty="0">
                <a:solidFill>
                  <a:srgbClr val="002069"/>
                </a:solidFill>
                <a:effectLst/>
                <a:latin typeface="Avenir Next Demi Bold" panose="020B07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RECHERCHE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7AB0AE2-F4C4-40F7-A96E-FB55DF358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7" t="26776" r="33619" b="6069"/>
          <a:stretch/>
        </p:blipFill>
        <p:spPr>
          <a:xfrm>
            <a:off x="4983125" y="2122627"/>
            <a:ext cx="3043276" cy="178912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F5EC664-6602-48DE-B7A6-3B699026A0F2}"/>
              </a:ext>
            </a:extLst>
          </p:cNvPr>
          <p:cNvSpPr txBox="1"/>
          <p:nvPr/>
        </p:nvSpPr>
        <p:spPr>
          <a:xfrm>
            <a:off x="6581430" y="4011972"/>
            <a:ext cx="3862869" cy="48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fr-FR" sz="2400" b="1" dirty="0">
                <a:solidFill>
                  <a:srgbClr val="002069"/>
                </a:solidFill>
                <a:effectLst/>
                <a:latin typeface="Avenir Next Demi Bold" panose="020B07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NUMERIQUE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ACCD318-7B5D-4E13-9A53-D2E9EFC42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58" y="4634549"/>
            <a:ext cx="2483892" cy="186291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4E87ED2-A341-4D55-86EC-0437C855CC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64" t="17049" r="31989" b="6133"/>
          <a:stretch/>
        </p:blipFill>
        <p:spPr bwMode="auto">
          <a:xfrm>
            <a:off x="7653913" y="4576153"/>
            <a:ext cx="1809104" cy="2130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A30D0DE-3C8C-4B19-B152-D6AA029FED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556" r="6504" b="9333"/>
          <a:stretch/>
        </p:blipFill>
        <p:spPr>
          <a:xfrm>
            <a:off x="9184060" y="2122627"/>
            <a:ext cx="2417311" cy="172283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B86B478-A543-4D1E-B2A6-BF37AD49A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43" y="2149424"/>
            <a:ext cx="2658783" cy="177252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BC3A5B4-2710-0B27-C316-38F40D08C42A}"/>
              </a:ext>
            </a:extLst>
          </p:cNvPr>
          <p:cNvSpPr txBox="1"/>
          <p:nvPr/>
        </p:nvSpPr>
        <p:spPr>
          <a:xfrm>
            <a:off x="1977655" y="190318"/>
            <a:ext cx="9957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  <a:latin typeface="Futura Condensed"/>
              </a:rPr>
              <a:t>Une action déclinée en 5 programmes</a:t>
            </a: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E66D3B54-7B98-460A-4507-ACE2D2CB04FC}"/>
              </a:ext>
            </a:extLst>
          </p:cNvPr>
          <p:cNvSpPr/>
          <p:nvPr/>
        </p:nvSpPr>
        <p:spPr>
          <a:xfrm>
            <a:off x="-1" y="-14314"/>
            <a:ext cx="12192000" cy="1453897"/>
          </a:xfrm>
          <a:prstGeom prst="rect">
            <a:avLst/>
          </a:prstGeom>
          <a:solidFill>
            <a:srgbClr val="0026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4000" b="1" dirty="0">
                <a:solidFill>
                  <a:srgbClr val="F9610A"/>
                </a:solidFill>
                <a:latin typeface="Avenir Next LT Pro Demi" panose="020B0704020202020204" pitchFamily="34" charset="0"/>
                <a:ea typeface="+mn-ea"/>
                <a:cs typeface="+mn-cs"/>
              </a:rPr>
              <a:t>                              </a:t>
            </a:r>
            <a:r>
              <a:rPr lang="fr-FR" sz="4000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rPr>
              <a:t>5 PROGRAMMES</a:t>
            </a:r>
          </a:p>
        </p:txBody>
      </p:sp>
      <p:pic>
        <p:nvPicPr>
          <p:cNvPr id="2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CE9380E8-59D4-42D4-6766-B751F859E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087" y="164418"/>
            <a:ext cx="1135426" cy="1033237"/>
          </a:xfrm>
          <a:prstGeom prst="rect">
            <a:avLst/>
          </a:prstGeom>
        </p:spPr>
      </p:pic>
      <p:pic>
        <p:nvPicPr>
          <p:cNvPr id="5" name="Image 4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7200EB5E-D2D2-898D-06FD-11C2C846D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3" y="42950"/>
            <a:ext cx="262376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73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68B3F-A201-5EEC-AD11-27295403A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Bleu électrique, Police&#10;&#10;Le contenu généré par l’IA peut être incorrect.">
            <a:extLst>
              <a:ext uri="{FF2B5EF4-FFF2-40B4-BE49-F238E27FC236}">
                <a16:creationId xmlns:a16="http://schemas.microsoft.com/office/drawing/2014/main" id="{B1F76A66-3630-88F8-4FC0-6884A6398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 descr="Une image contenant Visage humain, habits, personne, sourire&#10;&#10;Le contenu généré par l’IA peut être incorrect.">
            <a:extLst>
              <a:ext uri="{FF2B5EF4-FFF2-40B4-BE49-F238E27FC236}">
                <a16:creationId xmlns:a16="http://schemas.microsoft.com/office/drawing/2014/main" id="{16B72F42-D49E-9A34-78B5-84E0B8757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7459"/>
            <a:ext cx="7437886" cy="3012733"/>
          </a:xfrm>
          <a:prstGeom prst="rect">
            <a:avLst/>
          </a:prstGeom>
        </p:spPr>
      </p:pic>
      <p:pic>
        <p:nvPicPr>
          <p:cNvPr id="8" name="Image 7" descr="Une image contenant texte, Police, capture d’écran, Bleu électrique&#10;&#10;Le contenu généré par l’IA peut être incorrect.">
            <a:extLst>
              <a:ext uri="{FF2B5EF4-FFF2-40B4-BE49-F238E27FC236}">
                <a16:creationId xmlns:a16="http://schemas.microsoft.com/office/drawing/2014/main" id="{39EAC0FD-5D29-CBA6-6756-1A9349972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75" y="2066866"/>
            <a:ext cx="2250253" cy="1154997"/>
          </a:xfrm>
          <a:prstGeom prst="rect">
            <a:avLst/>
          </a:prstGeom>
        </p:spPr>
      </p:pic>
      <p:pic>
        <p:nvPicPr>
          <p:cNvPr id="12" name="Image 11" descr="Une image contenant texte, document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4FAB8EF4-BD25-4D77-5DD8-5079B1638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678" y="2273279"/>
            <a:ext cx="4673322" cy="450338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8F95E31-097F-0FFD-4D6A-48E0DF5E6B3C}"/>
              </a:ext>
            </a:extLst>
          </p:cNvPr>
          <p:cNvSpPr txBox="1"/>
          <p:nvPr/>
        </p:nvSpPr>
        <p:spPr>
          <a:xfrm>
            <a:off x="3409337" y="490308"/>
            <a:ext cx="61646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>
                <a:solidFill>
                  <a:schemeClr val="bg1"/>
                </a:solidFill>
              </a:rPr>
              <a:t>LE CONSEIL SCIENTIFIQUE,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>
                <a:solidFill>
                  <a:schemeClr val="bg1"/>
                </a:solidFill>
              </a:rPr>
              <a:t>SOCLE DE LA FME </a:t>
            </a:r>
          </a:p>
        </p:txBody>
      </p:sp>
    </p:spTree>
    <p:extLst>
      <p:ext uri="{BB962C8B-B14F-4D97-AF65-F5344CB8AC3E}">
        <p14:creationId xmlns:p14="http://schemas.microsoft.com/office/powerpoint/2010/main" val="1910195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78EA12CF-D6D6-91A1-D211-0FC5BC7976E0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67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/>
          </a:p>
        </p:txBody>
      </p:sp>
      <p:pic>
        <p:nvPicPr>
          <p:cNvPr id="6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CDAD044C-DB03-21B2-FAEB-BC7E1FFE7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79DAD28-02EA-13CE-60D7-C313B1C2EFD1}"/>
              </a:ext>
            </a:extLst>
          </p:cNvPr>
          <p:cNvSpPr txBox="1"/>
          <p:nvPr/>
        </p:nvSpPr>
        <p:spPr>
          <a:xfrm>
            <a:off x="1435100" y="589646"/>
            <a:ext cx="846349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>
                <a:latin typeface="Gotham"/>
              </a:rPr>
              <a:t> </a:t>
            </a:r>
            <a:r>
              <a:rPr lang="es-ES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s-ES" sz="4000" dirty="0">
                <a:solidFill>
                  <a:schemeClr val="bg1"/>
                </a:solidFill>
              </a:rPr>
              <a:t>CLAIRER LE D</a:t>
            </a:r>
            <a:r>
              <a:rPr lang="es-ES" sz="4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s-ES" sz="4000" dirty="0">
                <a:solidFill>
                  <a:schemeClr val="bg1"/>
                </a:solidFill>
              </a:rPr>
              <a:t>BAT PUBLIC </a:t>
            </a:r>
          </a:p>
        </p:txBody>
      </p:sp>
      <p:pic>
        <p:nvPicPr>
          <p:cNvPr id="4" name="Image 3" descr="Une image contenant texte, capture d’écran, Publication, Brochure&#10;&#10;Le contenu généré par l’IA peut être incorrect.">
            <a:extLst>
              <a:ext uri="{FF2B5EF4-FFF2-40B4-BE49-F238E27FC236}">
                <a16:creationId xmlns:a16="http://schemas.microsoft.com/office/drawing/2014/main" id="{C5BB1A46-4126-C108-69CD-2CC7AA970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61" y="1856373"/>
            <a:ext cx="12192000" cy="5001627"/>
          </a:xfrm>
          <a:prstGeom prst="rect">
            <a:avLst/>
          </a:prstGeom>
        </p:spPr>
      </p:pic>
      <p:pic>
        <p:nvPicPr>
          <p:cNvPr id="3" name="Image 2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0C6F0D68-EF2E-E3B1-EF58-953C6BA39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5" y="138623"/>
            <a:ext cx="262376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1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C8BE36-0804-48A5-9D1D-2C3C8D12B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- </a:t>
            </a: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5B0B4124-CBB1-4AFE-BEBE-AAFD02034353}"/>
              </a:ext>
            </a:extLst>
          </p:cNvPr>
          <p:cNvSpPr/>
          <p:nvPr/>
        </p:nvSpPr>
        <p:spPr>
          <a:xfrm>
            <a:off x="-10561" y="0"/>
            <a:ext cx="12202561" cy="1825624"/>
          </a:xfrm>
          <a:prstGeom prst="rect">
            <a:avLst/>
          </a:prstGeom>
          <a:solidFill>
            <a:srgbClr val="00267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200" dirty="0">
                <a:solidFill>
                  <a:schemeClr val="bg1"/>
                </a:solidFill>
              </a:rPr>
              <a:t>                  UNE ACTION </a:t>
            </a:r>
            <a:r>
              <a:rPr lang="es-E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s-ES" sz="3200" dirty="0">
                <a:solidFill>
                  <a:schemeClr val="bg1"/>
                </a:solidFill>
              </a:rPr>
              <a:t>DUCATIVE MULTIFORME</a:t>
            </a:r>
          </a:p>
        </p:txBody>
      </p:sp>
      <p:pic>
        <p:nvPicPr>
          <p:cNvPr id="11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A2BFFD13-D3D5-41ED-B3BF-F41A47975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B3F3A45-799E-46EA-9E6A-027E60615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2669"/>
            <a:ext cx="10515600" cy="53254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sz="2600" b="1" dirty="0"/>
          </a:p>
          <a:p>
            <a:pPr>
              <a:buFont typeface="Calibri" panose="020F0502020204030204" pitchFamily="34" charset="0"/>
              <a:buChar char="→"/>
            </a:pPr>
            <a:r>
              <a:rPr lang="fr-FR" sz="3200" dirty="0"/>
              <a:t> Formation des enseignants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fr-FR" sz="3200" dirty="0"/>
              <a:t> Mise à disposition et création de ressources</a:t>
            </a:r>
          </a:p>
          <a:p>
            <a:pPr>
              <a:buFont typeface="Calibri" panose="020F0502020204030204" pitchFamily="34" charset="0"/>
              <a:buChar char="→"/>
            </a:pPr>
            <a:r>
              <a:rPr lang="fr-FR" sz="3200" dirty="0"/>
              <a:t> Soutien des projets scolaires </a:t>
            </a:r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endParaRPr lang="fr-FR" sz="35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A8D831D-C067-4AB2-830B-246B0B3CD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448" y="4000205"/>
            <a:ext cx="8608541" cy="2587885"/>
          </a:xfrm>
          <a:prstGeom prst="rect">
            <a:avLst/>
          </a:prstGeom>
        </p:spPr>
      </p:pic>
      <p:pic>
        <p:nvPicPr>
          <p:cNvPr id="6" name="Image 5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13AACC65-08FC-FF83-82E0-274D9237E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46" y="230189"/>
            <a:ext cx="262376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6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A31EBE-EE3C-4D63-B3F4-8DC360B94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8E6700FD-675C-44D9-A7FC-BA260255750D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67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 dirty="0"/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4000" dirty="0">
                <a:solidFill>
                  <a:schemeClr val="bg1"/>
                </a:solidFill>
              </a:rPr>
              <a:t>PROPOSER DES RESSOURCES</a:t>
            </a:r>
            <a:r>
              <a:rPr lang="es-ES" sz="4000" dirty="0">
                <a:solidFill>
                  <a:srgbClr val="F9610A"/>
                </a:solidFill>
              </a:rPr>
              <a:t>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 </a:t>
            </a:r>
          </a:p>
        </p:txBody>
      </p:sp>
      <p:pic>
        <p:nvPicPr>
          <p:cNvPr id="19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1904ECA0-96A0-4917-88F9-9018B9C8A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10" name="Image 9" descr="Une image contenant texte, capture d’écran, Site web, Publicité en ligne&#10;&#10;Le contenu généré par l’IA peut être incorrect.">
            <a:extLst>
              <a:ext uri="{FF2B5EF4-FFF2-40B4-BE49-F238E27FC236}">
                <a16:creationId xmlns:a16="http://schemas.microsoft.com/office/drawing/2014/main" id="{A4585CAA-FB79-8FEA-768D-14F86D610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" y="1825624"/>
            <a:ext cx="12192000" cy="5017767"/>
          </a:xfrm>
          <a:prstGeom prst="rect">
            <a:avLst/>
          </a:prstGeom>
        </p:spPr>
      </p:pic>
      <p:pic>
        <p:nvPicPr>
          <p:cNvPr id="4" name="Image 3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7118862B-9BB4-FF96-B730-B1AC3443B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8" y="365125"/>
            <a:ext cx="2356682" cy="119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6C533-CDB7-C5BB-3D42-88D5CB613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1C6CDB-3938-39F0-6FF0-D314A67D8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D0A61F-440C-B5F9-6DDB-7135CBCDA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165" y="1913756"/>
            <a:ext cx="11925835" cy="5386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400">
              <a:sym typeface="Wingdings" pitchFamily="2" charset="2"/>
            </a:endParaRPr>
          </a:p>
          <a:p>
            <a:pPr marL="0" indent="0">
              <a:buNone/>
            </a:pPr>
            <a:endParaRPr lang="fr-FR" sz="2400" b="1">
              <a:sym typeface="Wingdings" pitchFamily="2" charset="2"/>
            </a:endParaRPr>
          </a:p>
          <a:p>
            <a:pPr marL="0" indent="0">
              <a:buNone/>
            </a:pPr>
            <a:endParaRPr lang="fr-FR" sz="2400" b="1">
              <a:sym typeface="Wingdings" pitchFamily="2" charset="2"/>
            </a:endParaRPr>
          </a:p>
          <a:p>
            <a:pPr marL="0" indent="0">
              <a:buNone/>
            </a:pPr>
            <a:endParaRPr lang="fr-FR" sz="2400" b="1">
              <a:sym typeface="Wingdings" pitchFamily="2" charset="2"/>
            </a:endParaRPr>
          </a:p>
          <a:p>
            <a:pPr marL="342900" indent="-342900">
              <a:buFont typeface="Arial Unicode MS" panose="020B0604020202020204" pitchFamily="34" charset="-128"/>
              <a:buChar char="→"/>
            </a:pPr>
            <a:endParaRPr lang="fr-FR" sz="2400">
              <a:sym typeface="Wingdings" pitchFamily="2" charset="2"/>
            </a:endParaRPr>
          </a:p>
          <a:p>
            <a:pPr marL="0" indent="0">
              <a:buNone/>
            </a:pPr>
            <a:endParaRPr lang="fr-FR" sz="2400">
              <a:sym typeface="Wingdings" pitchFamily="2" charset="2"/>
            </a:endParaRPr>
          </a:p>
          <a:p>
            <a:pPr marL="0" indent="0">
              <a:buNone/>
            </a:pPr>
            <a:endParaRPr lang="fr-FR" sz="2400">
              <a:sym typeface="Wingdings" pitchFamily="2" charset="2"/>
            </a:endParaRPr>
          </a:p>
          <a:p>
            <a:pPr marL="0" indent="0">
              <a:buNone/>
            </a:pPr>
            <a:endParaRPr lang="fr-FR" sz="2400">
              <a:sym typeface="Wingdings" pitchFamily="2" charset="2"/>
            </a:endParaRPr>
          </a:p>
          <a:p>
            <a:pPr marL="342900" indent="-342900">
              <a:buFont typeface="Arial Unicode MS" panose="020B0604020202020204" pitchFamily="34" charset="-128"/>
              <a:buChar char="→"/>
            </a:pPr>
            <a:endParaRPr lang="fr-FR" sz="2400" b="1">
              <a:sym typeface="Wingdings" pitchFamily="2" charset="2"/>
            </a:endParaRPr>
          </a:p>
          <a:p>
            <a:pPr marL="342900" indent="-342900">
              <a:buFont typeface="Arial Unicode MS" panose="020B0604020202020204" pitchFamily="34" charset="-128"/>
              <a:buChar char="→"/>
            </a:pPr>
            <a:endParaRPr lang="fr-FR" sz="2400" b="1">
              <a:sym typeface="Wingdings" pitchFamily="2" charset="2"/>
            </a:endParaRPr>
          </a:p>
          <a:p>
            <a:pPr marL="342900" indent="-342900">
              <a:buFont typeface="Arial Unicode MS" panose="020B0604020202020204" pitchFamily="34" charset="-128"/>
              <a:buChar char="→"/>
            </a:pPr>
            <a:endParaRPr lang="fr-FR" sz="2400" b="1">
              <a:sym typeface="Wingdings" pitchFamily="2" charset="2"/>
            </a:endParaRPr>
          </a:p>
          <a:p>
            <a:pPr marL="342900" indent="-342900">
              <a:buFont typeface="Arial Unicode MS" panose="020B0604020202020204" pitchFamily="34" charset="-128"/>
              <a:buChar char="→"/>
            </a:pPr>
            <a:endParaRPr lang="fr-FR" sz="2400" b="1">
              <a:sym typeface="Wingdings" pitchFamily="2" charset="2"/>
            </a:endParaRPr>
          </a:p>
          <a:p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06D289E9-F948-4AFE-154A-2132A954D84B}"/>
              </a:ext>
            </a:extLst>
          </p:cNvPr>
          <p:cNvSpPr/>
          <p:nvPr/>
        </p:nvSpPr>
        <p:spPr>
          <a:xfrm>
            <a:off x="0" y="-40942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s-ES" sz="3600" dirty="0"/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404C60B0-E95E-EFCE-5C14-66E04FFB8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519" y="210082"/>
            <a:ext cx="1187984" cy="108106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5E93A3F-CF96-382E-7560-475EC1748742}"/>
              </a:ext>
            </a:extLst>
          </p:cNvPr>
          <p:cNvSpPr txBox="1"/>
          <p:nvPr/>
        </p:nvSpPr>
        <p:spPr>
          <a:xfrm>
            <a:off x="2768368" y="365125"/>
            <a:ext cx="704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Ressources sur la Loi Taubira</a:t>
            </a:r>
          </a:p>
        </p:txBody>
      </p:sp>
      <p:pic>
        <p:nvPicPr>
          <p:cNvPr id="8" name="Image 7" descr="Une image contenant texte, capture d’écran, Site web, Page web&#10;&#10;Le contenu généré par l’IA peut être incorrect.">
            <a:extLst>
              <a:ext uri="{FF2B5EF4-FFF2-40B4-BE49-F238E27FC236}">
                <a16:creationId xmlns:a16="http://schemas.microsoft.com/office/drawing/2014/main" id="{26C35F2C-6261-1157-FA7E-74B21E2B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05" y="-40942"/>
            <a:ext cx="2541652" cy="6858000"/>
          </a:xfrm>
          <a:prstGeom prst="rect">
            <a:avLst/>
          </a:prstGeom>
        </p:spPr>
      </p:pic>
      <p:pic>
        <p:nvPicPr>
          <p:cNvPr id="10" name="Image 9" descr="Une image contenant texte, capture d’écran, Site web, Publicité en ligne&#10;&#10;Le contenu généré par l’IA peut être incorrect.">
            <a:extLst>
              <a:ext uri="{FF2B5EF4-FFF2-40B4-BE49-F238E27FC236}">
                <a16:creationId xmlns:a16="http://schemas.microsoft.com/office/drawing/2014/main" id="{0FB4F41D-11A8-2579-DFF9-9FD94FE58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039" y="-40942"/>
            <a:ext cx="2628900" cy="6858000"/>
          </a:xfrm>
          <a:prstGeom prst="rect">
            <a:avLst/>
          </a:prstGeom>
        </p:spPr>
      </p:pic>
      <p:pic>
        <p:nvPicPr>
          <p:cNvPr id="12" name="Image 11" descr="Une image contenant texte, Visage humain, capture d’écran, magazine&#10;&#10;Le contenu généré par l’IA peut être incorrect.">
            <a:extLst>
              <a:ext uri="{FF2B5EF4-FFF2-40B4-BE49-F238E27FC236}">
                <a16:creationId xmlns:a16="http://schemas.microsoft.com/office/drawing/2014/main" id="{255902AE-F476-B90A-D196-4DA7B9CE2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161" y="1784682"/>
            <a:ext cx="5798086" cy="3712690"/>
          </a:xfrm>
          <a:prstGeom prst="rect">
            <a:avLst/>
          </a:prstGeom>
        </p:spPr>
      </p:pic>
      <p:pic>
        <p:nvPicPr>
          <p:cNvPr id="9" name="Image 8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AE399CCC-4306-E298-6DDD-C130CD7CB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68" y="858436"/>
            <a:ext cx="1748005" cy="88311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E4D74A0-F459-2D5B-E59A-11B53F702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57" y="3678326"/>
            <a:ext cx="127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86B8DDF-941D-62FE-1B91-F47951E718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2940" y="5219078"/>
            <a:ext cx="1945871" cy="14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3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DA06D0D9-D91D-4E7B-AACA-AAAD1B0AC3E3}"/>
              </a:ext>
            </a:extLst>
          </p:cNvPr>
          <p:cNvSpPr/>
          <p:nvPr/>
        </p:nvSpPr>
        <p:spPr>
          <a:xfrm>
            <a:off x="0" y="0"/>
            <a:ext cx="12202561" cy="1825624"/>
          </a:xfrm>
          <a:prstGeom prst="rect">
            <a:avLst/>
          </a:prstGeom>
          <a:solidFill>
            <a:srgbClr val="00206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rPr lang="es-ES" sz="3600" dirty="0"/>
              <a:t>PROPOSER DES RESSOURCES POUR 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r>
              <a:rPr lang="fr-FR" sz="3600" dirty="0"/>
              <a:t>Accompagner</a:t>
            </a:r>
            <a:r>
              <a:rPr lang="es-ES" sz="3600" dirty="0"/>
              <a:t> le concours de la Flamme</a:t>
            </a:r>
          </a:p>
        </p:txBody>
      </p:sp>
      <p:pic>
        <p:nvPicPr>
          <p:cNvPr id="5" name="Marcador de contenido 12" descr="Logotipo&#10;&#10;Descripción generada automáticamente">
            <a:extLst>
              <a:ext uri="{FF2B5EF4-FFF2-40B4-BE49-F238E27FC236}">
                <a16:creationId xmlns:a16="http://schemas.microsoft.com/office/drawing/2014/main" id="{90468E69-C8FD-424B-B696-279167E58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97" y="269909"/>
            <a:ext cx="1187984" cy="108106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41FDB21-3EC9-01BD-1D2D-F7BEAFA0D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53" y="1825624"/>
            <a:ext cx="3432366" cy="49385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E0C876-8F3E-0C77-513F-EAC1FD613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385" y="1825624"/>
            <a:ext cx="3559910" cy="506989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AF44F55-7923-9183-99B7-18F223C3D8F8}"/>
              </a:ext>
            </a:extLst>
          </p:cNvPr>
          <p:cNvSpPr txBox="1"/>
          <p:nvPr/>
        </p:nvSpPr>
        <p:spPr>
          <a:xfrm>
            <a:off x="7654024" y="2617773"/>
            <a:ext cx="43375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Relecture par Cécile Vidal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Femmes actrices de l’histoire : travailleuses, guérisseuse, résistantes, abolitionnistes, etc.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Déconstruction des stéréotypes : hypersexualisation, invisibilisation</a:t>
            </a:r>
          </a:p>
          <a:p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Transmission des savoirs et mémoires collectives</a:t>
            </a:r>
          </a:p>
          <a:p>
            <a:endParaRPr lang="fr-FR" b="1" dirty="0"/>
          </a:p>
          <a:p>
            <a:r>
              <a:rPr lang="fr-FR" b="1" dirty="0"/>
              <a:t>DP construit autour du socle de la FME : Histoire, mémoire et héritages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9669DB-57CB-EFF3-AFBF-5055A01CA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234" y="1681180"/>
            <a:ext cx="5142464" cy="936593"/>
          </a:xfrm>
        </p:spPr>
        <p:txBody>
          <a:bodyPr>
            <a:normAutofit/>
          </a:bodyPr>
          <a:lstStyle/>
          <a:p>
            <a:r>
              <a:rPr lang="fr-FR" dirty="0"/>
              <a:t>Apports</a:t>
            </a:r>
            <a:r>
              <a:rPr dirty="0"/>
              <a:t> </a:t>
            </a:r>
            <a:r>
              <a:rPr lang="fr-FR" dirty="0"/>
              <a:t>scientifiques</a:t>
            </a:r>
          </a:p>
        </p:txBody>
      </p:sp>
      <p:pic>
        <p:nvPicPr>
          <p:cNvPr id="7" name="Image 6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5F3249D6-A5E8-1B40-E697-4B5D1C5AE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85"/>
            <a:ext cx="2139819" cy="108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183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469</Words>
  <Application>Microsoft Macintosh PowerPoint</Application>
  <PresentationFormat>Grand écran</PresentationFormat>
  <Paragraphs>108</Paragraphs>
  <Slides>22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4" baseType="lpstr">
      <vt:lpstr>Arial Unicode MS</vt:lpstr>
      <vt:lpstr>Aptos</vt:lpstr>
      <vt:lpstr>Aptos Display</vt:lpstr>
      <vt:lpstr>Arial</vt:lpstr>
      <vt:lpstr>Avenir Next Demi Bold</vt:lpstr>
      <vt:lpstr>Avenir Next LT Pro</vt:lpstr>
      <vt:lpstr>Avenir Next LT Pro Demi</vt:lpstr>
      <vt:lpstr>Calibri</vt:lpstr>
      <vt:lpstr>Futura Condensed</vt:lpstr>
      <vt:lpstr>Gotham</vt:lpstr>
      <vt:lpstr>Tahoma</vt:lpstr>
      <vt:lpstr>Thème Office</vt:lpstr>
      <vt:lpstr>Présentation PowerPoint</vt:lpstr>
      <vt:lpstr>Présentation PowerPoint</vt:lpstr>
      <vt:lpstr>Une action déclinée en 5 programmes</vt:lpstr>
      <vt:lpstr>Présentation PowerPoint</vt:lpstr>
      <vt:lpstr>Présentation PowerPoint</vt:lpstr>
      <vt:lpstr>- </vt:lpstr>
      <vt:lpstr>Présentation PowerPoint</vt:lpstr>
      <vt:lpstr>Présentation PowerPoint</vt:lpstr>
      <vt:lpstr>Apports scientifiques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Rim  Rejichi</dc:creator>
  <cp:lastModifiedBy>Rim Rejichi</cp:lastModifiedBy>
  <cp:revision>8</cp:revision>
  <dcterms:created xsi:type="dcterms:W3CDTF">2026-01-26T11:20:04Z</dcterms:created>
  <dcterms:modified xsi:type="dcterms:W3CDTF">2026-02-17T18:56:28Z</dcterms:modified>
</cp:coreProperties>
</file>