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384" r:id="rId5"/>
    <p:sldId id="385" r:id="rId6"/>
    <p:sldId id="386" r:id="rId7"/>
    <p:sldId id="262" r:id="rId8"/>
    <p:sldId id="265" r:id="rId9"/>
    <p:sldId id="387" r:id="rId10"/>
    <p:sldId id="394" r:id="rId11"/>
    <p:sldId id="395" r:id="rId12"/>
    <p:sldId id="396" r:id="rId13"/>
    <p:sldId id="389" r:id="rId14"/>
    <p:sldId id="388" r:id="rId15"/>
    <p:sldId id="390" r:id="rId16"/>
    <p:sldId id="326" r:id="rId17"/>
    <p:sldId id="270" r:id="rId18"/>
    <p:sldId id="391" r:id="rId19"/>
    <p:sldId id="263" r:id="rId20"/>
    <p:sldId id="392" r:id="rId21"/>
    <p:sldId id="268" r:id="rId22"/>
    <p:sldId id="327" r:id="rId23"/>
    <p:sldId id="398" r:id="rId24"/>
    <p:sldId id="349" r:id="rId25"/>
    <p:sldId id="348" r:id="rId26"/>
    <p:sldId id="350" r:id="rId27"/>
    <p:sldId id="381" r:id="rId28"/>
    <p:sldId id="382" r:id="rId29"/>
    <p:sldId id="383" r:id="rId30"/>
    <p:sldId id="257" r:id="rId31"/>
    <p:sldId id="269" r:id="rId32"/>
    <p:sldId id="258" r:id="rId33"/>
  </p:sldIdLst>
  <p:sldSz cx="12192000" cy="6858000"/>
  <p:notesSz cx="6858000" cy="9144000"/>
  <p:defaultTextStyle>
    <a:defPPr>
      <a:defRPr lang="fr-M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846"/>
  </p:normalViewPr>
  <p:slideViewPr>
    <p:cSldViewPr snapToGrid="0">
      <p:cViewPr varScale="1">
        <p:scale>
          <a:sx n="112" d="100"/>
          <a:sy n="112" d="100"/>
        </p:scale>
        <p:origin x="4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5742D-1F7E-CE28-76D5-257DEFB715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MQ"/>
          </a:p>
        </p:txBody>
      </p:sp>
      <p:sp>
        <p:nvSpPr>
          <p:cNvPr id="3" name="Sous-titre 2">
            <a:extLst>
              <a:ext uri="{FF2B5EF4-FFF2-40B4-BE49-F238E27FC236}">
                <a16:creationId xmlns:a16="http://schemas.microsoft.com/office/drawing/2014/main" id="{EAF819D8-DB23-BABE-169C-065890F87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MQ"/>
          </a:p>
        </p:txBody>
      </p:sp>
      <p:sp>
        <p:nvSpPr>
          <p:cNvPr id="4" name="Espace réservé de la date 3">
            <a:extLst>
              <a:ext uri="{FF2B5EF4-FFF2-40B4-BE49-F238E27FC236}">
                <a16:creationId xmlns:a16="http://schemas.microsoft.com/office/drawing/2014/main" id="{34ADC0D6-190D-08B6-1EC5-0DD2D443D6F7}"/>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EC9CEB2C-982D-F4EB-CDA8-C06996B87460}"/>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BAD312A5-4424-395B-53E9-15FAC3087984}"/>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337616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395BA-F72E-8ED8-5278-E20FC6C4A7F2}"/>
              </a:ext>
            </a:extLst>
          </p:cNvPr>
          <p:cNvSpPr>
            <a:spLocks noGrp="1"/>
          </p:cNvSpPr>
          <p:nvPr>
            <p:ph type="title"/>
          </p:nvPr>
        </p:nvSpPr>
        <p:spPr/>
        <p:txBody>
          <a:bodyPr/>
          <a:lstStyle/>
          <a:p>
            <a:r>
              <a:rPr lang="fr-FR"/>
              <a:t>Modifiez le style du titre</a:t>
            </a:r>
            <a:endParaRPr lang="fr-MQ"/>
          </a:p>
        </p:txBody>
      </p:sp>
      <p:sp>
        <p:nvSpPr>
          <p:cNvPr id="3" name="Espace réservé du texte vertical 2">
            <a:extLst>
              <a:ext uri="{FF2B5EF4-FFF2-40B4-BE49-F238E27FC236}">
                <a16:creationId xmlns:a16="http://schemas.microsoft.com/office/drawing/2014/main" id="{3C34DC01-4282-0116-05EF-6EBC97F36E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2E82247D-BC55-CD35-8ED6-42B13FA839BF}"/>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7337E2E7-A33A-CA1E-08CB-B73FBFD6DB76}"/>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AC12ED36-9CE5-2F44-FC44-37A7D779DD63}"/>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356278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6F9C72-7357-7024-3D20-7990C4D99E6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MQ"/>
          </a:p>
        </p:txBody>
      </p:sp>
      <p:sp>
        <p:nvSpPr>
          <p:cNvPr id="3" name="Espace réservé du texte vertical 2">
            <a:extLst>
              <a:ext uri="{FF2B5EF4-FFF2-40B4-BE49-F238E27FC236}">
                <a16:creationId xmlns:a16="http://schemas.microsoft.com/office/drawing/2014/main" id="{04A02D53-2BD2-52C3-077B-ADD5220C0B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7E8CBD49-6B3E-8D4A-2438-7A3F6006D2E9}"/>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972C7213-D1CE-E2E0-B8EF-ABBE411219F4}"/>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214586C1-92D5-E3C5-2BF0-D38937FBD386}"/>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29848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54D97-D528-41DD-4A1F-9B152A2AA77B}"/>
              </a:ext>
            </a:extLst>
          </p:cNvPr>
          <p:cNvSpPr>
            <a:spLocks noGrp="1"/>
          </p:cNvSpPr>
          <p:nvPr>
            <p:ph type="title"/>
          </p:nvPr>
        </p:nvSpPr>
        <p:spPr/>
        <p:txBody>
          <a:bodyPr/>
          <a:lstStyle/>
          <a:p>
            <a:r>
              <a:rPr lang="fr-FR"/>
              <a:t>Modifiez le style du titre</a:t>
            </a:r>
            <a:endParaRPr lang="fr-MQ"/>
          </a:p>
        </p:txBody>
      </p:sp>
      <p:sp>
        <p:nvSpPr>
          <p:cNvPr id="3" name="Espace réservé du contenu 2">
            <a:extLst>
              <a:ext uri="{FF2B5EF4-FFF2-40B4-BE49-F238E27FC236}">
                <a16:creationId xmlns:a16="http://schemas.microsoft.com/office/drawing/2014/main" id="{5FE588BD-FBA1-4797-AEF6-4B78CD50584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7692D3EF-0C69-F4E0-49A7-9F4CFA691597}"/>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42A9E84E-F70B-DAD1-753E-EE4780466F41}"/>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77C26A93-9282-A128-096C-52403A6C396F}"/>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40770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2FFC8-D871-FBA1-86B7-F19951CC73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MQ"/>
          </a:p>
        </p:txBody>
      </p:sp>
      <p:sp>
        <p:nvSpPr>
          <p:cNvPr id="3" name="Espace réservé du texte 2">
            <a:extLst>
              <a:ext uri="{FF2B5EF4-FFF2-40B4-BE49-F238E27FC236}">
                <a16:creationId xmlns:a16="http://schemas.microsoft.com/office/drawing/2014/main" id="{400E162A-A8EE-2BD7-CF50-A4F228416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013DF7B-E9FF-29E0-A787-EA84FC990BE5}"/>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D1B1F7A4-AA89-C613-9DBB-D2146273AB22}"/>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359865AE-3803-D3A7-DFAF-C4A57DBFC586}"/>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129137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75C6E-1E6B-00A1-0DD3-7697DC51F618}"/>
              </a:ext>
            </a:extLst>
          </p:cNvPr>
          <p:cNvSpPr>
            <a:spLocks noGrp="1"/>
          </p:cNvSpPr>
          <p:nvPr>
            <p:ph type="title"/>
          </p:nvPr>
        </p:nvSpPr>
        <p:spPr/>
        <p:txBody>
          <a:bodyPr/>
          <a:lstStyle/>
          <a:p>
            <a:r>
              <a:rPr lang="fr-FR"/>
              <a:t>Modifiez le style du titre</a:t>
            </a:r>
            <a:endParaRPr lang="fr-MQ"/>
          </a:p>
        </p:txBody>
      </p:sp>
      <p:sp>
        <p:nvSpPr>
          <p:cNvPr id="3" name="Espace réservé du contenu 2">
            <a:extLst>
              <a:ext uri="{FF2B5EF4-FFF2-40B4-BE49-F238E27FC236}">
                <a16:creationId xmlns:a16="http://schemas.microsoft.com/office/drawing/2014/main" id="{0069FDAE-176A-09E3-9C7B-BC4D1088E2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u contenu 3">
            <a:extLst>
              <a:ext uri="{FF2B5EF4-FFF2-40B4-BE49-F238E27FC236}">
                <a16:creationId xmlns:a16="http://schemas.microsoft.com/office/drawing/2014/main" id="{4E470927-8D99-9748-293B-0C5A2F288E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5" name="Espace réservé de la date 4">
            <a:extLst>
              <a:ext uri="{FF2B5EF4-FFF2-40B4-BE49-F238E27FC236}">
                <a16:creationId xmlns:a16="http://schemas.microsoft.com/office/drawing/2014/main" id="{B3777D5F-BA21-DC41-1C5E-7D5EEA2BFCD8}"/>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6" name="Espace réservé du pied de page 5">
            <a:extLst>
              <a:ext uri="{FF2B5EF4-FFF2-40B4-BE49-F238E27FC236}">
                <a16:creationId xmlns:a16="http://schemas.microsoft.com/office/drawing/2014/main" id="{6455C832-3C5F-22EC-6BF2-BD2ADFB41349}"/>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6D036CF3-112F-5793-FDC9-57691137A78F}"/>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422112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FFA63-4B0B-58D0-3842-23B6C10B6171}"/>
              </a:ext>
            </a:extLst>
          </p:cNvPr>
          <p:cNvSpPr>
            <a:spLocks noGrp="1"/>
          </p:cNvSpPr>
          <p:nvPr>
            <p:ph type="title"/>
          </p:nvPr>
        </p:nvSpPr>
        <p:spPr>
          <a:xfrm>
            <a:off x="839788" y="365125"/>
            <a:ext cx="10515600" cy="1325563"/>
          </a:xfrm>
        </p:spPr>
        <p:txBody>
          <a:bodyPr/>
          <a:lstStyle/>
          <a:p>
            <a:r>
              <a:rPr lang="fr-FR"/>
              <a:t>Modifiez le style du titre</a:t>
            </a:r>
            <a:endParaRPr lang="fr-MQ"/>
          </a:p>
        </p:txBody>
      </p:sp>
      <p:sp>
        <p:nvSpPr>
          <p:cNvPr id="3" name="Espace réservé du texte 2">
            <a:extLst>
              <a:ext uri="{FF2B5EF4-FFF2-40B4-BE49-F238E27FC236}">
                <a16:creationId xmlns:a16="http://schemas.microsoft.com/office/drawing/2014/main" id="{5319AEE4-A2EF-4877-E649-00F5F63CC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FE5EE6-2551-7C20-4895-DDFED102AE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5" name="Espace réservé du texte 4">
            <a:extLst>
              <a:ext uri="{FF2B5EF4-FFF2-40B4-BE49-F238E27FC236}">
                <a16:creationId xmlns:a16="http://schemas.microsoft.com/office/drawing/2014/main" id="{01815B26-B359-1049-9941-099E4D5B7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312893-271E-E3C0-98C6-F42A6CDFA5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7" name="Espace réservé de la date 6">
            <a:extLst>
              <a:ext uri="{FF2B5EF4-FFF2-40B4-BE49-F238E27FC236}">
                <a16:creationId xmlns:a16="http://schemas.microsoft.com/office/drawing/2014/main" id="{0755FEAD-7EDD-4400-CC9F-1B23E737F9F5}"/>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8" name="Espace réservé du pied de page 7">
            <a:extLst>
              <a:ext uri="{FF2B5EF4-FFF2-40B4-BE49-F238E27FC236}">
                <a16:creationId xmlns:a16="http://schemas.microsoft.com/office/drawing/2014/main" id="{FFCAFB11-FC00-FA8E-76A1-D51D6ACCCA97}"/>
              </a:ext>
            </a:extLst>
          </p:cNvPr>
          <p:cNvSpPr>
            <a:spLocks noGrp="1"/>
          </p:cNvSpPr>
          <p:nvPr>
            <p:ph type="ftr" sz="quarter" idx="11"/>
          </p:nvPr>
        </p:nvSpPr>
        <p:spPr/>
        <p:txBody>
          <a:bodyPr/>
          <a:lstStyle/>
          <a:p>
            <a:endParaRPr lang="fr-MQ"/>
          </a:p>
        </p:txBody>
      </p:sp>
      <p:sp>
        <p:nvSpPr>
          <p:cNvPr id="9" name="Espace réservé du numéro de diapositive 8">
            <a:extLst>
              <a:ext uri="{FF2B5EF4-FFF2-40B4-BE49-F238E27FC236}">
                <a16:creationId xmlns:a16="http://schemas.microsoft.com/office/drawing/2014/main" id="{48F2B27B-1EC3-579F-C9A1-DDC0E7A25537}"/>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273650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8DA7E-4E69-3794-BDBD-1FC0991A911D}"/>
              </a:ext>
            </a:extLst>
          </p:cNvPr>
          <p:cNvSpPr>
            <a:spLocks noGrp="1"/>
          </p:cNvSpPr>
          <p:nvPr>
            <p:ph type="title"/>
          </p:nvPr>
        </p:nvSpPr>
        <p:spPr/>
        <p:txBody>
          <a:bodyPr/>
          <a:lstStyle/>
          <a:p>
            <a:r>
              <a:rPr lang="fr-FR"/>
              <a:t>Modifiez le style du titre</a:t>
            </a:r>
            <a:endParaRPr lang="fr-MQ"/>
          </a:p>
        </p:txBody>
      </p:sp>
      <p:sp>
        <p:nvSpPr>
          <p:cNvPr id="3" name="Espace réservé de la date 2">
            <a:extLst>
              <a:ext uri="{FF2B5EF4-FFF2-40B4-BE49-F238E27FC236}">
                <a16:creationId xmlns:a16="http://schemas.microsoft.com/office/drawing/2014/main" id="{B6858089-C368-254B-7B3B-051137DFA239}"/>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4" name="Espace réservé du pied de page 3">
            <a:extLst>
              <a:ext uri="{FF2B5EF4-FFF2-40B4-BE49-F238E27FC236}">
                <a16:creationId xmlns:a16="http://schemas.microsoft.com/office/drawing/2014/main" id="{F2CD7E92-99A7-AACF-A3DE-54F45752AFBE}"/>
              </a:ext>
            </a:extLst>
          </p:cNvPr>
          <p:cNvSpPr>
            <a:spLocks noGrp="1"/>
          </p:cNvSpPr>
          <p:nvPr>
            <p:ph type="ftr" sz="quarter" idx="11"/>
          </p:nvPr>
        </p:nvSpPr>
        <p:spPr/>
        <p:txBody>
          <a:bodyPr/>
          <a:lstStyle/>
          <a:p>
            <a:endParaRPr lang="fr-MQ"/>
          </a:p>
        </p:txBody>
      </p:sp>
      <p:sp>
        <p:nvSpPr>
          <p:cNvPr id="5" name="Espace réservé du numéro de diapositive 4">
            <a:extLst>
              <a:ext uri="{FF2B5EF4-FFF2-40B4-BE49-F238E27FC236}">
                <a16:creationId xmlns:a16="http://schemas.microsoft.com/office/drawing/2014/main" id="{630A5043-88DD-70EF-8D45-3EE9F603B638}"/>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44909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87B081-1158-603D-29DA-DDF30681644D}"/>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3" name="Espace réservé du pied de page 2">
            <a:extLst>
              <a:ext uri="{FF2B5EF4-FFF2-40B4-BE49-F238E27FC236}">
                <a16:creationId xmlns:a16="http://schemas.microsoft.com/office/drawing/2014/main" id="{7D944674-7245-4C04-1191-51861292FF70}"/>
              </a:ext>
            </a:extLst>
          </p:cNvPr>
          <p:cNvSpPr>
            <a:spLocks noGrp="1"/>
          </p:cNvSpPr>
          <p:nvPr>
            <p:ph type="ftr" sz="quarter" idx="11"/>
          </p:nvPr>
        </p:nvSpPr>
        <p:spPr/>
        <p:txBody>
          <a:bodyPr/>
          <a:lstStyle/>
          <a:p>
            <a:endParaRPr lang="fr-MQ"/>
          </a:p>
        </p:txBody>
      </p:sp>
      <p:sp>
        <p:nvSpPr>
          <p:cNvPr id="4" name="Espace réservé du numéro de diapositive 3">
            <a:extLst>
              <a:ext uri="{FF2B5EF4-FFF2-40B4-BE49-F238E27FC236}">
                <a16:creationId xmlns:a16="http://schemas.microsoft.com/office/drawing/2014/main" id="{6E5653BE-7E71-8793-323A-16301522902B}"/>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393708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B8F6D-82BD-F48D-60F5-5B44B13522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Q"/>
          </a:p>
        </p:txBody>
      </p:sp>
      <p:sp>
        <p:nvSpPr>
          <p:cNvPr id="3" name="Espace réservé du contenu 2">
            <a:extLst>
              <a:ext uri="{FF2B5EF4-FFF2-40B4-BE49-F238E27FC236}">
                <a16:creationId xmlns:a16="http://schemas.microsoft.com/office/drawing/2014/main" id="{5998F34B-1B33-4C73-D2FA-5B5DA25A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u texte 3">
            <a:extLst>
              <a:ext uri="{FF2B5EF4-FFF2-40B4-BE49-F238E27FC236}">
                <a16:creationId xmlns:a16="http://schemas.microsoft.com/office/drawing/2014/main" id="{FEE448DB-12E1-8AF7-DF32-0E72B4F2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4EFD3B-3FF6-E4F0-6C07-CE77A0A0124D}"/>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6" name="Espace réservé du pied de page 5">
            <a:extLst>
              <a:ext uri="{FF2B5EF4-FFF2-40B4-BE49-F238E27FC236}">
                <a16:creationId xmlns:a16="http://schemas.microsoft.com/office/drawing/2014/main" id="{B9783BCD-FD26-003F-475F-08BD545DA986}"/>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21F87E7D-E2AD-9645-4116-C7396D176A0E}"/>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52211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D2FA8-7100-059A-2CD4-9EBE565E88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Q"/>
          </a:p>
        </p:txBody>
      </p:sp>
      <p:sp>
        <p:nvSpPr>
          <p:cNvPr id="3" name="Espace réservé pour une image  2">
            <a:extLst>
              <a:ext uri="{FF2B5EF4-FFF2-40B4-BE49-F238E27FC236}">
                <a16:creationId xmlns:a16="http://schemas.microsoft.com/office/drawing/2014/main" id="{A922A9F5-C6FF-1D77-A52D-C6CBD6BE4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MQ"/>
          </a:p>
        </p:txBody>
      </p:sp>
      <p:sp>
        <p:nvSpPr>
          <p:cNvPr id="4" name="Espace réservé du texte 3">
            <a:extLst>
              <a:ext uri="{FF2B5EF4-FFF2-40B4-BE49-F238E27FC236}">
                <a16:creationId xmlns:a16="http://schemas.microsoft.com/office/drawing/2014/main" id="{EB475A91-6CD0-D165-1E24-81D1D913A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B7CC9C-63A2-3C10-E492-3F425BCDD342}"/>
              </a:ext>
            </a:extLst>
          </p:cNvPr>
          <p:cNvSpPr>
            <a:spLocks noGrp="1"/>
          </p:cNvSpPr>
          <p:nvPr>
            <p:ph type="dt" sz="half" idx="10"/>
          </p:nvPr>
        </p:nvSpPr>
        <p:spPr/>
        <p:txBody>
          <a:bodyPr/>
          <a:lstStyle/>
          <a:p>
            <a:fld id="{AD5D5AD6-9B29-8147-B790-A4E280C0D983}" type="datetimeFigureOut">
              <a:rPr lang="fr-MQ" smtClean="0"/>
              <a:t>06/04/2026</a:t>
            </a:fld>
            <a:endParaRPr lang="fr-MQ"/>
          </a:p>
        </p:txBody>
      </p:sp>
      <p:sp>
        <p:nvSpPr>
          <p:cNvPr id="6" name="Espace réservé du pied de page 5">
            <a:extLst>
              <a:ext uri="{FF2B5EF4-FFF2-40B4-BE49-F238E27FC236}">
                <a16:creationId xmlns:a16="http://schemas.microsoft.com/office/drawing/2014/main" id="{DD58B73B-FE16-728B-F10D-FA7A91C8B2A4}"/>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91D152B7-9D28-8D71-E87B-CA60183DA764}"/>
              </a:ext>
            </a:extLst>
          </p:cNvPr>
          <p:cNvSpPr>
            <a:spLocks noGrp="1"/>
          </p:cNvSpPr>
          <p:nvPr>
            <p:ph type="sldNum" sz="quarter" idx="12"/>
          </p:nvPr>
        </p:nvSpPr>
        <p:spPr/>
        <p:txBody>
          <a:bodyPr/>
          <a:lstStyle/>
          <a:p>
            <a:fld id="{CD6FBAD8-16AF-924C-BE7B-48668E9EE32C}" type="slidenum">
              <a:rPr lang="fr-MQ" smtClean="0"/>
              <a:t>‹N°›</a:t>
            </a:fld>
            <a:endParaRPr lang="fr-MQ"/>
          </a:p>
        </p:txBody>
      </p:sp>
    </p:spTree>
    <p:extLst>
      <p:ext uri="{BB962C8B-B14F-4D97-AF65-F5344CB8AC3E}">
        <p14:creationId xmlns:p14="http://schemas.microsoft.com/office/powerpoint/2010/main" val="339064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5CA63A-3772-E87C-AC0C-A6BBA9835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MQ"/>
          </a:p>
        </p:txBody>
      </p:sp>
      <p:sp>
        <p:nvSpPr>
          <p:cNvPr id="3" name="Espace réservé du texte 2">
            <a:extLst>
              <a:ext uri="{FF2B5EF4-FFF2-40B4-BE49-F238E27FC236}">
                <a16:creationId xmlns:a16="http://schemas.microsoft.com/office/drawing/2014/main" id="{E7388294-840D-A679-3AA8-EDCABCC38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AD2847F8-258B-ADCD-630E-E14DA49C8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D5AD6-9B29-8147-B790-A4E280C0D983}" type="datetimeFigureOut">
              <a:rPr lang="fr-MQ" smtClean="0"/>
              <a:t>06/04/2026</a:t>
            </a:fld>
            <a:endParaRPr lang="fr-MQ"/>
          </a:p>
        </p:txBody>
      </p:sp>
      <p:sp>
        <p:nvSpPr>
          <p:cNvPr id="5" name="Espace réservé du pied de page 4">
            <a:extLst>
              <a:ext uri="{FF2B5EF4-FFF2-40B4-BE49-F238E27FC236}">
                <a16:creationId xmlns:a16="http://schemas.microsoft.com/office/drawing/2014/main" id="{93F7C5E0-855D-FDA8-10C6-FB45296FD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MQ"/>
          </a:p>
        </p:txBody>
      </p:sp>
      <p:sp>
        <p:nvSpPr>
          <p:cNvPr id="6" name="Espace réservé du numéro de diapositive 5">
            <a:extLst>
              <a:ext uri="{FF2B5EF4-FFF2-40B4-BE49-F238E27FC236}">
                <a16:creationId xmlns:a16="http://schemas.microsoft.com/office/drawing/2014/main" id="{8256A950-977D-A4F3-2533-CF470512E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FBAD8-16AF-924C-BE7B-48668E9EE32C}" type="slidenum">
              <a:rPr lang="fr-MQ" smtClean="0"/>
              <a:t>‹N°›</a:t>
            </a:fld>
            <a:endParaRPr lang="fr-MQ"/>
          </a:p>
        </p:txBody>
      </p:sp>
    </p:spTree>
    <p:extLst>
      <p:ext uri="{BB962C8B-B14F-4D97-AF65-F5344CB8AC3E}">
        <p14:creationId xmlns:p14="http://schemas.microsoft.com/office/powerpoint/2010/main" val="353273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M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hs.cairn.info/revue-lignes-2005-1-page-36?lang=fr#re6no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0FF6F-CF83-42E0-5310-03EBCB8A8B67}"/>
              </a:ext>
            </a:extLst>
          </p:cNvPr>
          <p:cNvSpPr>
            <a:spLocks noGrp="1"/>
          </p:cNvSpPr>
          <p:nvPr>
            <p:ph type="ctrTitle"/>
          </p:nvPr>
        </p:nvSpPr>
        <p:spPr/>
        <p:txBody>
          <a:bodyPr>
            <a:normAutofit fontScale="90000"/>
          </a:bodyPr>
          <a:lstStyle/>
          <a:p>
            <a:r>
              <a:rPr lang="fr-MQ" dirty="0"/>
              <a:t>Enseigner l’esclavage à la Martinique aujourd’hui : enjeux, concepts et outils</a:t>
            </a:r>
          </a:p>
        </p:txBody>
      </p:sp>
      <p:sp>
        <p:nvSpPr>
          <p:cNvPr id="3" name="Sous-titre 2">
            <a:extLst>
              <a:ext uri="{FF2B5EF4-FFF2-40B4-BE49-F238E27FC236}">
                <a16:creationId xmlns:a16="http://schemas.microsoft.com/office/drawing/2014/main" id="{9CF5F1F0-52FB-878B-B066-47D898726838}"/>
              </a:ext>
            </a:extLst>
          </p:cNvPr>
          <p:cNvSpPr>
            <a:spLocks noGrp="1"/>
          </p:cNvSpPr>
          <p:nvPr>
            <p:ph type="subTitle" idx="1"/>
          </p:nvPr>
        </p:nvSpPr>
        <p:spPr/>
        <p:txBody>
          <a:bodyPr>
            <a:normAutofit lnSpcReduction="10000"/>
          </a:bodyPr>
          <a:lstStyle/>
          <a:p>
            <a:r>
              <a:rPr lang="fr-MQ" dirty="0"/>
              <a:t>Dominique ROGERS</a:t>
            </a:r>
          </a:p>
          <a:p>
            <a:r>
              <a:rPr lang="fr-MQ" dirty="0"/>
              <a:t>Maîtresse de conférences Hors-Classe</a:t>
            </a:r>
          </a:p>
          <a:p>
            <a:r>
              <a:rPr lang="fr-MQ" dirty="0"/>
              <a:t>Université des Antilles</a:t>
            </a:r>
          </a:p>
          <a:p>
            <a:r>
              <a:rPr lang="fr-MQ" dirty="0"/>
              <a:t>Formation FME/ Rectorat de la M</a:t>
            </a:r>
            <a:r>
              <a:rPr lang="fr-FR" dirty="0"/>
              <a:t>a</a:t>
            </a:r>
            <a:r>
              <a:rPr lang="fr-MQ" dirty="0"/>
              <a:t>rtinique, mars 2026</a:t>
            </a:r>
          </a:p>
        </p:txBody>
      </p:sp>
    </p:spTree>
    <p:extLst>
      <p:ext uri="{BB962C8B-B14F-4D97-AF65-F5344CB8AC3E}">
        <p14:creationId xmlns:p14="http://schemas.microsoft.com/office/powerpoint/2010/main" val="304012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BE0FF-89C5-8980-4DD2-F71619557D17}"/>
              </a:ext>
            </a:extLst>
          </p:cNvPr>
          <p:cNvSpPr>
            <a:spLocks noGrp="1"/>
          </p:cNvSpPr>
          <p:nvPr>
            <p:ph type="title"/>
          </p:nvPr>
        </p:nvSpPr>
        <p:spPr/>
        <p:txBody>
          <a:bodyPr/>
          <a:lstStyle/>
          <a:p>
            <a:pPr algn="ctr"/>
            <a:r>
              <a:rPr lang="fr-FR" dirty="0"/>
              <a:t>R</a:t>
            </a:r>
            <a:r>
              <a:rPr lang="fr-MQ" dirty="0"/>
              <a:t>ésumé des propos (suite)</a:t>
            </a:r>
          </a:p>
        </p:txBody>
      </p:sp>
      <p:sp>
        <p:nvSpPr>
          <p:cNvPr id="3" name="Espace réservé du contenu 2">
            <a:extLst>
              <a:ext uri="{FF2B5EF4-FFF2-40B4-BE49-F238E27FC236}">
                <a16:creationId xmlns:a16="http://schemas.microsoft.com/office/drawing/2014/main" id="{1F48CE7B-7717-64A8-A743-3A2466B21EB0}"/>
              </a:ext>
            </a:extLst>
          </p:cNvPr>
          <p:cNvSpPr>
            <a:spLocks noGrp="1"/>
          </p:cNvSpPr>
          <p:nvPr>
            <p:ph idx="1"/>
          </p:nvPr>
        </p:nvSpPr>
        <p:spPr/>
        <p:txBody>
          <a:bodyPr>
            <a:normAutofit fontScale="85000" lnSpcReduction="20000"/>
          </a:bodyPr>
          <a:lstStyle/>
          <a:p>
            <a:r>
              <a:rPr lang="fr-FR" dirty="0"/>
              <a:t>D</a:t>
            </a:r>
            <a:r>
              <a:rPr lang="fr-MQ" dirty="0"/>
              <a:t>e nouveaux outils permettent de produire ce discours documentant l’horreur de la condition servile et l’agentivité des esclaves</a:t>
            </a:r>
          </a:p>
          <a:p>
            <a:r>
              <a:rPr lang="fr-MQ" dirty="0"/>
              <a:t>1. </a:t>
            </a:r>
            <a:r>
              <a:rPr lang="fr-MQ" b="1" u="sng" dirty="0"/>
              <a:t>les voix dites d’esclaves </a:t>
            </a:r>
            <a:r>
              <a:rPr lang="fr-MQ" dirty="0"/>
              <a:t>: en l’absence de </a:t>
            </a:r>
            <a:r>
              <a:rPr lang="fr-MQ" i="1" dirty="0"/>
              <a:t>slave narratives </a:t>
            </a:r>
            <a:r>
              <a:rPr lang="fr-MQ" dirty="0"/>
              <a:t>dans le monde français (auto-biographies d’esclavisés, récits dictés par les esclavisés ou recueillis auprès d’eux (</a:t>
            </a:r>
            <a:r>
              <a:rPr lang="fr-MQ" i="1" dirty="0"/>
              <a:t>federal project</a:t>
            </a:r>
            <a:r>
              <a:rPr lang="fr-MQ" dirty="0"/>
              <a:t>), il s’agit de sources judiciaires ou infrajudiciaires (et parfois administratives) en lien avec la capacité juridique des esclaves (cf. fiches suivantes)</a:t>
            </a:r>
          </a:p>
          <a:p>
            <a:r>
              <a:rPr lang="fr-FR" dirty="0"/>
              <a:t>E</a:t>
            </a:r>
            <a:r>
              <a:rPr lang="fr-MQ" dirty="0"/>
              <a:t>lles sont particulièrement bien accueillies par les élèves, car elles sont perçues comme émanant directement ou indirectement des esclaves, à la différence des textes émamant des maîtres, des voyageurs ou des administrateurs.</a:t>
            </a:r>
          </a:p>
          <a:p>
            <a:r>
              <a:rPr lang="fr-FR" dirty="0">
                <a:solidFill>
                  <a:srgbClr val="000000"/>
                </a:solidFill>
                <a:effectLst/>
                <a:latin typeface="Times New Roman" panose="02020603050405020304" pitchFamily="18" charset="0"/>
              </a:rPr>
              <a:t>Sur les </a:t>
            </a:r>
            <a:r>
              <a:rPr lang="fr-FR" dirty="0" err="1">
                <a:solidFill>
                  <a:srgbClr val="000000"/>
                </a:solidFill>
                <a:effectLst/>
                <a:latin typeface="Times New Roman" panose="02020603050405020304" pitchFamily="18" charset="0"/>
              </a:rPr>
              <a:t>témoignages</a:t>
            </a:r>
            <a:r>
              <a:rPr lang="fr-FR" dirty="0">
                <a:solidFill>
                  <a:srgbClr val="000000"/>
                </a:solidFill>
                <a:effectLst/>
                <a:latin typeface="Times New Roman" panose="02020603050405020304" pitchFamily="18" charset="0"/>
              </a:rPr>
              <a:t> des administrateurs ou des voyageurs </a:t>
            </a:r>
            <a:r>
              <a:rPr lang="fr-FR" dirty="0" err="1">
                <a:solidFill>
                  <a:srgbClr val="000000"/>
                </a:solidFill>
                <a:effectLst/>
                <a:latin typeface="Times New Roman" panose="02020603050405020304" pitchFamily="18" charset="0"/>
              </a:rPr>
              <a:t>dénonçant</a:t>
            </a:r>
            <a:r>
              <a:rPr lang="fr-FR" dirty="0">
                <a:solidFill>
                  <a:srgbClr val="000000"/>
                </a:solidFill>
                <a:effectLst/>
                <a:latin typeface="Times New Roman" panose="02020603050405020304" pitchFamily="18" charset="0"/>
              </a:rPr>
              <a:t> le comportement des </a:t>
            </a:r>
            <a:r>
              <a:rPr lang="fr-FR" dirty="0" err="1">
                <a:solidFill>
                  <a:srgbClr val="000000"/>
                </a:solidFill>
                <a:effectLst/>
                <a:latin typeface="Times New Roman" panose="02020603050405020304" pitchFamily="18" charset="0"/>
              </a:rPr>
              <a:t>maîtres</a:t>
            </a:r>
            <a:r>
              <a:rPr lang="fr-FR" dirty="0">
                <a:solidFill>
                  <a:srgbClr val="000000"/>
                </a:solidFill>
                <a:effectLst/>
                <a:latin typeface="Times New Roman" panose="02020603050405020304" pitchFamily="18" charset="0"/>
              </a:rPr>
              <a:t> ou la misère de la condition servile :</a:t>
            </a:r>
          </a:p>
          <a:p>
            <a:pPr marL="0" indent="0">
              <a:buNone/>
            </a:pPr>
            <a:r>
              <a:rPr lang="fr-FR" dirty="0">
                <a:solidFill>
                  <a:srgbClr val="3D3D40"/>
                </a:solidFill>
                <a:latin typeface="Arial" panose="020B0604020202020204" pitchFamily="34" charset="0"/>
              </a:rPr>
              <a:t>	</a:t>
            </a:r>
            <a:r>
              <a:rPr lang="fr-FR" dirty="0">
                <a:solidFill>
                  <a:srgbClr val="3D3D40"/>
                </a:solidFill>
                <a:effectLst/>
                <a:latin typeface="Times New Roman" panose="02020603050405020304" pitchFamily="18" charset="0"/>
              </a:rPr>
              <a:t>Évelyne Camara, Isabelle Dion, Jacques Dion, </a:t>
            </a:r>
            <a:r>
              <a:rPr lang="fr-FR" i="1" dirty="0">
                <a:solidFill>
                  <a:srgbClr val="000000"/>
                </a:solidFill>
                <a:effectLst/>
                <a:latin typeface="Times New Roman" panose="02020603050405020304" pitchFamily="18" charset="0"/>
              </a:rPr>
              <a:t>Esclaves. Regards de Blancs,</a:t>
            </a:r>
            <a:endParaRPr lang="fr-FR" dirty="0">
              <a:solidFill>
                <a:srgbClr val="3D3D40"/>
              </a:solidFill>
              <a:effectLst/>
              <a:latin typeface="Times New Roman" panose="02020603050405020304" pitchFamily="18" charset="0"/>
            </a:endParaRPr>
          </a:p>
          <a:p>
            <a:pPr marL="0" indent="0">
              <a:buNone/>
            </a:pPr>
            <a:r>
              <a:rPr lang="fr-FR" i="1" dirty="0">
                <a:solidFill>
                  <a:srgbClr val="000000"/>
                </a:solidFill>
                <a:effectLst/>
                <a:latin typeface="Times New Roman" panose="02020603050405020304" pitchFamily="18" charset="0"/>
              </a:rPr>
              <a:t>1672-1913</a:t>
            </a:r>
            <a:r>
              <a:rPr lang="fr-FR" dirty="0">
                <a:solidFill>
                  <a:srgbClr val="000000"/>
                </a:solidFill>
                <a:effectLst/>
                <a:latin typeface="Times New Roman" panose="02020603050405020304" pitchFamily="18" charset="0"/>
              </a:rPr>
              <a:t>, </a:t>
            </a:r>
            <a:r>
              <a:rPr lang="fr-FR" dirty="0">
                <a:solidFill>
                  <a:srgbClr val="3D3D40"/>
                </a:solidFill>
                <a:effectLst/>
                <a:latin typeface="Times New Roman" panose="02020603050405020304" pitchFamily="18" charset="0"/>
              </a:rPr>
              <a:t>Aix-en-Provence, Archives nationales d'outre-mer, </a:t>
            </a:r>
            <a:r>
              <a:rPr lang="fr-FR" dirty="0">
                <a:solidFill>
                  <a:srgbClr val="000000"/>
                </a:solidFill>
                <a:effectLst/>
                <a:latin typeface="Times New Roman" panose="02020603050405020304" pitchFamily="18" charset="0"/>
              </a:rPr>
              <a:t>2008.</a:t>
            </a:r>
            <a:endParaRPr lang="fr-FR" dirty="0">
              <a:solidFill>
                <a:srgbClr val="3D3D40"/>
              </a:solidFill>
              <a:effectLst/>
              <a:latin typeface="Times New Roman" panose="02020603050405020304" pitchFamily="18" charset="0"/>
            </a:endParaRPr>
          </a:p>
          <a:p>
            <a:endParaRPr lang="fr-MQ" dirty="0"/>
          </a:p>
          <a:p>
            <a:endParaRPr lang="fr-MQ" dirty="0"/>
          </a:p>
        </p:txBody>
      </p:sp>
    </p:spTree>
    <p:extLst>
      <p:ext uri="{BB962C8B-B14F-4D97-AF65-F5344CB8AC3E}">
        <p14:creationId xmlns:p14="http://schemas.microsoft.com/office/powerpoint/2010/main" val="405142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A8C-15F9-2262-A66A-206404E4D987}"/>
              </a:ext>
            </a:extLst>
          </p:cNvPr>
          <p:cNvSpPr>
            <a:spLocks noGrp="1"/>
          </p:cNvSpPr>
          <p:nvPr>
            <p:ph type="title"/>
          </p:nvPr>
        </p:nvSpPr>
        <p:spPr>
          <a:xfrm>
            <a:off x="838200" y="1"/>
            <a:ext cx="10515600" cy="1097280"/>
          </a:xfrm>
        </p:spPr>
        <p:txBody>
          <a:bodyPr>
            <a:normAutofit/>
          </a:bodyPr>
          <a:lstStyle/>
          <a:p>
            <a:pPr algn="ctr"/>
            <a:r>
              <a:rPr lang="fr-FR" dirty="0">
                <a:solidFill>
                  <a:srgbClr val="000000"/>
                </a:solidFill>
                <a:effectLst/>
                <a:latin typeface="Helvetica" pitchFamily="2" charset="0"/>
              </a:rPr>
              <a:t>Quelques rappels généraux</a:t>
            </a:r>
            <a:endParaRPr lang="fr-MQ" dirty="0"/>
          </a:p>
        </p:txBody>
      </p:sp>
      <p:sp>
        <p:nvSpPr>
          <p:cNvPr id="3" name="Espace réservé du contenu 2">
            <a:extLst>
              <a:ext uri="{FF2B5EF4-FFF2-40B4-BE49-F238E27FC236}">
                <a16:creationId xmlns:a16="http://schemas.microsoft.com/office/drawing/2014/main" id="{6098A96E-70B6-F38C-28AD-5D88D931C547}"/>
              </a:ext>
            </a:extLst>
          </p:cNvPr>
          <p:cNvSpPr>
            <a:spLocks noGrp="1"/>
          </p:cNvSpPr>
          <p:nvPr>
            <p:ph idx="1"/>
          </p:nvPr>
        </p:nvSpPr>
        <p:spPr/>
        <p:txBody>
          <a:bodyPr>
            <a:normAutofit fontScale="92500" lnSpcReduction="20000"/>
          </a:bodyPr>
          <a:lstStyle/>
          <a:p>
            <a:r>
              <a:rPr lang="fr-FR" dirty="0">
                <a:solidFill>
                  <a:srgbClr val="000000"/>
                </a:solidFill>
                <a:effectLst/>
                <a:latin typeface="Helvetica" pitchFamily="2" charset="0"/>
              </a:rPr>
              <a:t>Ne pas oublier de mettre en valeur la place des femmes, objets de</a:t>
            </a:r>
          </a:p>
          <a:p>
            <a:pPr marL="0" indent="0">
              <a:buNone/>
            </a:pPr>
            <a:r>
              <a:rPr lang="fr-FR" dirty="0">
                <a:solidFill>
                  <a:srgbClr val="000000"/>
                </a:solidFill>
                <a:effectLst/>
                <a:latin typeface="Helvetica" pitchFamily="2" charset="0"/>
              </a:rPr>
              <a:t>beaucoup de représentations erronées.</a:t>
            </a:r>
          </a:p>
          <a:p>
            <a:r>
              <a:rPr lang="fr-FR" dirty="0">
                <a:solidFill>
                  <a:srgbClr val="000000"/>
                </a:solidFill>
                <a:effectLst/>
                <a:latin typeface="Helvetica" pitchFamily="2" charset="0"/>
              </a:rPr>
              <a:t>La complexité des relations maîtres/esclaves, entre proximité et</a:t>
            </a:r>
          </a:p>
          <a:p>
            <a:pPr marL="0" indent="0">
              <a:buNone/>
            </a:pPr>
            <a:r>
              <a:rPr lang="fr-FR" dirty="0">
                <a:solidFill>
                  <a:srgbClr val="000000"/>
                </a:solidFill>
                <a:effectLst/>
                <a:latin typeface="Helvetica" pitchFamily="2" charset="0"/>
              </a:rPr>
              <a:t>arbitraire.</a:t>
            </a:r>
          </a:p>
          <a:p>
            <a:r>
              <a:rPr lang="fr-FR" dirty="0">
                <a:solidFill>
                  <a:srgbClr val="000000"/>
                </a:solidFill>
                <a:effectLst/>
                <a:latin typeface="Helvetica" pitchFamily="2" charset="0"/>
              </a:rPr>
              <a:t>Souligner les emplois en responsabilité des esclaves (esclaves à talent en ville et dans les campagnes)</a:t>
            </a:r>
          </a:p>
          <a:p>
            <a:r>
              <a:rPr lang="fr-FR" dirty="0">
                <a:solidFill>
                  <a:srgbClr val="000000"/>
                </a:solidFill>
                <a:effectLst/>
                <a:latin typeface="Helvetica" pitchFamily="2" charset="0"/>
              </a:rPr>
              <a:t>Sur des aspects plus classiques de la vie sur une habitation, un outil</a:t>
            </a:r>
          </a:p>
          <a:p>
            <a:r>
              <a:rPr lang="fr-FR" dirty="0">
                <a:solidFill>
                  <a:srgbClr val="000000"/>
                </a:solidFill>
                <a:effectLst/>
                <a:latin typeface="Helvetica" pitchFamily="2" charset="0"/>
              </a:rPr>
              <a:t>pédagogique pratique et centré sur la Martinique et la Guadeloupe :</a:t>
            </a:r>
          </a:p>
          <a:p>
            <a:pPr marL="0" indent="0" algn="just">
              <a:buNone/>
            </a:pPr>
            <a:r>
              <a:rPr lang="fr-FR" dirty="0">
                <a:solidFill>
                  <a:srgbClr val="000000"/>
                </a:solidFill>
                <a:effectLst/>
                <a:latin typeface="Helvetica" pitchFamily="2" charset="0"/>
              </a:rPr>
              <a:t>Sylvie </a:t>
            </a:r>
            <a:r>
              <a:rPr lang="fr-FR" dirty="0" err="1">
                <a:solidFill>
                  <a:srgbClr val="000000"/>
                </a:solidFill>
                <a:effectLst/>
                <a:latin typeface="Helvetica" pitchFamily="2" charset="0"/>
              </a:rPr>
              <a:t>Meslien</a:t>
            </a:r>
            <a:r>
              <a:rPr lang="fr-FR" dirty="0">
                <a:solidFill>
                  <a:srgbClr val="000000"/>
                </a:solidFill>
                <a:effectLst/>
                <a:latin typeface="Helvetica" pitchFamily="2" charset="0"/>
              </a:rPr>
              <a:t>, </a:t>
            </a:r>
            <a:r>
              <a:rPr lang="fr-FR" i="1" dirty="0">
                <a:solidFill>
                  <a:srgbClr val="000000"/>
                </a:solidFill>
                <a:effectLst/>
                <a:latin typeface="Times New Roman" panose="02020603050405020304" pitchFamily="18" charset="0"/>
              </a:rPr>
              <a:t>La canne à sucre et ses enjeux aux Antilles françaises,</a:t>
            </a:r>
            <a:endParaRPr lang="fr-FR" dirty="0">
              <a:solidFill>
                <a:srgbClr val="000000"/>
              </a:solidFill>
              <a:effectLst/>
              <a:latin typeface="Times New Roman" panose="02020603050405020304" pitchFamily="18" charset="0"/>
            </a:endParaRPr>
          </a:p>
          <a:p>
            <a:pPr marL="0" indent="0" algn="just">
              <a:buNone/>
            </a:pPr>
            <a:r>
              <a:rPr lang="fr-FR" i="1" dirty="0">
                <a:solidFill>
                  <a:srgbClr val="000000"/>
                </a:solidFill>
                <a:effectLst/>
                <a:latin typeface="Times New Roman" panose="02020603050405020304" pitchFamily="18" charset="0"/>
              </a:rPr>
              <a:t>Des origines au début du XXe siècle</a:t>
            </a:r>
            <a:r>
              <a:rPr lang="fr-FR" dirty="0">
                <a:solidFill>
                  <a:srgbClr val="000000"/>
                </a:solidFill>
                <a:effectLst/>
                <a:latin typeface="Helvetica" pitchFamily="2" charset="0"/>
              </a:rPr>
              <a:t>, CRDP de l'académie de la Martinique, 2009.</a:t>
            </a:r>
          </a:p>
          <a:p>
            <a:endParaRPr lang="fr-MQ" dirty="0"/>
          </a:p>
        </p:txBody>
      </p:sp>
    </p:spTree>
    <p:extLst>
      <p:ext uri="{BB962C8B-B14F-4D97-AF65-F5344CB8AC3E}">
        <p14:creationId xmlns:p14="http://schemas.microsoft.com/office/powerpoint/2010/main" val="284909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9325E-0CFC-31A4-5C39-EADF26342F52}"/>
              </a:ext>
            </a:extLst>
          </p:cNvPr>
          <p:cNvSpPr>
            <a:spLocks noGrp="1"/>
          </p:cNvSpPr>
          <p:nvPr>
            <p:ph type="title"/>
          </p:nvPr>
        </p:nvSpPr>
        <p:spPr/>
        <p:txBody>
          <a:bodyPr/>
          <a:lstStyle/>
          <a:p>
            <a:pPr algn="ctr"/>
            <a:r>
              <a:rPr lang="fr-FR" dirty="0">
                <a:solidFill>
                  <a:srgbClr val="000000"/>
                </a:solidFill>
                <a:effectLst/>
                <a:latin typeface="Helvetica" pitchFamily="2" charset="0"/>
              </a:rPr>
              <a:t>Résistances et agentivité</a:t>
            </a:r>
            <a:br>
              <a:rPr lang="fr-FR" dirty="0">
                <a:solidFill>
                  <a:srgbClr val="000000"/>
                </a:solidFill>
                <a:effectLst/>
                <a:latin typeface="Helvetica" pitchFamily="2" charset="0"/>
              </a:rPr>
            </a:br>
            <a:endParaRPr lang="fr-MQ" dirty="0"/>
          </a:p>
        </p:txBody>
      </p:sp>
      <p:sp>
        <p:nvSpPr>
          <p:cNvPr id="3" name="Espace réservé du contenu 2">
            <a:extLst>
              <a:ext uri="{FF2B5EF4-FFF2-40B4-BE49-F238E27FC236}">
                <a16:creationId xmlns:a16="http://schemas.microsoft.com/office/drawing/2014/main" id="{A6840EF0-F7F8-D2FE-7B52-5BE20C931121}"/>
              </a:ext>
            </a:extLst>
          </p:cNvPr>
          <p:cNvSpPr>
            <a:spLocks noGrp="1"/>
          </p:cNvSpPr>
          <p:nvPr>
            <p:ph idx="1"/>
          </p:nvPr>
        </p:nvSpPr>
        <p:spPr/>
        <p:txBody>
          <a:bodyPr>
            <a:normAutofit fontScale="70000" lnSpcReduction="20000"/>
          </a:bodyPr>
          <a:lstStyle/>
          <a:p>
            <a:pPr algn="just"/>
            <a:r>
              <a:rPr lang="fr-FR" dirty="0">
                <a:solidFill>
                  <a:srgbClr val="000000"/>
                </a:solidFill>
                <a:effectLst/>
                <a:latin typeface="Helvetica" pitchFamily="2" charset="0"/>
              </a:rPr>
              <a:t>La notion de résistance, trop souvent mobilisée aussi bien pour le marronnage, les révoltes, les homicides, les mutilations que la danse ou le chant, doit être utilisée avec plus de précautions. Pour la Martinique, où l’on </a:t>
            </a:r>
            <a:r>
              <a:rPr lang="fr-FR" dirty="0">
                <a:solidFill>
                  <a:srgbClr val="000000"/>
                </a:solidFill>
                <a:latin typeface="Helvetica" pitchFamily="2" charset="0"/>
              </a:rPr>
              <a:t>a</a:t>
            </a:r>
            <a:r>
              <a:rPr lang="fr-FR" dirty="0">
                <a:solidFill>
                  <a:srgbClr val="000000"/>
                </a:solidFill>
                <a:effectLst/>
                <a:latin typeface="Helvetica" pitchFamily="2" charset="0"/>
              </a:rPr>
              <a:t> peu de révoltes, on peut faire le choix de privilégier :</a:t>
            </a:r>
          </a:p>
          <a:p>
            <a:pPr algn="just"/>
            <a:r>
              <a:rPr lang="fr-FR" dirty="0">
                <a:solidFill>
                  <a:srgbClr val="000000"/>
                </a:solidFill>
                <a:effectLst/>
                <a:latin typeface="Helvetica" pitchFamily="2" charset="0"/>
              </a:rPr>
              <a:t>1. Le marronage maritime à destination, de Porto-Rico mais surtout des îles neutres, et notamment Sainte-Lucie et la Dominique entre 1660 et</a:t>
            </a:r>
          </a:p>
          <a:p>
            <a:pPr algn="just"/>
            <a:r>
              <a:rPr lang="fr-FR" dirty="0">
                <a:solidFill>
                  <a:srgbClr val="000000"/>
                </a:solidFill>
                <a:effectLst/>
                <a:latin typeface="Helvetica" pitchFamily="2" charset="0"/>
              </a:rPr>
              <a:t>1763, puis vers les îles britanniques, après l’abolition de la traite (1807) et de l’esclavage (1834). Cf. Georges </a:t>
            </a:r>
            <a:r>
              <a:rPr lang="fr-FR" dirty="0" err="1">
                <a:solidFill>
                  <a:srgbClr val="000000"/>
                </a:solidFill>
                <a:effectLst/>
                <a:latin typeface="Helvetica" pitchFamily="2" charset="0"/>
              </a:rPr>
              <a:t>Mauvois</a:t>
            </a:r>
            <a:r>
              <a:rPr lang="fr-FR" dirty="0">
                <a:solidFill>
                  <a:srgbClr val="000000"/>
                </a:solidFill>
                <a:effectLst/>
                <a:latin typeface="Helvetica" pitchFamily="2" charset="0"/>
              </a:rPr>
              <a:t>, </a:t>
            </a:r>
            <a:r>
              <a:rPr lang="fr-FR" i="1" dirty="0">
                <a:solidFill>
                  <a:srgbClr val="4D5055"/>
                </a:solidFill>
                <a:effectLst/>
                <a:latin typeface="Helvetica" pitchFamily="2" charset="0"/>
              </a:rPr>
              <a:t>Les marrons de la mer : Evasions d'esclaves de</a:t>
            </a:r>
          </a:p>
          <a:p>
            <a:pPr algn="just"/>
            <a:r>
              <a:rPr lang="fr-FR" i="1" dirty="0">
                <a:solidFill>
                  <a:srgbClr val="4D5055"/>
                </a:solidFill>
                <a:effectLst/>
                <a:latin typeface="Helvetica" pitchFamily="2" charset="0"/>
              </a:rPr>
              <a:t>la Martinique vers les îles de la Caraïbe (1833-1848</a:t>
            </a:r>
            <a:r>
              <a:rPr lang="fr-FR" dirty="0">
                <a:solidFill>
                  <a:srgbClr val="4D5055"/>
                </a:solidFill>
                <a:effectLst/>
                <a:latin typeface="Helvetica" pitchFamily="2" charset="0"/>
              </a:rPr>
              <a:t>), Karthala, Coll. esclavage-documents, 2017</a:t>
            </a:r>
            <a:endParaRPr lang="fr-FR" dirty="0">
              <a:solidFill>
                <a:srgbClr val="000000"/>
              </a:solidFill>
              <a:effectLst/>
              <a:latin typeface="Helvetica" pitchFamily="2" charset="0"/>
            </a:endParaRPr>
          </a:p>
          <a:p>
            <a:pPr algn="just"/>
            <a:r>
              <a:rPr lang="fr-FR" dirty="0">
                <a:solidFill>
                  <a:srgbClr val="000000"/>
                </a:solidFill>
                <a:effectLst/>
                <a:latin typeface="Helvetica" pitchFamily="2" charset="0"/>
              </a:rPr>
              <a:t>2. Le marronage à destination des espaces urbains offre aussi des exemples de négociations dans un contexte de monétarisation des</a:t>
            </a:r>
          </a:p>
          <a:p>
            <a:pPr marL="0" indent="0" algn="just">
              <a:buNone/>
            </a:pPr>
            <a:r>
              <a:rPr lang="fr-FR" dirty="0">
                <a:solidFill>
                  <a:srgbClr val="000000"/>
                </a:solidFill>
                <a:effectLst/>
                <a:latin typeface="Helvetica" pitchFamily="2" charset="0"/>
              </a:rPr>
              <a:t>échanges.</a:t>
            </a:r>
          </a:p>
          <a:p>
            <a:pPr algn="just"/>
            <a:r>
              <a:rPr lang="fr-FR" dirty="0">
                <a:solidFill>
                  <a:srgbClr val="000000"/>
                </a:solidFill>
                <a:effectLst/>
                <a:latin typeface="Helvetica" pitchFamily="2" charset="0"/>
              </a:rPr>
              <a:t>3. Les démarches judiciaires aux XVIIIe et XIXe siècles</a:t>
            </a:r>
          </a:p>
          <a:p>
            <a:endParaRPr lang="fr-MQ" dirty="0"/>
          </a:p>
        </p:txBody>
      </p:sp>
    </p:spTree>
    <p:extLst>
      <p:ext uri="{BB962C8B-B14F-4D97-AF65-F5344CB8AC3E}">
        <p14:creationId xmlns:p14="http://schemas.microsoft.com/office/powerpoint/2010/main" val="194329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32CCC-9CF6-7A61-4FE7-36FBC9E591D5}"/>
              </a:ext>
            </a:extLst>
          </p:cNvPr>
          <p:cNvSpPr>
            <a:spLocks noGrp="1"/>
          </p:cNvSpPr>
          <p:nvPr>
            <p:ph type="title"/>
          </p:nvPr>
        </p:nvSpPr>
        <p:spPr/>
        <p:txBody>
          <a:bodyPr/>
          <a:lstStyle/>
          <a:p>
            <a:r>
              <a:rPr lang="fr-MQ" dirty="0"/>
              <a:t>II.A1/ Une capacité pénale complète</a:t>
            </a:r>
          </a:p>
        </p:txBody>
      </p:sp>
      <p:sp>
        <p:nvSpPr>
          <p:cNvPr id="3" name="Espace réservé du contenu 2">
            <a:extLst>
              <a:ext uri="{FF2B5EF4-FFF2-40B4-BE49-F238E27FC236}">
                <a16:creationId xmlns:a16="http://schemas.microsoft.com/office/drawing/2014/main" id="{1DCB7C41-8FBC-B870-70DB-780EE8BBA280}"/>
              </a:ext>
            </a:extLst>
          </p:cNvPr>
          <p:cNvSpPr>
            <a:spLocks noGrp="1"/>
          </p:cNvSpPr>
          <p:nvPr>
            <p:ph idx="1"/>
          </p:nvPr>
        </p:nvSpPr>
        <p:spPr/>
        <p:txBody>
          <a:bodyPr>
            <a:normAutofit fontScale="70000" lnSpcReduction="20000"/>
          </a:bodyPr>
          <a:lstStyle/>
          <a:p>
            <a:pPr algn="l"/>
            <a:r>
              <a:rPr lang="fr-FR" b="1" i="0" dirty="0">
                <a:solidFill>
                  <a:srgbClr val="000000"/>
                </a:solidFill>
                <a:effectLst/>
                <a:latin typeface="Times New Roman" panose="02020603050405020304" pitchFamily="18" charset="0"/>
              </a:rPr>
              <a:t>Article 32</a:t>
            </a:r>
          </a:p>
          <a:p>
            <a:pPr algn="l"/>
            <a:r>
              <a:rPr lang="fr-FR" b="0" i="0" dirty="0">
                <a:solidFill>
                  <a:srgbClr val="000000"/>
                </a:solidFill>
                <a:effectLst/>
                <a:latin typeface="Times New Roman" panose="02020603050405020304" pitchFamily="18" charset="0"/>
              </a:rPr>
              <a:t>Pourront les esclaves être poursuivis criminellement, sans qu'il soit besoin de rendre leurs maîtres partie, (sinon) en cas de complicité: et seront les esclaves accusés, jugés en première instance par les juges ordinaires et par appel au Conseil souverain, sur la même instruction et avec les mêmes formalités que les personnes libres.</a:t>
            </a:r>
          </a:p>
          <a:p>
            <a:pPr algn="l"/>
            <a:r>
              <a:rPr lang="fr-FR" b="1" i="0" dirty="0">
                <a:solidFill>
                  <a:srgbClr val="000000"/>
                </a:solidFill>
                <a:effectLst/>
                <a:latin typeface="Times New Roman" panose="02020603050405020304" pitchFamily="18" charset="0"/>
              </a:rPr>
              <a:t>Article 33</a:t>
            </a:r>
          </a:p>
          <a:p>
            <a:pPr algn="l"/>
            <a:r>
              <a:rPr lang="fr-FR" b="0" i="0" dirty="0">
                <a:solidFill>
                  <a:srgbClr val="000000"/>
                </a:solidFill>
                <a:effectLst/>
                <a:latin typeface="Times New Roman" panose="02020603050405020304" pitchFamily="18" charset="0"/>
              </a:rPr>
              <a:t>L'esclave qui aura frappé son maître, sa maîtresse ou le mari de sa maîtresse, ou leurs enfants avec contusion ou effusion de sang, ou au visage, sera puni de mort.</a:t>
            </a:r>
          </a:p>
          <a:p>
            <a:pPr algn="l"/>
            <a:r>
              <a:rPr lang="fr-FR" b="1" i="0" dirty="0">
                <a:solidFill>
                  <a:srgbClr val="000000"/>
                </a:solidFill>
                <a:effectLst/>
                <a:latin typeface="Times New Roman" panose="02020603050405020304" pitchFamily="18" charset="0"/>
              </a:rPr>
              <a:t>Article 34</a:t>
            </a:r>
          </a:p>
          <a:p>
            <a:pPr algn="l"/>
            <a:r>
              <a:rPr lang="fr-FR" b="0" i="0" dirty="0">
                <a:solidFill>
                  <a:srgbClr val="000000"/>
                </a:solidFill>
                <a:effectLst/>
                <a:latin typeface="Times New Roman" panose="02020603050405020304" pitchFamily="18" charset="0"/>
              </a:rPr>
              <a:t>Et quant aux excès et voies de fait qui seront commis par les esclaves contre les personnes libres, voulons qu'ils soient sévèrement punis, même de mort, s'il y échet.</a:t>
            </a:r>
          </a:p>
          <a:p>
            <a:pPr algn="l"/>
            <a:r>
              <a:rPr lang="fr-FR" b="1" i="0" dirty="0">
                <a:solidFill>
                  <a:srgbClr val="000000"/>
                </a:solidFill>
                <a:effectLst/>
                <a:latin typeface="Times New Roman" panose="02020603050405020304" pitchFamily="18" charset="0"/>
              </a:rPr>
              <a:t>Article 35</a:t>
            </a:r>
          </a:p>
          <a:p>
            <a:pPr algn="l"/>
            <a:r>
              <a:rPr lang="fr-FR" b="0" i="0" dirty="0">
                <a:solidFill>
                  <a:srgbClr val="000000"/>
                </a:solidFill>
                <a:effectLst/>
                <a:latin typeface="Times New Roman" panose="02020603050405020304" pitchFamily="18" charset="0"/>
              </a:rPr>
              <a:t>Les vols qualifiés, même ceux de chevaux, cavales, mulets, </a:t>
            </a:r>
            <a:r>
              <a:rPr lang="fr-FR" b="0" i="0" dirty="0" err="1">
                <a:solidFill>
                  <a:srgbClr val="000000"/>
                </a:solidFill>
                <a:effectLst/>
                <a:latin typeface="Times New Roman" panose="02020603050405020304" pitchFamily="18" charset="0"/>
              </a:rPr>
              <a:t>boeufs</a:t>
            </a:r>
            <a:r>
              <a:rPr lang="fr-FR" b="0" i="0" dirty="0">
                <a:solidFill>
                  <a:srgbClr val="000000"/>
                </a:solidFill>
                <a:effectLst/>
                <a:latin typeface="Times New Roman" panose="02020603050405020304" pitchFamily="18" charset="0"/>
              </a:rPr>
              <a:t> ou vaches, qui auront été faits par les esclaves ou par les affranchis, seront punis de peines afflictives, même de mort, si le cas le requiert.</a:t>
            </a:r>
          </a:p>
          <a:p>
            <a:endParaRPr lang="fr-MQ" dirty="0"/>
          </a:p>
        </p:txBody>
      </p:sp>
    </p:spTree>
    <p:extLst>
      <p:ext uri="{BB962C8B-B14F-4D97-AF65-F5344CB8AC3E}">
        <p14:creationId xmlns:p14="http://schemas.microsoft.com/office/powerpoint/2010/main" val="402308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2E537-B7DE-A7C6-08CE-F99AD6A17C31}"/>
              </a:ext>
            </a:extLst>
          </p:cNvPr>
          <p:cNvSpPr>
            <a:spLocks noGrp="1"/>
          </p:cNvSpPr>
          <p:nvPr>
            <p:ph type="title"/>
          </p:nvPr>
        </p:nvSpPr>
        <p:spPr>
          <a:xfrm>
            <a:off x="838200" y="182881"/>
            <a:ext cx="10515600" cy="1507808"/>
          </a:xfrm>
        </p:spPr>
        <p:txBody>
          <a:bodyPr>
            <a:normAutofit fontScale="90000"/>
          </a:bodyPr>
          <a:lstStyle/>
          <a:p>
            <a:r>
              <a:rPr lang="fr-MQ" dirty="0"/>
              <a:t>II.A2/ Capacité juridique réduite en matière civile aux XVIIe et XVIIIe siècles</a:t>
            </a:r>
            <a:br>
              <a:rPr lang="fr-MQ" dirty="0"/>
            </a:br>
            <a:endParaRPr lang="fr-MQ" dirty="0"/>
          </a:p>
        </p:txBody>
      </p:sp>
      <p:sp>
        <p:nvSpPr>
          <p:cNvPr id="3" name="Espace réservé du contenu 2">
            <a:extLst>
              <a:ext uri="{FF2B5EF4-FFF2-40B4-BE49-F238E27FC236}">
                <a16:creationId xmlns:a16="http://schemas.microsoft.com/office/drawing/2014/main" id="{C8EB4AA9-021B-8FA2-B6A3-856DB7ADF731}"/>
              </a:ext>
            </a:extLst>
          </p:cNvPr>
          <p:cNvSpPr>
            <a:spLocks noGrp="1"/>
          </p:cNvSpPr>
          <p:nvPr>
            <p:ph idx="1"/>
          </p:nvPr>
        </p:nvSpPr>
        <p:spPr/>
        <p:txBody>
          <a:bodyPr>
            <a:normAutofit fontScale="92500" lnSpcReduction="20000"/>
          </a:bodyPr>
          <a:lstStyle/>
          <a:p>
            <a:pPr algn="just"/>
            <a:r>
              <a:rPr lang="fr-FR" sz="2800" b="1" kern="50" dirty="0">
                <a:effectLst/>
                <a:latin typeface="Times New Roman" panose="02020603050405020304" pitchFamily="18" charset="0"/>
                <a:ea typeface="Times New Roman" panose="02020603050405020304" pitchFamily="18" charset="0"/>
              </a:rPr>
              <a:t>Article 31</a:t>
            </a:r>
            <a:r>
              <a:rPr lang="fr-FR" sz="2800" kern="50" dirty="0">
                <a:effectLst/>
                <a:latin typeface="Times New Roman" panose="02020603050405020304" pitchFamily="18" charset="0"/>
                <a:ea typeface="Times New Roman" panose="02020603050405020304" pitchFamily="18" charset="0"/>
              </a:rPr>
              <a:t> : Ne pourront aussi les esclaves être parties ni être en jugement en matière civile, tant en demandant qu'en défendant, ni être parties civiles en matière criminelle, sauf à leurs maîtres d'agir et défendre en matière civile et de poursuivre en matière criminelle la réparation des outrages et excès qui auront été contre leurs esclaves.</a:t>
            </a:r>
            <a:endParaRPr lang="fr-FR" sz="2800" kern="50" dirty="0">
              <a:latin typeface="Times New Roman" panose="02020603050405020304" pitchFamily="18" charset="0"/>
              <a:ea typeface="Arial Unicode MS" panose="020B0604020202020204" pitchFamily="34" charset="-128"/>
            </a:endParaRPr>
          </a:p>
          <a:p>
            <a:pPr marL="0" indent="0" algn="just">
              <a:buNone/>
            </a:pPr>
            <a:endParaRPr lang="fr-MQ" sz="2800" kern="50" dirty="0">
              <a:effectLst/>
              <a:latin typeface="Times New Roman" panose="02020603050405020304" pitchFamily="18" charset="0"/>
              <a:ea typeface="Arial Unicode MS" panose="020B0604020202020204" pitchFamily="34" charset="-128"/>
            </a:endParaRPr>
          </a:p>
          <a:p>
            <a:r>
              <a:rPr lang="fr-FR" sz="2800" b="1" kern="50" dirty="0">
                <a:effectLst/>
                <a:latin typeface="Times New Roman" panose="02020603050405020304" pitchFamily="18" charset="0"/>
                <a:ea typeface="Times New Roman" panose="02020603050405020304" pitchFamily="18" charset="0"/>
              </a:rPr>
              <a:t>Article 26  </a:t>
            </a:r>
            <a:r>
              <a:rPr lang="fr-FR" sz="2800" kern="50" dirty="0">
                <a:effectLst/>
                <a:latin typeface="Times New Roman" panose="02020603050405020304" pitchFamily="18" charset="0"/>
                <a:ea typeface="Times New Roman" panose="02020603050405020304" pitchFamily="18" charset="0"/>
              </a:rPr>
              <a:t>: Les esclaves qui ne seront point nourris, vêtus et entretenus par leurs maîtres, selon que nous l'avons ordonné par ces présentes, pourront </a:t>
            </a:r>
            <a:r>
              <a:rPr lang="fr-FR" sz="2800" u="sng" kern="50" dirty="0">
                <a:effectLst/>
                <a:latin typeface="Times New Roman" panose="02020603050405020304" pitchFamily="18" charset="0"/>
                <a:ea typeface="Times New Roman" panose="02020603050405020304" pitchFamily="18" charset="0"/>
              </a:rPr>
              <a:t>en donner avis à notre procureur général et mettre leurs mémoires entre ses mains</a:t>
            </a:r>
            <a:r>
              <a:rPr lang="fr-FR" sz="2800" kern="50" dirty="0">
                <a:effectLst/>
                <a:latin typeface="Times New Roman" panose="02020603050405020304" pitchFamily="18" charset="0"/>
                <a:ea typeface="Times New Roman" panose="02020603050405020304" pitchFamily="18" charset="0"/>
              </a:rPr>
              <a:t>, sur lesquels et même d'office, si les avis viennent d'ailleurs, les maîtres seront poursuivis à sa requête et sans frais; ce que nous voulons être observé pour les crimes et traitements barbares et inhumains des maîtres envers leurs esclaves.</a:t>
            </a:r>
            <a:r>
              <a:rPr lang="fr-MQ" dirty="0">
                <a:effectLst/>
              </a:rPr>
              <a:t> </a:t>
            </a:r>
            <a:endParaRPr lang="fr-MQ" dirty="0"/>
          </a:p>
          <a:p>
            <a:endParaRPr lang="fr-MQ" dirty="0"/>
          </a:p>
        </p:txBody>
      </p:sp>
    </p:spTree>
    <p:extLst>
      <p:ext uri="{BB962C8B-B14F-4D97-AF65-F5344CB8AC3E}">
        <p14:creationId xmlns:p14="http://schemas.microsoft.com/office/powerpoint/2010/main" val="133645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F156C-3E88-F43F-1246-EF1C7FE2C642}"/>
              </a:ext>
            </a:extLst>
          </p:cNvPr>
          <p:cNvSpPr>
            <a:spLocks noGrp="1"/>
          </p:cNvSpPr>
          <p:nvPr>
            <p:ph type="title"/>
          </p:nvPr>
        </p:nvSpPr>
        <p:spPr>
          <a:xfrm>
            <a:off x="838200" y="114301"/>
            <a:ext cx="10515600" cy="1576388"/>
          </a:xfrm>
        </p:spPr>
        <p:txBody>
          <a:bodyPr>
            <a:normAutofit fontScale="90000"/>
          </a:bodyPr>
          <a:lstStyle/>
          <a:p>
            <a:pPr algn="ctr"/>
            <a:r>
              <a:rPr lang="fr-MQ" dirty="0"/>
              <a:t>II.A3 Contexte juridique et judiciaire progressivement plus favorable</a:t>
            </a:r>
            <a:br>
              <a:rPr lang="fr-MQ" dirty="0"/>
            </a:br>
            <a:endParaRPr lang="fr-MQ" dirty="0"/>
          </a:p>
        </p:txBody>
      </p:sp>
      <p:sp>
        <p:nvSpPr>
          <p:cNvPr id="3" name="Espace réservé du contenu 2">
            <a:extLst>
              <a:ext uri="{FF2B5EF4-FFF2-40B4-BE49-F238E27FC236}">
                <a16:creationId xmlns:a16="http://schemas.microsoft.com/office/drawing/2014/main" id="{BE7B3D3A-797D-052E-7DAB-CED52A216C04}"/>
              </a:ext>
            </a:extLst>
          </p:cNvPr>
          <p:cNvSpPr>
            <a:spLocks noGrp="1"/>
          </p:cNvSpPr>
          <p:nvPr>
            <p:ph idx="1"/>
          </p:nvPr>
        </p:nvSpPr>
        <p:spPr/>
        <p:txBody>
          <a:bodyPr>
            <a:normAutofit fontScale="92500" lnSpcReduction="20000"/>
          </a:bodyPr>
          <a:lstStyle/>
          <a:p>
            <a:r>
              <a:rPr lang="fr-FR" dirty="0"/>
              <a:t>A partir du XIXe siècle, on dispose de beaucoup plus de « voix d’</a:t>
            </a:r>
            <a:r>
              <a:rPr lang="fr-FR" dirty="0" err="1"/>
              <a:t>escla</a:t>
            </a:r>
            <a:r>
              <a:rPr lang="fr-MQ" dirty="0"/>
              <a:t>ves » en lien avec</a:t>
            </a:r>
          </a:p>
          <a:p>
            <a:pPr marL="0" indent="0">
              <a:buNone/>
            </a:pPr>
            <a:r>
              <a:rPr lang="fr-MQ" dirty="0"/>
              <a:t>-la </a:t>
            </a:r>
            <a:r>
              <a:rPr lang="fr-FR" dirty="0"/>
              <a:t>m</a:t>
            </a:r>
            <a:r>
              <a:rPr lang="fr-MQ" dirty="0"/>
              <a:t>ise en place des cours prévotales (1803-1819 puis 1822-1827)</a:t>
            </a:r>
          </a:p>
          <a:p>
            <a:endParaRPr lang="fr-MQ" dirty="0"/>
          </a:p>
          <a:p>
            <a:pPr marL="0" indent="0">
              <a:buNone/>
            </a:pPr>
            <a:r>
              <a:rPr lang="fr-FR" dirty="0"/>
              <a:t>-L</a:t>
            </a:r>
            <a:r>
              <a:rPr lang="fr-MQ" dirty="0"/>
              <a:t>’envoi aux colonies d’administrateurs  et de juges abolitionnistes, tel en Guadeloupe les  « Kalmanquious ».</a:t>
            </a:r>
          </a:p>
          <a:p>
            <a:pPr marL="0" indent="0">
              <a:buNone/>
            </a:pPr>
            <a:r>
              <a:rPr lang="fr-FR" dirty="0"/>
              <a:t>-L’envoi </a:t>
            </a:r>
            <a:r>
              <a:rPr lang="fr-MQ" dirty="0"/>
              <a:t>d’instructions demandant aux administrateurs de publiciser les horreurs de l’esclavage dans la presse (ex1 document sur les minutes d’un procès aux assises de Saint-Pierre en 1845 Ou ex 2 document2 la Guadeloupe</a:t>
            </a:r>
          </a:p>
          <a:p>
            <a:pPr marL="0" indent="0">
              <a:buNone/>
            </a:pPr>
            <a:r>
              <a:rPr lang="fr-FR" dirty="0"/>
              <a:t>-A</a:t>
            </a:r>
            <a:r>
              <a:rPr lang="fr-MQ" dirty="0"/>
              <a:t>vec des dispositifs règlementaires permettant aux juges de mettre en sécurité les esclaves ayant dénoncé  des maîtres violents ou abusifs et éviter leur disparition par des ventes à des fidéi-commis</a:t>
            </a:r>
          </a:p>
          <a:p>
            <a:endParaRPr lang="fr-MQ" dirty="0"/>
          </a:p>
          <a:p>
            <a:endParaRPr lang="fr-MQ" dirty="0"/>
          </a:p>
        </p:txBody>
      </p:sp>
    </p:spTree>
    <p:extLst>
      <p:ext uri="{BB962C8B-B14F-4D97-AF65-F5344CB8AC3E}">
        <p14:creationId xmlns:p14="http://schemas.microsoft.com/office/powerpoint/2010/main" val="289690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3A5D85-151C-1E6C-9FDD-25F9B7E6EF1E}"/>
              </a:ext>
            </a:extLst>
          </p:cNvPr>
          <p:cNvPicPr>
            <a:picLocks noChangeAspect="1"/>
          </p:cNvPicPr>
          <p:nvPr/>
        </p:nvPicPr>
        <p:blipFill>
          <a:blip r:embed="rId2"/>
          <a:stretch>
            <a:fillRect/>
          </a:stretch>
        </p:blipFill>
        <p:spPr>
          <a:xfrm>
            <a:off x="3263300" y="154379"/>
            <a:ext cx="5253170" cy="6703622"/>
          </a:xfrm>
          <a:prstGeom prst="rect">
            <a:avLst/>
          </a:prstGeom>
        </p:spPr>
      </p:pic>
    </p:spTree>
    <p:extLst>
      <p:ext uri="{BB962C8B-B14F-4D97-AF65-F5344CB8AC3E}">
        <p14:creationId xmlns:p14="http://schemas.microsoft.com/office/powerpoint/2010/main" val="51076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4551C84-8D28-CBA6-3FE7-64377A925DF1}"/>
              </a:ext>
            </a:extLst>
          </p:cNvPr>
          <p:cNvSpPr txBox="1"/>
          <p:nvPr/>
        </p:nvSpPr>
        <p:spPr>
          <a:xfrm>
            <a:off x="130629" y="0"/>
            <a:ext cx="11934701" cy="7017306"/>
          </a:xfrm>
          <a:prstGeom prst="rect">
            <a:avLst/>
          </a:prstGeom>
          <a:noFill/>
        </p:spPr>
        <p:txBody>
          <a:bodyPr wrap="square">
            <a:spAutoFit/>
          </a:bodyPr>
          <a:lstStyle/>
          <a:p>
            <a:r>
              <a:rPr lang="fr-FR" sz="1800" i="1" dirty="0" err="1">
                <a:effectLst/>
                <a:latin typeface="TimesNewRomanPS"/>
              </a:rPr>
              <a:t>Présidence</a:t>
            </a:r>
            <a:r>
              <a:rPr lang="fr-FR" sz="1800" i="1" dirty="0">
                <a:effectLst/>
                <a:latin typeface="TimesNewRomanPS"/>
              </a:rPr>
              <a:t> de M. </a:t>
            </a:r>
            <a:r>
              <a:rPr lang="fr-FR" sz="1800" i="1" dirty="0" err="1">
                <a:effectLst/>
                <a:latin typeface="TimesNewRomanPS"/>
              </a:rPr>
              <a:t>Lepelletier-Duclercq</a:t>
            </a:r>
            <a:r>
              <a:rPr lang="fr-FR" sz="1800" i="1" dirty="0">
                <a:effectLst/>
                <a:latin typeface="TimesNewRomanPS"/>
              </a:rPr>
              <a:t> (</a:t>
            </a:r>
            <a:r>
              <a:rPr lang="fr-FR" sz="1800" i="1" dirty="0" err="1">
                <a:effectLst/>
                <a:latin typeface="TimesNewRomanPS"/>
              </a:rPr>
              <a:t>Lepelletier-Duclary</a:t>
            </a:r>
            <a:r>
              <a:rPr lang="fr-FR" sz="1800" i="1" dirty="0">
                <a:effectLst/>
                <a:latin typeface="TimesNewRomanPS"/>
              </a:rPr>
              <a:t> ?) </a:t>
            </a:r>
            <a:endParaRPr lang="fr-FR" dirty="0"/>
          </a:p>
          <a:p>
            <a:pPr algn="just"/>
            <a:r>
              <a:rPr lang="fr-FR" sz="1800" dirty="0">
                <a:effectLst/>
                <a:latin typeface="TimesNewRomanPSMT"/>
              </a:rPr>
              <a:t>« Hortense dite Rosette, esclave des </a:t>
            </a:r>
            <a:r>
              <a:rPr lang="fr-FR" sz="1800" dirty="0" err="1">
                <a:effectLst/>
                <a:latin typeface="TimesNewRomanPSMT"/>
              </a:rPr>
              <a:t>frères</a:t>
            </a:r>
            <a:r>
              <a:rPr lang="fr-FR" sz="1800" dirty="0">
                <a:effectLst/>
                <a:latin typeface="TimesNewRomanPSMT"/>
              </a:rPr>
              <a:t> </a:t>
            </a:r>
            <a:r>
              <a:rPr lang="fr-FR" sz="1800" dirty="0" err="1">
                <a:effectLst/>
                <a:latin typeface="TimesNewRomanPSMT"/>
              </a:rPr>
              <a:t>Jaham</a:t>
            </a:r>
            <a:r>
              <a:rPr lang="fr-FR" sz="1800" dirty="0">
                <a:effectLst/>
                <a:latin typeface="TimesNewRomanPSMT"/>
              </a:rPr>
              <a:t>, est introduite. Elle est entendue à titre de renseignement et ne </a:t>
            </a:r>
            <a:r>
              <a:rPr lang="fr-FR" sz="1800" dirty="0" err="1">
                <a:effectLst/>
                <a:latin typeface="TimesNewRomanPSMT"/>
              </a:rPr>
              <a:t>prête</a:t>
            </a:r>
            <a:r>
              <a:rPr lang="fr-FR" sz="1800" dirty="0">
                <a:effectLst/>
                <a:latin typeface="TimesNewRomanPSMT"/>
              </a:rPr>
              <a:t> pas serment. Elle parle haut, avec </a:t>
            </a:r>
            <a:r>
              <a:rPr lang="fr-FR" sz="1800" dirty="0" err="1">
                <a:effectLst/>
                <a:latin typeface="TimesNewRomanPSMT"/>
              </a:rPr>
              <a:t>véhémence</a:t>
            </a:r>
            <a:r>
              <a:rPr lang="fr-FR" sz="1800" dirty="0">
                <a:effectLst/>
                <a:latin typeface="TimesNewRomanPSMT"/>
              </a:rPr>
              <a:t>, et dit que sont </a:t>
            </a:r>
            <a:r>
              <a:rPr lang="fr-FR" sz="1800" b="1" dirty="0">
                <a:effectLst/>
                <a:latin typeface="TimesNewRomanPSMT"/>
              </a:rPr>
              <a:t>fils Jean- Baptiste est mort des suites des mauvais </a:t>
            </a:r>
            <a:r>
              <a:rPr lang="fr-FR" sz="1800" b="1" dirty="0" err="1">
                <a:effectLst/>
                <a:latin typeface="TimesNewRomanPSMT"/>
              </a:rPr>
              <a:t>traitemens</a:t>
            </a:r>
            <a:r>
              <a:rPr lang="fr-FR" sz="1800" b="1" dirty="0">
                <a:effectLst/>
                <a:latin typeface="TimesNewRomanPSMT"/>
              </a:rPr>
              <a:t> </a:t>
            </a:r>
            <a:r>
              <a:rPr lang="fr-FR" sz="1800" dirty="0">
                <a:effectLst/>
                <a:latin typeface="TimesNewRomanPSMT"/>
              </a:rPr>
              <a:t>de ses </a:t>
            </a:r>
            <a:r>
              <a:rPr lang="fr-FR" sz="1800" dirty="0" err="1">
                <a:effectLst/>
                <a:latin typeface="TimesNewRomanPSMT"/>
              </a:rPr>
              <a:t>maîtres</a:t>
            </a:r>
            <a:r>
              <a:rPr lang="fr-FR" sz="1800" dirty="0">
                <a:effectLst/>
                <a:latin typeface="TimesNewRomanPSMT"/>
              </a:rPr>
              <a:t>, le lendemain du jour où il a </a:t>
            </a:r>
            <a:r>
              <a:rPr lang="fr-FR" sz="1800" dirty="0" err="1">
                <a:effectLst/>
                <a:latin typeface="TimesNewRomanPSMT"/>
              </a:rPr>
              <a:t>éte</a:t>
            </a:r>
            <a:r>
              <a:rPr lang="fr-FR" sz="1800" dirty="0">
                <a:effectLst/>
                <a:latin typeface="TimesNewRomanPSMT"/>
              </a:rPr>
              <a:t>́ retiré de la </a:t>
            </a:r>
            <a:r>
              <a:rPr lang="fr-FR" sz="1800" dirty="0" err="1">
                <a:effectLst/>
                <a:latin typeface="TimesNewRomanPSMT"/>
              </a:rPr>
              <a:t>chaîne</a:t>
            </a:r>
            <a:r>
              <a:rPr lang="fr-FR" sz="1800" dirty="0">
                <a:effectLst/>
                <a:latin typeface="TimesNewRomanPSMT"/>
              </a:rPr>
              <a:t>, qu’il n’avait plus la force de supporter ; </a:t>
            </a:r>
            <a:r>
              <a:rPr lang="fr-FR" sz="1800" dirty="0" err="1">
                <a:effectLst/>
                <a:latin typeface="TimesNewRomanPSMT"/>
              </a:rPr>
              <a:t>après</a:t>
            </a:r>
            <a:r>
              <a:rPr lang="fr-FR" sz="1800" dirty="0">
                <a:effectLst/>
                <a:latin typeface="TimesNewRomanPSMT"/>
              </a:rPr>
              <a:t> sa mort il </a:t>
            </a:r>
            <a:r>
              <a:rPr lang="fr-FR" sz="1800" dirty="0" err="1">
                <a:effectLst/>
                <a:latin typeface="TimesNewRomanPSMT"/>
              </a:rPr>
              <a:t>était</a:t>
            </a:r>
            <a:r>
              <a:rPr lang="fr-FR" sz="1800" dirty="0">
                <a:effectLst/>
                <a:latin typeface="TimesNewRomanPSMT"/>
              </a:rPr>
              <a:t> </a:t>
            </a:r>
            <a:r>
              <a:rPr lang="fr-FR" sz="1800" b="1" dirty="0">
                <a:effectLst/>
                <a:latin typeface="TimesNewRomanPSMT"/>
              </a:rPr>
              <a:t>enflé. </a:t>
            </a:r>
            <a:r>
              <a:rPr lang="fr-FR" sz="1800" dirty="0">
                <a:effectLst/>
                <a:latin typeface="TimesNewRomanPSMT"/>
              </a:rPr>
              <a:t>Son autre fils, Vincent, allait mourir aussi, quand la justice l’a sauvé. </a:t>
            </a:r>
            <a:r>
              <a:rPr lang="fr-FR" sz="1800" b="1" dirty="0">
                <a:effectLst/>
                <a:latin typeface="TimesNewRomanPSMT"/>
              </a:rPr>
              <a:t>Elle, enceinte, </a:t>
            </a:r>
            <a:r>
              <a:rPr lang="fr-FR" sz="1800" b="1" dirty="0" err="1">
                <a:effectLst/>
                <a:latin typeface="TimesNewRomanPSMT"/>
              </a:rPr>
              <a:t>malgre</a:t>
            </a:r>
            <a:r>
              <a:rPr lang="fr-FR" sz="1800" b="1" dirty="0">
                <a:effectLst/>
                <a:latin typeface="TimesNewRomanPSMT"/>
              </a:rPr>
              <a:t>́ son </a:t>
            </a:r>
            <a:r>
              <a:rPr lang="fr-FR" sz="1800" b="1" dirty="0" err="1">
                <a:effectLst/>
                <a:latin typeface="TimesNewRomanPSMT"/>
              </a:rPr>
              <a:t>état</a:t>
            </a:r>
            <a:r>
              <a:rPr lang="fr-FR" sz="1800" b="1" dirty="0">
                <a:effectLst/>
                <a:latin typeface="TimesNewRomanPSMT"/>
              </a:rPr>
              <a:t>, </a:t>
            </a:r>
            <a:r>
              <a:rPr lang="fr-FR" sz="1800" b="1" dirty="0" err="1">
                <a:effectLst/>
                <a:latin typeface="TimesNewRomanPSMT"/>
              </a:rPr>
              <a:t>était</a:t>
            </a:r>
            <a:r>
              <a:rPr lang="fr-FR" sz="1800" b="1" dirty="0">
                <a:effectLst/>
                <a:latin typeface="TimesNewRomanPSMT"/>
              </a:rPr>
              <a:t> </a:t>
            </a:r>
            <a:r>
              <a:rPr lang="fr-FR" sz="1800" b="1" dirty="0" err="1">
                <a:effectLst/>
                <a:latin typeface="TimesNewRomanPSMT"/>
              </a:rPr>
              <a:t>maltraitée</a:t>
            </a:r>
            <a:r>
              <a:rPr lang="fr-FR" sz="1800" b="1" dirty="0">
                <a:effectLst/>
                <a:latin typeface="TimesNewRomanPSMT"/>
              </a:rPr>
              <a:t>, battue, </a:t>
            </a:r>
            <a:r>
              <a:rPr lang="fr-FR" sz="1800" b="1" dirty="0" err="1">
                <a:effectLst/>
                <a:latin typeface="TimesNewRomanPSMT"/>
              </a:rPr>
              <a:t>excédée</a:t>
            </a:r>
            <a:r>
              <a:rPr lang="fr-FR" sz="1800" b="1" dirty="0">
                <a:effectLst/>
                <a:latin typeface="TimesNewRomanPSMT"/>
              </a:rPr>
              <a:t>. Elle raconte les deux derniers </a:t>
            </a:r>
            <a:r>
              <a:rPr lang="fr-FR" sz="1800" b="1" dirty="0" err="1">
                <a:effectLst/>
                <a:latin typeface="TimesNewRomanPSMT"/>
              </a:rPr>
              <a:t>châtimens</a:t>
            </a:r>
            <a:r>
              <a:rPr lang="fr-FR" sz="1800" b="1" dirty="0">
                <a:effectLst/>
                <a:latin typeface="TimesNewRomanPSMT"/>
              </a:rPr>
              <a:t> qu’elle a subis : </a:t>
            </a:r>
            <a:r>
              <a:rPr lang="fr-FR" sz="1800" b="1" dirty="0" err="1">
                <a:effectLst/>
                <a:latin typeface="TimesNewRomanPSMT"/>
              </a:rPr>
              <a:t>couchée</a:t>
            </a:r>
            <a:r>
              <a:rPr lang="fr-FR" sz="1800" b="1" dirty="0">
                <a:effectLst/>
                <a:latin typeface="TimesNewRomanPSMT"/>
              </a:rPr>
              <a:t> à terre, la jupe </a:t>
            </a:r>
            <a:r>
              <a:rPr lang="fr-FR" sz="1800" b="1" dirty="0" err="1">
                <a:effectLst/>
                <a:latin typeface="TimesNewRomanPSMT"/>
              </a:rPr>
              <a:t>relevée</a:t>
            </a:r>
            <a:r>
              <a:rPr lang="fr-FR" sz="1800" b="1" dirty="0">
                <a:effectLst/>
                <a:latin typeface="TimesNewRomanPSMT"/>
              </a:rPr>
              <a:t>, en plein soleil, un assaisonnement de piment et de citron aurait </a:t>
            </a:r>
            <a:r>
              <a:rPr lang="fr-FR" sz="1800" b="1" dirty="0" err="1">
                <a:effectLst/>
                <a:latin typeface="TimesNewRomanPSMT"/>
              </a:rPr>
              <a:t>éte</a:t>
            </a:r>
            <a:r>
              <a:rPr lang="fr-FR" sz="1800" b="1" dirty="0">
                <a:effectLst/>
                <a:latin typeface="TimesNewRomanPSMT"/>
              </a:rPr>
              <a:t>́ appliqué sur ses plaies, et elle aurait </a:t>
            </a:r>
            <a:r>
              <a:rPr lang="fr-FR" sz="1800" b="1" dirty="0" err="1">
                <a:effectLst/>
                <a:latin typeface="TimesNewRomanPSMT"/>
              </a:rPr>
              <a:t>éte</a:t>
            </a:r>
            <a:r>
              <a:rPr lang="fr-FR" sz="1800" b="1" dirty="0">
                <a:effectLst/>
                <a:latin typeface="TimesNewRomanPSMT"/>
              </a:rPr>
              <a:t>́ </a:t>
            </a:r>
            <a:r>
              <a:rPr lang="fr-FR" sz="1800" b="1" dirty="0" err="1">
                <a:effectLst/>
                <a:latin typeface="TimesNewRomanPSMT"/>
              </a:rPr>
              <a:t>obligée</a:t>
            </a:r>
            <a:r>
              <a:rPr lang="fr-FR" sz="1800" b="1" dirty="0">
                <a:effectLst/>
                <a:latin typeface="TimesNewRomanPSMT"/>
              </a:rPr>
              <a:t> ensuite de vaquer à ses travaux ; elle pouvait à peine marcher. Elle soutient n’avoir pas </a:t>
            </a:r>
            <a:r>
              <a:rPr lang="fr-FR" sz="1800" b="1" dirty="0" err="1">
                <a:effectLst/>
                <a:latin typeface="TimesNewRomanPSMT"/>
              </a:rPr>
              <a:t>mérite</a:t>
            </a:r>
            <a:r>
              <a:rPr lang="fr-FR" sz="1800" b="1" dirty="0">
                <a:effectLst/>
                <a:latin typeface="TimesNewRomanPSMT"/>
              </a:rPr>
              <a:t>́ ces </a:t>
            </a:r>
            <a:r>
              <a:rPr lang="fr-FR" sz="1800" b="1" dirty="0" err="1">
                <a:effectLst/>
                <a:latin typeface="TimesNewRomanPSMT"/>
              </a:rPr>
              <a:t>châtimens</a:t>
            </a:r>
            <a:r>
              <a:rPr lang="fr-FR" sz="1800" b="1" dirty="0">
                <a:effectLst/>
                <a:latin typeface="TimesNewRomanPSMT"/>
              </a:rPr>
              <a:t>, n’avoir jamais volé ni </a:t>
            </a:r>
            <a:r>
              <a:rPr lang="fr-FR" sz="1800" b="1" dirty="0" err="1">
                <a:effectLst/>
                <a:latin typeface="TimesNewRomanPSMT"/>
              </a:rPr>
              <a:t>éte</a:t>
            </a:r>
            <a:r>
              <a:rPr lang="fr-FR" sz="1800" b="1" dirty="0">
                <a:effectLst/>
                <a:latin typeface="TimesNewRomanPSMT"/>
              </a:rPr>
              <a:t>́ marronne</a:t>
            </a:r>
            <a:r>
              <a:rPr lang="fr-FR" sz="1800" dirty="0">
                <a:effectLst/>
                <a:latin typeface="TimesNewRomanPSMT"/>
              </a:rPr>
              <a:t>. Elle invoque le temps qu’elle a servi son ancien </a:t>
            </a:r>
            <a:r>
              <a:rPr lang="fr-FR" sz="1800" dirty="0" err="1">
                <a:effectLst/>
                <a:latin typeface="TimesNewRomanPSMT"/>
              </a:rPr>
              <a:t>maître</a:t>
            </a:r>
            <a:r>
              <a:rPr lang="fr-FR" sz="1800" dirty="0">
                <a:effectLst/>
                <a:latin typeface="TimesNewRomanPSMT"/>
              </a:rPr>
              <a:t>, M. Desfontaines, </a:t>
            </a:r>
            <a:r>
              <a:rPr lang="fr-FR" sz="1800" dirty="0" err="1">
                <a:effectLst/>
                <a:latin typeface="TimesNewRomanPSMT"/>
              </a:rPr>
              <a:t>époque</a:t>
            </a:r>
            <a:r>
              <a:rPr lang="fr-FR" sz="1800" dirty="0">
                <a:effectLst/>
                <a:latin typeface="TimesNewRomanPSMT"/>
              </a:rPr>
              <a:t> où elle n’a jamais </a:t>
            </a:r>
            <a:r>
              <a:rPr lang="fr-FR" sz="1800" dirty="0" err="1">
                <a:effectLst/>
                <a:latin typeface="TimesNewRomanPSMT"/>
              </a:rPr>
              <a:t>reçu</a:t>
            </a:r>
            <a:r>
              <a:rPr lang="fr-FR" sz="1800" dirty="0">
                <a:effectLst/>
                <a:latin typeface="TimesNewRomanPSMT"/>
              </a:rPr>
              <a:t> un seul coup. Elle raconte les tortures subies par ses </a:t>
            </a:r>
            <a:r>
              <a:rPr lang="fr-FR" sz="1800" dirty="0" err="1">
                <a:effectLst/>
                <a:latin typeface="TimesNewRomanPSMT"/>
              </a:rPr>
              <a:t>enfans</a:t>
            </a:r>
            <a:r>
              <a:rPr lang="fr-FR" sz="1800" dirty="0">
                <a:effectLst/>
                <a:latin typeface="TimesNewRomanPSMT"/>
              </a:rPr>
              <a:t>, Jean-Baptiste et Vincent, en </a:t>
            </a:r>
            <a:r>
              <a:rPr lang="fr-FR" sz="1800" dirty="0" err="1">
                <a:effectLst/>
                <a:latin typeface="TimesNewRomanPSMT"/>
              </a:rPr>
              <a:t>entremêlant</a:t>
            </a:r>
            <a:r>
              <a:rPr lang="fr-FR" sz="1800" dirty="0">
                <a:effectLst/>
                <a:latin typeface="TimesNewRomanPSMT"/>
              </a:rPr>
              <a:t> son </a:t>
            </a:r>
            <a:r>
              <a:rPr lang="fr-FR" sz="1800" dirty="0" err="1">
                <a:effectLst/>
                <a:latin typeface="TimesNewRomanPSMT"/>
              </a:rPr>
              <a:t>récit</a:t>
            </a:r>
            <a:r>
              <a:rPr lang="fr-FR" sz="1800" dirty="0">
                <a:effectLst/>
                <a:latin typeface="TimesNewRomanPSMT"/>
              </a:rPr>
              <a:t> de larmes et de sanglots. </a:t>
            </a:r>
            <a:r>
              <a:rPr lang="fr-FR" sz="1800" b="1" dirty="0">
                <a:effectLst/>
                <a:latin typeface="TimesNewRomanPSMT"/>
              </a:rPr>
              <a:t>Elle raconte la mutilation de l’oreille de Jean- Baptiste, la contrainte de manger des </a:t>
            </a:r>
            <a:r>
              <a:rPr lang="fr-FR" sz="1800" b="1" dirty="0" err="1">
                <a:effectLst/>
                <a:latin typeface="TimesNewRomanPSMT"/>
              </a:rPr>
              <a:t>excrémens</a:t>
            </a:r>
            <a:r>
              <a:rPr lang="fr-FR" sz="1800" b="1" dirty="0">
                <a:effectLst/>
                <a:latin typeface="TimesNewRomanPSMT"/>
              </a:rPr>
              <a:t>, les chants </a:t>
            </a:r>
            <a:r>
              <a:rPr lang="fr-FR" sz="1800" b="1" dirty="0" err="1">
                <a:effectLst/>
                <a:latin typeface="TimesNewRomanPSMT"/>
              </a:rPr>
              <a:t>forcés</a:t>
            </a:r>
            <a:r>
              <a:rPr lang="fr-FR" sz="1800" b="1" dirty="0">
                <a:effectLst/>
                <a:latin typeface="TimesNewRomanPSMT"/>
              </a:rPr>
              <a:t> et continuels, indicateurs du travail, </a:t>
            </a:r>
            <a:r>
              <a:rPr lang="fr-FR" sz="1800" b="1" dirty="0" err="1">
                <a:effectLst/>
                <a:latin typeface="TimesNewRomanPSMT"/>
              </a:rPr>
              <a:t>imposés</a:t>
            </a:r>
            <a:r>
              <a:rPr lang="fr-FR" sz="1800" b="1" dirty="0">
                <a:effectLst/>
                <a:latin typeface="TimesNewRomanPSMT"/>
              </a:rPr>
              <a:t>. Elle dit que Jean-Baptiste, ainsi que Gustave, pour </a:t>
            </a:r>
            <a:r>
              <a:rPr lang="fr-FR" sz="1800" b="1" dirty="0" err="1">
                <a:effectLst/>
                <a:latin typeface="TimesNewRomanPSMT"/>
              </a:rPr>
              <a:t>être</a:t>
            </a:r>
            <a:r>
              <a:rPr lang="fr-FR" sz="1800" b="1" dirty="0">
                <a:effectLst/>
                <a:latin typeface="TimesNewRomanPSMT"/>
              </a:rPr>
              <a:t> punis de n’avoir pas ramassé assez d’herbes pour les animaux, </a:t>
            </a:r>
            <a:r>
              <a:rPr lang="fr-FR" sz="1800" b="1" dirty="0" err="1">
                <a:effectLst/>
                <a:latin typeface="TimesNewRomanPSMT"/>
              </a:rPr>
              <a:t>étaient</a:t>
            </a:r>
            <a:r>
              <a:rPr lang="fr-FR" sz="1800" b="1" dirty="0">
                <a:effectLst/>
                <a:latin typeface="TimesNewRomanPSMT"/>
              </a:rPr>
              <a:t> contraints d’en manger. Elle avoue avoir dit à ses </a:t>
            </a:r>
            <a:r>
              <a:rPr lang="fr-FR" sz="1800" b="1" dirty="0" err="1">
                <a:effectLst/>
                <a:latin typeface="TimesNewRomanPSMT"/>
              </a:rPr>
              <a:t>enfans</a:t>
            </a:r>
            <a:r>
              <a:rPr lang="fr-FR" sz="1800" b="1" dirty="0">
                <a:effectLst/>
                <a:latin typeface="TimesNewRomanPSMT"/>
              </a:rPr>
              <a:t>, qui </a:t>
            </a:r>
            <a:r>
              <a:rPr lang="fr-FR" sz="1800" b="1" dirty="0" err="1">
                <a:effectLst/>
                <a:latin typeface="TimesNewRomanPSMT"/>
              </a:rPr>
              <a:t>pâtissaient</a:t>
            </a:r>
            <a:r>
              <a:rPr lang="fr-FR" sz="1800" b="1" dirty="0">
                <a:effectLst/>
                <a:latin typeface="TimesNewRomanPSMT"/>
              </a:rPr>
              <a:t> faute de nourriture, de voler leurs </a:t>
            </a:r>
            <a:r>
              <a:rPr lang="fr-FR" sz="1800" b="1" dirty="0" err="1">
                <a:effectLst/>
                <a:latin typeface="TimesNewRomanPSMT"/>
              </a:rPr>
              <a:t>maîtres</a:t>
            </a:r>
            <a:r>
              <a:rPr lang="fr-FR" sz="1800" b="1" dirty="0">
                <a:effectLst/>
                <a:latin typeface="TimesNewRomanPSMT"/>
              </a:rPr>
              <a:t> </a:t>
            </a:r>
            <a:r>
              <a:rPr lang="fr-FR" sz="1800" b="1" dirty="0" err="1">
                <a:effectLst/>
                <a:latin typeface="TimesNewRomanPSMT"/>
              </a:rPr>
              <a:t>plutôt</a:t>
            </a:r>
            <a:r>
              <a:rPr lang="fr-FR" sz="1800" b="1" dirty="0">
                <a:effectLst/>
                <a:latin typeface="TimesNewRomanPSMT"/>
              </a:rPr>
              <a:t> que les voisins. Elle confirme en un mot toutes les charges de l’accusation. </a:t>
            </a:r>
            <a:endParaRPr lang="fr-FR" b="1" dirty="0"/>
          </a:p>
          <a:p>
            <a:pPr algn="just"/>
            <a:r>
              <a:rPr lang="fr-FR" sz="1800" dirty="0">
                <a:effectLst/>
                <a:latin typeface="TimesNewRomanPSMT"/>
              </a:rPr>
              <a:t>M. Le </a:t>
            </a:r>
            <a:r>
              <a:rPr lang="fr-FR" sz="1800" dirty="0" err="1">
                <a:effectLst/>
                <a:latin typeface="TimesNewRomanPSMT"/>
              </a:rPr>
              <a:t>président</a:t>
            </a:r>
            <a:r>
              <a:rPr lang="fr-FR" sz="1800" dirty="0">
                <a:effectLst/>
                <a:latin typeface="TimesNewRomanPSMT"/>
              </a:rPr>
              <a:t> lui fait observer qu’elle </a:t>
            </a:r>
            <a:r>
              <a:rPr lang="fr-FR" sz="1800" dirty="0" err="1">
                <a:effectLst/>
                <a:latin typeface="TimesNewRomanPSMT"/>
              </a:rPr>
              <a:t>déclare</a:t>
            </a:r>
            <a:r>
              <a:rPr lang="fr-FR" sz="1800" dirty="0">
                <a:effectLst/>
                <a:latin typeface="TimesNewRomanPSMT"/>
              </a:rPr>
              <a:t> ce qu’on lui a fait, et non ce qu’elle a fait ; qu’elle est insolente, paresseuse ; que les </a:t>
            </a:r>
            <a:r>
              <a:rPr lang="fr-FR" sz="1800" b="1" dirty="0">
                <a:effectLst/>
                <a:latin typeface="TimesNewRomanPSMT"/>
              </a:rPr>
              <a:t>figues</a:t>
            </a:r>
            <a:r>
              <a:rPr lang="fr-FR" sz="1800" dirty="0">
                <a:effectLst/>
                <a:latin typeface="TimesNewRomanPSMT"/>
              </a:rPr>
              <a:t> que ses </a:t>
            </a:r>
            <a:r>
              <a:rPr lang="fr-FR" sz="1800" dirty="0" err="1">
                <a:effectLst/>
                <a:latin typeface="TimesNewRomanPSMT"/>
              </a:rPr>
              <a:t>maîtres</a:t>
            </a:r>
            <a:r>
              <a:rPr lang="fr-FR" sz="1800" dirty="0">
                <a:effectLst/>
                <a:latin typeface="TimesNewRomanPSMT"/>
              </a:rPr>
              <a:t> donnaient à manger à ses </a:t>
            </a:r>
            <a:r>
              <a:rPr lang="fr-FR" sz="1800" dirty="0" err="1">
                <a:effectLst/>
                <a:latin typeface="TimesNewRomanPSMT"/>
              </a:rPr>
              <a:t>enfans</a:t>
            </a:r>
            <a:r>
              <a:rPr lang="fr-FR" sz="1800" dirty="0">
                <a:effectLst/>
                <a:latin typeface="TimesNewRomanPSMT"/>
              </a:rPr>
              <a:t> sont une excellente nourriture ; quelle (sic) leur donnait un mauvais conseil en leur disant de voler ; qu’au surplus, M. Desfontaines, dont elle </a:t>
            </a:r>
            <a:r>
              <a:rPr lang="fr-FR" sz="1800" dirty="0" err="1">
                <a:effectLst/>
                <a:latin typeface="TimesNewRomanPSMT"/>
              </a:rPr>
              <a:t>était</a:t>
            </a:r>
            <a:r>
              <a:rPr lang="fr-FR" sz="1800" dirty="0">
                <a:effectLst/>
                <a:latin typeface="TimesNewRomanPSMT"/>
              </a:rPr>
              <a:t> si contente, n’avait pas </a:t>
            </a:r>
            <a:r>
              <a:rPr lang="fr-FR" sz="1800" dirty="0" err="1">
                <a:effectLst/>
                <a:latin typeface="TimesNewRomanPSMT"/>
              </a:rPr>
              <a:t>éte</a:t>
            </a:r>
            <a:r>
              <a:rPr lang="fr-FR" sz="1800" dirty="0">
                <a:effectLst/>
                <a:latin typeface="TimesNewRomanPSMT"/>
              </a:rPr>
              <a:t>́ si contente d’elle. </a:t>
            </a:r>
            <a:endParaRPr lang="fr-FR" dirty="0"/>
          </a:p>
          <a:p>
            <a:pPr algn="just"/>
            <a:r>
              <a:rPr lang="fr-FR" sz="1800" i="1" dirty="0">
                <a:effectLst/>
                <a:latin typeface="TimesNewRomanPS"/>
              </a:rPr>
              <a:t>Rosette </a:t>
            </a:r>
            <a:r>
              <a:rPr lang="fr-FR" sz="1800" dirty="0">
                <a:effectLst/>
                <a:latin typeface="TimesNewRomanPSMT"/>
              </a:rPr>
              <a:t>: M. Desfontaines est un bon blanc, et si je n’ai pas </a:t>
            </a:r>
            <a:r>
              <a:rPr lang="fr-FR" sz="1800" dirty="0" err="1">
                <a:effectLst/>
                <a:latin typeface="TimesNewRomanPSMT"/>
              </a:rPr>
              <a:t>éte</a:t>
            </a:r>
            <a:r>
              <a:rPr lang="fr-FR" sz="1800" dirty="0">
                <a:effectLst/>
                <a:latin typeface="TimesNewRomanPSMT"/>
              </a:rPr>
              <a:t>́ bonne pour lui, il a </a:t>
            </a:r>
            <a:r>
              <a:rPr lang="fr-FR" sz="1800" dirty="0" err="1">
                <a:effectLst/>
                <a:latin typeface="TimesNewRomanPSMT"/>
              </a:rPr>
              <a:t>été</a:t>
            </a:r>
            <a:r>
              <a:rPr lang="fr-FR" sz="1800" dirty="0">
                <a:effectLst/>
                <a:latin typeface="TimesNewRomanPSMT"/>
              </a:rPr>
              <a:t>́ bon pour moi. </a:t>
            </a:r>
            <a:endParaRPr lang="fr-FR" dirty="0"/>
          </a:p>
          <a:p>
            <a:pPr algn="just"/>
            <a:r>
              <a:rPr lang="fr-FR" sz="1800" dirty="0">
                <a:effectLst/>
                <a:latin typeface="TimesNewRomanPSMT"/>
              </a:rPr>
              <a:t>On dit à Rosette de </a:t>
            </a:r>
            <a:r>
              <a:rPr lang="fr-FR" sz="1800" dirty="0" err="1">
                <a:effectLst/>
                <a:latin typeface="TimesNewRomanPSMT"/>
              </a:rPr>
              <a:t>démontrer</a:t>
            </a:r>
            <a:r>
              <a:rPr lang="fr-FR" sz="1800" dirty="0">
                <a:effectLst/>
                <a:latin typeface="TimesNewRomanPSMT"/>
              </a:rPr>
              <a:t> avec </a:t>
            </a:r>
            <a:r>
              <a:rPr lang="fr-FR" sz="1800" b="1" dirty="0">
                <a:effectLst/>
                <a:latin typeface="TimesNewRomanPSMT"/>
              </a:rPr>
              <a:t>la </a:t>
            </a:r>
            <a:r>
              <a:rPr lang="fr-FR" sz="1800" b="1" u="sng" dirty="0">
                <a:effectLst/>
                <a:latin typeface="TimesNewRomanPSMT"/>
              </a:rPr>
              <a:t>rigoise </a:t>
            </a:r>
            <a:r>
              <a:rPr lang="fr-FR" sz="1800" dirty="0">
                <a:effectLst/>
                <a:latin typeface="TimesNewRomanPSMT"/>
              </a:rPr>
              <a:t>en main comment il a </a:t>
            </a:r>
            <a:r>
              <a:rPr lang="fr-FR" sz="1800" dirty="0" err="1">
                <a:effectLst/>
                <a:latin typeface="TimesNewRomanPSMT"/>
              </a:rPr>
              <a:t>éte</a:t>
            </a:r>
            <a:r>
              <a:rPr lang="fr-FR" sz="1800" dirty="0">
                <a:effectLst/>
                <a:latin typeface="TimesNewRomanPSMT"/>
              </a:rPr>
              <a:t>́ possible d’y introduire </a:t>
            </a:r>
            <a:r>
              <a:rPr lang="fr-FR" sz="1800" b="1" u="sng" dirty="0">
                <a:effectLst/>
                <a:latin typeface="TimesNewRomanPSMT"/>
              </a:rPr>
              <a:t>du fil d’archal</a:t>
            </a:r>
            <a:r>
              <a:rPr lang="fr-FR" sz="1800" dirty="0">
                <a:effectLst/>
                <a:latin typeface="TimesNewRomanPSMT"/>
              </a:rPr>
              <a:t>. Rosette </a:t>
            </a:r>
            <a:r>
              <a:rPr lang="fr-FR" sz="1800" dirty="0" err="1">
                <a:effectLst/>
                <a:latin typeface="TimesNewRomanPSMT"/>
              </a:rPr>
              <a:t>déclare</a:t>
            </a:r>
            <a:r>
              <a:rPr lang="fr-FR" sz="1800" dirty="0">
                <a:effectLst/>
                <a:latin typeface="TimesNewRomanPSMT"/>
              </a:rPr>
              <a:t> que ce n’est pas avec cette vieille rigoise qu’elle a </a:t>
            </a:r>
            <a:r>
              <a:rPr lang="fr-FR" sz="1800" dirty="0" err="1">
                <a:effectLst/>
                <a:latin typeface="TimesNewRomanPSMT"/>
              </a:rPr>
              <a:t>éte</a:t>
            </a:r>
            <a:r>
              <a:rPr lang="fr-FR" sz="1800" dirty="0">
                <a:effectLst/>
                <a:latin typeface="TimesNewRomanPSMT"/>
              </a:rPr>
              <a:t>́ </a:t>
            </a:r>
            <a:r>
              <a:rPr lang="fr-FR" sz="1800" dirty="0" err="1">
                <a:effectLst/>
                <a:latin typeface="TimesNewRomanPSMT"/>
              </a:rPr>
              <a:t>frappée</a:t>
            </a:r>
            <a:r>
              <a:rPr lang="fr-FR" sz="1800" dirty="0">
                <a:effectLst/>
                <a:latin typeface="TimesNewRomanPSMT"/>
              </a:rPr>
              <a:t>, et elle ne peut pas rendre compte de la </a:t>
            </a:r>
            <a:r>
              <a:rPr lang="fr-FR" sz="1800" dirty="0" err="1">
                <a:effectLst/>
                <a:latin typeface="TimesNewRomanPSMT"/>
              </a:rPr>
              <a:t>manière</a:t>
            </a:r>
            <a:r>
              <a:rPr lang="fr-FR" sz="1800" dirty="0">
                <a:effectLst/>
                <a:latin typeface="TimesNewRomanPSMT"/>
              </a:rPr>
              <a:t> dont on s’y est pris pour rendre les coups si </a:t>
            </a:r>
            <a:r>
              <a:rPr lang="fr-FR" sz="1800" dirty="0" err="1">
                <a:effectLst/>
                <a:latin typeface="TimesNewRomanPSMT"/>
              </a:rPr>
              <a:t>déchirans</a:t>
            </a:r>
            <a:r>
              <a:rPr lang="fr-FR" sz="1800" dirty="0">
                <a:effectLst/>
                <a:latin typeface="TimesNewRomanPSMT"/>
              </a:rPr>
              <a:t> ; elle a cru seulement que la </a:t>
            </a:r>
            <a:r>
              <a:rPr lang="fr-FR" sz="1800" dirty="0" err="1">
                <a:effectLst/>
                <a:latin typeface="TimesNewRomanPSMT"/>
              </a:rPr>
              <a:t>mèche</a:t>
            </a:r>
            <a:r>
              <a:rPr lang="fr-FR" sz="1800" dirty="0">
                <a:effectLst/>
                <a:latin typeface="TimesNewRomanPSMT"/>
              </a:rPr>
              <a:t> </a:t>
            </a:r>
            <a:r>
              <a:rPr lang="fr-FR" sz="1800" dirty="0" err="1">
                <a:effectLst/>
                <a:latin typeface="TimesNewRomanPSMT"/>
              </a:rPr>
              <a:t>était</a:t>
            </a:r>
            <a:r>
              <a:rPr lang="fr-FR" sz="1800" dirty="0">
                <a:effectLst/>
                <a:latin typeface="TimesNewRomanPSMT"/>
              </a:rPr>
              <a:t> en </a:t>
            </a:r>
            <a:r>
              <a:rPr lang="fr-FR" sz="1800" dirty="0" err="1">
                <a:effectLst/>
                <a:latin typeface="TimesNewRomanPSMT"/>
              </a:rPr>
              <a:t>métal</a:t>
            </a:r>
            <a:r>
              <a:rPr lang="fr-FR" sz="1800" dirty="0">
                <a:effectLst/>
                <a:latin typeface="TimesNewRomanPSMT"/>
              </a:rPr>
              <a:t>. </a:t>
            </a:r>
          </a:p>
          <a:p>
            <a:endParaRPr lang="fr-FR" sz="1800" i="1" dirty="0">
              <a:effectLst/>
              <a:latin typeface="TimesNewRomanPS"/>
            </a:endParaRPr>
          </a:p>
          <a:p>
            <a:r>
              <a:rPr lang="fr-FR" sz="1800" i="1" dirty="0">
                <a:effectLst/>
                <a:latin typeface="TimesNewRomanPS"/>
              </a:rPr>
              <a:t>Gazette des tribunaux du 4 </a:t>
            </a:r>
            <a:r>
              <a:rPr lang="fr-FR" sz="1800" i="1" dirty="0" err="1">
                <a:effectLst/>
                <a:latin typeface="TimesNewRomanPS"/>
              </a:rPr>
              <a:t>février</a:t>
            </a:r>
            <a:r>
              <a:rPr lang="fr-FR" sz="1800" i="1" dirty="0">
                <a:effectLst/>
                <a:latin typeface="TimesNewRomanPS"/>
              </a:rPr>
              <a:t> 1846,Cour d’assises de Saint-Pierre (Martinique) </a:t>
            </a:r>
            <a:endParaRPr lang="fr-FR" dirty="0"/>
          </a:p>
        </p:txBody>
      </p:sp>
    </p:spTree>
    <p:extLst>
      <p:ext uri="{BB962C8B-B14F-4D97-AF65-F5344CB8AC3E}">
        <p14:creationId xmlns:p14="http://schemas.microsoft.com/office/powerpoint/2010/main" val="321892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A2BF9-2D7E-4DF3-6FD0-8FD4E1B65B23}"/>
              </a:ext>
            </a:extLst>
          </p:cNvPr>
          <p:cNvSpPr>
            <a:spLocks noGrp="1"/>
          </p:cNvSpPr>
          <p:nvPr>
            <p:ph type="title"/>
          </p:nvPr>
        </p:nvSpPr>
        <p:spPr/>
        <p:txBody>
          <a:bodyPr>
            <a:normAutofit fontScale="90000"/>
          </a:bodyPr>
          <a:lstStyle/>
          <a:p>
            <a:r>
              <a:rPr lang="fr-FR" dirty="0"/>
              <a:t>U</a:t>
            </a:r>
            <a:r>
              <a:rPr lang="fr-MQ" dirty="0"/>
              <a:t>n documentaire réalisé à partir de voix d’esclavisés et avec le suivi scientifique d’une historienne spécialiste</a:t>
            </a:r>
          </a:p>
        </p:txBody>
      </p:sp>
      <p:pic>
        <p:nvPicPr>
          <p:cNvPr id="4" name="Espace réservé du contenu 4">
            <a:extLst>
              <a:ext uri="{FF2B5EF4-FFF2-40B4-BE49-F238E27FC236}">
                <a16:creationId xmlns:a16="http://schemas.microsoft.com/office/drawing/2014/main" id="{E758041C-B920-8248-D208-DB92E2E4E66F}"/>
              </a:ext>
            </a:extLst>
          </p:cNvPr>
          <p:cNvPicPr>
            <a:picLocks noGrp="1" noChangeAspect="1"/>
          </p:cNvPicPr>
          <p:nvPr>
            <p:ph idx="1"/>
          </p:nvPr>
        </p:nvPicPr>
        <p:blipFill>
          <a:blip r:embed="rId2"/>
          <a:stretch>
            <a:fillRect/>
          </a:stretch>
        </p:blipFill>
        <p:spPr>
          <a:xfrm>
            <a:off x="3429000" y="1828800"/>
            <a:ext cx="5212080" cy="4937760"/>
          </a:xfrm>
          <a:prstGeom prst="rect">
            <a:avLst/>
          </a:prstGeom>
        </p:spPr>
      </p:pic>
    </p:spTree>
    <p:extLst>
      <p:ext uri="{BB962C8B-B14F-4D97-AF65-F5344CB8AC3E}">
        <p14:creationId xmlns:p14="http://schemas.microsoft.com/office/powerpoint/2010/main" val="10646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8DA52-2F49-B3F1-7E92-149DA0076B3F}"/>
              </a:ext>
            </a:extLst>
          </p:cNvPr>
          <p:cNvSpPr>
            <a:spLocks noGrp="1"/>
          </p:cNvSpPr>
          <p:nvPr>
            <p:ph type="title"/>
          </p:nvPr>
        </p:nvSpPr>
        <p:spPr/>
        <p:txBody>
          <a:bodyPr/>
          <a:lstStyle/>
          <a:p>
            <a:r>
              <a:rPr lang="fr-MQ" dirty="0"/>
              <a:t>2. </a:t>
            </a:r>
            <a:r>
              <a:rPr lang="fr-FR" dirty="0"/>
              <a:t>L</a:t>
            </a:r>
            <a:r>
              <a:rPr lang="fr-MQ" dirty="0"/>
              <a:t>es avis de marronnage</a:t>
            </a:r>
          </a:p>
        </p:txBody>
      </p:sp>
      <p:sp>
        <p:nvSpPr>
          <p:cNvPr id="3" name="Espace réservé du contenu 2">
            <a:extLst>
              <a:ext uri="{FF2B5EF4-FFF2-40B4-BE49-F238E27FC236}">
                <a16:creationId xmlns:a16="http://schemas.microsoft.com/office/drawing/2014/main" id="{31FCAAB8-0906-F103-137D-03DFE16E0E4B}"/>
              </a:ext>
            </a:extLst>
          </p:cNvPr>
          <p:cNvSpPr>
            <a:spLocks noGrp="1"/>
          </p:cNvSpPr>
          <p:nvPr>
            <p:ph idx="1"/>
          </p:nvPr>
        </p:nvSpPr>
        <p:spPr>
          <a:xfrm>
            <a:off x="427513" y="1353787"/>
            <a:ext cx="10926288" cy="5272644"/>
          </a:xfrm>
        </p:spPr>
        <p:txBody>
          <a:bodyPr>
            <a:normAutofit fontScale="92500" lnSpcReduction="20000"/>
          </a:bodyPr>
          <a:lstStyle/>
          <a:p>
            <a:pPr marL="457200" algn="just"/>
            <a:endParaRPr lang="fr-F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r>
              <a:rPr lang="fr-FR" sz="2300" b="1" kern="100" dirty="0">
                <a:latin typeface="Times New Roman" panose="02020603050405020304" pitchFamily="18" charset="0"/>
                <a:ea typeface="Calibri" panose="020F0502020204030204" pitchFamily="34" charset="0"/>
                <a:cs typeface="Times New Roman" panose="02020603050405020304" pitchFamily="18" charset="0"/>
              </a:rPr>
              <a:t>Source : https://</a:t>
            </a:r>
            <a:r>
              <a:rPr lang="fr-FR" sz="2300" b="1" kern="100" dirty="0" err="1">
                <a:latin typeface="Times New Roman" panose="02020603050405020304" pitchFamily="18" charset="0"/>
                <a:ea typeface="Calibri" panose="020F0502020204030204" pitchFamily="34" charset="0"/>
                <a:cs typeface="Times New Roman" panose="02020603050405020304" pitchFamily="18" charset="0"/>
              </a:rPr>
              <a:t>www.marronnage.info</a:t>
            </a:r>
            <a:r>
              <a:rPr lang="fr-FR" sz="2300" b="1" kern="100" dirty="0">
                <a:latin typeface="Times New Roman" panose="02020603050405020304" pitchFamily="18" charset="0"/>
                <a:ea typeface="Calibri" panose="020F0502020204030204" pitchFamily="34" charset="0"/>
                <a:cs typeface="Times New Roman" panose="02020603050405020304" pitchFamily="18" charset="0"/>
              </a:rPr>
              <a:t>/</a:t>
            </a:r>
            <a:r>
              <a:rPr lang="fr-FR" sz="2300" b="1" kern="100" dirty="0" err="1">
                <a:latin typeface="Times New Roman" panose="02020603050405020304" pitchFamily="18" charset="0"/>
                <a:ea typeface="Calibri" panose="020F0502020204030204" pitchFamily="34" charset="0"/>
                <a:cs typeface="Times New Roman" panose="02020603050405020304" pitchFamily="18" charset="0"/>
              </a:rPr>
              <a:t>fr</a:t>
            </a:r>
            <a:r>
              <a:rPr lang="fr-FR" sz="2300" b="1" kern="100" dirty="0">
                <a:latin typeface="Times New Roman" panose="02020603050405020304" pitchFamily="18" charset="0"/>
                <a:ea typeface="Calibri" panose="020F0502020204030204" pitchFamily="34" charset="0"/>
                <a:cs typeface="Times New Roman" panose="02020603050405020304" pitchFamily="18" charset="0"/>
              </a:rPr>
              <a:t>/</a:t>
            </a:r>
            <a:r>
              <a:rPr lang="fr-FR" sz="2300" b="1" kern="100" dirty="0" err="1">
                <a:latin typeface="Times New Roman" panose="02020603050405020304" pitchFamily="18" charset="0"/>
                <a:ea typeface="Calibri" panose="020F0502020204030204" pitchFamily="34" charset="0"/>
                <a:cs typeface="Times New Roman" panose="02020603050405020304" pitchFamily="18" charset="0"/>
              </a:rPr>
              <a:t>accueil.php</a:t>
            </a:r>
            <a:endParaRPr lang="fr-FR" sz="2300" b="1" kern="100" dirty="0">
              <a:latin typeface="Times New Roman" panose="02020603050405020304" pitchFamily="18" charset="0"/>
              <a:ea typeface="Calibri" panose="020F0502020204030204" pitchFamily="34" charset="0"/>
              <a:cs typeface="Times New Roman" panose="02020603050405020304" pitchFamily="18" charset="0"/>
            </a:endParaRPr>
          </a:p>
          <a:p>
            <a:pPr indent="0" algn="just">
              <a:buNone/>
            </a:pPr>
            <a:r>
              <a:rPr lang="fr-FR" sz="2300" kern="100" dirty="0">
                <a:effectLst/>
                <a:latin typeface="Times New Roman" panose="02020603050405020304" pitchFamily="18" charset="0"/>
                <a:ea typeface="Calibri" panose="020F0502020204030204" pitchFamily="34" charset="0"/>
                <a:cs typeface="Times New Roman" panose="02020603050405020304" pitchFamily="18" charset="0"/>
              </a:rPr>
              <a:t>Document 1 : Un extrait de la </a:t>
            </a:r>
            <a:r>
              <a:rPr lang="fr-MQ" sz="2300"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gazette de Saint-Domingue, </a:t>
            </a:r>
            <a:r>
              <a:rPr lang="fr-MQ" sz="2300" i="1"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Les Affiches américaines,</a:t>
            </a:r>
            <a:r>
              <a:rPr lang="fr-MQ" sz="2300"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 avril 1784 </a:t>
            </a:r>
            <a:r>
              <a:rPr lang="fr-MQ" sz="2300" b="1" u="sng" kern="100" dirty="0">
                <a:solidFill>
                  <a:srgbClr val="4F7878"/>
                </a:solidFill>
                <a:effectLst/>
                <a:latin typeface="Times New Roman" panose="02020603050405020304" pitchFamily="18" charset="0"/>
                <a:ea typeface="Calibri" panose="020F0502020204030204" pitchFamily="34" charset="0"/>
                <a:cs typeface="Times New Roman" panose="02020603050405020304" pitchFamily="18" charset="0"/>
                <a:hlinkClick r:id="rId2"/>
              </a:rPr>
              <a:t>[6]</a:t>
            </a:r>
            <a:r>
              <a:rPr lang="fr-MQ" sz="2300"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 : « </a:t>
            </a:r>
            <a:r>
              <a:rPr lang="fr-MQ" sz="2300" i="1"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Pour cause de départ, en vente en gros ou en détail un atelier de 80 nègres tant mâles que femelles ; À vendre un mulâtre domestique, un mulet de brancard et un cheval entier ; Vente de nègres épaves : un nègre nouveau, muet, sans étampe apparente, ayant le poignet mangé par les fers</a:t>
            </a:r>
            <a:r>
              <a:rPr lang="fr-MQ" sz="2300"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MQ" sz="2300" i="1"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Victoire et son enfant âgé de deux ans, mulâtresse créole, ayant les deux oreilles coupées</a:t>
            </a:r>
            <a:r>
              <a:rPr lang="fr-MQ" sz="2300" kern="100" dirty="0">
                <a:solidFill>
                  <a:srgbClr val="212427"/>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MQ"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r>
              <a:rPr lang="fr-FR" sz="2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MQ"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MQ" sz="2300" dirty="0">
                <a:latin typeface="Times New Roman" panose="02020603050405020304" pitchFamily="18" charset="0"/>
                <a:cs typeface="Times New Roman" panose="02020603050405020304" pitchFamily="18" charset="0"/>
              </a:rPr>
              <a:t>Document 2 :</a:t>
            </a:r>
          </a:p>
          <a:p>
            <a:pPr algn="just"/>
            <a:r>
              <a:rPr lang="fr-FR" sz="2300" b="0" i="0" dirty="0">
                <a:solidFill>
                  <a:srgbClr val="2A3139"/>
                </a:solidFill>
                <a:effectLst/>
                <a:latin typeface="Times New Roman" panose="02020603050405020304" pitchFamily="18" charset="0"/>
                <a:cs typeface="Times New Roman" panose="02020603050405020304" pitchFamily="18" charset="0"/>
              </a:rPr>
              <a:t>Saint-Domingue, </a:t>
            </a:r>
            <a:r>
              <a:rPr lang="fr-FR" sz="2300" b="0" i="1" dirty="0">
                <a:solidFill>
                  <a:srgbClr val="2A3139"/>
                </a:solidFill>
                <a:effectLst/>
                <a:latin typeface="Times New Roman" panose="02020603050405020304" pitchFamily="18" charset="0"/>
                <a:cs typeface="Times New Roman" panose="02020603050405020304" pitchFamily="18" charset="0"/>
              </a:rPr>
              <a:t>Affiches américaines</a:t>
            </a:r>
            <a:r>
              <a:rPr lang="fr-FR" sz="2300" b="0" i="0" dirty="0">
                <a:solidFill>
                  <a:srgbClr val="2A3139"/>
                </a:solidFill>
                <a:effectLst/>
                <a:latin typeface="Times New Roman" panose="02020603050405020304" pitchFamily="18" charset="0"/>
                <a:cs typeface="Times New Roman" panose="02020603050405020304" pitchFamily="18" charset="0"/>
              </a:rPr>
              <a:t> - 1767-10-07</a:t>
            </a:r>
          </a:p>
          <a:p>
            <a:pPr algn="just"/>
            <a:r>
              <a:rPr lang="fr-FR" sz="2300" b="0" i="0" dirty="0">
                <a:solidFill>
                  <a:srgbClr val="444444"/>
                </a:solidFill>
                <a:effectLst/>
                <a:latin typeface="Times New Roman" panose="02020603050405020304" pitchFamily="18" charset="0"/>
                <a:cs typeface="Times New Roman" panose="02020603050405020304" pitchFamily="18" charset="0"/>
              </a:rPr>
              <a:t>Une Négresse, nommé </a:t>
            </a:r>
            <a:r>
              <a:rPr lang="fr-FR" sz="2300" b="0" i="0" dirty="0" err="1">
                <a:solidFill>
                  <a:srgbClr val="444444"/>
                </a:solidFill>
                <a:effectLst/>
                <a:latin typeface="Times New Roman" panose="02020603050405020304" pitchFamily="18" charset="0"/>
                <a:cs typeface="Times New Roman" panose="02020603050405020304" pitchFamily="18" charset="0"/>
              </a:rPr>
              <a:t>Merancienne</a:t>
            </a:r>
            <a:r>
              <a:rPr lang="fr-FR" sz="2300" b="0" i="0" dirty="0">
                <a:solidFill>
                  <a:srgbClr val="444444"/>
                </a:solidFill>
                <a:effectLst/>
                <a:latin typeface="Times New Roman" panose="02020603050405020304" pitchFamily="18" charset="0"/>
                <a:cs typeface="Times New Roman" panose="02020603050405020304" pitchFamily="18" charset="0"/>
              </a:rPr>
              <a:t>, Créole de la Martinique, sans étampe, âgée de 30 ans à 35 ans, </a:t>
            </a:r>
            <a:r>
              <a:rPr lang="fr-FR" sz="2300" b="0" i="0" dirty="0" err="1">
                <a:solidFill>
                  <a:srgbClr val="444444"/>
                </a:solidFill>
                <a:effectLst/>
                <a:latin typeface="Times New Roman" panose="02020603050405020304" pitchFamily="18" charset="0"/>
                <a:cs typeface="Times New Roman" panose="02020603050405020304" pitchFamily="18" charset="0"/>
              </a:rPr>
              <a:t>couturiere</a:t>
            </a:r>
            <a:r>
              <a:rPr lang="fr-FR" sz="2300" b="0" i="0" dirty="0">
                <a:solidFill>
                  <a:srgbClr val="444444"/>
                </a:solidFill>
                <a:effectLst/>
                <a:latin typeface="Times New Roman" panose="02020603050405020304" pitchFamily="18" charset="0"/>
                <a:cs typeface="Times New Roman" panose="02020603050405020304" pitchFamily="18" charset="0"/>
              </a:rPr>
              <a:t> &amp; blanchisseuse, ayant la peau fort rouge, le visage plat, &amp; marqué de petite-vérole, est maronne depuis environ 3 semaines : elle </a:t>
            </a:r>
            <a:r>
              <a:rPr lang="fr-FR" sz="2300" b="0" i="0" dirty="0" err="1">
                <a:solidFill>
                  <a:srgbClr val="444444"/>
                </a:solidFill>
                <a:effectLst/>
                <a:latin typeface="Times New Roman" panose="02020603050405020304" pitchFamily="18" charset="0"/>
                <a:cs typeface="Times New Roman" panose="02020603050405020304" pitchFamily="18" charset="0"/>
              </a:rPr>
              <a:t>demeuroit</a:t>
            </a:r>
            <a:r>
              <a:rPr lang="fr-FR" sz="2300" b="0" i="0" dirty="0">
                <a:solidFill>
                  <a:srgbClr val="444444"/>
                </a:solidFill>
                <a:effectLst/>
                <a:latin typeface="Times New Roman" panose="02020603050405020304" pitchFamily="18" charset="0"/>
                <a:cs typeface="Times New Roman" panose="02020603050405020304" pitchFamily="18" charset="0"/>
              </a:rPr>
              <a:t> au Cap chez le nommé François, </a:t>
            </a:r>
            <a:r>
              <a:rPr lang="fr-FR" sz="2300" b="0" i="0" dirty="0" err="1">
                <a:solidFill>
                  <a:srgbClr val="444444"/>
                </a:solidFill>
                <a:effectLst/>
                <a:latin typeface="Times New Roman" panose="02020603050405020304" pitchFamily="18" charset="0"/>
                <a:cs typeface="Times New Roman" panose="02020603050405020304" pitchFamily="18" charset="0"/>
              </a:rPr>
              <a:t>n.l</a:t>
            </a:r>
            <a:r>
              <a:rPr lang="fr-FR" sz="2300" b="0" i="0" dirty="0">
                <a:solidFill>
                  <a:srgbClr val="444444"/>
                </a:solidFill>
                <a:effectLst/>
                <a:latin typeface="Times New Roman" panose="02020603050405020304" pitchFamily="18" charset="0"/>
                <a:cs typeface="Times New Roman" panose="02020603050405020304" pitchFamily="18" charset="0"/>
              </a:rPr>
              <a:t>. qui l'employait à vendre des </a:t>
            </a:r>
            <a:r>
              <a:rPr lang="fr-FR" sz="2300" b="0" i="0" dirty="0" err="1">
                <a:solidFill>
                  <a:srgbClr val="444444"/>
                </a:solidFill>
                <a:effectLst/>
                <a:latin typeface="Times New Roman" panose="02020603050405020304" pitchFamily="18" charset="0"/>
                <a:cs typeface="Times New Roman" panose="02020603050405020304" pitchFamily="18" charset="0"/>
              </a:rPr>
              <a:t>oeufs</a:t>
            </a:r>
            <a:r>
              <a:rPr lang="fr-FR" sz="2300" b="0" i="0" dirty="0">
                <a:solidFill>
                  <a:srgbClr val="444444"/>
                </a:solidFill>
                <a:effectLst/>
                <a:latin typeface="Times New Roman" panose="02020603050405020304" pitchFamily="18" charset="0"/>
                <a:cs typeface="Times New Roman" panose="02020603050405020304" pitchFamily="18" charset="0"/>
              </a:rPr>
              <a:t> &amp; de la volaille. Ceux qui la </a:t>
            </a:r>
            <a:r>
              <a:rPr lang="fr-FR" sz="2300" b="0" i="0" dirty="0" err="1">
                <a:solidFill>
                  <a:srgbClr val="444444"/>
                </a:solidFill>
                <a:effectLst/>
                <a:latin typeface="Times New Roman" panose="02020603050405020304" pitchFamily="18" charset="0"/>
                <a:cs typeface="Times New Roman" panose="02020603050405020304" pitchFamily="18" charset="0"/>
              </a:rPr>
              <a:t>reconnoîtront</a:t>
            </a:r>
            <a:r>
              <a:rPr lang="fr-FR" sz="2300" b="0" i="0" dirty="0">
                <a:solidFill>
                  <a:srgbClr val="444444"/>
                </a:solidFill>
                <a:effectLst/>
                <a:latin typeface="Times New Roman" panose="02020603050405020304" pitchFamily="18" charset="0"/>
                <a:cs typeface="Times New Roman" panose="02020603050405020304" pitchFamily="18" charset="0"/>
              </a:rPr>
              <a:t> sont priés de la faire arrêter, &amp; d'en donner avis à Mlle. </a:t>
            </a:r>
            <a:r>
              <a:rPr lang="fr-FR" sz="2300" b="0" i="0" dirty="0" err="1">
                <a:solidFill>
                  <a:srgbClr val="444444"/>
                </a:solidFill>
                <a:effectLst/>
                <a:latin typeface="Times New Roman" panose="02020603050405020304" pitchFamily="18" charset="0"/>
                <a:cs typeface="Times New Roman" panose="02020603050405020304" pitchFamily="18" charset="0"/>
              </a:rPr>
              <a:t>Moynat</a:t>
            </a:r>
            <a:r>
              <a:rPr lang="fr-FR" sz="2300" b="0" i="0" dirty="0">
                <a:solidFill>
                  <a:srgbClr val="444444"/>
                </a:solidFill>
                <a:effectLst/>
                <a:latin typeface="Times New Roman" panose="02020603050405020304" pitchFamily="18" charset="0"/>
                <a:cs typeface="Times New Roman" panose="02020603050405020304" pitchFamily="18" charset="0"/>
              </a:rPr>
              <a:t>, à qui elle appartient, chez M. </a:t>
            </a:r>
            <a:r>
              <a:rPr lang="fr-FR" sz="2300" b="0" i="0" dirty="0" err="1">
                <a:solidFill>
                  <a:srgbClr val="444444"/>
                </a:solidFill>
                <a:effectLst/>
                <a:latin typeface="Times New Roman" panose="02020603050405020304" pitchFamily="18" charset="0"/>
                <a:cs typeface="Times New Roman" panose="02020603050405020304" pitchFamily="18" charset="0"/>
              </a:rPr>
              <a:t>Despallieres</a:t>
            </a:r>
            <a:r>
              <a:rPr lang="fr-FR" sz="2300" b="0" i="0" dirty="0">
                <a:solidFill>
                  <a:srgbClr val="444444"/>
                </a:solidFill>
                <a:effectLst/>
                <a:latin typeface="Times New Roman" panose="02020603050405020304" pitchFamily="18" charset="0"/>
                <a:cs typeface="Times New Roman" panose="02020603050405020304" pitchFamily="18" charset="0"/>
              </a:rPr>
              <a:t>, Greffier en chef du Conseil Supérieur du Cap.</a:t>
            </a:r>
            <a:br>
              <a:rPr lang="fr-FR" sz="2300" b="0" i="0" dirty="0">
                <a:solidFill>
                  <a:srgbClr val="444444"/>
                </a:solidFill>
                <a:effectLst/>
                <a:latin typeface="Times New Roman" panose="02020603050405020304" pitchFamily="18" charset="0"/>
                <a:cs typeface="Times New Roman" panose="02020603050405020304" pitchFamily="18" charset="0"/>
              </a:rPr>
            </a:br>
            <a:r>
              <a:rPr lang="fr-FR" sz="2300" b="0" i="0" dirty="0">
                <a:solidFill>
                  <a:srgbClr val="444444"/>
                </a:solidFill>
                <a:effectLst/>
                <a:latin typeface="Times New Roman" panose="02020603050405020304" pitchFamily="18" charset="0"/>
                <a:cs typeface="Times New Roman" panose="02020603050405020304" pitchFamily="18" charset="0"/>
              </a:rPr>
              <a:t>Permalien : http://</a:t>
            </a:r>
            <a:r>
              <a:rPr lang="fr-FR" sz="2300" b="0" i="0" dirty="0" err="1">
                <a:solidFill>
                  <a:srgbClr val="444444"/>
                </a:solidFill>
                <a:effectLst/>
                <a:latin typeface="Times New Roman" panose="02020603050405020304" pitchFamily="18" charset="0"/>
                <a:cs typeface="Times New Roman" panose="02020603050405020304" pitchFamily="18" charset="0"/>
              </a:rPr>
              <a:t>www.marronnage.info</a:t>
            </a:r>
            <a:r>
              <a:rPr lang="fr-FR" sz="2300" b="0" i="0" dirty="0">
                <a:solidFill>
                  <a:srgbClr val="444444"/>
                </a:solidFill>
                <a:effectLst/>
                <a:latin typeface="Times New Roman" panose="02020603050405020304" pitchFamily="18" charset="0"/>
                <a:cs typeface="Times New Roman" panose="02020603050405020304" pitchFamily="18" charset="0"/>
              </a:rPr>
              <a:t>/</a:t>
            </a:r>
            <a:r>
              <a:rPr lang="fr-FR" sz="2300" b="0" i="0" dirty="0" err="1">
                <a:solidFill>
                  <a:srgbClr val="444444"/>
                </a:solidFill>
                <a:effectLst/>
                <a:latin typeface="Times New Roman" panose="02020603050405020304" pitchFamily="18" charset="0"/>
                <a:cs typeface="Times New Roman" panose="02020603050405020304" pitchFamily="18" charset="0"/>
              </a:rPr>
              <a:t>fr</a:t>
            </a:r>
            <a:r>
              <a:rPr lang="fr-FR" sz="2300" b="0" i="0" dirty="0">
                <a:solidFill>
                  <a:srgbClr val="444444"/>
                </a:solidFill>
                <a:effectLst/>
                <a:latin typeface="Times New Roman" panose="02020603050405020304" pitchFamily="18" charset="0"/>
                <a:cs typeface="Times New Roman" panose="02020603050405020304" pitchFamily="18" charset="0"/>
              </a:rPr>
              <a:t>/</a:t>
            </a:r>
            <a:r>
              <a:rPr lang="fr-FR" sz="2300" b="0" i="0" dirty="0" err="1">
                <a:solidFill>
                  <a:srgbClr val="444444"/>
                </a:solidFill>
                <a:effectLst/>
                <a:latin typeface="Times New Roman" panose="02020603050405020304" pitchFamily="18" charset="0"/>
                <a:cs typeface="Times New Roman" panose="02020603050405020304" pitchFamily="18" charset="0"/>
              </a:rPr>
              <a:t>document.php?id</a:t>
            </a:r>
            <a:r>
              <a:rPr lang="fr-FR" sz="2300" b="0" i="0" dirty="0">
                <a:solidFill>
                  <a:srgbClr val="444444"/>
                </a:solidFill>
                <a:effectLst/>
                <a:latin typeface="Times New Roman" panose="02020603050405020304" pitchFamily="18" charset="0"/>
                <a:cs typeface="Times New Roman" panose="02020603050405020304" pitchFamily="18" charset="0"/>
              </a:rPr>
              <a:t>=2047</a:t>
            </a:r>
          </a:p>
          <a:p>
            <a:endParaRPr lang="fr-MQ" sz="2300" dirty="0">
              <a:latin typeface="Times New Roman" panose="02020603050405020304" pitchFamily="18" charset="0"/>
              <a:cs typeface="Times New Roman" panose="02020603050405020304" pitchFamily="18" charset="0"/>
            </a:endParaRPr>
          </a:p>
          <a:p>
            <a:endParaRPr lang="fr-MQ" dirty="0"/>
          </a:p>
        </p:txBody>
      </p:sp>
    </p:spTree>
    <p:extLst>
      <p:ext uri="{BB962C8B-B14F-4D97-AF65-F5344CB8AC3E}">
        <p14:creationId xmlns:p14="http://schemas.microsoft.com/office/powerpoint/2010/main" val="265683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B523F-5571-E563-4A06-1B2CCCC7ECE0}"/>
              </a:ext>
            </a:extLst>
          </p:cNvPr>
          <p:cNvSpPr>
            <a:spLocks noGrp="1"/>
          </p:cNvSpPr>
          <p:nvPr>
            <p:ph type="title"/>
          </p:nvPr>
        </p:nvSpPr>
        <p:spPr/>
        <p:txBody>
          <a:bodyPr/>
          <a:lstStyle/>
          <a:p>
            <a:pPr algn="ctr"/>
            <a:r>
              <a:rPr lang="fr-MQ" dirty="0"/>
              <a:t>Les mots pour parler de l’esclavage</a:t>
            </a:r>
          </a:p>
        </p:txBody>
      </p:sp>
      <p:sp>
        <p:nvSpPr>
          <p:cNvPr id="3" name="Espace réservé du contenu 2">
            <a:extLst>
              <a:ext uri="{FF2B5EF4-FFF2-40B4-BE49-F238E27FC236}">
                <a16:creationId xmlns:a16="http://schemas.microsoft.com/office/drawing/2014/main" id="{7F442525-1EDC-F3D6-0818-23D819331A4C}"/>
              </a:ext>
            </a:extLst>
          </p:cNvPr>
          <p:cNvSpPr>
            <a:spLocks noGrp="1"/>
          </p:cNvSpPr>
          <p:nvPr>
            <p:ph idx="1"/>
          </p:nvPr>
        </p:nvSpPr>
        <p:spPr>
          <a:xfrm>
            <a:off x="838200" y="1383030"/>
            <a:ext cx="10515600" cy="4793933"/>
          </a:xfrm>
        </p:spPr>
        <p:txBody>
          <a:bodyPr>
            <a:normAutofit fontScale="25000" lnSpcReduction="20000"/>
          </a:bodyPr>
          <a:lstStyle/>
          <a:p>
            <a:r>
              <a:rPr lang="fr-MQ" sz="4000" b="1" dirty="0"/>
              <a:t>Esclaves, esclavisés, esclavagisés ?</a:t>
            </a:r>
          </a:p>
          <a:p>
            <a:r>
              <a:rPr lang="fr-MQ" sz="4400" dirty="0"/>
              <a:t>Les termes « esclavisés » et « esclavagisés »s sont des néologismes qui ne sont pas limités aux seuls militants, leur usage se répand également dans la communauté scientifique française, mais de manière encore inégale. L’historienne Myriam Cottias invite à utiliser le terme « esclave » lorsque l’on parle du statut servile, et « esclavisé »s lorsque l’on parle des hommes et femmes mis en esclavage dans la diversité des formes de leur quotidien. </a:t>
            </a:r>
            <a:r>
              <a:rPr lang="fr-FR" sz="4400" dirty="0"/>
              <a:t>C</a:t>
            </a:r>
            <a:r>
              <a:rPr lang="fr-MQ" sz="4400" dirty="0"/>
              <a:t>ette distinction, extrêmement courante aux ÉTATS-UNIS (</a:t>
            </a:r>
            <a:r>
              <a:rPr lang="fr-MQ" sz="4400" i="1" dirty="0"/>
              <a:t>slave</a:t>
            </a:r>
            <a:r>
              <a:rPr lang="fr-MQ" sz="4400" dirty="0"/>
              <a:t> et </a:t>
            </a:r>
            <a:r>
              <a:rPr lang="fr-MQ" sz="4400" i="1" dirty="0"/>
              <a:t>enslaved</a:t>
            </a:r>
            <a:r>
              <a:rPr lang="fr-MQ" sz="4400" dirty="0"/>
              <a:t>) et au Brésil vise à nous éviter d’essentialiser l’état servile. </a:t>
            </a:r>
          </a:p>
          <a:p>
            <a:r>
              <a:rPr lang="fr-MQ" sz="4400" dirty="0"/>
              <a:t>NB.  </a:t>
            </a:r>
            <a:r>
              <a:rPr lang="fr-FR" sz="4400" dirty="0"/>
              <a:t>N</a:t>
            </a:r>
            <a:r>
              <a:rPr lang="fr-MQ" sz="4400" dirty="0"/>
              <a:t> ??, </a:t>
            </a:r>
            <a:r>
              <a:rPr lang="fr-FR" sz="4400" dirty="0" err="1"/>
              <a:t>l’unesco</a:t>
            </a:r>
            <a:r>
              <a:rPr lang="fr-FR" sz="4400" dirty="0"/>
              <a:t> </a:t>
            </a:r>
            <a:r>
              <a:rPr lang="fr-MQ" sz="4400" dirty="0"/>
              <a:t>a également changé le nom de son programme « la route de l’esclave » en « route des personnes mises en esclavages » pour prendre en compte cette réalité.</a:t>
            </a:r>
          </a:p>
          <a:p>
            <a:r>
              <a:rPr lang="fr-FR" sz="4400" dirty="0"/>
              <a:t>https://</a:t>
            </a:r>
            <a:r>
              <a:rPr lang="fr-FR" sz="4400" dirty="0" err="1"/>
              <a:t>www.radiofrance.fr</a:t>
            </a:r>
            <a:r>
              <a:rPr lang="fr-FR" sz="4400" dirty="0"/>
              <a:t>/</a:t>
            </a:r>
            <a:r>
              <a:rPr lang="fr-FR" sz="4400" dirty="0" err="1"/>
              <a:t>franceculture</a:t>
            </a:r>
            <a:r>
              <a:rPr lang="fr-FR" sz="4400" dirty="0"/>
              <a:t>/podcasts/le-cours-de-l-histoire/esclavage-en-mediterranee-nouveaux-regards-historiques-6836629</a:t>
            </a:r>
            <a:endParaRPr lang="fr-MQ" sz="4400" dirty="0"/>
          </a:p>
          <a:p>
            <a:endParaRPr lang="fr-MQ" sz="4000" dirty="0"/>
          </a:p>
          <a:p>
            <a:r>
              <a:rPr lang="fr-FR" sz="4400" b="1" dirty="0">
                <a:latin typeface="Times New Roman" panose="02020603050405020304" pitchFamily="18" charset="0"/>
                <a:cs typeface="Times New Roman" panose="02020603050405020304" pitchFamily="18" charset="0"/>
              </a:rPr>
              <a:t>Sociétés à esclaves/ sociétés esclavagistes ?</a:t>
            </a:r>
          </a:p>
          <a:p>
            <a:r>
              <a:rPr lang="fr-FR" sz="4400" dirty="0">
                <a:latin typeface="Times New Roman" panose="02020603050405020304" pitchFamily="18" charset="0"/>
                <a:cs typeface="Times New Roman" panose="02020603050405020304" pitchFamily="18" charset="0"/>
              </a:rPr>
              <a:t>Sociétés à esclaves : sociétés où l’on trouve des esclaves, mais où ils constituent une faible proportion de la population</a:t>
            </a:r>
          </a:p>
          <a:p>
            <a:r>
              <a:rPr lang="fr-FR" sz="4400" dirty="0">
                <a:latin typeface="Times New Roman" panose="02020603050405020304" pitchFamily="18" charset="0"/>
                <a:cs typeface="Times New Roman" panose="02020603050405020304" pitchFamily="18" charset="0"/>
              </a:rPr>
              <a:t>Sociétés esclavagistes : sociétés où les esclaves constituent une forte proportion de la population globale( au moins 40%) et où l’esclavage,  est considéré comme un fondement de la société.</a:t>
            </a:r>
          </a:p>
          <a:p>
            <a:r>
              <a:rPr lang="fr-FR" sz="4400" dirty="0">
                <a:latin typeface="Times New Roman" panose="02020603050405020304" pitchFamily="18" charset="0"/>
                <a:cs typeface="Times New Roman" panose="02020603050405020304" pitchFamily="18" charset="0"/>
              </a:rPr>
              <a:t> </a:t>
            </a:r>
            <a:r>
              <a:rPr lang="fr-FR" sz="4400" b="1" dirty="0">
                <a:latin typeface="Times New Roman" panose="02020603050405020304" pitchFamily="18" charset="0"/>
                <a:cs typeface="Times New Roman" panose="02020603050405020304" pitchFamily="18" charset="0"/>
              </a:rPr>
              <a:t>Résistance /« A</a:t>
            </a:r>
            <a:r>
              <a:rPr lang="fr-MQ" sz="4400" b="1" dirty="0">
                <a:latin typeface="Times New Roman" panose="02020603050405020304" pitchFamily="18" charset="0"/>
                <a:cs typeface="Times New Roman" panose="02020603050405020304" pitchFamily="18" charset="0"/>
              </a:rPr>
              <a:t>gency » /agentivité ?</a:t>
            </a:r>
          </a:p>
          <a:p>
            <a:r>
              <a:rPr lang="fr-MQ" sz="4400" dirty="0">
                <a:latin typeface="Times New Roman" panose="02020603050405020304" pitchFamily="18" charset="0"/>
                <a:cs typeface="Times New Roman" panose="02020603050405020304" pitchFamily="18" charset="0"/>
              </a:rPr>
              <a:t>Résistance : </a:t>
            </a:r>
            <a:r>
              <a:rPr lang="fr-FR" sz="4400" dirty="0">
                <a:solidFill>
                  <a:srgbClr val="000000"/>
                </a:solidFill>
                <a:latin typeface="Times New Roman" panose="02020603050405020304" pitchFamily="18" charset="0"/>
                <a:cs typeface="Times New Roman" panose="02020603050405020304" pitchFamily="18" charset="0"/>
              </a:rPr>
              <a:t>refus d'accepter de subir les contraintes, violences et/ou vexations, jugées insupportables, qui sont exercées par une autorité contre une personne, les libertés individuelles ou collectives ; l'action qui en découle (source : CNRTL)</a:t>
            </a:r>
          </a:p>
          <a:p>
            <a:r>
              <a:rPr lang="fr-FR" sz="4400" dirty="0">
                <a:latin typeface="Times New Roman" panose="02020603050405020304" pitchFamily="18" charset="0"/>
                <a:cs typeface="Times New Roman" panose="02020603050405020304" pitchFamily="18" charset="0"/>
              </a:rPr>
              <a:t>R</a:t>
            </a:r>
            <a:r>
              <a:rPr lang="fr-MQ" sz="4400" dirty="0">
                <a:latin typeface="Times New Roman" panose="02020603050405020304" pitchFamily="18" charset="0"/>
                <a:cs typeface="Times New Roman" panose="02020603050405020304" pitchFamily="18" charset="0"/>
              </a:rPr>
              <a:t>ésistances actives, résistances passives, une terminologie inadaptée : résistances contre soi et résistances contre le maître</a:t>
            </a:r>
          </a:p>
          <a:p>
            <a:r>
              <a:rPr lang="fr-MQ" sz="4400" dirty="0">
                <a:latin typeface="Times New Roman" panose="02020603050405020304" pitchFamily="18" charset="0"/>
                <a:cs typeface="Times New Roman" panose="02020603050405020304" pitchFamily="18" charset="0"/>
              </a:rPr>
              <a:t>Tout n’est pas résistance : de l’intérêt du concept  d’</a:t>
            </a:r>
            <a:r>
              <a:rPr lang="fr-FR" sz="4400" dirty="0">
                <a:latin typeface="Times New Roman" panose="02020603050405020304" pitchFamily="18" charset="0"/>
                <a:cs typeface="Times New Roman" panose="02020603050405020304" pitchFamily="18" charset="0"/>
              </a:rPr>
              <a:t>a</a:t>
            </a:r>
            <a:r>
              <a:rPr lang="fr-MQ" sz="4400" dirty="0">
                <a:latin typeface="Times New Roman" panose="02020603050405020304" pitchFamily="18" charset="0"/>
                <a:cs typeface="Times New Roman" panose="02020603050405020304" pitchFamily="18" charset="0"/>
              </a:rPr>
              <a:t>gentivité ou d’</a:t>
            </a:r>
            <a:r>
              <a:rPr lang="fr-MQ" sz="4400" i="1" dirty="0">
                <a:latin typeface="Times New Roman" panose="02020603050405020304" pitchFamily="18" charset="0"/>
                <a:cs typeface="Times New Roman" panose="02020603050405020304" pitchFamily="18" charset="0"/>
              </a:rPr>
              <a:t>agency</a:t>
            </a:r>
            <a:r>
              <a:rPr lang="fr-MQ" sz="4400" dirty="0">
                <a:latin typeface="Times New Roman" panose="02020603050405020304" pitchFamily="18" charset="0"/>
                <a:cs typeface="Times New Roman" panose="02020603050405020304" pitchFamily="18" charset="0"/>
              </a:rPr>
              <a:t> = la capacité à exercer ses propres choix.</a:t>
            </a:r>
          </a:p>
          <a:p>
            <a:endParaRPr lang="fr-MQ" sz="4000" dirty="0"/>
          </a:p>
          <a:p>
            <a:r>
              <a:rPr lang="fr-FR" sz="4400" b="1" dirty="0"/>
              <a:t>L</a:t>
            </a:r>
            <a:r>
              <a:rPr lang="fr-MQ" sz="4400" b="1" dirty="0"/>
              <a:t>ibres de couleur </a:t>
            </a:r>
            <a:r>
              <a:rPr lang="fr-MQ" sz="4400" dirty="0"/>
              <a:t>: personne noire ou métisse, libre de naissance ou par affranchissement</a:t>
            </a:r>
          </a:p>
          <a:p>
            <a:r>
              <a:rPr lang="fr-FR" sz="4400" b="1" dirty="0"/>
              <a:t>P</a:t>
            </a:r>
            <a:r>
              <a:rPr lang="fr-MQ" sz="4400" b="1" dirty="0"/>
              <a:t>atronés / libres de fait/ libres de savanne </a:t>
            </a:r>
            <a:r>
              <a:rPr lang="fr-MQ" sz="4400" dirty="0"/>
              <a:t>: personnes esclaves  de droit mais vivant de fait comme un personne mibre du fait d’une procédure incomplète d’affranchissement (remise d’un consentement de liberté, non paiement de la taxe ou non-enregistrement de l’affranchissement chez un notaire ou au greffe) Ou d’une absence de procédure légale (don d’une liberté de savane). </a:t>
            </a:r>
            <a:r>
              <a:rPr lang="fr-FR" sz="4400" dirty="0"/>
              <a:t>L</a:t>
            </a:r>
            <a:r>
              <a:rPr lang="fr-MQ" sz="4400" dirty="0"/>
              <a:t>e terme patroné se rencontre en M</a:t>
            </a:r>
            <a:r>
              <a:rPr lang="fr-FR" sz="4400" dirty="0"/>
              <a:t>a</a:t>
            </a:r>
            <a:r>
              <a:rPr lang="fr-MQ" sz="4400" dirty="0"/>
              <a:t>rtinique à partir du XIXe siècle.</a:t>
            </a:r>
          </a:p>
          <a:p>
            <a:endParaRPr lang="fr-MQ" dirty="0"/>
          </a:p>
        </p:txBody>
      </p:sp>
    </p:spTree>
    <p:extLst>
      <p:ext uri="{BB962C8B-B14F-4D97-AF65-F5344CB8AC3E}">
        <p14:creationId xmlns:p14="http://schemas.microsoft.com/office/powerpoint/2010/main" val="187815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08B57-238E-5F53-9CD9-D4D9EAED28E2}"/>
              </a:ext>
            </a:extLst>
          </p:cNvPr>
          <p:cNvSpPr>
            <a:spLocks noGrp="1"/>
          </p:cNvSpPr>
          <p:nvPr>
            <p:ph type="title"/>
          </p:nvPr>
        </p:nvSpPr>
        <p:spPr>
          <a:xfrm>
            <a:off x="838200" y="102871"/>
            <a:ext cx="10515600" cy="1587818"/>
          </a:xfrm>
        </p:spPr>
        <p:txBody>
          <a:bodyPr>
            <a:normAutofit fontScale="90000"/>
          </a:bodyPr>
          <a:lstStyle/>
          <a:p>
            <a:r>
              <a:rPr lang="fr-FR" dirty="0"/>
              <a:t>U</a:t>
            </a:r>
            <a:r>
              <a:rPr lang="fr-MQ" dirty="0"/>
              <a:t>n document qui met en valeur la richesse du réseau social des esclavisés au-delà de ce que le maître a pu prévoir</a:t>
            </a:r>
          </a:p>
        </p:txBody>
      </p:sp>
      <p:sp>
        <p:nvSpPr>
          <p:cNvPr id="3" name="Espace réservé du contenu 2">
            <a:extLst>
              <a:ext uri="{FF2B5EF4-FFF2-40B4-BE49-F238E27FC236}">
                <a16:creationId xmlns:a16="http://schemas.microsoft.com/office/drawing/2014/main" id="{14F3ED76-2C73-EF95-05A7-C183816DE7C5}"/>
              </a:ext>
            </a:extLst>
          </p:cNvPr>
          <p:cNvSpPr>
            <a:spLocks noGrp="1"/>
          </p:cNvSpPr>
          <p:nvPr>
            <p:ph idx="1"/>
          </p:nvPr>
        </p:nvSpPr>
        <p:spPr/>
        <p:txBody>
          <a:bodyPr>
            <a:normAutofit fontScale="77500" lnSpcReduction="20000"/>
          </a:bodyPr>
          <a:lstStyle/>
          <a:p>
            <a:pPr algn="just"/>
            <a:r>
              <a:rPr lang="fr-FR" b="1" i="0" dirty="0">
                <a:solidFill>
                  <a:srgbClr val="2A3139"/>
                </a:solidFill>
                <a:effectLst/>
                <a:latin typeface="Raleway" pitchFamily="2" charset="77"/>
              </a:rPr>
              <a:t>Saint-Domingue, </a:t>
            </a:r>
            <a:r>
              <a:rPr lang="fr-FR" b="1" i="1" dirty="0">
                <a:solidFill>
                  <a:srgbClr val="2A3139"/>
                </a:solidFill>
                <a:effectLst/>
                <a:latin typeface="Raleway" pitchFamily="2" charset="77"/>
              </a:rPr>
              <a:t>Affiches américaines</a:t>
            </a:r>
            <a:r>
              <a:rPr lang="fr-FR" b="1" i="0" dirty="0">
                <a:solidFill>
                  <a:srgbClr val="2A3139"/>
                </a:solidFill>
                <a:effectLst/>
                <a:latin typeface="Raleway" pitchFamily="2" charset="77"/>
              </a:rPr>
              <a:t> - 1775-08-02</a:t>
            </a:r>
          </a:p>
          <a:p>
            <a:pPr algn="just"/>
            <a:r>
              <a:rPr lang="fr-FR" b="1" i="0" dirty="0">
                <a:solidFill>
                  <a:srgbClr val="444444"/>
                </a:solidFill>
                <a:effectLst/>
                <a:latin typeface="Raleway" pitchFamily="2" charset="77"/>
              </a:rPr>
              <a:t>Une Négresse, créole du Petit-</a:t>
            </a:r>
            <a:r>
              <a:rPr lang="fr-FR" b="1" i="0" dirty="0" err="1">
                <a:solidFill>
                  <a:srgbClr val="444444"/>
                </a:solidFill>
                <a:effectLst/>
                <a:latin typeface="Raleway" pitchFamily="2" charset="77"/>
              </a:rPr>
              <a:t>Goave</a:t>
            </a:r>
            <a:r>
              <a:rPr lang="fr-FR" b="1" i="0" dirty="0">
                <a:solidFill>
                  <a:srgbClr val="444444"/>
                </a:solidFill>
                <a:effectLst/>
                <a:latin typeface="Raleway" pitchFamily="2" charset="77"/>
              </a:rPr>
              <a:t>, nommée Marie-Louise, mais plus connue sous le nom de Marie </a:t>
            </a:r>
            <a:r>
              <a:rPr lang="fr-FR" b="1" i="0" dirty="0" err="1">
                <a:solidFill>
                  <a:srgbClr val="444444"/>
                </a:solidFill>
                <a:effectLst/>
                <a:latin typeface="Raleway" pitchFamily="2" charset="77"/>
              </a:rPr>
              <a:t>Gouen</a:t>
            </a:r>
            <a:r>
              <a:rPr lang="fr-FR" b="1" i="0" dirty="0">
                <a:solidFill>
                  <a:srgbClr val="444444"/>
                </a:solidFill>
                <a:effectLst/>
                <a:latin typeface="Raleway" pitchFamily="2" charset="77"/>
              </a:rPr>
              <a:t>, servante &amp; blanchisseuse, taille de 5 pieds 2 pouces ou environ, âgée de 27 à 28 ans, est partie </a:t>
            </a:r>
            <a:r>
              <a:rPr lang="fr-FR" b="1" i="0" dirty="0" err="1">
                <a:solidFill>
                  <a:srgbClr val="444444"/>
                </a:solidFill>
                <a:effectLst/>
                <a:latin typeface="Raleway" pitchFamily="2" charset="77"/>
              </a:rPr>
              <a:t>marone</a:t>
            </a:r>
            <a:r>
              <a:rPr lang="fr-FR" b="1" i="0" dirty="0">
                <a:solidFill>
                  <a:srgbClr val="444444"/>
                </a:solidFill>
                <a:effectLst/>
                <a:latin typeface="Raleway" pitchFamily="2" charset="77"/>
              </a:rPr>
              <a:t>, le 15 mai 1774, de l'habitation de M. </a:t>
            </a:r>
            <a:r>
              <a:rPr lang="fr-FR" b="1" i="0" dirty="0" err="1">
                <a:solidFill>
                  <a:srgbClr val="444444"/>
                </a:solidFill>
                <a:effectLst/>
                <a:latin typeface="Raleway" pitchFamily="2" charset="77"/>
              </a:rPr>
              <a:t>Berson</a:t>
            </a:r>
            <a:r>
              <a:rPr lang="fr-FR" b="1" i="0" dirty="0">
                <a:solidFill>
                  <a:srgbClr val="444444"/>
                </a:solidFill>
                <a:effectLst/>
                <a:latin typeface="Raleway" pitchFamily="2" charset="77"/>
              </a:rPr>
              <a:t>, son maître actuel. Ladite négresse a été vue depuis peu dans les cases à </a:t>
            </a:r>
            <a:r>
              <a:rPr lang="fr-FR" b="1" i="0" dirty="0" err="1">
                <a:solidFill>
                  <a:srgbClr val="444444"/>
                </a:solidFill>
                <a:effectLst/>
                <a:latin typeface="Raleway" pitchFamily="2" charset="77"/>
              </a:rPr>
              <a:t>Negres</a:t>
            </a:r>
            <a:r>
              <a:rPr lang="fr-FR" b="1" i="0" dirty="0">
                <a:solidFill>
                  <a:srgbClr val="444444"/>
                </a:solidFill>
                <a:effectLst/>
                <a:latin typeface="Raleway" pitchFamily="2" charset="77"/>
              </a:rPr>
              <a:t> de MM. </a:t>
            </a:r>
            <a:r>
              <a:rPr lang="fr-FR" b="1" i="0" dirty="0" err="1">
                <a:solidFill>
                  <a:srgbClr val="444444"/>
                </a:solidFill>
                <a:effectLst/>
                <a:latin typeface="Raleway" pitchFamily="2" charset="77"/>
              </a:rPr>
              <a:t>Binau</a:t>
            </a:r>
            <a:r>
              <a:rPr lang="fr-FR" b="1" i="0" dirty="0">
                <a:solidFill>
                  <a:srgbClr val="444444"/>
                </a:solidFill>
                <a:effectLst/>
                <a:latin typeface="Raleway" pitchFamily="2" charset="77"/>
              </a:rPr>
              <a:t> &amp; </a:t>
            </a:r>
            <a:r>
              <a:rPr lang="fr-FR" b="1" i="0" dirty="0" err="1">
                <a:solidFill>
                  <a:srgbClr val="444444"/>
                </a:solidFill>
                <a:effectLst/>
                <a:latin typeface="Raleway" pitchFamily="2" charset="77"/>
              </a:rPr>
              <a:t>Cuperlier</a:t>
            </a:r>
            <a:r>
              <a:rPr lang="fr-FR" b="1" i="0" dirty="0">
                <a:solidFill>
                  <a:srgbClr val="444444"/>
                </a:solidFill>
                <a:effectLst/>
                <a:latin typeface="Raleway" pitchFamily="2" charset="77"/>
              </a:rPr>
              <a:t>, au Petit-</a:t>
            </a:r>
            <a:r>
              <a:rPr lang="fr-FR" b="1" i="0" dirty="0" err="1">
                <a:solidFill>
                  <a:srgbClr val="444444"/>
                </a:solidFill>
                <a:effectLst/>
                <a:latin typeface="Raleway" pitchFamily="2" charset="77"/>
              </a:rPr>
              <a:t>Goave</a:t>
            </a:r>
            <a:r>
              <a:rPr lang="fr-FR" b="1" i="0" dirty="0">
                <a:solidFill>
                  <a:srgbClr val="444444"/>
                </a:solidFill>
                <a:effectLst/>
                <a:latin typeface="Raleway" pitchFamily="2" charset="77"/>
              </a:rPr>
              <a:t>, &amp; d'Antoine </a:t>
            </a:r>
            <a:r>
              <a:rPr lang="fr-FR" b="1" i="0" dirty="0" err="1">
                <a:solidFill>
                  <a:srgbClr val="444444"/>
                </a:solidFill>
                <a:effectLst/>
                <a:latin typeface="Raleway" pitchFamily="2" charset="77"/>
              </a:rPr>
              <a:t>Depas</a:t>
            </a:r>
            <a:r>
              <a:rPr lang="fr-FR" b="1" i="0" dirty="0">
                <a:solidFill>
                  <a:srgbClr val="444444"/>
                </a:solidFill>
                <a:effectLst/>
                <a:latin typeface="Raleway" pitchFamily="2" charset="77"/>
              </a:rPr>
              <a:t>, à Nippes. On prévient que son </a:t>
            </a:r>
            <a:r>
              <a:rPr lang="fr-FR" b="1" i="0" dirty="0" err="1">
                <a:solidFill>
                  <a:srgbClr val="444444"/>
                </a:solidFill>
                <a:effectLst/>
                <a:latin typeface="Raleway" pitchFamily="2" charset="77"/>
              </a:rPr>
              <a:t>pere</a:t>
            </a:r>
            <a:r>
              <a:rPr lang="fr-FR" b="1" i="0" dirty="0">
                <a:solidFill>
                  <a:srgbClr val="444444"/>
                </a:solidFill>
                <a:effectLst/>
                <a:latin typeface="Raleway" pitchFamily="2" charset="77"/>
              </a:rPr>
              <a:t> &amp; quelques uns de ses parents sont affranchis, qu'ils sont </a:t>
            </a:r>
            <a:r>
              <a:rPr lang="fr-FR" b="1" i="0" dirty="0" err="1">
                <a:solidFill>
                  <a:srgbClr val="444444"/>
                </a:solidFill>
                <a:effectLst/>
                <a:latin typeface="Raleway" pitchFamily="2" charset="77"/>
              </a:rPr>
              <a:t>résidens</a:t>
            </a:r>
            <a:r>
              <a:rPr lang="fr-FR" b="1" i="0" dirty="0">
                <a:solidFill>
                  <a:srgbClr val="444444"/>
                </a:solidFill>
                <a:effectLst/>
                <a:latin typeface="Raleway" pitchFamily="2" charset="77"/>
              </a:rPr>
              <a:t> sur une petite place, sise dans les hauteurs du Petit-</a:t>
            </a:r>
            <a:r>
              <a:rPr lang="fr-FR" b="1" i="0" dirty="0" err="1">
                <a:solidFill>
                  <a:srgbClr val="444444"/>
                </a:solidFill>
                <a:effectLst/>
                <a:latin typeface="Raleway" pitchFamily="2" charset="77"/>
              </a:rPr>
              <a:t>Goave</a:t>
            </a:r>
            <a:r>
              <a:rPr lang="fr-FR" b="1" i="0" dirty="0">
                <a:solidFill>
                  <a:srgbClr val="444444"/>
                </a:solidFill>
                <a:effectLst/>
                <a:latin typeface="Raleway" pitchFamily="2" charset="77"/>
              </a:rPr>
              <a:t>, qu'a léguée la nommée Bastienne-</a:t>
            </a:r>
            <a:r>
              <a:rPr lang="fr-FR" b="1" i="0" dirty="0" err="1">
                <a:solidFill>
                  <a:srgbClr val="444444"/>
                </a:solidFill>
                <a:effectLst/>
                <a:latin typeface="Raleway" pitchFamily="2" charset="77"/>
              </a:rPr>
              <a:t>Josephe</a:t>
            </a:r>
            <a:r>
              <a:rPr lang="fr-FR" b="1" i="0" dirty="0">
                <a:solidFill>
                  <a:srgbClr val="444444"/>
                </a:solidFill>
                <a:effectLst/>
                <a:latin typeface="Raleway" pitchFamily="2" charset="77"/>
              </a:rPr>
              <a:t>, négresse libre, à plusieurs de ses affranchis; que deux de ses </a:t>
            </a:r>
            <a:r>
              <a:rPr lang="fr-FR" b="1" i="0" dirty="0" err="1">
                <a:solidFill>
                  <a:srgbClr val="444444"/>
                </a:solidFill>
                <a:effectLst/>
                <a:latin typeface="Raleway" pitchFamily="2" charset="77"/>
              </a:rPr>
              <a:t>freres</a:t>
            </a:r>
            <a:r>
              <a:rPr lang="fr-FR" b="1" i="0" dirty="0">
                <a:solidFill>
                  <a:srgbClr val="444444"/>
                </a:solidFill>
                <a:effectLst/>
                <a:latin typeface="Raleway" pitchFamily="2" charset="77"/>
              </a:rPr>
              <a:t> ont été achetés à la vente de M. le chevalier de Bussy, par M. de </a:t>
            </a:r>
            <a:r>
              <a:rPr lang="fr-FR" b="1" i="0" dirty="0" err="1">
                <a:solidFill>
                  <a:srgbClr val="444444"/>
                </a:solidFill>
                <a:effectLst/>
                <a:latin typeface="Raleway" pitchFamily="2" charset="77"/>
              </a:rPr>
              <a:t>Bongars</a:t>
            </a:r>
            <a:r>
              <a:rPr lang="fr-FR" b="1" i="0" dirty="0">
                <a:solidFill>
                  <a:srgbClr val="444444"/>
                </a:solidFill>
                <a:effectLst/>
                <a:latin typeface="Raleway" pitchFamily="2" charset="77"/>
              </a:rPr>
              <a:t>, qui les a transférés sur son habitation à café, quartier du Port-au-Prince, où la dite Négresse a encore été vue &amp; s'y étant fait passer pour libre : elle a demeuré chez la nommée </a:t>
            </a:r>
            <a:r>
              <a:rPr lang="fr-FR" b="1" i="0" dirty="0" err="1">
                <a:solidFill>
                  <a:srgbClr val="444444"/>
                </a:solidFill>
                <a:effectLst/>
                <a:latin typeface="Raleway" pitchFamily="2" charset="77"/>
              </a:rPr>
              <a:t>Thérese</a:t>
            </a:r>
            <a:r>
              <a:rPr lang="fr-FR" b="1" i="0" dirty="0">
                <a:solidFill>
                  <a:srgbClr val="444444"/>
                </a:solidFill>
                <a:effectLst/>
                <a:latin typeface="Raleway" pitchFamily="2" charset="77"/>
              </a:rPr>
              <a:t>, mulâtresse libre au Port-au-Prince. On promet cinquante livres de récompense à celui qui la prendra, &amp; on donnera avis à M. </a:t>
            </a:r>
            <a:r>
              <a:rPr lang="fr-FR" b="1" i="0" dirty="0" err="1">
                <a:solidFill>
                  <a:srgbClr val="444444"/>
                </a:solidFill>
                <a:effectLst/>
                <a:latin typeface="Raleway" pitchFamily="2" charset="77"/>
              </a:rPr>
              <a:t>Kavanagh</a:t>
            </a:r>
            <a:r>
              <a:rPr lang="fr-FR" b="1" i="0" dirty="0">
                <a:solidFill>
                  <a:srgbClr val="444444"/>
                </a:solidFill>
                <a:effectLst/>
                <a:latin typeface="Raleway" pitchFamily="2" charset="77"/>
              </a:rPr>
              <a:t>, au Port-au-Prince, ou à M. </a:t>
            </a:r>
            <a:r>
              <a:rPr lang="fr-FR" b="1" i="0" dirty="0" err="1">
                <a:solidFill>
                  <a:srgbClr val="444444"/>
                </a:solidFill>
                <a:effectLst/>
                <a:latin typeface="Raleway" pitchFamily="2" charset="77"/>
              </a:rPr>
              <a:t>Berson</a:t>
            </a:r>
            <a:r>
              <a:rPr lang="fr-FR" b="1" i="0" dirty="0">
                <a:solidFill>
                  <a:srgbClr val="444444"/>
                </a:solidFill>
                <a:effectLst/>
                <a:latin typeface="Raleway" pitchFamily="2" charset="77"/>
              </a:rPr>
              <a:t>, au Grand-</a:t>
            </a:r>
            <a:r>
              <a:rPr lang="fr-FR" b="1" i="0" dirty="0" err="1">
                <a:solidFill>
                  <a:srgbClr val="444444"/>
                </a:solidFill>
                <a:effectLst/>
                <a:latin typeface="Raleway" pitchFamily="2" charset="77"/>
              </a:rPr>
              <a:t>Goave</a:t>
            </a:r>
            <a:r>
              <a:rPr lang="fr-FR" b="1" i="0" dirty="0">
                <a:solidFill>
                  <a:srgbClr val="444444"/>
                </a:solidFill>
                <a:effectLst/>
                <a:latin typeface="Raleway" pitchFamily="2" charset="77"/>
              </a:rPr>
              <a:t>.</a:t>
            </a:r>
          </a:p>
          <a:p>
            <a:endParaRPr lang="fr-MQ" dirty="0"/>
          </a:p>
        </p:txBody>
      </p:sp>
    </p:spTree>
    <p:extLst>
      <p:ext uri="{BB962C8B-B14F-4D97-AF65-F5344CB8AC3E}">
        <p14:creationId xmlns:p14="http://schemas.microsoft.com/office/powerpoint/2010/main" val="227564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DFBCA-FBEC-1884-7023-73C5C25A509E}"/>
              </a:ext>
            </a:extLst>
          </p:cNvPr>
          <p:cNvSpPr>
            <a:spLocks noGrp="1"/>
          </p:cNvSpPr>
          <p:nvPr>
            <p:ph type="title"/>
          </p:nvPr>
        </p:nvSpPr>
        <p:spPr>
          <a:xfrm>
            <a:off x="838200" y="205741"/>
            <a:ext cx="10515600" cy="1619884"/>
          </a:xfrm>
        </p:spPr>
        <p:txBody>
          <a:bodyPr>
            <a:normAutofit fontScale="90000"/>
          </a:bodyPr>
          <a:lstStyle/>
          <a:p>
            <a:r>
              <a:rPr lang="fr-MQ" dirty="0"/>
              <a:t>3. l’Archéologie : des données scientifiques pour objectiver la dureté de la condition servile et documenter sa matérialité</a:t>
            </a:r>
          </a:p>
        </p:txBody>
      </p:sp>
      <p:sp>
        <p:nvSpPr>
          <p:cNvPr id="3" name="Espace réservé du contenu 2">
            <a:extLst>
              <a:ext uri="{FF2B5EF4-FFF2-40B4-BE49-F238E27FC236}">
                <a16:creationId xmlns:a16="http://schemas.microsoft.com/office/drawing/2014/main" id="{3AFED593-4D33-B4DE-A0D9-C100FA187244}"/>
              </a:ext>
            </a:extLst>
          </p:cNvPr>
          <p:cNvSpPr>
            <a:spLocks noGrp="1"/>
          </p:cNvSpPr>
          <p:nvPr>
            <p:ph idx="1"/>
          </p:nvPr>
        </p:nvSpPr>
        <p:spPr>
          <a:xfrm>
            <a:off x="838200" y="1825624"/>
            <a:ext cx="10515600" cy="4586605"/>
          </a:xfrm>
        </p:spPr>
        <p:txBody>
          <a:bodyPr>
            <a:normAutofit fontScale="85000" lnSpcReduction="20000"/>
          </a:bodyPr>
          <a:lstStyle/>
          <a:p>
            <a:pPr algn="just"/>
            <a:r>
              <a:rPr lang="fr-MQ" dirty="0"/>
              <a:t> </a:t>
            </a:r>
            <a:r>
              <a:rPr lang="fr-FR" sz="3500" b="0" i="0" dirty="0" err="1">
                <a:solidFill>
                  <a:srgbClr val="5F6368"/>
                </a:solidFill>
                <a:effectLst/>
                <a:latin typeface="Times New Roman" panose="02020603050405020304" pitchFamily="18" charset="0"/>
                <a:cs typeface="Times New Roman" panose="02020603050405020304" pitchFamily="18" charset="0"/>
              </a:rPr>
              <a:t>Delpuech</a:t>
            </a:r>
            <a:r>
              <a:rPr lang="fr-FR" sz="3500" b="0" i="0" dirty="0">
                <a:solidFill>
                  <a:srgbClr val="5F6368"/>
                </a:solidFill>
                <a:effectLst/>
                <a:latin typeface="Times New Roman" panose="02020603050405020304" pitchFamily="18" charset="0"/>
                <a:cs typeface="Times New Roman" panose="02020603050405020304" pitchFamily="18" charset="0"/>
              </a:rPr>
              <a:t>, André et Jacob, Jean-Paul (</a:t>
            </a:r>
            <a:r>
              <a:rPr lang="fr-FR" sz="3500" b="0" i="0" dirty="0" err="1">
                <a:solidFill>
                  <a:srgbClr val="5F6368"/>
                </a:solidFill>
                <a:effectLst/>
                <a:latin typeface="Times New Roman" panose="02020603050405020304" pitchFamily="18" charset="0"/>
                <a:cs typeface="Times New Roman" panose="02020603050405020304" pitchFamily="18" charset="0"/>
              </a:rPr>
              <a:t>dir</a:t>
            </a:r>
            <a:r>
              <a:rPr lang="fr-FR" sz="3500" b="0" i="0" dirty="0">
                <a:solidFill>
                  <a:srgbClr val="5F6368"/>
                </a:solidFill>
                <a:effectLst/>
                <a:latin typeface="Times New Roman" panose="02020603050405020304" pitchFamily="18" charset="0"/>
                <a:cs typeface="Times New Roman" panose="02020603050405020304" pitchFamily="18" charset="0"/>
              </a:rPr>
              <a:t>.) </a:t>
            </a:r>
            <a:r>
              <a:rPr lang="fr-FR" sz="3500" b="0" i="1" dirty="0">
                <a:solidFill>
                  <a:srgbClr val="5F6368"/>
                </a:solidFill>
                <a:effectLst/>
                <a:latin typeface="Times New Roman" panose="02020603050405020304" pitchFamily="18" charset="0"/>
                <a:cs typeface="Times New Roman" panose="02020603050405020304" pitchFamily="18" charset="0"/>
              </a:rPr>
              <a:t>Archéologie de l'esclavage colonial</a:t>
            </a:r>
            <a:r>
              <a:rPr lang="fr-FR" sz="3500" dirty="0">
                <a:solidFill>
                  <a:srgbClr val="5F6368"/>
                </a:solidFill>
                <a:latin typeface="Times New Roman" panose="02020603050405020304" pitchFamily="18" charset="0"/>
                <a:cs typeface="Times New Roman" panose="02020603050405020304" pitchFamily="18" charset="0"/>
              </a:rPr>
              <a:t>, </a:t>
            </a:r>
            <a:r>
              <a:rPr lang="fr-FR" sz="3500" b="0" i="0" dirty="0">
                <a:solidFill>
                  <a:srgbClr val="5F6368"/>
                </a:solidFill>
                <a:effectLst/>
                <a:latin typeface="Times New Roman" panose="02020603050405020304" pitchFamily="18" charset="0"/>
                <a:cs typeface="Times New Roman" panose="02020603050405020304" pitchFamily="18" charset="0"/>
              </a:rPr>
              <a:t>Paris, La Découverte et INRAP, 2014,  408 pages.(Article de </a:t>
            </a:r>
            <a:r>
              <a:rPr lang="fr-FR" sz="3500" dirty="0">
                <a:solidFill>
                  <a:srgbClr val="5F6368"/>
                </a:solidFill>
                <a:latin typeface="Times New Roman" panose="02020603050405020304" pitchFamily="18" charset="0"/>
                <a:cs typeface="Times New Roman" panose="02020603050405020304" pitchFamily="18" charset="0"/>
              </a:rPr>
              <a:t>P</a:t>
            </a:r>
            <a:r>
              <a:rPr lang="fr-FR" sz="3500" b="0" i="0" dirty="0">
                <a:solidFill>
                  <a:srgbClr val="5F6368"/>
                </a:solidFill>
                <a:effectLst/>
                <a:latin typeface="Times New Roman" panose="02020603050405020304" pitchFamily="18" charset="0"/>
                <a:cs typeface="Times New Roman" panose="02020603050405020304" pitchFamily="18" charset="0"/>
              </a:rPr>
              <a:t>atrice Courtaud)</a:t>
            </a:r>
          </a:p>
          <a:p>
            <a:pPr algn="just"/>
            <a:r>
              <a:rPr lang="fr-FR" sz="2400" dirty="0">
                <a:solidFill>
                  <a:srgbClr val="0A0A0A"/>
                </a:solidFill>
                <a:effectLst/>
                <a:latin typeface="Times New Roman" panose="02020603050405020304" pitchFamily="18" charset="0"/>
                <a:cs typeface="Times New Roman" panose="02020603050405020304" pitchFamily="18" charset="0"/>
              </a:rPr>
              <a:t>Kenneth Kelly &amp; </a:t>
            </a:r>
            <a:r>
              <a:rPr lang="fr-FR" sz="2400" dirty="0" err="1">
                <a:solidFill>
                  <a:srgbClr val="0A0A0A"/>
                </a:solidFill>
                <a:effectLst/>
                <a:latin typeface="Times New Roman" panose="02020603050405020304" pitchFamily="18" charset="0"/>
                <a:cs typeface="Times New Roman" panose="02020603050405020304" pitchFamily="18" charset="0"/>
              </a:rPr>
              <a:t>Benoît</a:t>
            </a:r>
            <a:r>
              <a:rPr lang="fr-FR" sz="2400" dirty="0">
                <a:solidFill>
                  <a:srgbClr val="0A0A0A"/>
                </a:solidFill>
                <a:effectLst/>
                <a:latin typeface="Times New Roman" panose="02020603050405020304" pitchFamily="18" charset="0"/>
                <a:cs typeface="Times New Roman" panose="02020603050405020304" pitchFamily="18" charset="0"/>
              </a:rPr>
              <a:t> </a:t>
            </a:r>
            <a:r>
              <a:rPr lang="fr-FR" sz="2400" dirty="0" err="1">
                <a:solidFill>
                  <a:srgbClr val="0A0A0A"/>
                </a:solidFill>
                <a:effectLst/>
                <a:latin typeface="Times New Roman" panose="02020603050405020304" pitchFamily="18" charset="0"/>
                <a:cs typeface="Times New Roman" panose="02020603050405020304" pitchFamily="18" charset="0"/>
              </a:rPr>
              <a:t>Bérard</a:t>
            </a:r>
            <a:r>
              <a:rPr lang="fr-FR" sz="2400" dirty="0">
                <a:solidFill>
                  <a:srgbClr val="0A0A0A"/>
                </a:solidFill>
                <a:effectLst/>
                <a:latin typeface="Times New Roman" panose="02020603050405020304" pitchFamily="18" charset="0"/>
                <a:cs typeface="Times New Roman" panose="02020603050405020304" pitchFamily="18" charset="0"/>
              </a:rPr>
              <a:t> (</a:t>
            </a:r>
            <a:r>
              <a:rPr lang="fr-FR" sz="2400" dirty="0" err="1">
                <a:solidFill>
                  <a:srgbClr val="0A0A0A"/>
                </a:solidFill>
                <a:effectLst/>
                <a:latin typeface="Times New Roman" panose="02020603050405020304" pitchFamily="18" charset="0"/>
                <a:cs typeface="Times New Roman" panose="02020603050405020304" pitchFamily="18" charset="0"/>
              </a:rPr>
              <a:t>dir</a:t>
            </a:r>
            <a:r>
              <a:rPr lang="fr-FR" sz="2400" dirty="0">
                <a:solidFill>
                  <a:srgbClr val="0A0A0A"/>
                </a:solidFill>
                <a:effectLst/>
                <a:latin typeface="Times New Roman" panose="02020603050405020304" pitchFamily="18" charset="0"/>
                <a:cs typeface="Times New Roman" panose="02020603050405020304" pitchFamily="18" charset="0"/>
              </a:rPr>
              <a:t>), </a:t>
            </a:r>
            <a:r>
              <a:rPr lang="fr-FR" sz="2400" i="1" dirty="0">
                <a:solidFill>
                  <a:srgbClr val="000000"/>
                </a:solidFill>
                <a:effectLst/>
                <a:latin typeface="Times New Roman" panose="02020603050405020304" pitchFamily="18" charset="0"/>
                <a:cs typeface="Times New Roman" panose="02020603050405020304" pitchFamily="18" charset="0"/>
              </a:rPr>
              <a:t>BITASION</a:t>
            </a:r>
            <a:r>
              <a:rPr lang="fr-FR" sz="2400" b="1" i="1" dirty="0">
                <a:solidFill>
                  <a:srgbClr val="000000"/>
                </a:solidFill>
                <a:effectLst/>
                <a:latin typeface="Times New Roman" panose="02020603050405020304" pitchFamily="18" charset="0"/>
                <a:cs typeface="Times New Roman" panose="02020603050405020304" pitchFamily="18" charset="0"/>
              </a:rPr>
              <a:t>, </a:t>
            </a:r>
            <a:r>
              <a:rPr lang="fr-FR" sz="2400" i="1" dirty="0">
                <a:solidFill>
                  <a:srgbClr val="000000"/>
                </a:solidFill>
                <a:effectLst/>
                <a:latin typeface="Times New Roman" panose="02020603050405020304" pitchFamily="18" charset="0"/>
                <a:cs typeface="Times New Roman" panose="02020603050405020304" pitchFamily="18" charset="0"/>
              </a:rPr>
              <a:t>Archéologie des habitations</a:t>
            </a:r>
            <a:r>
              <a:rPr lang="fr-FR" sz="2400" dirty="0">
                <a:solidFill>
                  <a:srgbClr val="0A0A0A"/>
                </a:solidFill>
                <a:latin typeface="Times New Roman" panose="02020603050405020304" pitchFamily="18" charset="0"/>
                <a:cs typeface="Times New Roman" panose="02020603050405020304" pitchFamily="18" charset="0"/>
              </a:rPr>
              <a:t>-</a:t>
            </a:r>
            <a:r>
              <a:rPr lang="fr-FR" sz="2400" i="1" dirty="0">
                <a:solidFill>
                  <a:srgbClr val="000000"/>
                </a:solidFill>
                <a:effectLst/>
                <a:latin typeface="Times New Roman" panose="02020603050405020304" pitchFamily="18" charset="0"/>
                <a:cs typeface="Times New Roman" panose="02020603050405020304" pitchFamily="18" charset="0"/>
              </a:rPr>
              <a:t>plantations des Petites Antilles</a:t>
            </a:r>
            <a:r>
              <a:rPr lang="fr-FR" sz="2400" dirty="0">
                <a:solidFill>
                  <a:srgbClr val="094047"/>
                </a:solidFill>
                <a:effectLst/>
                <a:latin typeface="Times New Roman" panose="02020603050405020304" pitchFamily="18" charset="0"/>
                <a:cs typeface="Times New Roman" panose="02020603050405020304" pitchFamily="18" charset="0"/>
              </a:rPr>
              <a:t>, </a:t>
            </a:r>
            <a:r>
              <a:rPr lang="fr-FR" sz="2400" dirty="0" err="1">
                <a:solidFill>
                  <a:srgbClr val="0A0A0A"/>
                </a:solidFill>
                <a:effectLst/>
                <a:latin typeface="Times New Roman" panose="02020603050405020304" pitchFamily="18" charset="0"/>
                <a:cs typeface="Times New Roman" panose="02020603050405020304" pitchFamily="18" charset="0"/>
              </a:rPr>
              <a:t>Sidestone</a:t>
            </a:r>
            <a:r>
              <a:rPr lang="fr-FR" sz="2400" dirty="0">
                <a:solidFill>
                  <a:srgbClr val="0A0A0A"/>
                </a:solidFill>
                <a:effectLst/>
                <a:latin typeface="Times New Roman" panose="02020603050405020304" pitchFamily="18" charset="0"/>
                <a:cs typeface="Times New Roman" panose="02020603050405020304" pitchFamily="18" charset="0"/>
              </a:rPr>
              <a:t> </a:t>
            </a:r>
            <a:r>
              <a:rPr lang="fr-FR" sz="2400" dirty="0" err="1">
                <a:solidFill>
                  <a:srgbClr val="0A0A0A"/>
                </a:solidFill>
                <a:effectLst/>
                <a:latin typeface="Times New Roman" panose="02020603050405020304" pitchFamily="18" charset="0"/>
                <a:cs typeface="Times New Roman" panose="02020603050405020304" pitchFamily="18" charset="0"/>
              </a:rPr>
              <a:t>Press</a:t>
            </a:r>
            <a:r>
              <a:rPr lang="fr-FR" sz="2400" dirty="0">
                <a:solidFill>
                  <a:srgbClr val="0A0A0A"/>
                </a:solidFill>
                <a:effectLst/>
                <a:latin typeface="Times New Roman" panose="02020603050405020304" pitchFamily="18" charset="0"/>
                <a:cs typeface="Times New Roman" panose="02020603050405020304" pitchFamily="18" charset="0"/>
              </a:rPr>
              <a:t> </a:t>
            </a:r>
            <a:r>
              <a:rPr lang="fr-FR" sz="2400" dirty="0" err="1">
                <a:solidFill>
                  <a:srgbClr val="0A0A0A"/>
                </a:solidFill>
                <a:effectLst/>
                <a:latin typeface="Times New Roman" panose="02020603050405020304" pitchFamily="18" charset="0"/>
                <a:cs typeface="Times New Roman" panose="02020603050405020304" pitchFamily="18" charset="0"/>
              </a:rPr>
              <a:t>Academics</a:t>
            </a:r>
            <a:r>
              <a:rPr lang="fr-FR" sz="2400" dirty="0">
                <a:solidFill>
                  <a:srgbClr val="0A0A0A"/>
                </a:solidFill>
                <a:effectLst/>
                <a:latin typeface="Times New Roman" panose="02020603050405020304" pitchFamily="18" charset="0"/>
                <a:cs typeface="Times New Roman" panose="02020603050405020304" pitchFamily="18" charset="0"/>
              </a:rPr>
              <a:t>, 2014</a:t>
            </a:r>
            <a:endParaRPr lang="fr-MQ" sz="3500" dirty="0">
              <a:latin typeface="Times New Roman" panose="02020603050405020304" pitchFamily="18" charset="0"/>
              <a:cs typeface="Times New Roman" panose="02020603050405020304" pitchFamily="18" charset="0"/>
            </a:endParaRPr>
          </a:p>
          <a:p>
            <a:pPr algn="just"/>
            <a:r>
              <a:rPr lang="fr-MQ" sz="3500" dirty="0">
                <a:latin typeface="Times New Roman" panose="02020603050405020304" pitchFamily="18" charset="0"/>
                <a:cs typeface="Times New Roman" panose="02020603050405020304" pitchFamily="18" charset="0"/>
              </a:rPr>
              <a:t>Deux cimetières d’esclaves en cours d’étude en Martinique : l’anse Bellay et le cimetière du Fonds Saint-Jacques</a:t>
            </a:r>
          </a:p>
          <a:p>
            <a:pPr algn="just"/>
            <a:endParaRPr lang="fr-MQ" sz="3500" dirty="0">
              <a:latin typeface="Times New Roman" panose="02020603050405020304" pitchFamily="18" charset="0"/>
              <a:cs typeface="Times New Roman" panose="02020603050405020304" pitchFamily="18" charset="0"/>
            </a:endParaRPr>
          </a:p>
          <a:p>
            <a:pPr algn="just"/>
            <a:r>
              <a:rPr lang="fr-MQ" sz="3500" dirty="0">
                <a:latin typeface="Times New Roman" panose="02020603050405020304" pitchFamily="18" charset="0"/>
                <a:cs typeface="Times New Roman" panose="02020603050405020304" pitchFamily="18" charset="0"/>
              </a:rPr>
              <a:t>Un documentaire de </a:t>
            </a:r>
            <a:r>
              <a:rPr lang="fr-FR" sz="3500" kern="0" dirty="0">
                <a:effectLst/>
                <a:latin typeface="Times New Roman" panose="02020603050405020304" pitchFamily="18" charset="0"/>
                <a:ea typeface="Times New Roman" panose="02020603050405020304" pitchFamily="18" charset="0"/>
                <a:cs typeface="Times New Roman" panose="02020603050405020304" pitchFamily="18" charset="0"/>
              </a:rPr>
              <a:t>Claire Perdrix et Aurélie Bambuck  (2026)</a:t>
            </a:r>
            <a:endParaRPr lang="fr-MQ" sz="3500" dirty="0">
              <a:latin typeface="Times New Roman" panose="02020603050405020304" pitchFamily="18" charset="0"/>
              <a:cs typeface="Times New Roman" panose="02020603050405020304" pitchFamily="18" charset="0"/>
            </a:endParaRPr>
          </a:p>
          <a:p>
            <a:pPr marL="0" indent="0" algn="just">
              <a:buNone/>
            </a:pPr>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U</a:t>
            </a:r>
            <a:r>
              <a:rPr lang="fr-MQ" sz="3500" dirty="0">
                <a:latin typeface="Times New Roman" panose="02020603050405020304" pitchFamily="18" charset="0"/>
                <a:cs typeface="Times New Roman" panose="02020603050405020304" pitchFamily="18" charset="0"/>
              </a:rPr>
              <a:t>ne archéocapsule de l’Inrap : </a:t>
            </a:r>
            <a:r>
              <a:rPr lang="fr-FR" sz="2400" b="1" i="0" dirty="0">
                <a:solidFill>
                  <a:srgbClr val="CC0000"/>
                </a:solidFill>
                <a:effectLst/>
                <a:latin typeface="Times New Roman" panose="02020603050405020304" pitchFamily="18" charset="0"/>
                <a:cs typeface="Times New Roman" panose="02020603050405020304" pitchFamily="18" charset="0"/>
              </a:rPr>
              <a:t>« De sucre et de sang. Archéologie de l'esclavage colonial », </a:t>
            </a:r>
            <a:r>
              <a:rPr lang="fr-FR" sz="2400" b="1" i="0" dirty="0">
                <a:effectLst/>
                <a:latin typeface="Times New Roman" panose="02020603050405020304" pitchFamily="18" charset="0"/>
                <a:cs typeface="Times New Roman" panose="02020603050405020304" pitchFamily="18" charset="0"/>
              </a:rPr>
              <a:t>avec des exemples sur tous les territoires ultramarins concernés</a:t>
            </a:r>
          </a:p>
          <a:p>
            <a:pPr algn="just"/>
            <a:endParaRPr lang="fr-MQ" sz="3500" dirty="0">
              <a:latin typeface="Times New Roman" panose="02020603050405020304" pitchFamily="18" charset="0"/>
              <a:cs typeface="Times New Roman" panose="02020603050405020304" pitchFamily="18" charset="0"/>
            </a:endParaRPr>
          </a:p>
          <a:p>
            <a:endParaRPr lang="fr-MQ" dirty="0"/>
          </a:p>
        </p:txBody>
      </p:sp>
    </p:spTree>
    <p:extLst>
      <p:ext uri="{BB962C8B-B14F-4D97-AF65-F5344CB8AC3E}">
        <p14:creationId xmlns:p14="http://schemas.microsoft.com/office/powerpoint/2010/main" val="19777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CB3E6-555D-92A4-B36C-568BE3CE6989}"/>
              </a:ext>
            </a:extLst>
          </p:cNvPr>
          <p:cNvSpPr>
            <a:spLocks noGrp="1"/>
          </p:cNvSpPr>
          <p:nvPr>
            <p:ph type="title"/>
          </p:nvPr>
        </p:nvSpPr>
        <p:spPr/>
        <p:txBody>
          <a:bodyPr/>
          <a:lstStyle/>
          <a:p>
            <a:r>
              <a:rPr lang="fr-MQ" dirty="0"/>
              <a:t>III. </a:t>
            </a:r>
            <a:r>
              <a:rPr lang="fr-FR" dirty="0"/>
              <a:t>L</a:t>
            </a:r>
            <a:r>
              <a:rPr lang="fr-MQ" dirty="0"/>
              <a:t>a révolution aux Antilles</a:t>
            </a:r>
          </a:p>
        </p:txBody>
      </p:sp>
      <p:sp>
        <p:nvSpPr>
          <p:cNvPr id="3" name="Espace réservé du texte 2">
            <a:extLst>
              <a:ext uri="{FF2B5EF4-FFF2-40B4-BE49-F238E27FC236}">
                <a16:creationId xmlns:a16="http://schemas.microsoft.com/office/drawing/2014/main" id="{12FAA11C-24F5-DE74-B395-15F731E0C82B}"/>
              </a:ext>
            </a:extLst>
          </p:cNvPr>
          <p:cNvSpPr>
            <a:spLocks noGrp="1"/>
          </p:cNvSpPr>
          <p:nvPr>
            <p:ph type="body" idx="1"/>
          </p:nvPr>
        </p:nvSpPr>
        <p:spPr/>
        <p:txBody>
          <a:bodyPr/>
          <a:lstStyle/>
          <a:p>
            <a:r>
              <a:rPr lang="fr-FR" dirty="0"/>
              <a:t>+C</a:t>
            </a:r>
            <a:r>
              <a:rPr lang="fr-MQ" dirty="0"/>
              <a:t>ompléments sur les femmes des colonies en révolution</a:t>
            </a:r>
          </a:p>
        </p:txBody>
      </p:sp>
    </p:spTree>
    <p:extLst>
      <p:ext uri="{BB962C8B-B14F-4D97-AF65-F5344CB8AC3E}">
        <p14:creationId xmlns:p14="http://schemas.microsoft.com/office/powerpoint/2010/main" val="396377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B1F94-5953-C469-D595-83DF6F0E9747}"/>
              </a:ext>
            </a:extLst>
          </p:cNvPr>
          <p:cNvSpPr>
            <a:spLocks noGrp="1"/>
          </p:cNvSpPr>
          <p:nvPr>
            <p:ph type="title"/>
          </p:nvPr>
        </p:nvSpPr>
        <p:spPr>
          <a:xfrm>
            <a:off x="1062990" y="137161"/>
            <a:ext cx="10290810" cy="1085849"/>
          </a:xfrm>
        </p:spPr>
        <p:txBody>
          <a:bodyPr>
            <a:normAutofit fontScale="90000"/>
          </a:bodyPr>
          <a:lstStyle/>
          <a:p>
            <a:pPr algn="ctr"/>
            <a:br>
              <a:rPr lang="fr-FR" dirty="0">
                <a:solidFill>
                  <a:srgbClr val="000000"/>
                </a:solidFill>
                <a:latin typeface="Helvetica" pitchFamily="2" charset="0"/>
              </a:rPr>
            </a:br>
            <a:r>
              <a:rPr lang="fr-FR" dirty="0">
                <a:solidFill>
                  <a:srgbClr val="000000"/>
                </a:solidFill>
                <a:latin typeface="Helvetica" pitchFamily="2" charset="0"/>
              </a:rPr>
              <a:t>P</a:t>
            </a:r>
            <a:r>
              <a:rPr lang="fr-FR" dirty="0">
                <a:solidFill>
                  <a:srgbClr val="000000"/>
                </a:solidFill>
                <a:effectLst/>
                <a:latin typeface="Helvetica" pitchFamily="2" charset="0"/>
              </a:rPr>
              <a:t>ériode révolutionnaire</a:t>
            </a:r>
            <a:br>
              <a:rPr lang="fr-FR" dirty="0">
                <a:solidFill>
                  <a:srgbClr val="000000"/>
                </a:solidFill>
                <a:effectLst/>
                <a:latin typeface="Helvetica" pitchFamily="2" charset="0"/>
              </a:rPr>
            </a:br>
            <a:r>
              <a:rPr lang="fr-FR" dirty="0">
                <a:solidFill>
                  <a:srgbClr val="000000"/>
                </a:solidFill>
                <a:effectLst/>
                <a:latin typeface="Helvetica" pitchFamily="2" charset="0"/>
              </a:rPr>
              <a:t>quelques idées intéressantes à privilégier</a:t>
            </a:r>
            <a:br>
              <a:rPr lang="fr-FR" dirty="0">
                <a:solidFill>
                  <a:srgbClr val="000000"/>
                </a:solidFill>
                <a:effectLst/>
                <a:latin typeface="Helvetica" pitchFamily="2" charset="0"/>
              </a:rPr>
            </a:br>
            <a:endParaRPr lang="fr-MQ" dirty="0"/>
          </a:p>
        </p:txBody>
      </p:sp>
      <p:sp>
        <p:nvSpPr>
          <p:cNvPr id="3" name="Espace réservé du contenu 2">
            <a:extLst>
              <a:ext uri="{FF2B5EF4-FFF2-40B4-BE49-F238E27FC236}">
                <a16:creationId xmlns:a16="http://schemas.microsoft.com/office/drawing/2014/main" id="{7A32352C-6519-8C37-7F52-71EB50D4B375}"/>
              </a:ext>
            </a:extLst>
          </p:cNvPr>
          <p:cNvSpPr>
            <a:spLocks noGrp="1"/>
          </p:cNvSpPr>
          <p:nvPr>
            <p:ph idx="1"/>
          </p:nvPr>
        </p:nvSpPr>
        <p:spPr>
          <a:xfrm>
            <a:off x="800100" y="1405890"/>
            <a:ext cx="10553700" cy="4771073"/>
          </a:xfrm>
        </p:spPr>
        <p:txBody>
          <a:bodyPr>
            <a:normAutofit fontScale="55000" lnSpcReduction="20000"/>
          </a:bodyPr>
          <a:lstStyle/>
          <a:p>
            <a:r>
              <a:rPr lang="fr-FR" sz="3700" dirty="0">
                <a:solidFill>
                  <a:srgbClr val="000000"/>
                </a:solidFill>
                <a:effectLst/>
                <a:latin typeface="Times New Roman" panose="02020603050405020304" pitchFamily="18" charset="0"/>
                <a:cs typeface="Times New Roman" panose="02020603050405020304" pitchFamily="18" charset="0"/>
              </a:rPr>
              <a:t>L’universalité de la Révolution française ne s’est concrétisée que grâce à la révolte des  esclaves de la partie nord de la partie française de Saint-Domingue, qui a entraîné l’abolition de l’esclavage dès 1793  dans la partie française de Saint-Domingue, puis, à Paris et théoriquement dans tout l’empire, à partir de 1794. Cela constitue un apport majeur à la spécificité française par rapport notamment à la Révolution américaine et ce malgré les limites du système mis en place dans les colonies françaises.</a:t>
            </a:r>
          </a:p>
          <a:p>
            <a:r>
              <a:rPr lang="fr-FR" sz="3700" dirty="0">
                <a:solidFill>
                  <a:srgbClr val="000000"/>
                </a:solidFill>
                <a:effectLst/>
                <a:latin typeface="Times New Roman" panose="02020603050405020304" pitchFamily="18" charset="0"/>
                <a:cs typeface="Times New Roman" panose="02020603050405020304" pitchFamily="18" charset="0"/>
              </a:rPr>
              <a:t>A une époque où les philosophes doutent ordinairement de la capacité des esclaves à s’organiser dans la liberté sans une période intermédiaire, insister sur tous les aspects du processus qui mettent en valeur le rôle tant des afro-créoles que des Africains dans la conquête de la liberté, notamment dans la partie française de Saint-Domingue et l’exercice de la citoyenneté.</a:t>
            </a:r>
          </a:p>
          <a:p>
            <a:r>
              <a:rPr lang="fr-FR" sz="3700" dirty="0">
                <a:solidFill>
                  <a:srgbClr val="000000"/>
                </a:solidFill>
                <a:effectLst/>
                <a:latin typeface="Times New Roman" panose="02020603050405020304" pitchFamily="18" charset="0"/>
                <a:cs typeface="Times New Roman" panose="02020603050405020304" pitchFamily="18" charset="0"/>
              </a:rPr>
              <a:t>Au-delà des grands leaders, ne pas oublier de mettre en valeur le rôle des femmes (cf. partie ajoutée) dans le processus de la liberté générale ainsi que dans l’exercice de la citoyenneté et de la liberté au quotidien.</a:t>
            </a:r>
          </a:p>
          <a:p>
            <a:r>
              <a:rPr lang="fr-FR" sz="3700" dirty="0">
                <a:solidFill>
                  <a:srgbClr val="000000"/>
                </a:solidFill>
                <a:effectLst/>
                <a:latin typeface="Times New Roman" panose="02020603050405020304" pitchFamily="18" charset="0"/>
                <a:cs typeface="Times New Roman" panose="02020603050405020304" pitchFamily="18" charset="0"/>
              </a:rPr>
              <a:t>En Guyane et en Guadeloupe, tous les nouveaux libres ne sont pas redevenus esclaves en 1802 : tous ceux qui se sont mariés à des anciens libres ou des « Blancs »sont devenus propriétaires, en particulier en ville, sont restés libres.</a:t>
            </a:r>
          </a:p>
          <a:p>
            <a:r>
              <a:rPr lang="fr-FR" sz="3700" dirty="0">
                <a:solidFill>
                  <a:srgbClr val="000000"/>
                </a:solidFill>
                <a:effectLst/>
                <a:latin typeface="Times New Roman" panose="02020603050405020304" pitchFamily="18" charset="0"/>
                <a:cs typeface="Times New Roman" panose="02020603050405020304" pitchFamily="18" charset="0"/>
              </a:rPr>
              <a:t>Joséphine n’a aucun lien avec le rétablissement de l’esclavage en 1802</a:t>
            </a:r>
          </a:p>
          <a:p>
            <a:endParaRPr lang="fr-MQ" dirty="0"/>
          </a:p>
        </p:txBody>
      </p:sp>
    </p:spTree>
    <p:extLst>
      <p:ext uri="{BB962C8B-B14F-4D97-AF65-F5344CB8AC3E}">
        <p14:creationId xmlns:p14="http://schemas.microsoft.com/office/powerpoint/2010/main" val="29174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9F514-856E-B060-184D-DA7C0B6B99C6}"/>
              </a:ext>
            </a:extLst>
          </p:cNvPr>
          <p:cNvSpPr>
            <a:spLocks noGrp="1"/>
          </p:cNvSpPr>
          <p:nvPr>
            <p:ph type="title"/>
          </p:nvPr>
        </p:nvSpPr>
        <p:spPr/>
        <p:txBody>
          <a:bodyPr>
            <a:normAutofit fontScale="90000"/>
          </a:bodyPr>
          <a:lstStyle/>
          <a:p>
            <a:r>
              <a:rPr lang="fr-MQ" dirty="0"/>
              <a:t>IIIA. </a:t>
            </a:r>
            <a:r>
              <a:rPr lang="fr-MQ" b="1" dirty="0"/>
              <a:t>Combattre</a:t>
            </a:r>
            <a:r>
              <a:rPr lang="fr-MQ" dirty="0"/>
              <a:t> pour la liberté et la citoyenneté les armes à la main au temps des révolutions</a:t>
            </a:r>
          </a:p>
        </p:txBody>
      </p:sp>
      <p:sp>
        <p:nvSpPr>
          <p:cNvPr id="3" name="Espace réservé du contenu 2">
            <a:extLst>
              <a:ext uri="{FF2B5EF4-FFF2-40B4-BE49-F238E27FC236}">
                <a16:creationId xmlns:a16="http://schemas.microsoft.com/office/drawing/2014/main" id="{D537B33B-3FBF-F3E1-2929-D9FAFB8611FE}"/>
              </a:ext>
            </a:extLst>
          </p:cNvPr>
          <p:cNvSpPr>
            <a:spLocks noGrp="1"/>
          </p:cNvSpPr>
          <p:nvPr>
            <p:ph idx="1"/>
          </p:nvPr>
        </p:nvSpPr>
        <p:spPr>
          <a:xfrm>
            <a:off x="613317" y="1825624"/>
            <a:ext cx="10740483" cy="4887409"/>
          </a:xfrm>
        </p:spPr>
        <p:txBody>
          <a:bodyPr>
            <a:normAutofit fontScale="85000" lnSpcReduction="20000"/>
          </a:bodyPr>
          <a:lstStyle/>
          <a:p>
            <a:pPr marL="0" indent="0">
              <a:buNone/>
            </a:pPr>
            <a:r>
              <a:rPr lang="fr-MQ" dirty="0"/>
              <a:t>1. </a:t>
            </a:r>
            <a:r>
              <a:rPr lang="fr-FR" b="1" dirty="0"/>
              <a:t>A</a:t>
            </a:r>
            <a:r>
              <a:rPr lang="fr-MQ" b="1" dirty="0"/>
              <a:t>gir dans les premières heures de l’insurrection de 1791 </a:t>
            </a:r>
            <a:r>
              <a:rPr lang="fr-MQ" dirty="0"/>
              <a:t>: </a:t>
            </a:r>
          </a:p>
          <a:p>
            <a:r>
              <a:rPr lang="fr-MQ" dirty="0"/>
              <a:t>Cécile Fatiman, prêtresse vaudou (une manbo), lors de la cérémonie du Bois Caïman en 1791. Un personnage, encore honoré de nos jours en haïti,  mais sur lequel il y a quelques doutes (absente des plus anciens témoignages/ 1793)</a:t>
            </a:r>
          </a:p>
          <a:p>
            <a:r>
              <a:rPr lang="fr-MQ" dirty="0"/>
              <a:t>La princesse Améthyste (1791),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une ancienne élève de  la communauté des religieuses filles de Notre-Dame du Cap- Français qui aurait été initiée au vaudou et persuada ses camarades de la suivre dans l’insurrection prévue par </a:t>
            </a:r>
            <a:r>
              <a:rPr lang="fr-FR" kern="100" dirty="0">
                <a:latin typeface="Calibri" panose="020F0502020204030204" pitchFamily="34" charset="0"/>
                <a:ea typeface="Calibri" panose="020F0502020204030204" pitchFamily="34" charset="0"/>
                <a:cs typeface="Times New Roman" panose="02020603050405020304" pitchFamily="18" charset="0"/>
              </a:rPr>
              <a:t>J</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ean-Baptiste </a:t>
            </a:r>
            <a:r>
              <a:rPr lang="fr-FR" kern="100" dirty="0">
                <a:latin typeface="Calibri" panose="020F0502020204030204" pitchFamily="34" charset="0"/>
                <a:ea typeface="Calibri" panose="020F0502020204030204" pitchFamily="34" charset="0"/>
                <a:cs typeface="Times New Roman" panose="02020603050405020304" pitchFamily="18" charset="0"/>
              </a:rPr>
              <a:t>C</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ap pour les 30 et 31 août 1791. (Cf. source : la correspondance des religieuses citée par </a:t>
            </a:r>
            <a:r>
              <a:rPr lang="fr-FR" kern="100" dirty="0">
                <a:latin typeface="Calibri" panose="020F0502020204030204" pitchFamily="34" charset="0"/>
                <a:ea typeface="Calibri" panose="020F0502020204030204" pitchFamily="34" charset="0"/>
                <a:cs typeface="Times New Roman" panose="02020603050405020304" pitchFamily="18" charset="0"/>
              </a:rPr>
              <a:t>C</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arolyn Fick)</a:t>
            </a: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2.</a:t>
            </a:r>
            <a:r>
              <a:rPr lang="fr-MQ" b="1" dirty="0"/>
              <a:t> La participation ordinaire </a:t>
            </a:r>
            <a:r>
              <a:rPr lang="fr-MQ" dirty="0"/>
              <a:t>: haranguer, à l’africaine,  les hommes pour les inciter à combattre ; espionnes, lavandières, cuisinières (cf. François Pamphile de Lacroix)</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kern="100" dirty="0">
                <a:latin typeface="Calibri" panose="020F0502020204030204" pitchFamily="34" charset="0"/>
                <a:cs typeface="Times New Roman" panose="02020603050405020304" pitchFamily="18" charset="0"/>
              </a:rPr>
              <a:t>3. Reprendre le combat pour la liberté après l’arrestation de Toussaint</a:t>
            </a:r>
          </a:p>
          <a:p>
            <a:pPr marL="0" indent="0">
              <a:buNone/>
            </a:pPr>
            <a:r>
              <a:rPr lang="fr-FR" b="1" kern="100" dirty="0">
                <a:latin typeface="Calibri" panose="020F0502020204030204" pitchFamily="34" charset="0"/>
                <a:cs typeface="Times New Roman" panose="02020603050405020304" pitchFamily="18" charset="0"/>
              </a:rPr>
              <a:t>4. Les femmes officiers  de Toussaint Louverture et de Dessalines</a:t>
            </a:r>
            <a:endParaRPr lang="fr-MQ" b="1" dirty="0"/>
          </a:p>
          <a:p>
            <a:r>
              <a:rPr lang="fr-MQ" dirty="0"/>
              <a:t>1802 Sanithe Bélair, Marie-Jeanne Lamartinière, Victoria Montou dite Toya, officiers des armées de  Toussaint Louverture</a:t>
            </a:r>
          </a:p>
          <a:p>
            <a:endParaRPr lang="fr-MQ" dirty="0"/>
          </a:p>
          <a:p>
            <a:endParaRPr lang="fr-MQ" dirty="0"/>
          </a:p>
        </p:txBody>
      </p:sp>
    </p:spTree>
    <p:extLst>
      <p:ext uri="{BB962C8B-B14F-4D97-AF65-F5344CB8AC3E}">
        <p14:creationId xmlns:p14="http://schemas.microsoft.com/office/powerpoint/2010/main" val="77823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71CD5-B94C-BA6D-252F-1E87C4D6C024}"/>
              </a:ext>
            </a:extLst>
          </p:cNvPr>
          <p:cNvSpPr>
            <a:spLocks noGrp="1"/>
          </p:cNvSpPr>
          <p:nvPr>
            <p:ph type="title"/>
          </p:nvPr>
        </p:nvSpPr>
        <p:spPr/>
        <p:txBody>
          <a:bodyPr/>
          <a:lstStyle/>
          <a:p>
            <a:r>
              <a:rPr lang="fr-MQ" dirty="0"/>
              <a:t>La cérémonie du Bois Caïman</a:t>
            </a:r>
          </a:p>
        </p:txBody>
      </p:sp>
      <p:sp>
        <p:nvSpPr>
          <p:cNvPr id="3" name="Espace réservé pour une image  2">
            <a:extLst>
              <a:ext uri="{FF2B5EF4-FFF2-40B4-BE49-F238E27FC236}">
                <a16:creationId xmlns:a16="http://schemas.microsoft.com/office/drawing/2014/main" id="{E4784F7F-A62C-3DC0-EF89-E1030C6DA1F6}"/>
              </a:ext>
            </a:extLst>
          </p:cNvPr>
          <p:cNvSpPr>
            <a:spLocks noGrp="1"/>
          </p:cNvSpPr>
          <p:nvPr>
            <p:ph type="pic" idx="1"/>
          </p:nvPr>
        </p:nvSpPr>
        <p:spPr>
          <a:xfrm>
            <a:off x="11490203" y="4832595"/>
            <a:ext cx="6172200" cy="4873625"/>
          </a:xfrm>
        </p:spPr>
      </p:sp>
      <p:sp>
        <p:nvSpPr>
          <p:cNvPr id="4" name="Espace réservé du texte 3">
            <a:extLst>
              <a:ext uri="{FF2B5EF4-FFF2-40B4-BE49-F238E27FC236}">
                <a16:creationId xmlns:a16="http://schemas.microsoft.com/office/drawing/2014/main" id="{4900B973-ABC6-8B14-FEFF-AEAC193FC803}"/>
              </a:ext>
            </a:extLst>
          </p:cNvPr>
          <p:cNvSpPr>
            <a:spLocks noGrp="1"/>
          </p:cNvSpPr>
          <p:nvPr>
            <p:ph type="body" sz="half" idx="2"/>
          </p:nvPr>
        </p:nvSpPr>
        <p:spPr/>
        <p:txBody>
          <a:bodyPr/>
          <a:lstStyle/>
          <a:p>
            <a:endParaRPr lang="fr-MQ"/>
          </a:p>
        </p:txBody>
      </p:sp>
      <p:sp>
        <p:nvSpPr>
          <p:cNvPr id="5" name="Rectangle 1">
            <a:extLst>
              <a:ext uri="{FF2B5EF4-FFF2-40B4-BE49-F238E27FC236}">
                <a16:creationId xmlns:a16="http://schemas.microsoft.com/office/drawing/2014/main" id="{E822AC8E-7300-B8E6-90D3-79D3A15CF27E}"/>
              </a:ext>
            </a:extLst>
          </p:cNvPr>
          <p:cNvSpPr>
            <a:spLocks noChangeArrowheads="1"/>
          </p:cNvSpPr>
          <p:nvPr/>
        </p:nvSpPr>
        <p:spPr bwMode="auto">
          <a:xfrm flipV="1">
            <a:off x="10597662" y="7443734"/>
            <a:ext cx="28899124" cy="2819264"/>
          </a:xfrm>
          <a:prstGeom prst="rect">
            <a:avLst/>
          </a:prstGeom>
          <a:solidFill>
            <a:srgbClr val="2664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8528"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1000" b="0" i="0" u="none" strike="noStrike" cap="none" normalizeH="0" baseline="0" dirty="0">
                <a:ln>
                  <a:noFill/>
                </a:ln>
                <a:solidFill>
                  <a:srgbClr val="26649E"/>
                </a:solidFill>
                <a:effectLst/>
                <a:latin typeface="Arial" panose="020B0604020202020204" pitchFamily="34" charset="0"/>
                <a:cs typeface="Arial" panose="020B0604020202020204" pitchFamily="34" charset="0"/>
              </a:rPr>
              <a:t>Historique géné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80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  </a:t>
            </a:r>
            <a:r>
              <a:rPr kumimoji="0" lang="fr-MQ" altLang="fr-MQ" sz="108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     </a:t>
            </a:r>
            <a:endParaRPr kumimoji="0" lang="fr-MQ" altLang="fr-MQ"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9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Sur l’habitation de Le Normand de Mézy, au Morne rouge dans la commune de La Plaine du Nord, se situe le « Bois Caïman », haut lieu historique, où s’est déroulé dans la nuit du 14 au 15 Aout 1791, le premier rassemblement, qui allait donner lieu au soulèvement général des esclaves la semaine d’après,  du 22 au 23 aout 1791.</a:t>
            </a:r>
            <a:endParaRPr kumimoji="0" lang="fr-MQ" altLang="fr-MQ"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MQ" altLang="fr-MQ" sz="1800" b="0" i="0" u="none" strike="noStrike" cap="none" normalizeH="0" baseline="0" dirty="0">
                <a:ln>
                  <a:noFill/>
                </a:ln>
                <a:solidFill>
                  <a:schemeClr val="tx1"/>
                </a:solidFill>
                <a:effectLst/>
                <a:latin typeface="Arial" panose="020B0604020202020204" pitchFamily="34" charset="0"/>
              </a:rPr>
            </a:br>
            <a:endParaRPr kumimoji="0" lang="fr-MQ" altLang="fr-MQ"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a:extLst>
              <a:ext uri="{FF2B5EF4-FFF2-40B4-BE49-F238E27FC236}">
                <a16:creationId xmlns:a16="http://schemas.microsoft.com/office/drawing/2014/main" id="{916DA48E-32F8-EBA2-3DA5-04F435C0B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64" y="0"/>
            <a:ext cx="13543355" cy="99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3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8BD7F-CE49-2CC1-B1A0-0A8417536075}"/>
              </a:ext>
            </a:extLst>
          </p:cNvPr>
          <p:cNvSpPr>
            <a:spLocks noGrp="1"/>
          </p:cNvSpPr>
          <p:nvPr>
            <p:ph type="title"/>
          </p:nvPr>
        </p:nvSpPr>
        <p:spPr>
          <a:xfrm>
            <a:off x="929640" y="159385"/>
            <a:ext cx="10515600" cy="1325563"/>
          </a:xfrm>
        </p:spPr>
        <p:txBody>
          <a:bodyPr/>
          <a:lstStyle/>
          <a:p>
            <a:r>
              <a:rPr lang="fr-FR" dirty="0"/>
              <a:t>E</a:t>
            </a:r>
            <a:r>
              <a:rPr lang="fr-MQ" dirty="0"/>
              <a:t>xtrait de Charles Monrovia, </a:t>
            </a:r>
            <a:r>
              <a:rPr lang="fr-MQ" i="1" dirty="0"/>
              <a:t>La crête à Pierrot, 1907 </a:t>
            </a:r>
            <a:endParaRPr lang="fr-MQ" dirty="0"/>
          </a:p>
        </p:txBody>
      </p:sp>
      <p:sp>
        <p:nvSpPr>
          <p:cNvPr id="3" name="Espace réservé du contenu 2">
            <a:extLst>
              <a:ext uri="{FF2B5EF4-FFF2-40B4-BE49-F238E27FC236}">
                <a16:creationId xmlns:a16="http://schemas.microsoft.com/office/drawing/2014/main" id="{0BBAB8E7-A80F-986C-2AE1-FF83E13BFF45}"/>
              </a:ext>
            </a:extLst>
          </p:cNvPr>
          <p:cNvSpPr>
            <a:spLocks noGrp="1"/>
          </p:cNvSpPr>
          <p:nvPr>
            <p:ph idx="1"/>
          </p:nvPr>
        </p:nvSpPr>
        <p:spPr>
          <a:xfrm>
            <a:off x="422910" y="1325880"/>
            <a:ext cx="10930890" cy="7235189"/>
          </a:xfrm>
        </p:spPr>
        <p:txBody>
          <a:bodyPr numCol="2">
            <a:normAutofit/>
          </a:bodyPr>
          <a:lstStyle/>
          <a:p>
            <a:pPr marL="0" indent="0">
              <a:buNone/>
            </a:pPr>
            <a:r>
              <a:rPr lang="fr-FR" sz="1800" b="1" i="0" dirty="0" err="1">
                <a:solidFill>
                  <a:srgbClr val="444444"/>
                </a:solidFill>
                <a:effectLst/>
                <a:latin typeface="Times New Roman" panose="02020603050405020304" pitchFamily="18" charset="0"/>
                <a:cs typeface="Times New Roman" panose="02020603050405020304" pitchFamily="18" charset="0"/>
              </a:rPr>
              <a:t>Lamartinière</a:t>
            </a:r>
            <a:endParaRPr lang="fr-FR" sz="1800" b="1" i="0" dirty="0">
              <a:solidFill>
                <a:srgbClr val="444444"/>
              </a:solidFill>
              <a:effectLst/>
              <a:latin typeface="Times New Roman" panose="02020603050405020304" pitchFamily="18" charset="0"/>
              <a:cs typeface="Times New Roman" panose="02020603050405020304" pitchFamily="18" charset="0"/>
            </a:endParaRPr>
          </a:p>
          <a:p>
            <a:pPr marL="0" indent="0">
              <a:buNone/>
            </a:pPr>
            <a:r>
              <a:rPr lang="fr-FR" sz="1800" b="0" i="0" dirty="0">
                <a:solidFill>
                  <a:srgbClr val="444444"/>
                </a:solidFill>
                <a:effectLst/>
                <a:latin typeface="Times New Roman" panose="02020603050405020304" pitchFamily="18" charset="0"/>
                <a:cs typeface="Times New Roman" panose="02020603050405020304" pitchFamily="18" charset="0"/>
              </a:rPr>
              <a:t>Embrassons-nous et pars</a:t>
            </a:r>
            <a:endParaRPr lang="fr-FR" sz="1800" dirty="0">
              <a:latin typeface="Times New Roman" panose="02020603050405020304" pitchFamily="18" charset="0"/>
              <a:cs typeface="Times New Roman" panose="02020603050405020304" pitchFamily="18" charset="0"/>
            </a:endParaRPr>
          </a:p>
          <a:p>
            <a:pPr marL="0" indent="0">
              <a:buNone/>
            </a:pPr>
            <a:r>
              <a:rPr lang="fr-FR" sz="1800" b="1" i="0" dirty="0">
                <a:solidFill>
                  <a:srgbClr val="444444"/>
                </a:solidFill>
                <a:effectLst/>
                <a:latin typeface="Times New Roman" panose="02020603050405020304" pitchFamily="18" charset="0"/>
                <a:cs typeface="Times New Roman" panose="02020603050405020304" pitchFamily="18" charset="0"/>
              </a:rPr>
              <a:t>Marie-Jeanne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Je ne te quitte point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Je viens pour affronter la balle et la mitraille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Pour entendre gronder près de moi la bataille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Non pas pour t’embrasser une dernière fois,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Mais plutôt pour mourir en entendant ta voix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Ainsi, ne me dis pas de partir… Suis-je esclave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L’esclave seul a peur…</a:t>
            </a:r>
            <a:endParaRPr lang="fr-FR" sz="1800" dirty="0">
              <a:latin typeface="Times New Roman" panose="02020603050405020304" pitchFamily="18" charset="0"/>
              <a:cs typeface="Times New Roman" panose="02020603050405020304" pitchFamily="18" charset="0"/>
            </a:endParaRPr>
          </a:p>
          <a:p>
            <a:pPr marL="0" indent="0">
              <a:buNone/>
            </a:pPr>
            <a:r>
              <a:rPr lang="fr-FR" sz="1800" b="1" i="0" dirty="0">
                <a:solidFill>
                  <a:srgbClr val="444444"/>
                </a:solidFill>
                <a:effectLst/>
                <a:latin typeface="Times New Roman" panose="02020603050405020304" pitchFamily="18" charset="0"/>
                <a:cs typeface="Times New Roman" panose="02020603050405020304" pitchFamily="18" charset="0"/>
              </a:rPr>
              <a:t>Dessalines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Femme, vous êtes braves !…</a:t>
            </a:r>
          </a:p>
          <a:p>
            <a:pPr marL="0" indent="0">
              <a:buNone/>
            </a:pPr>
            <a:r>
              <a:rPr lang="fr-FR" sz="1800" b="1" i="0" dirty="0">
                <a:solidFill>
                  <a:srgbClr val="444444"/>
                </a:solidFill>
                <a:effectLst/>
                <a:latin typeface="Times New Roman" panose="02020603050405020304" pitchFamily="18" charset="0"/>
                <a:cs typeface="Times New Roman" panose="02020603050405020304" pitchFamily="18" charset="0"/>
              </a:rPr>
              <a:t>Marie-Jeanne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Moi je suis un combattant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Oui, je veux être au premier rang dans la tempête,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Je veux prendre ma part à la terrible fête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Il faut que l’on me voie au plus haut des remparts,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Le sabre au clair, avec mes cheveux épars,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Ce bonnet phrygien ! La colonne française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Frémira, en me voyant debout dans la fournaise,</a:t>
            </a:r>
            <a:br>
              <a:rPr lang="fr-FR" sz="1800" dirty="0">
                <a:latin typeface="Times New Roman" panose="02020603050405020304" pitchFamily="18" charset="0"/>
                <a:cs typeface="Times New Roman" panose="02020603050405020304" pitchFamily="18" charset="0"/>
              </a:rPr>
            </a:b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a:p>
            <a:endParaRPr lang="fr-FR" sz="1800" b="1" i="0" dirty="0">
              <a:solidFill>
                <a:srgbClr val="444444"/>
              </a:solidFill>
              <a:effectLst/>
              <a:latin typeface="Times New Roman" panose="02020603050405020304" pitchFamily="18" charset="0"/>
              <a:cs typeface="Times New Roman" panose="02020603050405020304" pitchFamily="18" charset="0"/>
            </a:endParaRPr>
          </a:p>
          <a:p>
            <a:endParaRPr lang="fr-FR" sz="1800" b="1" dirty="0">
              <a:solidFill>
                <a:srgbClr val="444444"/>
              </a:solidFill>
              <a:latin typeface="Times New Roman" panose="02020603050405020304" pitchFamily="18" charset="0"/>
              <a:cs typeface="Times New Roman" panose="02020603050405020304" pitchFamily="18" charset="0"/>
            </a:endParaRPr>
          </a:p>
          <a:p>
            <a:endParaRPr lang="fr-FR" sz="1800" b="1" i="0" dirty="0">
              <a:solidFill>
                <a:srgbClr val="444444"/>
              </a:solidFill>
              <a:effectLst/>
              <a:latin typeface="Times New Roman" panose="02020603050405020304" pitchFamily="18" charset="0"/>
              <a:cs typeface="Times New Roman" panose="02020603050405020304" pitchFamily="18" charset="0"/>
            </a:endParaRPr>
          </a:p>
          <a:p>
            <a:endParaRPr lang="fr-FR" sz="1800" b="1" dirty="0">
              <a:solidFill>
                <a:srgbClr val="444444"/>
              </a:solidFill>
              <a:latin typeface="Times New Roman" panose="02020603050405020304" pitchFamily="18" charset="0"/>
              <a:cs typeface="Times New Roman" panose="02020603050405020304" pitchFamily="18" charset="0"/>
            </a:endParaRPr>
          </a:p>
          <a:p>
            <a:r>
              <a:rPr lang="fr-FR" sz="1800" b="0" i="0" dirty="0">
                <a:solidFill>
                  <a:srgbClr val="444444"/>
                </a:solidFill>
                <a:effectLst/>
                <a:latin typeface="Times New Roman" panose="02020603050405020304" pitchFamily="18" charset="0"/>
                <a:cs typeface="Times New Roman" panose="02020603050405020304" pitchFamily="18" charset="0"/>
              </a:rPr>
              <a:t>Comme leur Jeanne d’Arc ; et vos vaillants soldats, jaloux, auprès de moi, de braver le trépas,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Alors qu’ils me verront montrer tant de courage,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Ne se battront qu’avec plus d’ardeur et de rage !…</a:t>
            </a:r>
            <a:endParaRPr lang="fr-FR" sz="1800" b="1" i="0" dirty="0">
              <a:solidFill>
                <a:srgbClr val="444444"/>
              </a:solidFill>
              <a:effectLst/>
              <a:latin typeface="Times New Roman" panose="02020603050405020304" pitchFamily="18" charset="0"/>
              <a:cs typeface="Times New Roman" panose="02020603050405020304" pitchFamily="18" charset="0"/>
            </a:endParaRPr>
          </a:p>
          <a:p>
            <a:endParaRPr lang="fr-FR" sz="1800" b="1" dirty="0">
              <a:solidFill>
                <a:srgbClr val="444444"/>
              </a:solidFill>
              <a:latin typeface="Times New Roman" panose="02020603050405020304" pitchFamily="18" charset="0"/>
              <a:cs typeface="Times New Roman" panose="02020603050405020304" pitchFamily="18" charset="0"/>
            </a:endParaRPr>
          </a:p>
          <a:p>
            <a:r>
              <a:rPr lang="fr-FR" sz="1800" b="1" i="0" dirty="0" err="1">
                <a:solidFill>
                  <a:srgbClr val="444444"/>
                </a:solidFill>
                <a:effectLst/>
                <a:latin typeface="Times New Roman" panose="02020603050405020304" pitchFamily="18" charset="0"/>
                <a:cs typeface="Times New Roman" panose="02020603050405020304" pitchFamily="18" charset="0"/>
              </a:rPr>
              <a:t>Boirond</a:t>
            </a:r>
            <a:r>
              <a:rPr lang="fr-FR" sz="1800" b="1" i="0" dirty="0">
                <a:solidFill>
                  <a:srgbClr val="444444"/>
                </a:solidFill>
                <a:effectLst/>
                <a:latin typeface="Times New Roman" panose="02020603050405020304" pitchFamily="18" charset="0"/>
                <a:cs typeface="Times New Roman" panose="02020603050405020304" pitchFamily="18" charset="0"/>
              </a:rPr>
              <a:t> </a:t>
            </a:r>
          </a:p>
          <a:p>
            <a:r>
              <a:rPr lang="fr-FR" sz="1800" b="0" i="0" dirty="0">
                <a:solidFill>
                  <a:srgbClr val="444444"/>
                </a:solidFill>
                <a:effectLst/>
                <a:latin typeface="Times New Roman" panose="02020603050405020304" pitchFamily="18" charset="0"/>
                <a:cs typeface="Times New Roman" panose="02020603050405020304" pitchFamily="18" charset="0"/>
              </a:rPr>
              <a:t>Oui, reste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Les femmes en ces jours de luttes, ont tant fait ! </a:t>
            </a:r>
          </a:p>
          <a:p>
            <a:r>
              <a:rPr lang="fr-FR" sz="1800" b="0" i="0" dirty="0">
                <a:solidFill>
                  <a:srgbClr val="444444"/>
                </a:solidFill>
                <a:effectLst/>
                <a:latin typeface="Times New Roman" panose="02020603050405020304" pitchFamily="18" charset="0"/>
                <a:cs typeface="Times New Roman" panose="02020603050405020304" pitchFamily="18" charset="0"/>
              </a:rPr>
              <a:t>Qu’une soit à l’honneur ! L’Histoire chercherait</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Ton visage parmi le groupe que nous sommes !</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Un poète plus tard, seule parmi tant d’hommes,</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Sera fier de te voir, ainsi que sur ce mur,</a:t>
            </a:r>
            <a:br>
              <a:rPr lang="fr-FR" sz="1800" dirty="0">
                <a:latin typeface="Times New Roman" panose="02020603050405020304" pitchFamily="18" charset="0"/>
                <a:cs typeface="Times New Roman" panose="02020603050405020304" pitchFamily="18" charset="0"/>
              </a:rPr>
            </a:br>
            <a:r>
              <a:rPr lang="fr-FR" sz="1800" b="0" i="0" dirty="0" err="1">
                <a:solidFill>
                  <a:srgbClr val="444444"/>
                </a:solidFill>
                <a:effectLst/>
                <a:latin typeface="Times New Roman" panose="02020603050405020304" pitchFamily="18" charset="0"/>
                <a:cs typeface="Times New Roman" panose="02020603050405020304" pitchFamily="18" charset="0"/>
              </a:rPr>
              <a:t>Entr’ouvant</a:t>
            </a:r>
            <a:r>
              <a:rPr lang="fr-FR" sz="1800" b="0" i="0" dirty="0">
                <a:solidFill>
                  <a:srgbClr val="444444"/>
                </a:solidFill>
                <a:effectLst/>
                <a:latin typeface="Times New Roman" panose="02020603050405020304" pitchFamily="18" charset="0"/>
                <a:cs typeface="Times New Roman" panose="02020603050405020304" pitchFamily="18" charset="0"/>
              </a:rPr>
              <a:t> au zéphir sa corolle d’azur</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Une fleur embaumant ce vieux fort en ruine…</a:t>
            </a:r>
            <a:br>
              <a:rPr lang="fr-FR" sz="1800" dirty="0">
                <a:latin typeface="Times New Roman" panose="02020603050405020304" pitchFamily="18" charset="0"/>
                <a:cs typeface="Times New Roman" panose="02020603050405020304" pitchFamily="18" charset="0"/>
              </a:rPr>
            </a:br>
            <a:r>
              <a:rPr lang="fr-FR" sz="1800" b="0" i="0" dirty="0">
                <a:solidFill>
                  <a:srgbClr val="444444"/>
                </a:solidFill>
                <a:effectLst/>
                <a:latin typeface="Times New Roman" panose="02020603050405020304" pitchFamily="18" charset="0"/>
                <a:cs typeface="Times New Roman" panose="02020603050405020304" pitchFamily="18" charset="0"/>
              </a:rPr>
              <a:t>Nous serons les héros</a:t>
            </a:r>
            <a:r>
              <a:rPr lang="fr-FR" sz="1800" b="0" i="0" dirty="0">
                <a:solidFill>
                  <a:srgbClr val="444444"/>
                </a:solidFill>
                <a:effectLst/>
                <a:latin typeface="Verdana" panose="020B0604030504040204" pitchFamily="34" charset="0"/>
              </a:rPr>
              <a:t>, </a:t>
            </a:r>
            <a:r>
              <a:rPr lang="fr-FR" sz="1800" b="0" i="0" dirty="0">
                <a:solidFill>
                  <a:srgbClr val="444444"/>
                </a:solidFill>
                <a:effectLst/>
                <a:latin typeface="Times New Roman" panose="02020603050405020304" pitchFamily="18" charset="0"/>
                <a:cs typeface="Times New Roman" panose="02020603050405020304" pitchFamily="18" charset="0"/>
              </a:rPr>
              <a:t>tu seras l’héroïne !</a:t>
            </a:r>
            <a:endParaRPr lang="fr-MQ" sz="1800" dirty="0">
              <a:latin typeface="Times New Roman" panose="02020603050405020304" pitchFamily="18" charset="0"/>
              <a:cs typeface="Times New Roman" panose="02020603050405020304" pitchFamily="18" charset="0"/>
            </a:endParaRPr>
          </a:p>
          <a:p>
            <a:pPr marL="0" indent="0">
              <a:buNone/>
            </a:pPr>
            <a:br>
              <a:rPr lang="fr-FR" sz="1800" dirty="0"/>
            </a:br>
            <a:endParaRPr lang="fr-FR" sz="1800" dirty="0">
              <a:solidFill>
                <a:srgbClr val="444444"/>
              </a:solidFill>
              <a:latin typeface="Verdana" panose="020B0604030504040204" pitchFamily="34" charset="0"/>
            </a:endParaRPr>
          </a:p>
        </p:txBody>
      </p:sp>
    </p:spTree>
    <p:extLst>
      <p:ext uri="{BB962C8B-B14F-4D97-AF65-F5344CB8AC3E}">
        <p14:creationId xmlns:p14="http://schemas.microsoft.com/office/powerpoint/2010/main" val="138163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59CE8-27DA-BDBA-6974-0A58D86CB7EA}"/>
              </a:ext>
            </a:extLst>
          </p:cNvPr>
          <p:cNvSpPr>
            <a:spLocks noGrp="1"/>
          </p:cNvSpPr>
          <p:nvPr>
            <p:ph type="title"/>
          </p:nvPr>
        </p:nvSpPr>
        <p:spPr/>
        <p:txBody>
          <a:bodyPr/>
          <a:lstStyle/>
          <a:p>
            <a:pPr algn="ctr"/>
            <a:r>
              <a:rPr lang="fr-FR" dirty="0"/>
              <a:t>Résumé </a:t>
            </a:r>
            <a:r>
              <a:rPr lang="fr-MQ" dirty="0"/>
              <a:t>des propos</a:t>
            </a:r>
          </a:p>
        </p:txBody>
      </p:sp>
      <p:sp>
        <p:nvSpPr>
          <p:cNvPr id="3" name="Espace réservé du contenu 2">
            <a:extLst>
              <a:ext uri="{FF2B5EF4-FFF2-40B4-BE49-F238E27FC236}">
                <a16:creationId xmlns:a16="http://schemas.microsoft.com/office/drawing/2014/main" id="{B0E51B17-F0B4-D6BB-DC40-43CA92F58484}"/>
              </a:ext>
            </a:extLst>
          </p:cNvPr>
          <p:cNvSpPr>
            <a:spLocks noGrp="1"/>
          </p:cNvSpPr>
          <p:nvPr>
            <p:ph idx="1"/>
          </p:nvPr>
        </p:nvSpPr>
        <p:spPr/>
        <p:txBody>
          <a:bodyPr/>
          <a:lstStyle/>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1802 le général </a:t>
            </a:r>
            <a:r>
              <a:rPr lang="fr-FR" sz="1800" kern="100" dirty="0">
                <a:latin typeface="Calibri" panose="020F0502020204030204" pitchFamily="34" charset="0"/>
                <a:ea typeface="Calibri" panose="020F0502020204030204" pitchFamily="34" charset="0"/>
                <a:cs typeface="Times New Roman" panose="02020603050405020304" pitchFamily="18" charset="0"/>
              </a:rPr>
              <a:t>L</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eclerc, dans sa correspondance,  évoque le fait que même les femmes  semblent se rire de la mort.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Une d’entre elles apostrophe son mari en lui disant : «  </a:t>
            </a:r>
            <a:r>
              <a:rPr lang="fr-FR" sz="1800" kern="100" dirty="0">
                <a:latin typeface="Calibri" panose="020F0502020204030204" pitchFamily="34" charset="0"/>
                <a:ea typeface="Calibri" panose="020F0502020204030204" pitchFamily="34" charset="0"/>
                <a:cs typeface="Times New Roman" panose="02020603050405020304" pitchFamily="18" charset="0"/>
              </a:rPr>
              <a:t>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 savez-vous pas comment il est sublime de mourir pour la liberté ? »  et puis elle saisit la corde et se pendit plutôt que mourir entre les mains du bourreau</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Une autre dit à ses filles qui sanglotaient à côté d’elles : « Réjouissez-vous, vos flancs n’engendreront pas des esclaves » !</a:t>
            </a:r>
          </a:p>
          <a:p>
            <a:pPr marL="742950" lvl="1" indent="-285750">
              <a:buFont typeface="Courier New" panose="02070309020205020404" pitchFamily="49" charset="0"/>
              <a:buChar char="o"/>
            </a:pPr>
            <a:endParaRPr lang="fr-FR" sz="1800" kern="100" dirty="0">
              <a:latin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latin typeface="Calibri" panose="020F0502020204030204" pitchFamily="34" charset="0"/>
                <a:cs typeface="Times New Roman" panose="02020603050405020304" pitchFamily="18" charset="0"/>
              </a:rPr>
              <a:t>Avant le ralliement des anciens généraux de Toussaint Louverture, la reprise du combat pur la liberté est porté dans le sud par des citoyens et des citoyennes ordinaires</a:t>
            </a:r>
          </a:p>
          <a:p>
            <a:pPr marL="800100" lvl="1" indent="-342900">
              <a:buFont typeface="Symbol" pitchFamily="2" charset="2"/>
              <a:buChar char=""/>
            </a:pPr>
            <a:r>
              <a:rPr lang="fr-FR" sz="1400" kern="100" dirty="0">
                <a:latin typeface="Calibri" panose="020F0502020204030204" pitchFamily="34" charset="0"/>
                <a:cs typeface="Times New Roman" panose="02020603050405020304" pitchFamily="18" charset="0"/>
              </a:rPr>
              <a:t>EX1 </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Juillet 1802/1804, </a:t>
            </a:r>
            <a:r>
              <a:rPr lang="fr-FR" sz="1800" kern="100" dirty="0">
                <a:latin typeface="Calibri" panose="020F0502020204030204" pitchFamily="34" charset="0"/>
                <a:ea typeface="Calibri" panose="020F0502020204030204" pitchFamily="34" charset="0"/>
                <a:cs typeface="Times New Roman" panose="02020603050405020304" pitchFamily="18" charset="0"/>
              </a:rPr>
              <a:t>c</a:t>
            </a:r>
            <a:r>
              <a:rPr lang="fr-FR" sz="1800" dirty="0">
                <a:effectLst/>
                <a:latin typeface="Calibri" panose="020F0502020204030204" pitchFamily="34" charset="0"/>
                <a:ea typeface="Calibri" panose="020F0502020204030204" pitchFamily="34" charset="0"/>
                <a:cs typeface="Times New Roman" panose="02020603050405020304" pitchFamily="18" charset="0"/>
              </a:rPr>
              <a:t>onspiration coordonnée </a:t>
            </a:r>
            <a:r>
              <a:rPr lang="fr-FR" sz="1800" dirty="0">
                <a:latin typeface="Calibri" panose="020F0502020204030204" pitchFamily="34" charset="0"/>
                <a:ea typeface="Calibri" panose="020F0502020204030204" pitchFamily="34" charset="0"/>
                <a:cs typeface="Times New Roman" panose="02020603050405020304" pitchFamily="18" charset="0"/>
              </a:rPr>
              <a:t>par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travailleurs urbains et  les cultivateurs dans le canton de Corail près de Jérémie, organisé par le boucher Toussaint-</a:t>
            </a:r>
            <a:r>
              <a:rPr lang="fr-FR" sz="1800" dirty="0">
                <a:latin typeface="Calibri" panose="020F0502020204030204" pitchFamily="34" charset="0"/>
                <a:ea typeface="Calibri" panose="020F0502020204030204" pitchFamily="34" charset="0"/>
                <a:cs typeface="Times New Roman" panose="02020603050405020304" pitchFamily="18" charset="0"/>
              </a:rPr>
              <a:t>J</a:t>
            </a:r>
            <a:r>
              <a:rPr lang="fr-FR" sz="1800" dirty="0">
                <a:effectLst/>
                <a:latin typeface="Calibri" panose="020F0502020204030204" pitchFamily="34" charset="0"/>
                <a:ea typeface="Calibri" panose="020F0502020204030204" pitchFamily="34" charset="0"/>
                <a:cs typeface="Times New Roman" panose="02020603050405020304" pitchFamily="18" charset="0"/>
              </a:rPr>
              <a:t>ean-Baptiste surnommé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Lapaquerie</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sa femme qui partageait ses idées et manifestait hautement sa haine des Blancs et le désir de les voir tous exterminés</a:t>
            </a:r>
            <a:r>
              <a:rPr lang="fr-MQ" dirty="0">
                <a:effectLst/>
              </a:rPr>
              <a:t> !</a:t>
            </a:r>
          </a:p>
          <a:p>
            <a:pPr marL="800100" lvl="1" indent="-342900">
              <a:buFont typeface="Symbol" pitchFamily="2" charset="2"/>
              <a:buChar char=""/>
            </a:pPr>
            <a:r>
              <a:rPr lang="fr-MQ" dirty="0"/>
              <a:t>Ex 2</a:t>
            </a:r>
          </a:p>
        </p:txBody>
      </p:sp>
    </p:spTree>
    <p:extLst>
      <p:ext uri="{BB962C8B-B14F-4D97-AF65-F5344CB8AC3E}">
        <p14:creationId xmlns:p14="http://schemas.microsoft.com/office/powerpoint/2010/main" val="413683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231C6-576B-475C-4A99-4A425FAA8182}"/>
              </a:ext>
            </a:extLst>
          </p:cNvPr>
          <p:cNvSpPr>
            <a:spLocks noGrp="1"/>
          </p:cNvSpPr>
          <p:nvPr>
            <p:ph type="title"/>
          </p:nvPr>
        </p:nvSpPr>
        <p:spPr/>
        <p:txBody>
          <a:bodyPr/>
          <a:lstStyle/>
          <a:p>
            <a:r>
              <a:rPr lang="fr-MQ" dirty="0"/>
              <a:t>B. Défendre ses idées pour un monde professionnel plus juste (1)</a:t>
            </a:r>
          </a:p>
        </p:txBody>
      </p:sp>
      <p:sp>
        <p:nvSpPr>
          <p:cNvPr id="3" name="Espace réservé du contenu 2">
            <a:extLst>
              <a:ext uri="{FF2B5EF4-FFF2-40B4-BE49-F238E27FC236}">
                <a16:creationId xmlns:a16="http://schemas.microsoft.com/office/drawing/2014/main" id="{C0B11347-DE63-B0D8-70CD-E7AD2044BCE1}"/>
              </a:ext>
            </a:extLst>
          </p:cNvPr>
          <p:cNvSpPr>
            <a:spLocks noGrp="1"/>
          </p:cNvSpPr>
          <p:nvPr>
            <p:ph idx="1"/>
          </p:nvPr>
        </p:nvSpPr>
        <p:spPr/>
        <p:txBody>
          <a:bodyPr>
            <a:normAutofit fontScale="92500" lnSpcReduction="20000"/>
          </a:bodyPr>
          <a:lstStyle/>
          <a:p>
            <a:pPr algn="just"/>
            <a:endParaRPr lang="fr-MQ" dirty="0"/>
          </a:p>
          <a:p>
            <a:pPr marL="0" indent="0" algn="just">
              <a:buNone/>
            </a:pPr>
            <a:r>
              <a:rPr lang="fr-MQ" dirty="0"/>
              <a:t>« Enfin, vos femmes murmurent de l’inégalité du partage que je me propose d’établir parce que la part que je leur destine est moindre que celle des hommes. </a:t>
            </a:r>
            <a:r>
              <a:rPr lang="fr-MQ" u="sng" dirty="0"/>
              <a:t>Pourquoi nous donner moins qu’aux hommes disent-elles ? Allons nous au travail plus tard qu’eux ? </a:t>
            </a:r>
            <a:r>
              <a:rPr lang="fr-FR" u="sng" dirty="0"/>
              <a:t>L</a:t>
            </a:r>
            <a:r>
              <a:rPr lang="fr-MQ" u="sng" dirty="0"/>
              <a:t>e quittons-nous plus tôt?</a:t>
            </a:r>
            <a:r>
              <a:rPr lang="fr-MQ" dirty="0"/>
              <a:t> </a:t>
            </a:r>
            <a:r>
              <a:rPr lang="fr-FR" dirty="0"/>
              <a:t>C</a:t>
            </a:r>
            <a:r>
              <a:rPr lang="fr-MQ" dirty="0"/>
              <a:t>e n’est pas contre les propriétaires des terres, c’est contre vous, contre leurs hommes qu’elles forment cette prétention exagérée… »</a:t>
            </a:r>
          </a:p>
          <a:p>
            <a:r>
              <a:rPr lang="fr-FR" dirty="0" err="1"/>
              <a:t>É</a:t>
            </a:r>
            <a:r>
              <a:rPr lang="fr-MQ" dirty="0"/>
              <a:t>tienne de Polverel, Proclamation du 7 février 1794</a:t>
            </a:r>
          </a:p>
          <a:p>
            <a:endParaRPr lang="fr-MQ" dirty="0"/>
          </a:p>
          <a:p>
            <a:r>
              <a:rPr lang="fr-MQ" dirty="0"/>
              <a:t>NB Dans un contexte où les anciens esclaves hommes sont majoritairement dans l’armée, cette mesure permettait aussi d’obtenir des productions à moindre coût.</a:t>
            </a:r>
          </a:p>
          <a:p>
            <a:endParaRPr lang="fr-MQ" dirty="0"/>
          </a:p>
        </p:txBody>
      </p:sp>
    </p:spTree>
    <p:extLst>
      <p:ext uri="{BB962C8B-B14F-4D97-AF65-F5344CB8AC3E}">
        <p14:creationId xmlns:p14="http://schemas.microsoft.com/office/powerpoint/2010/main" val="2257661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5EF9E-8126-FFB1-F3A1-1CD222B1F99F}"/>
              </a:ext>
            </a:extLst>
          </p:cNvPr>
          <p:cNvSpPr>
            <a:spLocks noGrp="1"/>
          </p:cNvSpPr>
          <p:nvPr>
            <p:ph type="title"/>
          </p:nvPr>
        </p:nvSpPr>
        <p:spPr/>
        <p:txBody>
          <a:bodyPr/>
          <a:lstStyle/>
          <a:p>
            <a:r>
              <a:rPr lang="fr-MQ" dirty="0"/>
              <a:t>Améliorer les conditions de travail de tous (2)</a:t>
            </a:r>
          </a:p>
        </p:txBody>
      </p:sp>
      <p:sp>
        <p:nvSpPr>
          <p:cNvPr id="3" name="Espace réservé du contenu 2">
            <a:extLst>
              <a:ext uri="{FF2B5EF4-FFF2-40B4-BE49-F238E27FC236}">
                <a16:creationId xmlns:a16="http://schemas.microsoft.com/office/drawing/2014/main" id="{231F9C83-FB78-3173-23B8-B25A0683D5D9}"/>
              </a:ext>
            </a:extLst>
          </p:cNvPr>
          <p:cNvSpPr>
            <a:spLocks noGrp="1"/>
          </p:cNvSpPr>
          <p:nvPr>
            <p:ph idx="1"/>
          </p:nvPr>
        </p:nvSpPr>
        <p:spPr/>
        <p:txBody>
          <a:bodyPr/>
          <a:lstStyle/>
          <a:p>
            <a:r>
              <a:rPr lang="fr-FR" dirty="0"/>
              <a:t>L</a:t>
            </a:r>
            <a:r>
              <a:rPr lang="fr-MQ" dirty="0"/>
              <a:t>e combat des cultivatrices de la partie Sud pour une meilleure répartition du temps de travail en 1793  et 1794;</a:t>
            </a:r>
          </a:p>
          <a:p>
            <a:r>
              <a:rPr lang="fr-MQ" b="1" dirty="0"/>
              <a:t>6 jours de travail et une journée de repos contre un tiers des revenus de l’habitation (option A)</a:t>
            </a:r>
          </a:p>
          <a:p>
            <a:r>
              <a:rPr lang="fr-MQ" b="1" dirty="0"/>
              <a:t>5 jours de travail et deux jours de repos contre un sixième des revenus de l’habitation (option B)</a:t>
            </a:r>
          </a:p>
          <a:p>
            <a:endParaRPr lang="fr-MQ" dirty="0"/>
          </a:p>
          <a:p>
            <a:pPr marL="0" indent="0">
              <a:buNone/>
            </a:pPr>
            <a:r>
              <a:rPr lang="fr-MQ" dirty="0"/>
              <a:t>NB. beaucoup de femmes font choisir à leur atelier l’option B</a:t>
            </a:r>
          </a:p>
        </p:txBody>
      </p:sp>
    </p:spTree>
    <p:extLst>
      <p:ext uri="{BB962C8B-B14F-4D97-AF65-F5344CB8AC3E}">
        <p14:creationId xmlns:p14="http://schemas.microsoft.com/office/powerpoint/2010/main" val="120276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16C140-7977-D30D-E1D0-654F439A6856}"/>
              </a:ext>
            </a:extLst>
          </p:cNvPr>
          <p:cNvSpPr>
            <a:spLocks noGrp="1"/>
          </p:cNvSpPr>
          <p:nvPr>
            <p:ph type="title"/>
          </p:nvPr>
        </p:nvSpPr>
        <p:spPr/>
        <p:txBody>
          <a:bodyPr>
            <a:normAutofit/>
          </a:bodyPr>
          <a:lstStyle/>
          <a:p>
            <a:pPr algn="ctr"/>
            <a:r>
              <a:rPr lang="fr-FR" dirty="0"/>
              <a:t> I. Du bon usage </a:t>
            </a:r>
            <a:r>
              <a:rPr lang="fr-MQ" dirty="0"/>
              <a:t>du </a:t>
            </a:r>
            <a:r>
              <a:rPr lang="fr-MQ" i="1" dirty="0"/>
              <a:t>Code Noir</a:t>
            </a:r>
          </a:p>
        </p:txBody>
      </p:sp>
      <p:sp>
        <p:nvSpPr>
          <p:cNvPr id="3" name="Espace réservé du contenu 2">
            <a:extLst>
              <a:ext uri="{FF2B5EF4-FFF2-40B4-BE49-F238E27FC236}">
                <a16:creationId xmlns:a16="http://schemas.microsoft.com/office/drawing/2014/main" id="{977D3C1A-1321-A77E-40FE-436F8CC34C53}"/>
              </a:ext>
            </a:extLst>
          </p:cNvPr>
          <p:cNvSpPr>
            <a:spLocks noGrp="1"/>
          </p:cNvSpPr>
          <p:nvPr>
            <p:ph idx="1"/>
          </p:nvPr>
        </p:nvSpPr>
        <p:spPr>
          <a:xfrm>
            <a:off x="754379" y="1825625"/>
            <a:ext cx="10599421" cy="5032376"/>
          </a:xfrm>
        </p:spPr>
        <p:txBody>
          <a:bodyPr>
            <a:normAutofit/>
          </a:bodyPr>
          <a:lstStyle/>
          <a:p>
            <a:pPr marL="0" indent="0" algn="l" fontAlgn="base">
              <a:buNone/>
            </a:pPr>
            <a:r>
              <a:rPr lang="fr-FR" sz="2400" b="1" i="0" dirty="0">
                <a:solidFill>
                  <a:srgbClr val="000000"/>
                </a:solidFill>
                <a:effectLst/>
                <a:latin typeface="Times New Roman" panose="02020603050405020304" pitchFamily="18" charset="0"/>
              </a:rPr>
              <a:t>Ouvrage de référence : </a:t>
            </a:r>
            <a:r>
              <a:rPr lang="fr-FR" sz="2400" i="0" dirty="0">
                <a:solidFill>
                  <a:srgbClr val="000000"/>
                </a:solidFill>
                <a:effectLst/>
                <a:latin typeface="Times New Roman" panose="02020603050405020304" pitchFamily="18" charset="0"/>
                <a:cs typeface="Times New Roman" panose="02020603050405020304" pitchFamily="18" charset="0"/>
              </a:rPr>
              <a:t>Niort </a:t>
            </a:r>
            <a:r>
              <a:rPr lang="fr-FR" sz="2400" dirty="0">
                <a:solidFill>
                  <a:srgbClr val="000000"/>
                </a:solidFill>
                <a:latin typeface="Times New Roman" panose="02020603050405020304" pitchFamily="18" charset="0"/>
                <a:cs typeface="Times New Roman" panose="02020603050405020304" pitchFamily="18" charset="0"/>
              </a:rPr>
              <a:t>J</a:t>
            </a:r>
            <a:r>
              <a:rPr lang="fr-FR" sz="2400" i="0" dirty="0">
                <a:solidFill>
                  <a:srgbClr val="000000"/>
                </a:solidFill>
                <a:effectLst/>
                <a:latin typeface="Times New Roman" panose="02020603050405020304" pitchFamily="18" charset="0"/>
                <a:cs typeface="Times New Roman" panose="02020603050405020304" pitchFamily="18" charset="0"/>
              </a:rPr>
              <a:t>ean-François</a:t>
            </a:r>
            <a:r>
              <a:rPr lang="fr-FR" sz="2400" b="1" i="0" dirty="0">
                <a:solidFill>
                  <a:srgbClr val="000000"/>
                </a:solidFill>
                <a:effectLst/>
                <a:latin typeface="Times New Roman" panose="02020603050405020304" pitchFamily="18" charset="0"/>
                <a:cs typeface="Times New Roman" panose="02020603050405020304" pitchFamily="18" charset="0"/>
              </a:rPr>
              <a:t>, </a:t>
            </a:r>
            <a:r>
              <a:rPr lang="fr-FR" sz="1600" b="1" i="1" dirty="0">
                <a:solidFill>
                  <a:srgbClr val="000000"/>
                </a:solidFill>
                <a:effectLst/>
                <a:latin typeface="Times New Roman" panose="02020603050405020304" pitchFamily="18" charset="0"/>
                <a:cs typeface="Times New Roman" panose="02020603050405020304" pitchFamily="18" charset="0"/>
              </a:rPr>
              <a:t>Le Code Noir, idées reçues sur un </a:t>
            </a:r>
            <a:r>
              <a:rPr lang="fr-FR" sz="1600" i="1" dirty="0">
                <a:solidFill>
                  <a:srgbClr val="000000"/>
                </a:solidFill>
                <a:effectLst/>
                <a:latin typeface="Times New Roman" panose="02020603050405020304" pitchFamily="18" charset="0"/>
                <a:cs typeface="Times New Roman" panose="02020603050405020304" pitchFamily="18" charset="0"/>
              </a:rPr>
              <a:t>texte symbolique, Le </a:t>
            </a:r>
            <a:r>
              <a:rPr lang="fr-FR" sz="1600" b="1" i="0" dirty="0">
                <a:solidFill>
                  <a:srgbClr val="000000"/>
                </a:solidFill>
                <a:effectLst/>
                <a:latin typeface="Times New Roman" panose="02020603050405020304" pitchFamily="18" charset="0"/>
                <a:cs typeface="Times New Roman" panose="02020603050405020304" pitchFamily="18" charset="0"/>
              </a:rPr>
              <a:t>cavalier bleu,  2</a:t>
            </a:r>
            <a:r>
              <a:rPr lang="fr-FR" sz="1600" b="1" i="0" baseline="30000" dirty="0">
                <a:solidFill>
                  <a:srgbClr val="000000"/>
                </a:solidFill>
                <a:effectLst/>
                <a:latin typeface="Times New Roman" panose="02020603050405020304" pitchFamily="18" charset="0"/>
                <a:cs typeface="Times New Roman" panose="02020603050405020304" pitchFamily="18" charset="0"/>
              </a:rPr>
              <a:t>ème</a:t>
            </a:r>
            <a:r>
              <a:rPr lang="fr-FR" sz="1600" b="1" i="0" dirty="0">
                <a:solidFill>
                  <a:srgbClr val="000000"/>
                </a:solidFill>
                <a:effectLst/>
                <a:latin typeface="Times New Roman" panose="02020603050405020304" pitchFamily="18" charset="0"/>
                <a:cs typeface="Times New Roman" panose="02020603050405020304" pitchFamily="18" charset="0"/>
              </a:rPr>
              <a:t> édition, 2023, 128 p.</a:t>
            </a:r>
          </a:p>
          <a:p>
            <a:pPr algn="l"/>
            <a:endParaRPr lang="fr-FR" sz="2400" b="1" i="0" dirty="0">
              <a:solidFill>
                <a:srgbClr val="000000"/>
              </a:solidFill>
              <a:effectLst/>
              <a:highlight>
                <a:srgbClr val="FFFF00"/>
              </a:highlight>
              <a:latin typeface="Times New Roman" panose="02020603050405020304" pitchFamily="18" charset="0"/>
            </a:endParaRPr>
          </a:p>
          <a:p>
            <a:pPr marL="457200" indent="-457200" algn="l">
              <a:buAutoNum type="arabicPeriod"/>
            </a:pPr>
            <a:r>
              <a:rPr lang="fr-FR" sz="2400" b="1" i="0" dirty="0">
                <a:solidFill>
                  <a:srgbClr val="000000"/>
                </a:solidFill>
                <a:effectLst/>
                <a:latin typeface="Times New Roman" panose="02020603050405020304" pitchFamily="18" charset="0"/>
              </a:rPr>
              <a:t>Code Noir ou édit de mars 1685 ?</a:t>
            </a:r>
          </a:p>
          <a:p>
            <a:pPr marL="0" indent="0" algn="l">
              <a:buNone/>
            </a:pPr>
            <a:r>
              <a:rPr lang="fr-FR" sz="2400" i="0" dirty="0">
                <a:solidFill>
                  <a:srgbClr val="000000"/>
                </a:solidFill>
                <a:effectLst/>
                <a:latin typeface="Times New Roman" panose="02020603050405020304" pitchFamily="18" charset="0"/>
              </a:rPr>
              <a:t>L’expression « Code </a:t>
            </a:r>
            <a:r>
              <a:rPr lang="fr-FR" sz="2400" dirty="0">
                <a:solidFill>
                  <a:srgbClr val="000000"/>
                </a:solidFill>
                <a:latin typeface="Times New Roman" panose="02020603050405020304" pitchFamily="18" charset="0"/>
              </a:rPr>
              <a:t>N</a:t>
            </a:r>
            <a:r>
              <a:rPr lang="fr-FR" sz="2400" i="0" dirty="0">
                <a:solidFill>
                  <a:srgbClr val="000000"/>
                </a:solidFill>
                <a:effectLst/>
                <a:latin typeface="Times New Roman" panose="02020603050405020304" pitchFamily="18" charset="0"/>
              </a:rPr>
              <a:t>oir » n’apparaît qu’au XVIIIe siècle. La loi fondamentale pour les </a:t>
            </a:r>
            <a:r>
              <a:rPr lang="fr-FR" sz="2400" dirty="0">
                <a:solidFill>
                  <a:srgbClr val="000000"/>
                </a:solidFill>
                <a:latin typeface="Times New Roman" panose="02020603050405020304" pitchFamily="18" charset="0"/>
              </a:rPr>
              <a:t>A</a:t>
            </a:r>
            <a:r>
              <a:rPr lang="fr-FR" sz="2400" i="0" dirty="0">
                <a:solidFill>
                  <a:srgbClr val="000000"/>
                </a:solidFill>
                <a:effectLst/>
                <a:latin typeface="Times New Roman" panose="02020603050405020304" pitchFamily="18" charset="0"/>
              </a:rPr>
              <a:t>ntilles et la Guyane française est l’édit de mars 1685 en vigueur jusqu’en 1848. Il existe un Code </a:t>
            </a:r>
            <a:r>
              <a:rPr lang="fr-FR" sz="2400" dirty="0">
                <a:solidFill>
                  <a:srgbClr val="000000"/>
                </a:solidFill>
                <a:latin typeface="Times New Roman" panose="02020603050405020304" pitchFamily="18" charset="0"/>
              </a:rPr>
              <a:t>N</a:t>
            </a:r>
            <a:r>
              <a:rPr lang="fr-FR" sz="2400" i="0" dirty="0">
                <a:solidFill>
                  <a:srgbClr val="000000"/>
                </a:solidFill>
                <a:effectLst/>
                <a:latin typeface="Times New Roman" panose="02020603050405020304" pitchFamily="18" charset="0"/>
              </a:rPr>
              <a:t>oir de </a:t>
            </a:r>
            <a:r>
              <a:rPr lang="fr-FR" sz="2400" dirty="0">
                <a:solidFill>
                  <a:srgbClr val="000000"/>
                </a:solidFill>
                <a:latin typeface="Times New Roman" panose="02020603050405020304" pitchFamily="18" charset="0"/>
              </a:rPr>
              <a:t>1723 </a:t>
            </a:r>
            <a:r>
              <a:rPr lang="fr-FR" sz="2400" i="0" dirty="0">
                <a:solidFill>
                  <a:srgbClr val="000000"/>
                </a:solidFill>
                <a:effectLst/>
                <a:latin typeface="Times New Roman" panose="02020603050405020304" pitchFamily="18" charset="0"/>
              </a:rPr>
              <a:t>spécifique </a:t>
            </a:r>
            <a:r>
              <a:rPr lang="fr-FR" sz="2400" dirty="0">
                <a:solidFill>
                  <a:srgbClr val="000000"/>
                </a:solidFill>
                <a:latin typeface="Times New Roman" panose="02020603050405020304" pitchFamily="18" charset="0"/>
              </a:rPr>
              <a:t>pour les Mascareignes </a:t>
            </a:r>
            <a:r>
              <a:rPr lang="fr-FR" sz="2400" i="0" dirty="0">
                <a:solidFill>
                  <a:srgbClr val="000000"/>
                </a:solidFill>
                <a:effectLst/>
                <a:latin typeface="Times New Roman" panose="02020603050405020304" pitchFamily="18" charset="0"/>
              </a:rPr>
              <a:t>et un de 1724 pour la Louisia</a:t>
            </a:r>
            <a:r>
              <a:rPr lang="fr-FR" sz="2400" dirty="0">
                <a:solidFill>
                  <a:srgbClr val="000000"/>
                </a:solidFill>
                <a:latin typeface="Times New Roman" panose="02020603050405020304" pitchFamily="18" charset="0"/>
              </a:rPr>
              <a:t>ne. L’esclavage dans les provinces de Québec et d’Acadie n’est pas régi par l’édit de mars 1685.</a:t>
            </a:r>
            <a:endParaRPr lang="fr-FR" sz="2400" i="0" dirty="0">
              <a:solidFill>
                <a:srgbClr val="000000"/>
              </a:solidFill>
              <a:effectLst/>
              <a:latin typeface="Times New Roman" panose="02020603050405020304" pitchFamily="18" charset="0"/>
            </a:endParaRPr>
          </a:p>
          <a:p>
            <a:pPr marL="0" indent="0" algn="l">
              <a:buNone/>
            </a:pPr>
            <a:r>
              <a:rPr lang="fr-FR" sz="2400" i="0" dirty="0">
                <a:solidFill>
                  <a:srgbClr val="000000"/>
                </a:solidFill>
                <a:effectLst/>
                <a:latin typeface="Times New Roman" panose="02020603050405020304" pitchFamily="18" charset="0"/>
              </a:rPr>
              <a:t>Au sens large, le Code </a:t>
            </a:r>
            <a:r>
              <a:rPr lang="fr-FR" sz="2400" dirty="0">
                <a:solidFill>
                  <a:srgbClr val="000000"/>
                </a:solidFill>
                <a:latin typeface="Times New Roman" panose="02020603050405020304" pitchFamily="18" charset="0"/>
              </a:rPr>
              <a:t>N</a:t>
            </a:r>
            <a:r>
              <a:rPr lang="fr-FR" sz="2400" i="0" dirty="0">
                <a:solidFill>
                  <a:srgbClr val="000000"/>
                </a:solidFill>
                <a:effectLst/>
                <a:latin typeface="Times New Roman" panose="02020603050405020304" pitchFamily="18" charset="0"/>
              </a:rPr>
              <a:t>oir inclut l’ensemble des dispositifs règlementaires (ordonnances, règlements) pris dans chacune des différentes colonies françaises : code de la la Guadeloupe, code de de la </a:t>
            </a:r>
            <a:r>
              <a:rPr lang="fr-FR" sz="2400" dirty="0">
                <a:solidFill>
                  <a:srgbClr val="000000"/>
                </a:solidFill>
                <a:latin typeface="Times New Roman" panose="02020603050405020304" pitchFamily="18" charset="0"/>
              </a:rPr>
              <a:t>M</a:t>
            </a:r>
            <a:r>
              <a:rPr lang="fr-FR" sz="2400" i="0" dirty="0">
                <a:solidFill>
                  <a:srgbClr val="000000"/>
                </a:solidFill>
                <a:effectLst/>
                <a:latin typeface="Times New Roman" panose="02020603050405020304" pitchFamily="18" charset="0"/>
              </a:rPr>
              <a:t>artinique, Lois et constitutions de Saint-Domingue….dont le contenu est parfois contradictoire avec l’édit de mars 1685.</a:t>
            </a:r>
            <a:endParaRPr lang="fr-FR" sz="2800" b="0" i="0" dirty="0">
              <a:solidFill>
                <a:srgbClr val="000000"/>
              </a:solidFill>
              <a:effectLst/>
              <a:latin typeface="Times New Roman" panose="02020603050405020304" pitchFamily="18" charset="0"/>
            </a:endParaRPr>
          </a:p>
          <a:p>
            <a:endParaRPr lang="fr-MQ" dirty="0"/>
          </a:p>
        </p:txBody>
      </p:sp>
    </p:spTree>
    <p:extLst>
      <p:ext uri="{BB962C8B-B14F-4D97-AF65-F5344CB8AC3E}">
        <p14:creationId xmlns:p14="http://schemas.microsoft.com/office/powerpoint/2010/main" val="3457116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2D488-24F4-5338-E7D2-AC1895878EA6}"/>
              </a:ext>
            </a:extLst>
          </p:cNvPr>
          <p:cNvSpPr>
            <a:spLocks noGrp="1"/>
          </p:cNvSpPr>
          <p:nvPr>
            <p:ph type="title"/>
          </p:nvPr>
        </p:nvSpPr>
        <p:spPr/>
        <p:txBody>
          <a:bodyPr/>
          <a:lstStyle/>
          <a:p>
            <a:pPr algn="ctr"/>
            <a:r>
              <a:rPr lang="fr-FR" dirty="0"/>
              <a:t>B</a:t>
            </a:r>
            <a:r>
              <a:rPr lang="fr-MQ" dirty="0"/>
              <a:t>ibliographie générale</a:t>
            </a:r>
          </a:p>
        </p:txBody>
      </p:sp>
      <p:sp>
        <p:nvSpPr>
          <p:cNvPr id="3" name="Espace réservé du contenu 2">
            <a:extLst>
              <a:ext uri="{FF2B5EF4-FFF2-40B4-BE49-F238E27FC236}">
                <a16:creationId xmlns:a16="http://schemas.microsoft.com/office/drawing/2014/main" id="{A766B4F7-6058-7FBC-9C84-5CC807F77A95}"/>
              </a:ext>
            </a:extLst>
          </p:cNvPr>
          <p:cNvSpPr>
            <a:spLocks noGrp="1"/>
          </p:cNvSpPr>
          <p:nvPr>
            <p:ph idx="1"/>
          </p:nvPr>
        </p:nvSpPr>
        <p:spPr>
          <a:xfrm>
            <a:off x="973776" y="1425040"/>
            <a:ext cx="10380023" cy="5432960"/>
          </a:xfrm>
        </p:spPr>
        <p:txBody>
          <a:bodyPr>
            <a:normAutofit fontScale="32500" lnSpcReduction="20000"/>
          </a:bodyPr>
          <a:lstStyle/>
          <a:p>
            <a:r>
              <a:rPr lang="fr-FR" sz="8000" dirty="0">
                <a:solidFill>
                  <a:srgbClr val="262626"/>
                </a:solidFill>
                <a:effectLst/>
                <a:latin typeface="Times New Roman" panose="02020603050405020304" pitchFamily="18" charset="0"/>
                <a:cs typeface="Times New Roman" panose="02020603050405020304" pitchFamily="18" charset="0"/>
              </a:rPr>
              <a:t>Paul BUTEL, </a:t>
            </a:r>
            <a:r>
              <a:rPr lang="fr-FR" sz="8000" i="1" dirty="0">
                <a:solidFill>
                  <a:srgbClr val="262626"/>
                </a:solidFill>
                <a:effectLst/>
                <a:latin typeface="Times New Roman" panose="02020603050405020304" pitchFamily="18" charset="0"/>
                <a:cs typeface="Times New Roman" panose="02020603050405020304" pitchFamily="18" charset="0"/>
              </a:rPr>
              <a:t>Histoire des Antilles françaises</a:t>
            </a:r>
            <a:r>
              <a:rPr lang="fr-FR" sz="8000" dirty="0">
                <a:solidFill>
                  <a:srgbClr val="262626"/>
                </a:solidFill>
                <a:effectLst/>
                <a:latin typeface="Times New Roman" panose="02020603050405020304" pitchFamily="18" charset="0"/>
                <a:cs typeface="Times New Roman" panose="02020603050405020304" pitchFamily="18" charset="0"/>
              </a:rPr>
              <a:t>, Paris, Perrin, 2002 ou collection Tempus, Perrin, 2007.</a:t>
            </a:r>
          </a:p>
          <a:p>
            <a:r>
              <a:rPr lang="fr-FR" sz="8000" dirty="0">
                <a:solidFill>
                  <a:srgbClr val="262626"/>
                </a:solidFill>
                <a:effectLst/>
                <a:latin typeface="Times New Roman" panose="02020603050405020304" pitchFamily="18" charset="0"/>
                <a:cs typeface="Times New Roman" panose="02020603050405020304" pitchFamily="18" charset="0"/>
              </a:rPr>
              <a:t>Jean-Pierre SAINTON, </a:t>
            </a:r>
            <a:r>
              <a:rPr lang="fr-FR" sz="8000" i="1" dirty="0">
                <a:solidFill>
                  <a:srgbClr val="262626"/>
                </a:solidFill>
                <a:effectLst/>
                <a:latin typeface="Times New Roman" panose="02020603050405020304" pitchFamily="18" charset="0"/>
                <a:cs typeface="Times New Roman" panose="02020603050405020304" pitchFamily="18" charset="0"/>
              </a:rPr>
              <a:t>Histoire et civilisation de la Caraïbe</a:t>
            </a:r>
            <a:r>
              <a:rPr lang="fr-FR" sz="8000" dirty="0">
                <a:solidFill>
                  <a:srgbClr val="262626"/>
                </a:solidFill>
                <a:effectLst/>
                <a:latin typeface="Times New Roman" panose="02020603050405020304" pitchFamily="18" charset="0"/>
                <a:cs typeface="Times New Roman" panose="02020603050405020304" pitchFamily="18" charset="0"/>
              </a:rPr>
              <a:t>, Tome 1 </a:t>
            </a:r>
            <a:r>
              <a:rPr lang="fr-FR" sz="8000" i="1" dirty="0">
                <a:solidFill>
                  <a:srgbClr val="262626"/>
                </a:solidFill>
                <a:effectLst/>
                <a:latin typeface="Times New Roman" panose="02020603050405020304" pitchFamily="18" charset="0"/>
                <a:cs typeface="Times New Roman" panose="02020603050405020304" pitchFamily="18" charset="0"/>
              </a:rPr>
              <a:t>Le temps des genèses</a:t>
            </a:r>
            <a:r>
              <a:rPr lang="fr-FR" sz="8000" dirty="0">
                <a:solidFill>
                  <a:srgbClr val="262626"/>
                </a:solidFill>
                <a:effectLst/>
                <a:latin typeface="Times New Roman" panose="02020603050405020304" pitchFamily="18" charset="0"/>
                <a:cs typeface="Times New Roman" panose="02020603050405020304" pitchFamily="18" charset="0"/>
              </a:rPr>
              <a:t>, Paris, Maisonneuve et Larose, 2004 ; Tome 2, </a:t>
            </a:r>
            <a:r>
              <a:rPr lang="fr-FR" sz="8000" i="1" dirty="0">
                <a:solidFill>
                  <a:srgbClr val="262626"/>
                </a:solidFill>
                <a:effectLst/>
                <a:latin typeface="Times New Roman" panose="02020603050405020304" pitchFamily="18" charset="0"/>
                <a:cs typeface="Times New Roman" panose="02020603050405020304" pitchFamily="18" charset="0"/>
              </a:rPr>
              <a:t>Le temps des matrices</a:t>
            </a:r>
            <a:r>
              <a:rPr lang="fr-FR" sz="8000" dirty="0">
                <a:solidFill>
                  <a:srgbClr val="262626"/>
                </a:solidFill>
                <a:effectLst/>
                <a:latin typeface="Times New Roman" panose="02020603050405020304" pitchFamily="18" charset="0"/>
                <a:cs typeface="Times New Roman" panose="02020603050405020304" pitchFamily="18" charset="0"/>
              </a:rPr>
              <a:t>, économie et cadres sociaux du long XVIIIe siècle, Karthala, 2012.</a:t>
            </a:r>
          </a:p>
          <a:p>
            <a:r>
              <a:rPr lang="fr-FR" sz="8000" dirty="0">
                <a:solidFill>
                  <a:srgbClr val="262626"/>
                </a:solidFill>
                <a:effectLst/>
                <a:latin typeface="Times New Roman" panose="02020603050405020304" pitchFamily="18" charset="0"/>
                <a:cs typeface="Times New Roman" panose="02020603050405020304" pitchFamily="18" charset="0"/>
              </a:rPr>
              <a:t>Gabriel </a:t>
            </a:r>
            <a:r>
              <a:rPr lang="fr-FR" sz="8000" dirty="0" err="1">
                <a:solidFill>
                  <a:srgbClr val="262626"/>
                </a:solidFill>
                <a:effectLst/>
                <a:latin typeface="Times New Roman" panose="02020603050405020304" pitchFamily="18" charset="0"/>
                <a:cs typeface="Times New Roman" panose="02020603050405020304" pitchFamily="18" charset="0"/>
              </a:rPr>
              <a:t>Debien</a:t>
            </a:r>
            <a:r>
              <a:rPr lang="fr-FR" sz="8000" dirty="0">
                <a:solidFill>
                  <a:srgbClr val="262626"/>
                </a:solidFill>
                <a:effectLst/>
                <a:latin typeface="Times New Roman" panose="02020603050405020304" pitchFamily="18" charset="0"/>
                <a:cs typeface="Times New Roman" panose="02020603050405020304" pitchFamily="18" charset="0"/>
              </a:rPr>
              <a:t>, </a:t>
            </a:r>
            <a:r>
              <a:rPr lang="fr-FR" sz="8000" i="1" dirty="0">
                <a:solidFill>
                  <a:srgbClr val="262626"/>
                </a:solidFill>
                <a:effectLst/>
                <a:latin typeface="Times New Roman" panose="02020603050405020304" pitchFamily="18" charset="0"/>
                <a:cs typeface="Times New Roman" panose="02020603050405020304" pitchFamily="18" charset="0"/>
              </a:rPr>
              <a:t>Les esclaves des Antilles françaises</a:t>
            </a:r>
            <a:r>
              <a:rPr lang="fr-FR" sz="8000" dirty="0">
                <a:solidFill>
                  <a:srgbClr val="262626"/>
                </a:solidFill>
                <a:effectLst/>
                <a:latin typeface="Times New Roman" panose="02020603050405020304" pitchFamily="18" charset="0"/>
                <a:cs typeface="Times New Roman" panose="02020603050405020304" pitchFamily="18" charset="0"/>
              </a:rPr>
              <a:t>, société d'histoire de la Guadeloupe</a:t>
            </a:r>
          </a:p>
          <a:p>
            <a:r>
              <a:rPr lang="fr-FR" sz="8000" dirty="0">
                <a:solidFill>
                  <a:srgbClr val="262626"/>
                </a:solidFill>
                <a:effectLst/>
                <a:latin typeface="Times New Roman" panose="02020603050405020304" pitchFamily="18" charset="0"/>
                <a:cs typeface="Times New Roman" panose="02020603050405020304" pitchFamily="18" charset="0"/>
              </a:rPr>
              <a:t>et société d'histoire de la Martinique; 1974 (un ouvrage pionnier)</a:t>
            </a:r>
          </a:p>
          <a:p>
            <a:r>
              <a:rPr lang="fr-FR" sz="8000" dirty="0" err="1">
                <a:solidFill>
                  <a:srgbClr val="262626"/>
                </a:solidFill>
                <a:effectLst/>
                <a:latin typeface="Times New Roman" panose="02020603050405020304" pitchFamily="18" charset="0"/>
                <a:cs typeface="Times New Roman" panose="02020603050405020304" pitchFamily="18" charset="0"/>
              </a:rPr>
              <a:t>Cirio</a:t>
            </a:r>
            <a:r>
              <a:rPr lang="fr-FR" sz="8000" dirty="0">
                <a:solidFill>
                  <a:srgbClr val="262626"/>
                </a:solidFill>
                <a:effectLst/>
                <a:latin typeface="Times New Roman" panose="02020603050405020304" pitchFamily="18" charset="0"/>
                <a:cs typeface="Times New Roman" panose="02020603050405020304" pitchFamily="18" charset="0"/>
              </a:rPr>
              <a:t> CARDOSO, La Guyane française, </a:t>
            </a:r>
            <a:r>
              <a:rPr lang="fr-FR" sz="8000" i="1" dirty="0">
                <a:solidFill>
                  <a:srgbClr val="262626"/>
                </a:solidFill>
                <a:effectLst/>
                <a:latin typeface="Times New Roman" panose="02020603050405020304" pitchFamily="18" charset="0"/>
                <a:cs typeface="Times New Roman" panose="02020603050405020304" pitchFamily="18" charset="0"/>
              </a:rPr>
              <a:t>1715-1815, aspects économiques et sociaux</a:t>
            </a:r>
            <a:r>
              <a:rPr lang="fr-FR" sz="8000" dirty="0">
                <a:solidFill>
                  <a:srgbClr val="262626"/>
                </a:solidFill>
                <a:effectLst/>
                <a:latin typeface="Times New Roman" panose="02020603050405020304" pitchFamily="18" charset="0"/>
                <a:cs typeface="Times New Roman" panose="02020603050405020304" pitchFamily="18" charset="0"/>
              </a:rPr>
              <a:t>, Ibis</a:t>
            </a:r>
          </a:p>
          <a:p>
            <a:r>
              <a:rPr lang="fr-FR" sz="8000" dirty="0">
                <a:solidFill>
                  <a:srgbClr val="262626"/>
                </a:solidFill>
                <a:effectLst/>
                <a:latin typeface="Times New Roman" panose="02020603050405020304" pitchFamily="18" charset="0"/>
                <a:cs typeface="Times New Roman" panose="02020603050405020304" pitchFamily="18" charset="0"/>
              </a:rPr>
              <a:t>rouge, 1999.</a:t>
            </a:r>
          </a:p>
          <a:p>
            <a:r>
              <a:rPr lang="fr-FR" sz="8000" dirty="0">
                <a:solidFill>
                  <a:srgbClr val="262626"/>
                </a:solidFill>
                <a:effectLst/>
                <a:latin typeface="Times New Roman" panose="02020603050405020304" pitchFamily="18" charset="0"/>
                <a:cs typeface="Times New Roman" panose="02020603050405020304" pitchFamily="18" charset="0"/>
              </a:rPr>
              <a:t>Le cas particulier de l’esclavage amérindien aux </a:t>
            </a:r>
            <a:r>
              <a:rPr lang="fr-FR" sz="8000" dirty="0">
                <a:solidFill>
                  <a:srgbClr val="262626"/>
                </a:solidFill>
                <a:latin typeface="Times New Roman" panose="02020603050405020304" pitchFamily="18" charset="0"/>
                <a:cs typeface="Times New Roman" panose="02020603050405020304" pitchFamily="18" charset="0"/>
              </a:rPr>
              <a:t>A</a:t>
            </a:r>
            <a:r>
              <a:rPr lang="fr-FR" sz="8000" dirty="0">
                <a:solidFill>
                  <a:srgbClr val="262626"/>
                </a:solidFill>
                <a:effectLst/>
                <a:latin typeface="Times New Roman" panose="02020603050405020304" pitchFamily="18" charset="0"/>
                <a:cs typeface="Times New Roman" panose="02020603050405020304" pitchFamily="18" charset="0"/>
              </a:rPr>
              <a:t>ntilles :</a:t>
            </a:r>
            <a:r>
              <a:rPr lang="fr-FR" sz="8000" dirty="0">
                <a:solidFill>
                  <a:srgbClr val="191C1F"/>
                </a:solidFill>
                <a:effectLst/>
                <a:latin typeface="Times New Roman" panose="02020603050405020304" pitchFamily="18" charset="0"/>
                <a:cs typeface="Times New Roman" panose="02020603050405020304" pitchFamily="18" charset="0"/>
              </a:rPr>
              <a:t> Benoît Roux. </a:t>
            </a:r>
            <a:r>
              <a:rPr lang="fr-FR" sz="8000" i="1" dirty="0" err="1">
                <a:solidFill>
                  <a:srgbClr val="191C1F"/>
                </a:solidFill>
                <a:effectLst/>
                <a:latin typeface="Times New Roman" panose="02020603050405020304" pitchFamily="18" charset="0"/>
                <a:cs typeface="Times New Roman" panose="02020603050405020304" pitchFamily="18" charset="0"/>
              </a:rPr>
              <a:t>Kalínago</a:t>
            </a:r>
            <a:r>
              <a:rPr lang="fr-FR" sz="8000" i="1" dirty="0">
                <a:solidFill>
                  <a:srgbClr val="191C1F"/>
                </a:solidFill>
                <a:effectLst/>
                <a:latin typeface="Times New Roman" panose="02020603050405020304" pitchFamily="18" charset="0"/>
                <a:cs typeface="Times New Roman" panose="02020603050405020304" pitchFamily="18" charset="0"/>
              </a:rPr>
              <a:t>. Français et Amérindiens dans les Petites Antilles au XVIIe siècle,</a:t>
            </a:r>
            <a:r>
              <a:rPr lang="fr-FR" sz="8000" dirty="0">
                <a:solidFill>
                  <a:srgbClr val="191C1F"/>
                </a:solidFill>
                <a:effectLst/>
                <a:latin typeface="Times New Roman" panose="02020603050405020304" pitchFamily="18" charset="0"/>
                <a:cs typeface="Times New Roman" panose="02020603050405020304" pitchFamily="18" charset="0"/>
              </a:rPr>
              <a:t> Sciences de l'Homme et Société, Université de Reims Champagne-Ardenne (URCA), 2019</a:t>
            </a:r>
            <a:endParaRPr lang="fr-FR" sz="8000" dirty="0">
              <a:solidFill>
                <a:srgbClr val="262626"/>
              </a:solidFill>
              <a:effectLst/>
              <a:latin typeface="Times New Roman" panose="02020603050405020304" pitchFamily="18" charset="0"/>
              <a:cs typeface="Times New Roman" panose="02020603050405020304" pitchFamily="18" charset="0"/>
            </a:endParaRPr>
          </a:p>
          <a:p>
            <a:endParaRPr lang="fr-FR" sz="8000" dirty="0">
              <a:solidFill>
                <a:srgbClr val="262626"/>
              </a:solidFill>
              <a:effectLst/>
              <a:latin typeface="Times New Roman" panose="02020603050405020304" pitchFamily="18" charset="0"/>
              <a:cs typeface="Times New Roman" panose="02020603050405020304" pitchFamily="18" charset="0"/>
            </a:endParaRPr>
          </a:p>
          <a:p>
            <a:endParaRPr lang="fr-MQ" dirty="0"/>
          </a:p>
        </p:txBody>
      </p:sp>
    </p:spTree>
    <p:extLst>
      <p:ext uri="{BB962C8B-B14F-4D97-AF65-F5344CB8AC3E}">
        <p14:creationId xmlns:p14="http://schemas.microsoft.com/office/powerpoint/2010/main" val="93084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4A2D3-402A-5947-0C65-202283A08515}"/>
              </a:ext>
            </a:extLst>
          </p:cNvPr>
          <p:cNvSpPr>
            <a:spLocks noGrp="1"/>
          </p:cNvSpPr>
          <p:nvPr>
            <p:ph type="title"/>
          </p:nvPr>
        </p:nvSpPr>
        <p:spPr>
          <a:xfrm>
            <a:off x="838200" y="332509"/>
            <a:ext cx="10515600" cy="1358179"/>
          </a:xfrm>
        </p:spPr>
        <p:txBody>
          <a:bodyPr>
            <a:normAutofit/>
          </a:bodyPr>
          <a:lstStyle/>
          <a:p>
            <a:r>
              <a:rPr lang="fr-FR" b="1" u="sng" dirty="0">
                <a:latin typeface="Times New Roman" panose="02020603050405020304" pitchFamily="18" charset="0"/>
                <a:cs typeface="Times New Roman" panose="02020603050405020304" pitchFamily="18" charset="0"/>
              </a:rPr>
              <a:t>Bibliographie sur les voix d’esclaves et les questions judiciaires</a:t>
            </a:r>
            <a:endParaRPr lang="fr-MQ" dirty="0"/>
          </a:p>
        </p:txBody>
      </p:sp>
      <p:sp>
        <p:nvSpPr>
          <p:cNvPr id="3" name="Espace réservé du contenu 2">
            <a:extLst>
              <a:ext uri="{FF2B5EF4-FFF2-40B4-BE49-F238E27FC236}">
                <a16:creationId xmlns:a16="http://schemas.microsoft.com/office/drawing/2014/main" id="{DD07F734-8926-466E-50A7-0D9257814DA9}"/>
              </a:ext>
            </a:extLst>
          </p:cNvPr>
          <p:cNvSpPr>
            <a:spLocks noGrp="1"/>
          </p:cNvSpPr>
          <p:nvPr>
            <p:ph idx="1"/>
          </p:nvPr>
        </p:nvSpPr>
        <p:spPr>
          <a:xfrm>
            <a:off x="736270" y="1825624"/>
            <a:ext cx="10617530" cy="5032375"/>
          </a:xfrm>
        </p:spPr>
        <p:txBody>
          <a:bodyPr>
            <a:normAutofit fontScale="47500" lnSpcReduction="20000"/>
          </a:bodyPr>
          <a:lstStyle/>
          <a:p>
            <a:r>
              <a:rPr lang="fr-FR" sz="3300" dirty="0" err="1">
                <a:latin typeface="Times New Roman" panose="02020603050405020304" pitchFamily="18" charset="0"/>
                <a:cs typeface="Times New Roman" panose="02020603050405020304" pitchFamily="18" charset="0"/>
              </a:rPr>
              <a:t>Frédéric</a:t>
            </a:r>
            <a:r>
              <a:rPr lang="fr-FR" sz="3300" dirty="0">
                <a:latin typeface="Times New Roman" panose="02020603050405020304" pitchFamily="18" charset="0"/>
                <a:cs typeface="Times New Roman" panose="02020603050405020304" pitchFamily="18" charset="0"/>
              </a:rPr>
              <a:t> </a:t>
            </a:r>
            <a:r>
              <a:rPr lang="fr-FR" sz="3300" dirty="0" err="1">
                <a:latin typeface="Times New Roman" panose="02020603050405020304" pitchFamily="18" charset="0"/>
                <a:cs typeface="Times New Roman" panose="02020603050405020304" pitchFamily="18" charset="0"/>
              </a:rPr>
              <a:t>Régent</a:t>
            </a:r>
            <a:r>
              <a:rPr lang="fr-FR" sz="3300" dirty="0">
                <a:latin typeface="Times New Roman" panose="02020603050405020304" pitchFamily="18" charset="0"/>
                <a:cs typeface="Times New Roman" panose="02020603050405020304" pitchFamily="18" charset="0"/>
              </a:rPr>
              <a:t>, Gilda </a:t>
            </a:r>
            <a:r>
              <a:rPr lang="fr-FR" sz="3300" dirty="0" err="1">
                <a:latin typeface="Times New Roman" panose="02020603050405020304" pitchFamily="18" charset="0"/>
                <a:cs typeface="Times New Roman" panose="02020603050405020304" pitchFamily="18" charset="0"/>
              </a:rPr>
              <a:t>Gonfier</a:t>
            </a:r>
            <a:r>
              <a:rPr lang="fr-FR" sz="3300" dirty="0">
                <a:latin typeface="Times New Roman" panose="02020603050405020304" pitchFamily="18" charset="0"/>
                <a:cs typeface="Times New Roman" panose="02020603050405020304" pitchFamily="18" charset="0"/>
              </a:rPr>
              <a:t> et  Bruno Maillard, </a:t>
            </a:r>
            <a:r>
              <a:rPr lang="fr-FR" sz="3300" i="1" dirty="0">
                <a:latin typeface="Times New Roman" panose="02020603050405020304" pitchFamily="18" charset="0"/>
                <a:cs typeface="Times New Roman" panose="02020603050405020304" pitchFamily="18" charset="0"/>
              </a:rPr>
              <a:t>Libres et sans fer, Paroles d’esclaves </a:t>
            </a:r>
            <a:r>
              <a:rPr lang="fr-FR" sz="3300" i="1" dirty="0" err="1">
                <a:latin typeface="Times New Roman" panose="02020603050405020304" pitchFamily="18" charset="0"/>
                <a:cs typeface="Times New Roman" panose="02020603050405020304" pitchFamily="18" charset="0"/>
              </a:rPr>
              <a:t>français</a:t>
            </a:r>
            <a:r>
              <a:rPr lang="fr-FR" sz="3300" i="1" dirty="0">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Paris, Fayard, 2015</a:t>
            </a:r>
          </a:p>
          <a:p>
            <a:r>
              <a:rPr lang="fr-FR" sz="3300" dirty="0">
                <a:solidFill>
                  <a:srgbClr val="5F6368"/>
                </a:solidFill>
                <a:latin typeface="Times New Roman" panose="02020603050405020304" pitchFamily="18" charset="0"/>
                <a:cs typeface="Times New Roman" panose="02020603050405020304" pitchFamily="18" charset="0"/>
              </a:rPr>
              <a:t>D. Rogers (</a:t>
            </a:r>
            <a:r>
              <a:rPr lang="fr-FR" sz="3300" dirty="0" err="1">
                <a:solidFill>
                  <a:srgbClr val="5F6368"/>
                </a:solidFill>
                <a:latin typeface="Times New Roman" panose="02020603050405020304" pitchFamily="18" charset="0"/>
                <a:cs typeface="Times New Roman" panose="02020603050405020304" pitchFamily="18" charset="0"/>
              </a:rPr>
              <a:t>dir</a:t>
            </a:r>
            <a:r>
              <a:rPr lang="fr-FR" sz="3300" dirty="0">
                <a:solidFill>
                  <a:srgbClr val="5F6368"/>
                </a:solidFill>
                <a:latin typeface="Times New Roman" panose="02020603050405020304" pitchFamily="18" charset="0"/>
                <a:cs typeface="Times New Roman" panose="02020603050405020304" pitchFamily="18" charset="0"/>
              </a:rPr>
              <a:t>), </a:t>
            </a:r>
            <a:r>
              <a:rPr lang="fr-FR" sz="3300" i="1" dirty="0">
                <a:latin typeface="Times New Roman" panose="02020603050405020304" pitchFamily="18" charset="0"/>
                <a:ea typeface="MS Mincho" panose="02020609040205080304" pitchFamily="49" charset="-128"/>
                <a:cs typeface="Times New Roman" panose="02020603050405020304" pitchFamily="18" charset="0"/>
              </a:rPr>
              <a:t>Voix d’esclaves. Louisiane, Antilles et Guyanes françaises, XVIIIe-XIXe siècles</a:t>
            </a:r>
            <a:r>
              <a:rPr lang="fr-FR" sz="3300" dirty="0">
                <a:latin typeface="Times New Roman" panose="02020603050405020304" pitchFamily="18" charset="0"/>
                <a:ea typeface="MS Mincho" panose="02020609040205080304" pitchFamily="49" charset="-128"/>
                <a:cs typeface="Times New Roman" panose="02020603050405020304" pitchFamily="18" charset="0"/>
              </a:rPr>
              <a:t>, Collections sources et documents, Karthala, 2015.</a:t>
            </a:r>
            <a:r>
              <a:rPr lang="fr-MQ" sz="3300" dirty="0">
                <a:latin typeface="Times New Roman" panose="02020603050405020304" pitchFamily="18" charset="0"/>
                <a:cs typeface="Times New Roman" panose="02020603050405020304" pitchFamily="18" charset="0"/>
              </a:rPr>
              <a:t> </a:t>
            </a:r>
          </a:p>
          <a:p>
            <a:pPr marL="0" lvl="0" indent="0" algn="just">
              <a:lnSpc>
                <a:spcPct val="200000"/>
              </a:lnSpc>
              <a:buNone/>
              <a:tabLst>
                <a:tab pos="723265" algn="l"/>
              </a:tabLst>
            </a:pPr>
            <a:r>
              <a:rPr lang="fr-FR" sz="3300" kern="50" dirty="0">
                <a:effectLst/>
                <a:latin typeface="Times New Roman" panose="02020603050405020304" pitchFamily="18" charset="0"/>
                <a:ea typeface="ArialMT"/>
                <a:cs typeface="Times New Roman" panose="02020603050405020304" pitchFamily="18" charset="0"/>
              </a:rPr>
              <a:t>- « L’esclavage au quotidien », in Pierre Singaravelou (</a:t>
            </a:r>
            <a:r>
              <a:rPr lang="fr-FR" sz="3300" kern="50" dirty="0" err="1">
                <a:effectLst/>
                <a:latin typeface="Times New Roman" panose="02020603050405020304" pitchFamily="18" charset="0"/>
                <a:ea typeface="ArialMT"/>
                <a:cs typeface="Times New Roman" panose="02020603050405020304" pitchFamily="18" charset="0"/>
              </a:rPr>
              <a:t>dir</a:t>
            </a:r>
            <a:r>
              <a:rPr lang="fr-FR" sz="3300" kern="50" dirty="0">
                <a:effectLst/>
                <a:latin typeface="Times New Roman" panose="02020603050405020304" pitchFamily="18" charset="0"/>
                <a:ea typeface="ArialMT"/>
                <a:cs typeface="Times New Roman" panose="02020603050405020304" pitchFamily="18" charset="0"/>
              </a:rPr>
              <a:t>),</a:t>
            </a:r>
            <a:r>
              <a:rPr lang="fr-FR" sz="3300" b="1" kern="50" dirty="0">
                <a:effectLst/>
                <a:latin typeface="Times New Roman" panose="02020603050405020304" pitchFamily="18" charset="0"/>
                <a:ea typeface="ArialMT"/>
                <a:cs typeface="Times New Roman" panose="02020603050405020304" pitchFamily="18" charset="0"/>
              </a:rPr>
              <a:t> </a:t>
            </a:r>
            <a:r>
              <a:rPr lang="fr-FR" sz="3300" i="1" kern="50" dirty="0">
                <a:effectLst/>
                <a:latin typeface="Times New Roman" panose="02020603050405020304" pitchFamily="18" charset="0"/>
                <a:ea typeface="Arial Unicode MS" panose="020B0604020202020204" pitchFamily="34" charset="-128"/>
                <a:cs typeface="Times New Roman" panose="02020603050405020304" pitchFamily="18" charset="0"/>
              </a:rPr>
              <a:t>Colonisations. Notre histoire</a:t>
            </a:r>
            <a:r>
              <a:rPr lang="fr-FR" sz="3300" kern="50" dirty="0">
                <a:effectLst/>
                <a:latin typeface="Times New Roman" panose="02020603050405020304" pitchFamily="18" charset="0"/>
                <a:ea typeface="Arial Unicode MS" panose="020B0604020202020204" pitchFamily="34" charset="-128"/>
                <a:cs typeface="Times New Roman" panose="02020603050405020304" pitchFamily="18" charset="0"/>
              </a:rPr>
              <a:t>, Éditions du Seuil, </a:t>
            </a:r>
            <a:r>
              <a:rPr lang="fr-FR" sz="3300" b="1" kern="50" dirty="0">
                <a:effectLst/>
                <a:latin typeface="Times New Roman" panose="02020603050405020304" pitchFamily="18" charset="0"/>
                <a:ea typeface="Arial Unicode MS" panose="020B0604020202020204" pitchFamily="34" charset="-128"/>
                <a:cs typeface="Times New Roman" panose="02020603050405020304" pitchFamily="18" charset="0"/>
              </a:rPr>
              <a:t>2023</a:t>
            </a:r>
            <a:r>
              <a:rPr lang="fr-FR" sz="3300" kern="50" dirty="0">
                <a:effectLst/>
                <a:latin typeface="Times New Roman" panose="02020603050405020304" pitchFamily="18" charset="0"/>
                <a:ea typeface="Arial Unicode MS" panose="020B0604020202020204" pitchFamily="34" charset="-128"/>
                <a:cs typeface="Times New Roman" panose="02020603050405020304" pitchFamily="18" charset="0"/>
              </a:rPr>
              <a:t>, p. 661 à 664. (En cours de réédition en poche)/ </a:t>
            </a:r>
            <a:r>
              <a:rPr lang="fr-FR" sz="3300" b="1" kern="50" dirty="0">
                <a:effectLst/>
                <a:latin typeface="Times New Roman" panose="02020603050405020304" pitchFamily="18" charset="0"/>
                <a:ea typeface="Arial Unicode MS" panose="020B0604020202020204" pitchFamily="34" charset="-128"/>
                <a:cs typeface="Times New Roman" panose="02020603050405020304" pitchFamily="18" charset="0"/>
              </a:rPr>
              <a:t>synthèse courte </a:t>
            </a:r>
            <a:r>
              <a:rPr lang="fr-FR" sz="3300" b="1" kern="50" dirty="0">
                <a:latin typeface="Times New Roman" panose="02020603050405020304" pitchFamily="18" charset="0"/>
                <a:ea typeface="Arial Unicode MS" panose="020B0604020202020204" pitchFamily="34" charset="-128"/>
                <a:cs typeface="Times New Roman" panose="02020603050405020304" pitchFamily="18" charset="0"/>
              </a:rPr>
              <a:t>mais </a:t>
            </a:r>
            <a:r>
              <a:rPr lang="fr-FR" sz="3300" b="1" kern="50" dirty="0">
                <a:effectLst/>
                <a:latin typeface="Times New Roman" panose="02020603050405020304" pitchFamily="18" charset="0"/>
                <a:ea typeface="Arial Unicode MS" panose="020B0604020202020204" pitchFamily="34" charset="-128"/>
                <a:cs typeface="Times New Roman" panose="02020603050405020304" pitchFamily="18" charset="0"/>
              </a:rPr>
              <a:t>précieuse.</a:t>
            </a:r>
            <a:endParaRPr lang="fr-MQ" sz="3300" b="1" kern="5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lvl="0" indent="0" algn="just">
              <a:lnSpc>
                <a:spcPct val="200000"/>
              </a:lnSpc>
              <a:buNone/>
              <a:tabLst>
                <a:tab pos="723265" algn="l"/>
              </a:tabLst>
            </a:pPr>
            <a:r>
              <a:rPr lang="fr-FR" sz="3300" kern="50" dirty="0">
                <a:effectLst/>
                <a:latin typeface="Times New Roman" panose="02020603050405020304" pitchFamily="18" charset="0"/>
                <a:ea typeface="ArialMT"/>
                <a:cs typeface="Times New Roman" panose="02020603050405020304" pitchFamily="18" charset="0"/>
              </a:rPr>
              <a:t>- « Entendre la voix des esclaves », in Pierre Singaravelou (</a:t>
            </a:r>
            <a:r>
              <a:rPr lang="fr-FR" sz="3300" kern="50" dirty="0" err="1">
                <a:effectLst/>
                <a:latin typeface="Times New Roman" panose="02020603050405020304" pitchFamily="18" charset="0"/>
                <a:ea typeface="ArialMT"/>
                <a:cs typeface="Times New Roman" panose="02020603050405020304" pitchFamily="18" charset="0"/>
              </a:rPr>
              <a:t>dir</a:t>
            </a:r>
            <a:r>
              <a:rPr lang="fr-FR" sz="3300" kern="50" dirty="0">
                <a:effectLst/>
                <a:latin typeface="Times New Roman" panose="02020603050405020304" pitchFamily="18" charset="0"/>
                <a:ea typeface="ArialMT"/>
                <a:cs typeface="Times New Roman" panose="02020603050405020304" pitchFamily="18" charset="0"/>
              </a:rPr>
              <a:t>),</a:t>
            </a:r>
            <a:r>
              <a:rPr lang="fr-FR" sz="3300" b="1" kern="50" dirty="0">
                <a:effectLst/>
                <a:latin typeface="Times New Roman" panose="02020603050405020304" pitchFamily="18" charset="0"/>
                <a:ea typeface="ArialMT"/>
                <a:cs typeface="Times New Roman" panose="02020603050405020304" pitchFamily="18" charset="0"/>
              </a:rPr>
              <a:t> </a:t>
            </a:r>
            <a:r>
              <a:rPr lang="fr-FR" sz="3300" i="1" kern="50" dirty="0">
                <a:effectLst/>
                <a:latin typeface="Times New Roman" panose="02020603050405020304" pitchFamily="18" charset="0"/>
                <a:ea typeface="Arial Unicode MS" panose="020B0604020202020204" pitchFamily="34" charset="-128"/>
                <a:cs typeface="Times New Roman" panose="02020603050405020304" pitchFamily="18" charset="0"/>
              </a:rPr>
              <a:t>Colonisations. Notre histoire</a:t>
            </a:r>
            <a:r>
              <a:rPr lang="fr-FR" sz="3300" kern="50" dirty="0">
                <a:effectLst/>
                <a:latin typeface="Times New Roman" panose="02020603050405020304" pitchFamily="18" charset="0"/>
                <a:ea typeface="Arial Unicode MS" panose="020B0604020202020204" pitchFamily="34" charset="-128"/>
                <a:cs typeface="Times New Roman" panose="02020603050405020304" pitchFamily="18" charset="0"/>
              </a:rPr>
              <a:t>, Éditions du Seuil, </a:t>
            </a:r>
            <a:r>
              <a:rPr lang="fr-FR" sz="3300" b="1" kern="50" dirty="0">
                <a:effectLst/>
                <a:latin typeface="Times New Roman" panose="02020603050405020304" pitchFamily="18" charset="0"/>
                <a:ea typeface="Arial Unicode MS" panose="020B0604020202020204" pitchFamily="34" charset="-128"/>
                <a:cs typeface="Times New Roman" panose="02020603050405020304" pitchFamily="18" charset="0"/>
              </a:rPr>
              <a:t>2023</a:t>
            </a:r>
            <a:r>
              <a:rPr lang="fr-FR" sz="3300" kern="5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3300" kern="50" dirty="0">
                <a:effectLst/>
                <a:latin typeface="Times New Roman" panose="02020603050405020304" pitchFamily="18" charset="0"/>
                <a:ea typeface="ArialMT"/>
                <a:cs typeface="Times New Roman" panose="02020603050405020304" pitchFamily="18" charset="0"/>
              </a:rPr>
              <a:t>p. 668-669.</a:t>
            </a:r>
            <a:r>
              <a:rPr lang="fr-FR" sz="3300" kern="50" dirty="0">
                <a:effectLst/>
                <a:latin typeface="Times New Roman" panose="02020603050405020304" pitchFamily="18" charset="0"/>
                <a:ea typeface="Arial Unicode MS" panose="020B0604020202020204" pitchFamily="34" charset="-128"/>
                <a:cs typeface="Times New Roman" panose="02020603050405020304" pitchFamily="18" charset="0"/>
              </a:rPr>
              <a:t> (En cours de réédition en poche)/ </a:t>
            </a:r>
            <a:r>
              <a:rPr lang="fr-FR" sz="3300" b="1" kern="50" dirty="0">
                <a:latin typeface="Times New Roman" panose="02020603050405020304" pitchFamily="18" charset="0"/>
                <a:ea typeface="Arial Unicode MS" panose="020B0604020202020204" pitchFamily="34" charset="-128"/>
                <a:cs typeface="Times New Roman" panose="02020603050405020304" pitchFamily="18" charset="0"/>
              </a:rPr>
              <a:t>U</a:t>
            </a:r>
            <a:r>
              <a:rPr lang="fr-FR" sz="3300" b="1" kern="50" dirty="0">
                <a:effectLst/>
                <a:latin typeface="Times New Roman" panose="02020603050405020304" pitchFamily="18" charset="0"/>
                <a:ea typeface="Arial Unicode MS" panose="020B0604020202020204" pitchFamily="34" charset="-128"/>
                <a:cs typeface="Times New Roman" panose="02020603050405020304" pitchFamily="18" charset="0"/>
              </a:rPr>
              <a:t>ne bonne synthèse courte avec des références complémentaires</a:t>
            </a:r>
            <a:endParaRPr lang="fr-MQ" sz="3300" dirty="0">
              <a:latin typeface="Times New Roman" panose="02020603050405020304" pitchFamily="18" charset="0"/>
              <a:cs typeface="Times New Roman" panose="02020603050405020304" pitchFamily="18" charset="0"/>
            </a:endParaRPr>
          </a:p>
          <a:p>
            <a:pPr marL="0" indent="0">
              <a:buNone/>
            </a:pPr>
            <a:r>
              <a:rPr lang="en-CA" sz="3300" dirty="0">
                <a:effectLst/>
                <a:latin typeface="Times New Roman" panose="02020603050405020304" pitchFamily="18" charset="0"/>
                <a:ea typeface="MS Mincho" panose="02020609040205080304" pitchFamily="49" charset="-128"/>
                <a:cs typeface="Times New Roman" panose="02020603050405020304" pitchFamily="18" charset="0"/>
              </a:rPr>
              <a:t>-« Slave judiciary testimonies in the French Caribbean: what to do with them », in Sophie White and Trevor Burnard (ed), </a:t>
            </a:r>
            <a:r>
              <a:rPr lang="en-CA" sz="3300" i="1" dirty="0">
                <a:solidFill>
                  <a:srgbClr val="272727"/>
                </a:solidFill>
                <a:effectLst/>
                <a:latin typeface="Times New Roman" panose="02020603050405020304" pitchFamily="18" charset="0"/>
                <a:ea typeface="MS Mincho" panose="02020609040205080304" pitchFamily="49" charset="-128"/>
                <a:cs typeface="Times New Roman" panose="02020603050405020304" pitchFamily="18" charset="0"/>
              </a:rPr>
              <a:t>Hearing Enslaved Voices</a:t>
            </a:r>
            <a:r>
              <a:rPr lang="en-CA" sz="3300" i="1"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CA" sz="3300" i="1" dirty="0">
                <a:effectLst/>
                <a:latin typeface="Times New Roman" panose="02020603050405020304" pitchFamily="18" charset="0"/>
                <a:ea typeface="MS Mincho" panose="02020609040205080304" pitchFamily="49" charset="-128"/>
                <a:cs typeface="Times New Roman" panose="02020603050405020304" pitchFamily="18" charset="0"/>
              </a:rPr>
              <a:t>African and Indian Slave Testimony in British and French America, 1700-1848</a:t>
            </a:r>
            <a:r>
              <a:rPr lang="en-CA" sz="3300" dirty="0">
                <a:effectLst/>
                <a:latin typeface="Times New Roman" panose="02020603050405020304" pitchFamily="18" charset="0"/>
                <a:ea typeface="MS Mincho" panose="02020609040205080304" pitchFamily="49" charset="-128"/>
                <a:cs typeface="Times New Roman" panose="02020603050405020304" pitchFamily="18" charset="0"/>
              </a:rPr>
              <a:t>, Routledge, </a:t>
            </a:r>
            <a:r>
              <a:rPr lang="en-CA" sz="3300"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2020,</a:t>
            </a:r>
            <a:r>
              <a:rPr lang="en-CA" sz="3300" i="1"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CA" sz="3300"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p. 58-78.</a:t>
            </a:r>
            <a:endParaRPr lang="fr-FR" sz="3300" dirty="0">
              <a:effectLst/>
              <a:latin typeface="Times New Roman" panose="02020603050405020304" pitchFamily="18" charset="0"/>
              <a:cs typeface="Times New Roman" panose="02020603050405020304" pitchFamily="18" charset="0"/>
            </a:endParaRPr>
          </a:p>
          <a:p>
            <a:r>
              <a:rPr lang="fr-FR" sz="3300" dirty="0">
                <a:effectLst/>
                <a:latin typeface="Times New Roman" panose="02020603050405020304" pitchFamily="18" charset="0"/>
                <a:cs typeface="Times New Roman" panose="02020603050405020304" pitchFamily="18" charset="0"/>
              </a:rPr>
              <a:t>Caroline </a:t>
            </a:r>
            <a:r>
              <a:rPr lang="fr-FR" sz="3300" dirty="0" err="1">
                <a:effectLst/>
                <a:latin typeface="Times New Roman" panose="02020603050405020304" pitchFamily="18" charset="0"/>
                <a:cs typeface="Times New Roman" panose="02020603050405020304" pitchFamily="18" charset="0"/>
              </a:rPr>
              <a:t>Oudin</a:t>
            </a:r>
            <a:r>
              <a:rPr lang="fr-FR" sz="3300" dirty="0">
                <a:effectLst/>
                <a:latin typeface="Times New Roman" panose="02020603050405020304" pitchFamily="18" charset="0"/>
                <a:cs typeface="Times New Roman" panose="02020603050405020304" pitchFamily="18" charset="0"/>
              </a:rPr>
              <a:t>-Bastide, </a:t>
            </a:r>
            <a:r>
              <a:rPr lang="fr-FR" sz="3300" i="1" dirty="0" err="1">
                <a:effectLst/>
                <a:latin typeface="Times New Roman" panose="02020603050405020304" pitchFamily="18" charset="0"/>
                <a:cs typeface="Times New Roman" panose="02020603050405020304" pitchFamily="18" charset="0"/>
              </a:rPr>
              <a:t>Maîtres</a:t>
            </a:r>
            <a:r>
              <a:rPr lang="fr-FR" sz="3300" i="1" dirty="0">
                <a:effectLst/>
                <a:latin typeface="Times New Roman" panose="02020603050405020304" pitchFamily="18" charset="0"/>
                <a:cs typeface="Times New Roman" panose="02020603050405020304" pitchFamily="18" charset="0"/>
              </a:rPr>
              <a:t> </a:t>
            </a:r>
            <a:r>
              <a:rPr lang="fr-FR" sz="3300" i="1" dirty="0" err="1">
                <a:effectLst/>
                <a:latin typeface="Times New Roman" panose="02020603050405020304" pitchFamily="18" charset="0"/>
                <a:cs typeface="Times New Roman" panose="02020603050405020304" pitchFamily="18" charset="0"/>
              </a:rPr>
              <a:t>Accusés</a:t>
            </a:r>
            <a:r>
              <a:rPr lang="fr-FR" sz="3300" i="1" dirty="0">
                <a:effectLst/>
                <a:latin typeface="Times New Roman" panose="02020603050405020304" pitchFamily="18" charset="0"/>
                <a:cs typeface="Times New Roman" panose="02020603050405020304" pitchFamily="18" charset="0"/>
              </a:rPr>
              <a:t>, Esclaves Accusateurs. Les </a:t>
            </a:r>
            <a:r>
              <a:rPr lang="fr-FR" sz="3300" i="1" dirty="0" err="1">
                <a:effectLst/>
                <a:latin typeface="Times New Roman" panose="02020603050405020304" pitchFamily="18" charset="0"/>
                <a:cs typeface="Times New Roman" panose="02020603050405020304" pitchFamily="18" charset="0"/>
              </a:rPr>
              <a:t>Procès</a:t>
            </a:r>
            <a:r>
              <a:rPr lang="fr-FR" sz="3300" i="1" dirty="0">
                <a:effectLst/>
                <a:latin typeface="Times New Roman" panose="02020603050405020304" pitchFamily="18" charset="0"/>
                <a:cs typeface="Times New Roman" panose="02020603050405020304" pitchFamily="18" charset="0"/>
              </a:rPr>
              <a:t> Gosset et </a:t>
            </a:r>
            <a:r>
              <a:rPr lang="fr-FR" sz="3300" i="1" dirty="0" err="1">
                <a:effectLst/>
                <a:latin typeface="Times New Roman" panose="02020603050405020304" pitchFamily="18" charset="0"/>
                <a:cs typeface="Times New Roman" panose="02020603050405020304" pitchFamily="18" charset="0"/>
              </a:rPr>
              <a:t>Vivie</a:t>
            </a:r>
            <a:r>
              <a:rPr lang="fr-FR" sz="3300" i="1" dirty="0">
                <a:effectLst/>
                <a:latin typeface="Times New Roman" panose="02020603050405020304" pitchFamily="18" charset="0"/>
                <a:cs typeface="Times New Roman" panose="02020603050405020304" pitchFamily="18" charset="0"/>
              </a:rPr>
              <a:t>́ (Martinique, 1848), </a:t>
            </a:r>
            <a:r>
              <a:rPr lang="fr-FR" sz="3300" dirty="0">
                <a:effectLst/>
                <a:latin typeface="Times New Roman" panose="02020603050405020304" pitchFamily="18" charset="0"/>
                <a:cs typeface="Times New Roman" panose="02020603050405020304" pitchFamily="18" charset="0"/>
              </a:rPr>
              <a:t>Le Havre, Presses universitaires de Rouen et du Havre</a:t>
            </a:r>
            <a:r>
              <a:rPr lang="fr-FR" sz="3300" b="1" dirty="0">
                <a:effectLst/>
                <a:latin typeface="Times New Roman" panose="02020603050405020304" pitchFamily="18" charset="0"/>
                <a:cs typeface="Times New Roman" panose="02020603050405020304" pitchFamily="18" charset="0"/>
              </a:rPr>
              <a:t>, </a:t>
            </a:r>
            <a:r>
              <a:rPr lang="fr-FR" sz="3300" dirty="0">
                <a:effectLst/>
                <a:latin typeface="Times New Roman" panose="02020603050405020304" pitchFamily="18" charset="0"/>
                <a:cs typeface="Times New Roman" panose="02020603050405020304" pitchFamily="18" charset="0"/>
              </a:rPr>
              <a:t>2015.</a:t>
            </a:r>
          </a:p>
          <a:p>
            <a:r>
              <a:rPr lang="fr-FR" sz="3300" dirty="0">
                <a:effectLst/>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a:t>
            </a:r>
            <a:r>
              <a:rPr lang="fr-FR" sz="3300" i="1" dirty="0">
                <a:effectLst/>
                <a:latin typeface="Times New Roman" panose="02020603050405020304" pitchFamily="18" charset="0"/>
                <a:cs typeface="Times New Roman" panose="02020603050405020304" pitchFamily="18" charset="0"/>
              </a:rPr>
              <a:t>Des </a:t>
            </a:r>
            <a:r>
              <a:rPr lang="fr-FR" sz="3300" i="1" dirty="0" err="1">
                <a:effectLst/>
                <a:latin typeface="Times New Roman" panose="02020603050405020304" pitchFamily="18" charset="0"/>
                <a:cs typeface="Times New Roman" panose="02020603050405020304" pitchFamily="18" charset="0"/>
              </a:rPr>
              <a:t>nègres</a:t>
            </a:r>
            <a:r>
              <a:rPr lang="fr-FR" sz="3300" i="1" dirty="0">
                <a:effectLst/>
                <a:latin typeface="Times New Roman" panose="02020603050405020304" pitchFamily="18" charset="0"/>
                <a:cs typeface="Times New Roman" panose="02020603050405020304" pitchFamily="18" charset="0"/>
              </a:rPr>
              <a:t> et des juges : La scandaleuse affaire </a:t>
            </a:r>
            <a:r>
              <a:rPr lang="fr-FR" sz="3300" i="1" dirty="0" err="1">
                <a:effectLst/>
                <a:latin typeface="Times New Roman" panose="02020603050405020304" pitchFamily="18" charset="0"/>
                <a:cs typeface="Times New Roman" panose="02020603050405020304" pitchFamily="18" charset="0"/>
              </a:rPr>
              <a:t>Spoutourne</a:t>
            </a:r>
            <a:r>
              <a:rPr lang="fr-FR" sz="3300" i="1" dirty="0">
                <a:effectLst/>
                <a:latin typeface="Times New Roman" panose="02020603050405020304" pitchFamily="18" charset="0"/>
                <a:cs typeface="Times New Roman" panose="02020603050405020304" pitchFamily="18" charset="0"/>
              </a:rPr>
              <a:t>, 1831–1834, </a:t>
            </a:r>
            <a:r>
              <a:rPr lang="fr-FR" sz="3300" dirty="0">
                <a:effectLst/>
                <a:latin typeface="Times New Roman" panose="02020603050405020304" pitchFamily="18" charset="0"/>
                <a:cs typeface="Times New Roman" panose="02020603050405020304" pitchFamily="18" charset="0"/>
              </a:rPr>
              <a:t>Bruxelles</a:t>
            </a:r>
            <a:r>
              <a:rPr lang="fr-FR" sz="3300" dirty="0">
                <a:latin typeface="Times New Roman" panose="02020603050405020304" pitchFamily="18" charset="0"/>
                <a:cs typeface="Times New Roman" panose="02020603050405020304" pitchFamily="18" charset="0"/>
              </a:rPr>
              <a:t>,</a:t>
            </a:r>
            <a:r>
              <a:rPr lang="fr-FR" sz="3300" dirty="0">
                <a:effectLst/>
                <a:latin typeface="Times New Roman" panose="02020603050405020304" pitchFamily="18" charset="0"/>
                <a:cs typeface="Times New Roman" panose="02020603050405020304" pitchFamily="18" charset="0"/>
              </a:rPr>
              <a:t> </a:t>
            </a:r>
            <a:r>
              <a:rPr lang="fr-FR" sz="3300" dirty="0" err="1">
                <a:effectLst/>
                <a:latin typeface="Times New Roman" panose="02020603050405020304" pitchFamily="18" charset="0"/>
                <a:cs typeface="Times New Roman" panose="02020603050405020304" pitchFamily="18" charset="0"/>
              </a:rPr>
              <a:t>Éditions</a:t>
            </a:r>
            <a:r>
              <a:rPr lang="fr-FR" sz="3300" dirty="0">
                <a:effectLst/>
                <a:latin typeface="Times New Roman" panose="02020603050405020304" pitchFamily="18" charset="0"/>
                <a:cs typeface="Times New Roman" panose="02020603050405020304" pitchFamily="18" charset="0"/>
              </a:rPr>
              <a:t> complexes, 2008.</a:t>
            </a:r>
          </a:p>
          <a:p>
            <a:r>
              <a:rPr lang="fr-FR" sz="3300" dirty="0">
                <a:effectLst/>
                <a:latin typeface="Times New Roman" panose="02020603050405020304" pitchFamily="18" charset="0"/>
                <a:cs typeface="Times New Roman" panose="02020603050405020304" pitchFamily="18" charset="0"/>
              </a:rPr>
              <a:t>Charlotte de Castelnau-</a:t>
            </a:r>
            <a:r>
              <a:rPr lang="fr-FR" sz="3300" dirty="0" err="1">
                <a:effectLst/>
                <a:latin typeface="Times New Roman" panose="02020603050405020304" pitchFamily="18" charset="0"/>
                <a:cs typeface="Times New Roman" panose="02020603050405020304" pitchFamily="18" charset="0"/>
              </a:rPr>
              <a:t>Lestoile</a:t>
            </a:r>
            <a:r>
              <a:rPr lang="fr-FR" sz="3300" dirty="0">
                <a:effectLst/>
                <a:latin typeface="Times New Roman" panose="02020603050405020304" pitchFamily="18" charset="0"/>
                <a:cs typeface="Times New Roman" panose="02020603050405020304" pitchFamily="18" charset="0"/>
              </a:rPr>
              <a:t>, </a:t>
            </a:r>
            <a:r>
              <a:rPr lang="fr-FR" sz="3300" i="1" dirty="0" err="1">
                <a:effectLst/>
                <a:latin typeface="Times New Roman" panose="02020603050405020304" pitchFamily="18" charset="0"/>
                <a:cs typeface="Times New Roman" panose="02020603050405020304" pitchFamily="18" charset="0"/>
              </a:rPr>
              <a:t>Pascoa</a:t>
            </a:r>
            <a:r>
              <a:rPr lang="fr-FR" sz="3300" i="1" dirty="0">
                <a:effectLst/>
                <a:latin typeface="Times New Roman" panose="02020603050405020304" pitchFamily="18" charset="0"/>
                <a:cs typeface="Times New Roman" panose="02020603050405020304" pitchFamily="18" charset="0"/>
              </a:rPr>
              <a:t> et ses deux maris. Une esclave entre Angola, </a:t>
            </a:r>
            <a:r>
              <a:rPr lang="fr-FR" sz="3300" i="1" dirty="0" err="1">
                <a:effectLst/>
                <a:latin typeface="Times New Roman" panose="02020603050405020304" pitchFamily="18" charset="0"/>
                <a:cs typeface="Times New Roman" panose="02020603050405020304" pitchFamily="18" charset="0"/>
              </a:rPr>
              <a:t>Brésil</a:t>
            </a:r>
            <a:r>
              <a:rPr lang="fr-FR" sz="3300" i="1" dirty="0">
                <a:effectLst/>
                <a:latin typeface="Times New Roman" panose="02020603050405020304" pitchFamily="18" charset="0"/>
                <a:cs typeface="Times New Roman" panose="02020603050405020304" pitchFamily="18" charset="0"/>
              </a:rPr>
              <a:t> et Portugal au XVIIe </a:t>
            </a:r>
            <a:r>
              <a:rPr lang="fr-FR" sz="3300" i="1" dirty="0" err="1">
                <a:effectLst/>
                <a:latin typeface="Times New Roman" panose="02020603050405020304" pitchFamily="18" charset="0"/>
                <a:cs typeface="Times New Roman" panose="02020603050405020304" pitchFamily="18" charset="0"/>
              </a:rPr>
              <a:t>siècle</a:t>
            </a:r>
            <a:r>
              <a:rPr lang="fr-FR" sz="3300" i="1" dirty="0">
                <a:effectLst/>
                <a:latin typeface="Times New Roman" panose="02020603050405020304" pitchFamily="18" charset="0"/>
                <a:cs typeface="Times New Roman" panose="02020603050405020304" pitchFamily="18" charset="0"/>
              </a:rPr>
              <a:t>, </a:t>
            </a:r>
            <a:r>
              <a:rPr lang="fr-FR" sz="3300" dirty="0">
                <a:effectLst/>
                <a:latin typeface="Times New Roman" panose="02020603050405020304" pitchFamily="18" charset="0"/>
                <a:cs typeface="Times New Roman" panose="02020603050405020304" pitchFamily="18" charset="0"/>
              </a:rPr>
              <a:t>Paris</a:t>
            </a:r>
            <a:r>
              <a:rPr lang="fr-FR" sz="3300" dirty="0">
                <a:latin typeface="Times New Roman" panose="02020603050405020304" pitchFamily="18" charset="0"/>
                <a:cs typeface="Times New Roman" panose="02020603050405020304" pitchFamily="18" charset="0"/>
              </a:rPr>
              <a:t>,</a:t>
            </a:r>
            <a:r>
              <a:rPr lang="fr-FR" sz="3300" dirty="0">
                <a:effectLst/>
                <a:latin typeface="Times New Roman" panose="02020603050405020304" pitchFamily="18" charset="0"/>
                <a:cs typeface="Times New Roman" panose="02020603050405020304" pitchFamily="18" charset="0"/>
              </a:rPr>
              <a:t> Presses universitaires de France, 2019.</a:t>
            </a:r>
          </a:p>
          <a:p>
            <a:r>
              <a:rPr lang="fr-FR" sz="2500" dirty="0">
                <a:solidFill>
                  <a:srgbClr val="000000"/>
                </a:solidFill>
                <a:effectLst/>
                <a:latin typeface="Times New Roman" panose="02020603050405020304" pitchFamily="18" charset="0"/>
              </a:rPr>
              <a:t>Collection « </a:t>
            </a:r>
            <a:r>
              <a:rPr lang="fr-FR" sz="2500" dirty="0" err="1">
                <a:solidFill>
                  <a:srgbClr val="000000"/>
                </a:solidFill>
                <a:effectLst/>
                <a:latin typeface="Times New Roman" panose="02020603050405020304" pitchFamily="18" charset="0"/>
              </a:rPr>
              <a:t>Récits</a:t>
            </a:r>
            <a:r>
              <a:rPr lang="fr-FR" sz="2500" dirty="0">
                <a:solidFill>
                  <a:srgbClr val="000000"/>
                </a:solidFill>
                <a:effectLst/>
                <a:latin typeface="Times New Roman" panose="02020603050405020304" pitchFamily="18" charset="0"/>
              </a:rPr>
              <a:t> d’esclaves », Presses Universitaires de Rouen et du Havre : cette collection a pour objectif de faire </a:t>
            </a:r>
            <a:r>
              <a:rPr lang="fr-FR" sz="2500" dirty="0" err="1">
                <a:solidFill>
                  <a:srgbClr val="000000"/>
                </a:solidFill>
                <a:effectLst/>
                <a:latin typeface="Times New Roman" panose="02020603050405020304" pitchFamily="18" charset="0"/>
              </a:rPr>
              <a:t>connaître</a:t>
            </a:r>
            <a:r>
              <a:rPr lang="fr-FR" sz="2500" dirty="0">
                <a:solidFill>
                  <a:srgbClr val="000000"/>
                </a:solidFill>
                <a:effectLst/>
                <a:latin typeface="Times New Roman" panose="02020603050405020304" pitchFamily="18" charset="0"/>
              </a:rPr>
              <a:t> au public français le genre des </a:t>
            </a:r>
            <a:r>
              <a:rPr lang="fr-FR" sz="2500" dirty="0" err="1">
                <a:solidFill>
                  <a:srgbClr val="000000"/>
                </a:solidFill>
                <a:effectLst/>
                <a:latin typeface="Times New Roman" panose="02020603050405020304" pitchFamily="18" charset="0"/>
              </a:rPr>
              <a:t>récitsd’esclaves</a:t>
            </a:r>
            <a:r>
              <a:rPr lang="fr-FR" sz="2500" dirty="0">
                <a:solidFill>
                  <a:srgbClr val="000000"/>
                </a:solidFill>
                <a:effectLst/>
                <a:latin typeface="Times New Roman" panose="02020603050405020304" pitchFamily="18" charset="0"/>
              </a:rPr>
              <a:t> </a:t>
            </a:r>
            <a:r>
              <a:rPr lang="fr-FR" sz="2500" dirty="0" err="1">
                <a:solidFill>
                  <a:srgbClr val="000000"/>
                </a:solidFill>
                <a:effectLst/>
                <a:latin typeface="Times New Roman" panose="02020603050405020304" pitchFamily="18" charset="0"/>
              </a:rPr>
              <a:t>américains</a:t>
            </a:r>
            <a:r>
              <a:rPr lang="fr-FR" sz="2500" dirty="0">
                <a:solidFill>
                  <a:srgbClr val="000000"/>
                </a:solidFill>
                <a:effectLst/>
                <a:latin typeface="Times New Roman" panose="02020603050405020304" pitchFamily="18" charset="0"/>
              </a:rPr>
              <a:t>. (utile pour les classes </a:t>
            </a:r>
            <a:r>
              <a:rPr lang="fr-FR" sz="2500" dirty="0" err="1">
                <a:solidFill>
                  <a:srgbClr val="000000"/>
                </a:solidFill>
                <a:effectLst/>
                <a:latin typeface="Times New Roman" panose="02020603050405020304" pitchFamily="18" charset="0"/>
              </a:rPr>
              <a:t>européennes</a:t>
            </a:r>
            <a:r>
              <a:rPr lang="fr-FR" sz="2500" dirty="0">
                <a:solidFill>
                  <a:srgbClr val="000000"/>
                </a:solidFill>
                <a:effectLst/>
                <a:latin typeface="Times New Roman" panose="02020603050405020304" pitchFamily="18" charset="0"/>
              </a:rPr>
              <a:t>)</a:t>
            </a:r>
          </a:p>
          <a:p>
            <a:endParaRPr lang="fr-MQ"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2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644E5C-AF3E-180E-CF5C-2BCC3ED75BFE}"/>
              </a:ext>
            </a:extLst>
          </p:cNvPr>
          <p:cNvSpPr>
            <a:spLocks noGrp="1"/>
          </p:cNvSpPr>
          <p:nvPr>
            <p:ph type="title"/>
          </p:nvPr>
        </p:nvSpPr>
        <p:spPr/>
        <p:txBody>
          <a:bodyPr/>
          <a:lstStyle/>
          <a:p>
            <a:pPr algn="ctr"/>
            <a:r>
              <a:rPr lang="fr-FR" dirty="0"/>
              <a:t>Q</a:t>
            </a:r>
            <a:r>
              <a:rPr lang="fr-MQ" dirty="0"/>
              <a:t>uelques références sur la période révolutionnaire aux Antilles</a:t>
            </a:r>
          </a:p>
        </p:txBody>
      </p:sp>
      <p:sp>
        <p:nvSpPr>
          <p:cNvPr id="4" name="ZoneTexte 3">
            <a:extLst>
              <a:ext uri="{FF2B5EF4-FFF2-40B4-BE49-F238E27FC236}">
                <a16:creationId xmlns:a16="http://schemas.microsoft.com/office/drawing/2014/main" id="{9EB6F69C-C782-3C35-E715-6B09EB9824C7}"/>
              </a:ext>
            </a:extLst>
          </p:cNvPr>
          <p:cNvSpPr txBox="1"/>
          <p:nvPr/>
        </p:nvSpPr>
        <p:spPr>
          <a:xfrm>
            <a:off x="102870" y="1531620"/>
            <a:ext cx="12172950" cy="6186309"/>
          </a:xfrm>
          <a:prstGeom prst="rect">
            <a:avLst/>
          </a:prstGeom>
          <a:noFill/>
        </p:spPr>
        <p:txBody>
          <a:bodyPr wrap="square">
            <a:spAutoFit/>
          </a:bodyPr>
          <a:lstStyle/>
          <a:p>
            <a:r>
              <a:rPr lang="fr-FR" dirty="0">
                <a:effectLst/>
                <a:latin typeface="Times New Roman" panose="02020603050405020304" pitchFamily="18" charset="0"/>
                <a:cs typeface="Times New Roman" panose="02020603050405020304" pitchFamily="18" charset="0"/>
              </a:rPr>
              <a:t>• DUBOIS, L., </a:t>
            </a:r>
            <a:r>
              <a:rPr lang="fr-FR" i="1" dirty="0">
                <a:effectLst/>
                <a:latin typeface="Times New Roman" panose="02020603050405020304" pitchFamily="18" charset="0"/>
                <a:cs typeface="Times New Roman" panose="02020603050405020304" pitchFamily="18" charset="0"/>
              </a:rPr>
              <a:t>Les vengeurs du nouveau mon</a:t>
            </a:r>
            <a:r>
              <a:rPr lang="fr-FR" dirty="0">
                <a:effectLst/>
                <a:latin typeface="Times New Roman" panose="02020603050405020304" pitchFamily="18" charset="0"/>
                <a:cs typeface="Times New Roman" panose="02020603050405020304" pitchFamily="18" charset="0"/>
              </a:rPr>
              <a:t>de, Les </a:t>
            </a:r>
            <a:r>
              <a:rPr lang="fr-FR" dirty="0" err="1">
                <a:effectLst/>
                <a:latin typeface="Times New Roman" panose="02020603050405020304" pitchFamily="18" charset="0"/>
                <a:cs typeface="Times New Roman" panose="02020603050405020304" pitchFamily="18" charset="0"/>
              </a:rPr>
              <a:t>Perséides</a:t>
            </a:r>
            <a:r>
              <a:rPr lang="fr-FR" dirty="0">
                <a:effectLst/>
                <a:latin typeface="Times New Roman" panose="02020603050405020304" pitchFamily="18" charset="0"/>
                <a:cs typeface="Times New Roman" panose="02020603050405020304" pitchFamily="18" charset="0"/>
              </a:rPr>
              <a:t>, 2006 (Une bonne vision synoptique, pour </a:t>
            </a:r>
            <a:r>
              <a:rPr lang="fr-FR" dirty="0" err="1">
                <a:effectLst/>
                <a:latin typeface="Times New Roman" panose="02020603050405020304" pitchFamily="18" charset="0"/>
                <a:cs typeface="Times New Roman" panose="02020603050405020304" pitchFamily="18" charset="0"/>
              </a:rPr>
              <a:t>démarrer</a:t>
            </a:r>
            <a:r>
              <a:rPr lang="fr-FR" dirty="0">
                <a:effectLst/>
                <a:latin typeface="Times New Roman" panose="02020603050405020304" pitchFamily="18" charset="0"/>
                <a:cs typeface="Times New Roman" panose="02020603050405020304" pitchFamily="18" charset="0"/>
              </a:rPr>
              <a:t> sur la </a:t>
            </a:r>
            <a:r>
              <a:rPr lang="fr-FR" dirty="0" err="1">
                <a:latin typeface="Times New Roman" panose="02020603050405020304" pitchFamily="18" charset="0"/>
                <a:cs typeface="Times New Roman" panose="02020603050405020304" pitchFamily="18" charset="0"/>
              </a:rPr>
              <a:t>R</a:t>
            </a:r>
            <a:r>
              <a:rPr lang="fr-FR" dirty="0" err="1">
                <a:effectLst/>
                <a:latin typeface="Times New Roman" panose="02020603050405020304" pitchFamily="18" charset="0"/>
                <a:cs typeface="Times New Roman" panose="02020603050405020304" pitchFamily="18" charset="0"/>
              </a:rPr>
              <a:t>évolution</a:t>
            </a:r>
            <a:r>
              <a:rPr lang="fr-FR" dirty="0">
                <a:effectLst/>
                <a:latin typeface="Times New Roman" panose="02020603050405020304" pitchFamily="18" charset="0"/>
                <a:cs typeface="Times New Roman" panose="02020603050405020304" pitchFamily="18" charset="0"/>
              </a:rPr>
              <a:t> haïtienne)</a:t>
            </a:r>
          </a:p>
          <a:p>
            <a:r>
              <a:rPr lang="fr-FR" dirty="0">
                <a:effectLst/>
                <a:latin typeface="Times New Roman" panose="02020603050405020304" pitchFamily="18" charset="0"/>
                <a:cs typeface="Times New Roman" panose="02020603050405020304" pitchFamily="18" charset="0"/>
              </a:rPr>
              <a:t>• FICK C., </a:t>
            </a:r>
            <a:r>
              <a:rPr lang="fr-FR" i="1" dirty="0">
                <a:effectLst/>
                <a:latin typeface="Times New Roman" panose="02020603050405020304" pitchFamily="18" charset="0"/>
                <a:cs typeface="Times New Roman" panose="02020603050405020304" pitchFamily="18" charset="0"/>
              </a:rPr>
              <a:t>Haïti, naissance d’une nation. La révolution de Saint-Domingue vue d’en bas</a:t>
            </a:r>
            <a:r>
              <a:rPr lang="fr-FR" dirty="0">
                <a:effectLst/>
                <a:latin typeface="Times New Roman" panose="02020603050405020304" pitchFamily="18" charset="0"/>
                <a:cs typeface="Times New Roman" panose="02020603050405020304" pitchFamily="18" charset="0"/>
              </a:rPr>
              <a:t>, Les </a:t>
            </a:r>
            <a:r>
              <a:rPr lang="fr-FR" dirty="0" err="1">
                <a:effectLst/>
                <a:latin typeface="Times New Roman" panose="02020603050405020304" pitchFamily="18" charset="0"/>
                <a:cs typeface="Times New Roman" panose="02020603050405020304" pitchFamily="18" charset="0"/>
              </a:rPr>
              <a:t>Perséides</a:t>
            </a:r>
            <a:r>
              <a:rPr lang="fr-FR" dirty="0">
                <a:effectLst/>
                <a:latin typeface="Times New Roman" panose="02020603050405020304" pitchFamily="18" charset="0"/>
                <a:cs typeface="Times New Roman" panose="02020603050405020304" pitchFamily="18" charset="0"/>
              </a:rPr>
              <a:t>, 2014 (Riche et stimulant)</a:t>
            </a:r>
          </a:p>
          <a:p>
            <a:r>
              <a:rPr lang="fr-FR" dirty="0">
                <a:latin typeface="Times New Roman" panose="02020603050405020304" pitchFamily="18" charset="0"/>
                <a:cs typeface="Times New Roman" panose="02020603050405020304" pitchFamily="18" charset="0"/>
              </a:rPr>
              <a:t>-GEGGUS, David,  sa </a:t>
            </a:r>
            <a:r>
              <a:rPr lang="fr-FR" dirty="0" err="1">
                <a:latin typeface="Times New Roman" panose="02020603050405020304" pitchFamily="18" charset="0"/>
                <a:cs typeface="Times New Roman" panose="02020603050405020304" pitchFamily="18" charset="0"/>
              </a:rPr>
              <a:t>thèse+trois</a:t>
            </a:r>
            <a:r>
              <a:rPr lang="fr-FR" dirty="0">
                <a:latin typeface="Times New Roman" panose="02020603050405020304" pitchFamily="18" charset="0"/>
                <a:cs typeface="Times New Roman" panose="02020603050405020304" pitchFamily="18" charset="0"/>
              </a:rPr>
              <a:t> ouvrages sur l’impact de la révolution :</a:t>
            </a:r>
          </a:p>
          <a:p>
            <a:pPr algn="just"/>
            <a:r>
              <a:rPr lang="fr-FR" dirty="0">
                <a:latin typeface="Times New Roman" panose="02020603050405020304" pitchFamily="18" charset="0"/>
                <a:cs typeface="Times New Roman" panose="02020603050405020304" pitchFamily="18" charset="0"/>
              </a:rPr>
              <a:t>-</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GASPAR, David B. et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Geggus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David P.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a:effectLst/>
                <a:latin typeface="Times New Roman" panose="02020603050405020304" pitchFamily="18" charset="0"/>
                <a:ea typeface="Calibri" panose="020F0502020204030204" pitchFamily="34" charset="0"/>
                <a:cs typeface="Times New Roman" panose="02020603050405020304" pitchFamily="18" charset="0"/>
              </a:rPr>
              <a:t>A Turbulent Time: The French Revolution and the Greater Caribbean</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Bloomington, Indiana University Press, 1997. </a:t>
            </a:r>
            <a:endParaRPr lang="fr-MQ"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-GEGGUS, D. P.,</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a:effectLst/>
                <a:latin typeface="Times New Roman" panose="02020603050405020304" pitchFamily="18" charset="0"/>
                <a:ea typeface="Calibri" panose="020F0502020204030204" pitchFamily="34" charset="0"/>
                <a:cs typeface="Times New Roman" panose="02020603050405020304" pitchFamily="18" charset="0"/>
              </a:rPr>
              <a:t>The Impact of the Haitian Revolution in the Atlantic World, </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University of South Carolina Press, 2001. </a:t>
            </a:r>
            <a:endParaRPr lang="fr-MQ"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-GEGGUS D. and N. </a:t>
            </a:r>
            <a:r>
              <a:rPr lang="en-GB" sz="1800" kern="100" dirty="0" err="1">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Fiering</a:t>
            </a:r>
            <a:r>
              <a:rPr lang="en-GB" sz="1800"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(eds)</a:t>
            </a:r>
            <a:r>
              <a:rPr lang="en-US" sz="1800"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1800" i="1"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The World of the Haitian Revolution</a:t>
            </a:r>
            <a:r>
              <a:rPr lang="en-US" sz="1800" b="1"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Georgia" panose="02040502050405020303" pitchFamily="18" charset="0"/>
                <a:cs typeface="Times New Roman" panose="02020603050405020304" pitchFamily="18" charset="0"/>
              </a:rPr>
              <a:t>Indiana University Press, 2009.</a:t>
            </a:r>
            <a:endParaRPr lang="fr-MQ"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sa thèse.</a:t>
            </a:r>
          </a:p>
          <a:p>
            <a:r>
              <a:rPr lang="fr-FR" sz="1800" kern="50" dirty="0">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800" kern="50" dirty="0" err="1">
                <a:effectLst/>
                <a:latin typeface="Times New Roman" panose="02020603050405020304" pitchFamily="18" charset="0"/>
                <a:ea typeface="Arial Unicode MS" panose="020B0604020202020204" pitchFamily="34" charset="-128"/>
                <a:cs typeface="Times New Roman" panose="02020603050405020304" pitchFamily="18" charset="0"/>
              </a:rPr>
              <a:t>Blancpain</a:t>
            </a:r>
            <a:r>
              <a:rPr lang="fr-FR" sz="1800" kern="50" dirty="0">
                <a:effectLst/>
                <a:latin typeface="Times New Roman" panose="02020603050405020304" pitchFamily="18" charset="0"/>
                <a:ea typeface="Arial Unicode MS" panose="020B0604020202020204" pitchFamily="34" charset="-128"/>
                <a:cs typeface="Times New Roman" panose="02020603050405020304" pitchFamily="18" charset="0"/>
              </a:rPr>
              <a:t> François, </a:t>
            </a:r>
            <a:r>
              <a:rPr lang="fr-FR" sz="1800" i="1" kern="50" dirty="0">
                <a:effectLst/>
                <a:latin typeface="Times New Roman" panose="02020603050405020304" pitchFamily="18" charset="0"/>
                <a:ea typeface="Arial Unicode MS" panose="020B0604020202020204" pitchFamily="34" charset="-128"/>
                <a:cs typeface="Times New Roman" panose="02020603050405020304" pitchFamily="18" charset="0"/>
              </a:rPr>
              <a:t>Étienne de </a:t>
            </a:r>
            <a:r>
              <a:rPr lang="fr-FR" sz="1800" i="1" kern="50" dirty="0" err="1">
                <a:effectLst/>
                <a:latin typeface="Times New Roman" panose="02020603050405020304" pitchFamily="18" charset="0"/>
                <a:ea typeface="Arial Unicode MS" panose="020B0604020202020204" pitchFamily="34" charset="-128"/>
                <a:cs typeface="Times New Roman" panose="02020603050405020304" pitchFamily="18" charset="0"/>
              </a:rPr>
              <a:t>Polverel</a:t>
            </a:r>
            <a:r>
              <a:rPr lang="fr-FR" sz="1800" i="1" kern="50" dirty="0">
                <a:effectLst/>
                <a:latin typeface="Times New Roman" panose="02020603050405020304" pitchFamily="18" charset="0"/>
                <a:ea typeface="Arial Unicode MS" panose="020B0604020202020204" pitchFamily="34" charset="-128"/>
                <a:cs typeface="Times New Roman" panose="02020603050405020304" pitchFamily="18" charset="0"/>
              </a:rPr>
              <a:t> (1738-1795), libérateur des esclaves de Saint-Domingue</a:t>
            </a:r>
            <a:r>
              <a:rPr lang="fr-FR" sz="1800" kern="50" dirty="0">
                <a:effectLst/>
                <a:latin typeface="Times New Roman" panose="02020603050405020304" pitchFamily="18" charset="0"/>
                <a:ea typeface="Arial Unicode MS" panose="020B0604020202020204" pitchFamily="34" charset="-128"/>
                <a:cs typeface="Times New Roman" panose="02020603050405020304" pitchFamily="18" charset="0"/>
              </a:rPr>
              <a:t>, Paris, Editions Les Perséides, 2010.  Indispensable pour les abolitions de 1793)</a:t>
            </a:r>
            <a:endParaRPr lang="fr-MQ" sz="1800" kern="50" dirty="0">
              <a:effectLst/>
              <a:latin typeface="Times New Roman" panose="02020603050405020304" pitchFamily="18" charset="0"/>
              <a:ea typeface="Arial Unicode MS" panose="020B0604020202020204" pitchFamily="34" charset="-128"/>
              <a:cs typeface="Times New Roman" panose="02020603050405020304" pitchFamily="18" charset="0"/>
            </a:endParaRPr>
          </a:p>
          <a:p>
            <a:endParaRPr lang="fr-FR" dirty="0">
              <a:effectLst/>
              <a:latin typeface="Times New Roman" panose="02020603050405020304" pitchFamily="18" charset="0"/>
              <a:cs typeface="Times New Roman" panose="02020603050405020304" pitchFamily="18" charset="0"/>
            </a:endParaRPr>
          </a:p>
          <a:p>
            <a:r>
              <a:rPr lang="fr-FR" dirty="0">
                <a:effectLst/>
                <a:latin typeface="Times New Roman" panose="02020603050405020304" pitchFamily="18" charset="0"/>
                <a:cs typeface="Times New Roman" panose="02020603050405020304" pitchFamily="18" charset="0"/>
              </a:rPr>
              <a:t>• REGENT, F., </a:t>
            </a:r>
            <a:r>
              <a:rPr lang="fr-FR" i="1" dirty="0">
                <a:effectLst/>
                <a:latin typeface="Times New Roman" panose="02020603050405020304" pitchFamily="18" charset="0"/>
                <a:cs typeface="Times New Roman" panose="02020603050405020304" pitchFamily="18" charset="0"/>
              </a:rPr>
              <a:t>Esclavage, métissage, liberté: La Guadeloupe pendant la Révolution</a:t>
            </a:r>
            <a:r>
              <a:rPr lang="fr-FR" dirty="0">
                <a:latin typeface="Times New Roman" panose="02020603050405020304" pitchFamily="18" charset="0"/>
                <a:cs typeface="Times New Roman" panose="02020603050405020304" pitchFamily="18" charset="0"/>
              </a:rPr>
              <a:t> </a:t>
            </a:r>
            <a:r>
              <a:rPr lang="fr-FR" i="1" dirty="0">
                <a:effectLst/>
                <a:latin typeface="Times New Roman" panose="02020603050405020304" pitchFamily="18" charset="0"/>
                <a:cs typeface="Times New Roman" panose="02020603050405020304" pitchFamily="18" charset="0"/>
              </a:rPr>
              <a:t>française (1789-1802)</a:t>
            </a:r>
            <a:r>
              <a:rPr lang="fr-FR" dirty="0">
                <a:effectLst/>
                <a:latin typeface="Times New Roman" panose="02020603050405020304" pitchFamily="18" charset="0"/>
                <a:cs typeface="Times New Roman" panose="02020603050405020304" pitchFamily="18" charset="0"/>
              </a:rPr>
              <a:t>, Paris, Grasset, octobre 2004.</a:t>
            </a:r>
          </a:p>
          <a:p>
            <a:r>
              <a:rPr lang="fr-FR" dirty="0">
                <a:effectLst/>
                <a:latin typeface="Times New Roman" panose="02020603050405020304" pitchFamily="18" charset="0"/>
                <a:cs typeface="Times New Roman" panose="02020603050405020304" pitchFamily="18" charset="0"/>
              </a:rPr>
              <a:t>• DUBOIS L., </a:t>
            </a:r>
            <a:r>
              <a:rPr lang="fr-FR" i="1" dirty="0">
                <a:effectLst/>
                <a:latin typeface="Times New Roman" panose="02020603050405020304" pitchFamily="18" charset="0"/>
                <a:cs typeface="Times New Roman" panose="02020603050405020304" pitchFamily="18" charset="0"/>
              </a:rPr>
              <a:t>A </a:t>
            </a:r>
            <a:r>
              <a:rPr lang="fr-FR" i="1" dirty="0" err="1">
                <a:effectLst/>
                <a:latin typeface="Times New Roman" panose="02020603050405020304" pitchFamily="18" charset="0"/>
                <a:cs typeface="Times New Roman" panose="02020603050405020304" pitchFamily="18" charset="0"/>
              </a:rPr>
              <a:t>Colony</a:t>
            </a:r>
            <a:r>
              <a:rPr lang="fr-FR" i="1" dirty="0">
                <a:effectLst/>
                <a:latin typeface="Times New Roman" panose="02020603050405020304" pitchFamily="18" charset="0"/>
                <a:cs typeface="Times New Roman" panose="02020603050405020304" pitchFamily="18" charset="0"/>
              </a:rPr>
              <a:t> of </a:t>
            </a:r>
            <a:r>
              <a:rPr lang="fr-FR" i="1" dirty="0" err="1">
                <a:effectLst/>
                <a:latin typeface="Times New Roman" panose="02020603050405020304" pitchFamily="18" charset="0"/>
                <a:cs typeface="Times New Roman" panose="02020603050405020304" pitchFamily="18" charset="0"/>
              </a:rPr>
              <a:t>Citizens</a:t>
            </a:r>
            <a:r>
              <a:rPr lang="fr-FR" i="1" dirty="0">
                <a:effectLst/>
                <a:latin typeface="Times New Roman" panose="02020603050405020304" pitchFamily="18" charset="0"/>
                <a:cs typeface="Times New Roman" panose="02020603050405020304" pitchFamily="18" charset="0"/>
              </a:rPr>
              <a:t>: </a:t>
            </a:r>
            <a:r>
              <a:rPr lang="fr-FR" i="1" dirty="0" err="1">
                <a:effectLst/>
                <a:latin typeface="Times New Roman" panose="02020603050405020304" pitchFamily="18" charset="0"/>
                <a:cs typeface="Times New Roman" panose="02020603050405020304" pitchFamily="18" charset="0"/>
              </a:rPr>
              <a:t>Revolution</a:t>
            </a:r>
            <a:r>
              <a:rPr lang="fr-FR" i="1" dirty="0">
                <a:effectLst/>
                <a:latin typeface="Times New Roman" panose="02020603050405020304" pitchFamily="18" charset="0"/>
                <a:cs typeface="Times New Roman" panose="02020603050405020304" pitchFamily="18" charset="0"/>
              </a:rPr>
              <a:t> &amp; Slave Emancipation in the French</a:t>
            </a:r>
            <a:r>
              <a:rPr lang="fr-FR" dirty="0">
                <a:latin typeface="Times New Roman" panose="02020603050405020304" pitchFamily="18" charset="0"/>
                <a:cs typeface="Times New Roman" panose="02020603050405020304" pitchFamily="18" charset="0"/>
              </a:rPr>
              <a:t> </a:t>
            </a:r>
            <a:r>
              <a:rPr lang="fr-FR" i="1" dirty="0">
                <a:effectLst/>
                <a:latin typeface="Times New Roman" panose="02020603050405020304" pitchFamily="18" charset="0"/>
                <a:cs typeface="Times New Roman" panose="02020603050405020304" pitchFamily="18" charset="0"/>
              </a:rPr>
              <a:t>Caribbean, 1787-1804</a:t>
            </a:r>
            <a:r>
              <a:rPr lang="fr-FR" dirty="0">
                <a:effectLst/>
                <a:latin typeface="Times New Roman" panose="02020603050405020304" pitchFamily="18" charset="0"/>
                <a:cs typeface="Times New Roman" panose="02020603050405020304" pitchFamily="18" charset="0"/>
              </a:rPr>
              <a:t>, The </a:t>
            </a:r>
            <a:r>
              <a:rPr lang="fr-FR" dirty="0" err="1">
                <a:effectLst/>
                <a:latin typeface="Times New Roman" panose="02020603050405020304" pitchFamily="18" charset="0"/>
                <a:cs typeface="Times New Roman" panose="02020603050405020304" pitchFamily="18" charset="0"/>
              </a:rPr>
              <a:t>University</a:t>
            </a:r>
            <a:r>
              <a:rPr lang="fr-FR" dirty="0">
                <a:effectLst/>
                <a:latin typeface="Times New Roman" panose="02020603050405020304" pitchFamily="18" charset="0"/>
                <a:cs typeface="Times New Roman" panose="02020603050405020304" pitchFamily="18" charset="0"/>
              </a:rPr>
              <a:t> of North Carolina </a:t>
            </a:r>
            <a:r>
              <a:rPr lang="fr-FR" dirty="0" err="1">
                <a:effectLst/>
                <a:latin typeface="Times New Roman" panose="02020603050405020304" pitchFamily="18" charset="0"/>
                <a:cs typeface="Times New Roman" panose="02020603050405020304" pitchFamily="18" charset="0"/>
              </a:rPr>
              <a:t>Press</a:t>
            </a:r>
            <a:r>
              <a:rPr lang="fr-FR" dirty="0">
                <a:effectLst/>
                <a:latin typeface="Times New Roman" panose="02020603050405020304" pitchFamily="18" charset="0"/>
                <a:cs typeface="Times New Roman" panose="02020603050405020304" pitchFamily="18" charset="0"/>
              </a:rPr>
              <a:t>, 2004.</a:t>
            </a:r>
          </a:p>
          <a:p>
            <a:endParaRPr lang="fr-FR" dirty="0">
              <a:latin typeface="Times New Roman" panose="02020603050405020304" pitchFamily="18" charset="0"/>
              <a:cs typeface="Times New Roman" panose="02020603050405020304" pitchFamily="18" charset="0"/>
            </a:endParaRPr>
          </a:p>
          <a:p>
            <a:r>
              <a:rPr lang="fr-FR" dirty="0">
                <a:effectLst/>
                <a:latin typeface="Times New Roman" panose="02020603050405020304" pitchFamily="18" charset="0"/>
                <a:cs typeface="Times New Roman" panose="02020603050405020304" pitchFamily="18" charset="0"/>
              </a:rPr>
              <a:t>Pour une première approche globale,  un chapitre dans </a:t>
            </a:r>
            <a:r>
              <a:rPr lang="fr-FR" sz="1800" dirty="0">
                <a:solidFill>
                  <a:srgbClr val="262626"/>
                </a:solidFill>
                <a:effectLst/>
                <a:latin typeface="Times New Roman" panose="02020603050405020304" pitchFamily="18" charset="0"/>
                <a:cs typeface="Times New Roman" panose="02020603050405020304" pitchFamily="18" charset="0"/>
              </a:rPr>
              <a:t>Paul BUTEL, </a:t>
            </a:r>
            <a:r>
              <a:rPr lang="fr-FR" sz="1800" i="1" dirty="0">
                <a:solidFill>
                  <a:srgbClr val="262626"/>
                </a:solidFill>
                <a:effectLst/>
                <a:latin typeface="Times New Roman" panose="02020603050405020304" pitchFamily="18" charset="0"/>
                <a:cs typeface="Times New Roman" panose="02020603050405020304" pitchFamily="18" charset="0"/>
              </a:rPr>
              <a:t>Histoire des Antilles françaises</a:t>
            </a:r>
            <a:r>
              <a:rPr lang="fr-FR" sz="1800" dirty="0">
                <a:solidFill>
                  <a:srgbClr val="262626"/>
                </a:solidFill>
                <a:effectLst/>
                <a:latin typeface="Times New Roman" panose="02020603050405020304" pitchFamily="18" charset="0"/>
                <a:cs typeface="Times New Roman" panose="02020603050405020304" pitchFamily="18" charset="0"/>
              </a:rPr>
              <a:t>, Paris, Perrin, 2002 ou collection Tempus, Perrin, 2007. (Un bon balisage pour les principaux événements, mais trop juste sur les interprétations actuelles)</a:t>
            </a:r>
            <a:endParaRPr lang="fr-FR" b="1" u="sng" dirty="0">
              <a:latin typeface="Times New Roman" panose="02020603050405020304" pitchFamily="18" charset="0"/>
              <a:cs typeface="Times New Roman" panose="02020603050405020304" pitchFamily="18" charset="0"/>
            </a:endParaRPr>
          </a:p>
          <a:p>
            <a:r>
              <a:rPr lang="fr-FR" b="1" u="sng" dirty="0">
                <a:effectLst/>
                <a:latin typeface="Times New Roman" panose="02020603050405020304" pitchFamily="18" charset="0"/>
                <a:cs typeface="Times New Roman" panose="02020603050405020304" pitchFamily="18" charset="0"/>
              </a:rPr>
              <a:t>Documentaires</a:t>
            </a:r>
            <a:r>
              <a:rPr lang="fr-FR" dirty="0">
                <a:effectLst/>
                <a:latin typeface="Times New Roman" panose="02020603050405020304" pitchFamily="18" charset="0"/>
                <a:cs typeface="Times New Roman" panose="02020603050405020304" pitchFamily="18" charset="0"/>
              </a:rPr>
              <a:t> :</a:t>
            </a:r>
          </a:p>
          <a:p>
            <a:r>
              <a:rPr lang="fr-FR" dirty="0">
                <a:effectLst/>
                <a:latin typeface="Times New Roman" panose="02020603050405020304" pitchFamily="18" charset="0"/>
                <a:cs typeface="Times New Roman" panose="02020603050405020304" pitchFamily="18" charset="0"/>
              </a:rPr>
              <a:t>• Toussaint Louverture, libérateur d’Haïti, de </a:t>
            </a:r>
            <a:r>
              <a:rPr lang="fr-FR" dirty="0" err="1">
                <a:effectLst/>
                <a:latin typeface="Times New Roman" panose="02020603050405020304" pitchFamily="18" charset="0"/>
                <a:cs typeface="Times New Roman" panose="02020603050405020304" pitchFamily="18" charset="0"/>
              </a:rPr>
              <a:t>Noland</a:t>
            </a:r>
            <a:r>
              <a:rPr lang="fr-FR" dirty="0">
                <a:effectLst/>
                <a:latin typeface="Times New Roman" panose="02020603050405020304" pitchFamily="18" charset="0"/>
                <a:cs typeface="Times New Roman" panose="02020603050405020304" pitchFamily="18" charset="0"/>
              </a:rPr>
              <a:t> Walker, 2009.</a:t>
            </a:r>
          </a:p>
          <a:p>
            <a:r>
              <a:rPr lang="fr-FR" dirty="0">
                <a:effectLst/>
                <a:latin typeface="Times New Roman" panose="02020603050405020304" pitchFamily="18" charset="0"/>
                <a:cs typeface="Times New Roman" panose="02020603050405020304" pitchFamily="18" charset="0"/>
              </a:rPr>
              <a:t>• La liberté générale de Didier </a:t>
            </a:r>
            <a:r>
              <a:rPr lang="fr-FR" dirty="0" err="1">
                <a:effectLst/>
                <a:latin typeface="Times New Roman" panose="02020603050405020304" pitchFamily="18" charset="0"/>
                <a:cs typeface="Times New Roman" panose="02020603050405020304" pitchFamily="18" charset="0"/>
              </a:rPr>
              <a:t>Roten</a:t>
            </a:r>
            <a:r>
              <a:rPr lang="fr-FR" dirty="0">
                <a:effectLst/>
                <a:latin typeface="Times New Roman" panose="02020603050405020304" pitchFamily="18" charset="0"/>
                <a:cs typeface="Times New Roman" panose="02020603050405020304" pitchFamily="18" charset="0"/>
              </a:rPr>
              <a:t>, éditions </a:t>
            </a:r>
            <a:r>
              <a:rPr lang="fr-FR" dirty="0" err="1">
                <a:effectLst/>
                <a:latin typeface="Times New Roman" panose="02020603050405020304" pitchFamily="18" charset="0"/>
                <a:cs typeface="Times New Roman" panose="02020603050405020304" pitchFamily="18" charset="0"/>
              </a:rPr>
              <a:t>Anekdota</a:t>
            </a:r>
            <a:r>
              <a:rPr lang="fr-FR" dirty="0">
                <a:effectLst/>
                <a:latin typeface="Times New Roman" panose="02020603050405020304" pitchFamily="18" charset="0"/>
                <a:cs typeface="Times New Roman" panose="02020603050405020304" pitchFamily="18" charset="0"/>
              </a:rPr>
              <a:t>, 2009.</a:t>
            </a:r>
          </a:p>
        </p:txBody>
      </p:sp>
    </p:spTree>
    <p:extLst>
      <p:ext uri="{BB962C8B-B14F-4D97-AF65-F5344CB8AC3E}">
        <p14:creationId xmlns:p14="http://schemas.microsoft.com/office/powerpoint/2010/main" val="53298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0CFA3-F913-C469-C312-A917D61D9410}"/>
              </a:ext>
            </a:extLst>
          </p:cNvPr>
          <p:cNvSpPr>
            <a:spLocks noGrp="1"/>
          </p:cNvSpPr>
          <p:nvPr>
            <p:ph type="title"/>
          </p:nvPr>
        </p:nvSpPr>
        <p:spPr/>
        <p:txBody>
          <a:bodyPr/>
          <a:lstStyle/>
          <a:p>
            <a:pPr algn="ctr"/>
            <a:r>
              <a:rPr lang="fr-FR" dirty="0">
                <a:solidFill>
                  <a:srgbClr val="000000"/>
                </a:solidFill>
                <a:latin typeface="Times New Roman" panose="02020603050405020304" pitchFamily="18" charset="0"/>
              </a:rPr>
              <a:t>2. L’esclave, un bien meuble et… immeuble </a:t>
            </a:r>
            <a:endParaRPr lang="fr-MQ" dirty="0"/>
          </a:p>
        </p:txBody>
      </p:sp>
      <p:sp>
        <p:nvSpPr>
          <p:cNvPr id="3" name="Espace réservé du contenu 2">
            <a:extLst>
              <a:ext uri="{FF2B5EF4-FFF2-40B4-BE49-F238E27FC236}">
                <a16:creationId xmlns:a16="http://schemas.microsoft.com/office/drawing/2014/main" id="{26967964-41D7-74B9-C995-DCE239506DCE}"/>
              </a:ext>
            </a:extLst>
          </p:cNvPr>
          <p:cNvSpPr>
            <a:spLocks noGrp="1"/>
          </p:cNvSpPr>
          <p:nvPr>
            <p:ph idx="1"/>
          </p:nvPr>
        </p:nvSpPr>
        <p:spPr>
          <a:xfrm>
            <a:off x="838200" y="1405890"/>
            <a:ext cx="10515600" cy="5086985"/>
          </a:xfrm>
        </p:spPr>
        <p:txBody>
          <a:bodyPr>
            <a:normAutofit fontScale="85000" lnSpcReduction="20000"/>
          </a:bodyPr>
          <a:lstStyle/>
          <a:p>
            <a:pPr algn="just"/>
            <a:r>
              <a:rPr lang="fr-FR" b="1" dirty="0">
                <a:solidFill>
                  <a:srgbClr val="000000"/>
                </a:solidFill>
                <a:latin typeface="Times New Roman" panose="02020603050405020304" pitchFamily="18" charset="0"/>
              </a:rPr>
              <a:t>A</a:t>
            </a:r>
            <a:r>
              <a:rPr lang="fr-FR" sz="2800" b="1" i="0" dirty="0">
                <a:solidFill>
                  <a:srgbClr val="000000"/>
                </a:solidFill>
                <a:effectLst/>
                <a:latin typeface="Times New Roman" panose="02020603050405020304" pitchFamily="18" charset="0"/>
              </a:rPr>
              <a:t>rticle 44 de l’édit de mars 1685 : « </a:t>
            </a:r>
            <a:r>
              <a:rPr lang="fr-FR" sz="2800" b="0" i="0" dirty="0">
                <a:solidFill>
                  <a:srgbClr val="000000"/>
                </a:solidFill>
                <a:effectLst/>
                <a:latin typeface="Times New Roman" panose="02020603050405020304" pitchFamily="18" charset="0"/>
              </a:rPr>
              <a:t>Déclarons les esclaves être </a:t>
            </a:r>
            <a:r>
              <a:rPr lang="fr-FR" sz="2800" b="1" i="0" u="sng" dirty="0">
                <a:solidFill>
                  <a:srgbClr val="000000"/>
                </a:solidFill>
                <a:effectLst/>
                <a:latin typeface="Times New Roman" panose="02020603050405020304" pitchFamily="18" charset="0"/>
              </a:rPr>
              <a:t>meubles</a:t>
            </a:r>
            <a:r>
              <a:rPr lang="fr-FR" sz="2800" b="0" i="0" dirty="0">
                <a:solidFill>
                  <a:srgbClr val="000000"/>
                </a:solidFill>
                <a:effectLst/>
                <a:latin typeface="Times New Roman" panose="02020603050405020304" pitchFamily="18" charset="0"/>
              </a:rPr>
              <a:t> et comme tels entrer dans la communauté, n'avoir point de suite par hypothèque, se partager également entre les cohéritiers, sans préciput et droit d'aînesse, n'être sujets au douaire coutumier, au retrait féodal et lignager, aux droits féodaux et seigneuriaux, aux formalités des décrets, ni au retranchement des quatre quints, en cas de disposition à cause de mort et testamentaire. »</a:t>
            </a:r>
          </a:p>
          <a:p>
            <a:pPr algn="just"/>
            <a:endParaRPr lang="fr-FR" dirty="0">
              <a:solidFill>
                <a:srgbClr val="000000"/>
              </a:solidFill>
              <a:latin typeface="Times New Roman" panose="02020603050405020304" pitchFamily="18" charset="0"/>
            </a:endParaRPr>
          </a:p>
          <a:p>
            <a:pPr algn="just"/>
            <a:r>
              <a:rPr lang="fr-FR" sz="2800" b="1" i="0" dirty="0">
                <a:solidFill>
                  <a:srgbClr val="000000"/>
                </a:solidFill>
                <a:effectLst/>
                <a:latin typeface="Times New Roman" panose="02020603050405020304" pitchFamily="18" charset="0"/>
              </a:rPr>
              <a:t>Article 48 : </a:t>
            </a:r>
            <a:r>
              <a:rPr lang="fr-FR" sz="2800" b="0" i="0" dirty="0">
                <a:solidFill>
                  <a:srgbClr val="000000"/>
                </a:solidFill>
                <a:effectLst/>
                <a:latin typeface="Times New Roman" panose="02020603050405020304" pitchFamily="18" charset="0"/>
              </a:rPr>
              <a:t>l’esclave </a:t>
            </a:r>
            <a:r>
              <a:rPr lang="fr-FR" dirty="0">
                <a:solidFill>
                  <a:srgbClr val="000000"/>
                </a:solidFill>
                <a:latin typeface="Times New Roman" panose="02020603050405020304" pitchFamily="18" charset="0"/>
              </a:rPr>
              <a:t>q</a:t>
            </a:r>
            <a:r>
              <a:rPr lang="fr-FR" sz="2800" b="0" i="0" dirty="0">
                <a:solidFill>
                  <a:srgbClr val="000000"/>
                </a:solidFill>
                <a:effectLst/>
                <a:latin typeface="Times New Roman" panose="02020603050405020304" pitchFamily="18" charset="0"/>
              </a:rPr>
              <a:t>ui travaille sur une habitation est un bien immeuble par destination</a:t>
            </a:r>
            <a:endParaRPr lang="fr-FR" b="0" i="0" dirty="0">
              <a:solidFill>
                <a:srgbClr val="555555"/>
              </a:solidFill>
              <a:effectLst/>
              <a:latin typeface="brother_1816"/>
            </a:endParaRPr>
          </a:p>
          <a:p>
            <a:pPr algn="l"/>
            <a:r>
              <a:rPr lang="fr-FR" b="0" i="0" dirty="0">
                <a:solidFill>
                  <a:srgbClr val="555555"/>
                </a:solidFill>
                <a:effectLst/>
                <a:latin typeface="brother_1816"/>
              </a:rPr>
              <a:t>« Ne pourront aussi les esclaves travaillant actuellement dans les sucreries, indigoteries et habitations, âgés de quatorze ans et au-dessus jusqu'à soixante ans, être saisis pour dettes, sinon pour ce qui sera dû du prix de leur achat, ou que la sucrerie, indigoterie, habitation, dans laquelle ils travaillent soit saisie réellement; défendons, à peine de nullité, de procéder par saisie réelle et adjudication par décret sur les sucreries, indigoteries et habitations, sans y comprendre les nègres de l'âge susdit y travaillant actuellement. »</a:t>
            </a:r>
          </a:p>
          <a:p>
            <a:pPr algn="just"/>
            <a:endParaRPr lang="fr-FR" sz="2800" b="0" i="0" dirty="0">
              <a:solidFill>
                <a:srgbClr val="000000"/>
              </a:solidFill>
              <a:effectLst/>
              <a:latin typeface="Times New Roman" panose="02020603050405020304" pitchFamily="18" charset="0"/>
            </a:endParaRPr>
          </a:p>
          <a:p>
            <a:pPr algn="just"/>
            <a:endParaRPr lang="fr-FR" sz="2800" b="0" i="0" dirty="0">
              <a:solidFill>
                <a:srgbClr val="000000"/>
              </a:solidFill>
              <a:effectLst/>
              <a:latin typeface="Times New Roman" panose="02020603050405020304" pitchFamily="18" charset="0"/>
            </a:endParaRPr>
          </a:p>
          <a:p>
            <a:endParaRPr lang="fr-MQ" dirty="0"/>
          </a:p>
        </p:txBody>
      </p:sp>
    </p:spTree>
    <p:extLst>
      <p:ext uri="{BB962C8B-B14F-4D97-AF65-F5344CB8AC3E}">
        <p14:creationId xmlns:p14="http://schemas.microsoft.com/office/powerpoint/2010/main" val="123423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B370D1-634A-0933-F1A2-50D2F35BC89F}"/>
              </a:ext>
            </a:extLst>
          </p:cNvPr>
          <p:cNvSpPr>
            <a:spLocks noGrp="1"/>
          </p:cNvSpPr>
          <p:nvPr>
            <p:ph type="title"/>
          </p:nvPr>
        </p:nvSpPr>
        <p:spPr/>
        <p:txBody>
          <a:bodyPr/>
          <a:lstStyle/>
          <a:p>
            <a:pPr algn="ctr"/>
            <a:r>
              <a:rPr lang="fr-FR" dirty="0"/>
              <a:t>R</a:t>
            </a:r>
            <a:r>
              <a:rPr lang="fr-MQ" dirty="0"/>
              <a:t>ésumé des propos</a:t>
            </a:r>
          </a:p>
        </p:txBody>
      </p:sp>
      <p:sp>
        <p:nvSpPr>
          <p:cNvPr id="3" name="Espace réservé du contenu 2">
            <a:extLst>
              <a:ext uri="{FF2B5EF4-FFF2-40B4-BE49-F238E27FC236}">
                <a16:creationId xmlns:a16="http://schemas.microsoft.com/office/drawing/2014/main" id="{5963B03D-2BCC-F370-83AA-2F6D44D19634}"/>
              </a:ext>
            </a:extLst>
          </p:cNvPr>
          <p:cNvSpPr>
            <a:spLocks noGrp="1"/>
          </p:cNvSpPr>
          <p:nvPr>
            <p:ph idx="1"/>
          </p:nvPr>
        </p:nvSpPr>
        <p:spPr/>
        <p:txBody>
          <a:bodyPr>
            <a:normAutofit fontScale="62500" lnSpcReduction="20000"/>
          </a:bodyPr>
          <a:lstStyle/>
          <a:p>
            <a:r>
              <a:rPr lang="fr-FR" sz="2800" b="1" i="0" dirty="0">
                <a:solidFill>
                  <a:srgbClr val="000000"/>
                </a:solidFill>
                <a:effectLst/>
                <a:latin typeface="Times New Roman" panose="02020603050405020304" pitchFamily="18" charset="0"/>
              </a:rPr>
              <a:t>Selon l’article 44 de l’édit de mars 1685 l’esclave est un bien meuble, c’est-à-dire un bien que l’on peut vendre, louer, céder ou léguer, ce qui ne veut pas dire que c’est un animal ou une chose.</a:t>
            </a:r>
          </a:p>
          <a:p>
            <a:r>
              <a:rPr lang="fr-FR" b="1" dirty="0">
                <a:solidFill>
                  <a:srgbClr val="000000"/>
                </a:solidFill>
                <a:latin typeface="Times New Roman" panose="02020603050405020304" pitchFamily="18" charset="0"/>
              </a:rPr>
              <a:t> En effet, selon l’article 2, il est une personne humaine créée par Dieu, dont l’âme doit être sauvée et qui peut être baptisée.</a:t>
            </a:r>
          </a:p>
          <a:p>
            <a:pPr algn="l"/>
            <a:r>
              <a:rPr lang="fr-FR" b="0" i="0" dirty="0">
                <a:solidFill>
                  <a:srgbClr val="555555"/>
                </a:solidFill>
                <a:effectLst/>
                <a:latin typeface="brother_1816"/>
              </a:rPr>
              <a:t>Article 2</a:t>
            </a:r>
          </a:p>
          <a:p>
            <a:pPr algn="l"/>
            <a:r>
              <a:rPr lang="fr-FR" b="0" i="0" dirty="0">
                <a:solidFill>
                  <a:srgbClr val="555555"/>
                </a:solidFill>
                <a:effectLst/>
                <a:latin typeface="brother_1816"/>
              </a:rPr>
              <a:t>Tous les esclaves qui seront dans nos îles seront baptisés et instruits dans la religion catholique, apostolique et romaine. Enjoignons aux habitants qui achètent des nègres nouvellement arrivés d'en avertir dans huitaine au plus tard les gouverneur et intendant desdites îles, à peine d'amende arbitraire, lesquels donneront les ordres nécessaires pour les faire instruire et baptiser dans le temps convenable.</a:t>
            </a:r>
            <a:endParaRPr lang="fr-FR" b="1" dirty="0">
              <a:solidFill>
                <a:srgbClr val="000000"/>
              </a:solidFill>
              <a:latin typeface="Times New Roman" panose="02020603050405020304" pitchFamily="18" charset="0"/>
            </a:endParaRPr>
          </a:p>
          <a:p>
            <a:r>
              <a:rPr lang="fr-FR" b="1" dirty="0">
                <a:solidFill>
                  <a:srgbClr val="000000"/>
                </a:solidFill>
                <a:latin typeface="Times New Roman" panose="02020603050405020304" pitchFamily="18" charset="0"/>
              </a:rPr>
              <a:t>Il peut également épouser une personne libre, même européenne ou euro-créole</a:t>
            </a:r>
          </a:p>
          <a:p>
            <a:pPr algn="l"/>
            <a:r>
              <a:rPr lang="fr-FR" b="0" i="0" dirty="0">
                <a:solidFill>
                  <a:srgbClr val="555555"/>
                </a:solidFill>
                <a:effectLst/>
                <a:latin typeface="brother_1816"/>
              </a:rPr>
              <a:t>Article 13</a:t>
            </a:r>
          </a:p>
          <a:p>
            <a:pPr algn="l"/>
            <a:r>
              <a:rPr lang="fr-FR" b="0" i="0" dirty="0">
                <a:solidFill>
                  <a:srgbClr val="555555"/>
                </a:solidFill>
                <a:effectLst/>
                <a:latin typeface="brother_1816"/>
              </a:rPr>
              <a:t>Voulons que, si le mari esclave a épousé une femme libre, les enfants, tant mâles que filles, suivent la condition de leur mère et soient libres comme elle, nonobstant la servitude de leur père, et que, si le père est libre et la mère esclave, les enfants soient esclaves pareillement.</a:t>
            </a:r>
            <a:endParaRPr lang="fr-FR" sz="2800" b="1" i="0" dirty="0">
              <a:solidFill>
                <a:srgbClr val="000000"/>
              </a:solidFill>
              <a:effectLst/>
              <a:latin typeface="Times New Roman" panose="02020603050405020304" pitchFamily="18" charset="0"/>
            </a:endParaRPr>
          </a:p>
          <a:p>
            <a:r>
              <a:rPr lang="fr-FR" b="1" dirty="0">
                <a:solidFill>
                  <a:srgbClr val="000000"/>
                </a:solidFill>
                <a:latin typeface="Times New Roman" panose="02020603050405020304" pitchFamily="18" charset="0"/>
              </a:rPr>
              <a:t>Selon l’article 59, l’affranchissement lui donne les mêmes droits qu’un naturel de la terre de France</a:t>
            </a:r>
            <a:endParaRPr lang="fr-FR" sz="2800" b="1" i="0" dirty="0">
              <a:solidFill>
                <a:srgbClr val="000000"/>
              </a:solidFill>
              <a:effectLst/>
              <a:latin typeface="Times New Roman" panose="02020603050405020304" pitchFamily="18" charset="0"/>
            </a:endParaRPr>
          </a:p>
          <a:p>
            <a:endParaRPr lang="fr-MQ" dirty="0"/>
          </a:p>
        </p:txBody>
      </p:sp>
    </p:spTree>
    <p:extLst>
      <p:ext uri="{BB962C8B-B14F-4D97-AF65-F5344CB8AC3E}">
        <p14:creationId xmlns:p14="http://schemas.microsoft.com/office/powerpoint/2010/main" val="249199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A50D9-DC41-7735-475C-A1F09246730A}"/>
              </a:ext>
            </a:extLst>
          </p:cNvPr>
          <p:cNvSpPr>
            <a:spLocks noGrp="1"/>
          </p:cNvSpPr>
          <p:nvPr>
            <p:ph type="title"/>
          </p:nvPr>
        </p:nvSpPr>
        <p:spPr>
          <a:xfrm>
            <a:off x="838200" y="1"/>
            <a:ext cx="10515600" cy="1690688"/>
          </a:xfrm>
        </p:spPr>
        <p:txBody>
          <a:bodyPr>
            <a:normAutofit fontScale="90000"/>
          </a:bodyPr>
          <a:lstStyle/>
          <a:p>
            <a:r>
              <a:rPr lang="fr-FR" dirty="0"/>
              <a:t>3. L’édit de mars 1685, une norme sur laquelle on ne peut s’appuyer pour connaître la réalité de l’esclavage car </a:t>
            </a:r>
            <a:endParaRPr lang="fr-MQ" dirty="0"/>
          </a:p>
        </p:txBody>
      </p:sp>
      <p:sp>
        <p:nvSpPr>
          <p:cNvPr id="3" name="Espace réservé du contenu 2">
            <a:extLst>
              <a:ext uri="{FF2B5EF4-FFF2-40B4-BE49-F238E27FC236}">
                <a16:creationId xmlns:a16="http://schemas.microsoft.com/office/drawing/2014/main" id="{20DA6816-C88A-2B2E-A2D0-5744889DEA34}"/>
              </a:ext>
            </a:extLst>
          </p:cNvPr>
          <p:cNvSpPr>
            <a:spLocks noGrp="1"/>
          </p:cNvSpPr>
          <p:nvPr>
            <p:ph idx="1"/>
          </p:nvPr>
        </p:nvSpPr>
        <p:spPr/>
        <p:txBody>
          <a:bodyPr/>
          <a:lstStyle/>
          <a:p>
            <a:r>
              <a:rPr lang="fr-MQ" dirty="0"/>
              <a:t>1. Il n’est pas toujours appliqué (en matière d’étampage,  de remplacement des rations par du rhum, mise à disposition d’un jardin de case interdit en 1685, autorisé dès 1688…, séparation des enfants impubères, séparation des esclaves mariés dépendant d’habitations différentes)</a:t>
            </a:r>
          </a:p>
          <a:p>
            <a:r>
              <a:rPr lang="fr-MQ" dirty="0"/>
              <a:t>2. Il est complété par les codes locaux</a:t>
            </a:r>
          </a:p>
          <a:p>
            <a:r>
              <a:rPr lang="fr-MQ" dirty="0"/>
              <a:t>3. La législation évolue au XIXeme siècle (Cf. fiche suivante)</a:t>
            </a:r>
          </a:p>
          <a:p>
            <a:endParaRPr lang="fr-MQ" dirty="0"/>
          </a:p>
        </p:txBody>
      </p:sp>
    </p:spTree>
    <p:extLst>
      <p:ext uri="{BB962C8B-B14F-4D97-AF65-F5344CB8AC3E}">
        <p14:creationId xmlns:p14="http://schemas.microsoft.com/office/powerpoint/2010/main" val="2571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14FE0-C182-C741-F3F9-A2F3D83DD79A}"/>
              </a:ext>
            </a:extLst>
          </p:cNvPr>
          <p:cNvSpPr>
            <a:spLocks noGrp="1"/>
          </p:cNvSpPr>
          <p:nvPr>
            <p:ph type="title"/>
          </p:nvPr>
        </p:nvSpPr>
        <p:spPr/>
        <p:txBody>
          <a:bodyPr/>
          <a:lstStyle/>
          <a:p>
            <a:r>
              <a:rPr lang="fr-FR" dirty="0"/>
              <a:t>3. L</a:t>
            </a:r>
            <a:r>
              <a:rPr lang="fr-MQ" dirty="0"/>
              <a:t>es évolutions du XIXe siècle</a:t>
            </a:r>
          </a:p>
        </p:txBody>
      </p:sp>
      <p:sp>
        <p:nvSpPr>
          <p:cNvPr id="3" name="Espace réservé du contenu 2">
            <a:extLst>
              <a:ext uri="{FF2B5EF4-FFF2-40B4-BE49-F238E27FC236}">
                <a16:creationId xmlns:a16="http://schemas.microsoft.com/office/drawing/2014/main" id="{541FA86E-D307-611E-908B-A1CB19C0814E}"/>
              </a:ext>
            </a:extLst>
          </p:cNvPr>
          <p:cNvSpPr>
            <a:spLocks noGrp="1"/>
          </p:cNvSpPr>
          <p:nvPr>
            <p:ph idx="1"/>
          </p:nvPr>
        </p:nvSpPr>
        <p:spPr>
          <a:xfrm>
            <a:off x="838200" y="1520042"/>
            <a:ext cx="10515600" cy="4656921"/>
          </a:xfrm>
        </p:spPr>
        <p:txBody>
          <a:bodyPr>
            <a:normAutofit fontScale="92500" lnSpcReduction="20000"/>
          </a:bodyPr>
          <a:lstStyle/>
          <a:p>
            <a:pPr marL="0" indent="0">
              <a:buNone/>
            </a:pPr>
            <a:r>
              <a:rPr lang="fr-FR" dirty="0">
                <a:solidFill>
                  <a:srgbClr val="000000"/>
                </a:solidFill>
                <a:effectLst/>
                <a:latin typeface="Arial" panose="020B0604020202020204" pitchFamily="34" charset="0"/>
              </a:rPr>
              <a:t>• </a:t>
            </a:r>
            <a:r>
              <a:rPr lang="fr-FR" dirty="0">
                <a:solidFill>
                  <a:srgbClr val="000000"/>
                </a:solidFill>
                <a:effectLst/>
                <a:latin typeface="Helvetica" pitchFamily="2" charset="0"/>
              </a:rPr>
              <a:t>A partir d’avril 1833, les esclaves sont </a:t>
            </a:r>
            <a:r>
              <a:rPr lang="fr-FR" dirty="0" err="1">
                <a:solidFill>
                  <a:srgbClr val="000000"/>
                </a:solidFill>
                <a:effectLst/>
                <a:latin typeface="Helvetica" pitchFamily="2" charset="0"/>
              </a:rPr>
              <a:t>considérés</a:t>
            </a:r>
            <a:r>
              <a:rPr lang="fr-FR" dirty="0">
                <a:solidFill>
                  <a:srgbClr val="000000"/>
                </a:solidFill>
                <a:effectLst/>
                <a:latin typeface="Helvetica" pitchFamily="2" charset="0"/>
              </a:rPr>
              <a:t> juridiquement comme des «personnes non libres » et des droits nouveaux leur sont </a:t>
            </a:r>
            <a:r>
              <a:rPr lang="fr-FR" dirty="0" err="1">
                <a:solidFill>
                  <a:srgbClr val="000000"/>
                </a:solidFill>
                <a:effectLst/>
                <a:latin typeface="Helvetica" pitchFamily="2" charset="0"/>
              </a:rPr>
              <a:t>alloués</a:t>
            </a:r>
            <a:r>
              <a:rPr lang="fr-FR" dirty="0">
                <a:solidFill>
                  <a:srgbClr val="000000"/>
                </a:solidFill>
                <a:effectLst/>
                <a:latin typeface="Helvetica" pitchFamily="2" charset="0"/>
              </a:rPr>
              <a:t>.</a:t>
            </a:r>
          </a:p>
          <a:p>
            <a:r>
              <a:rPr lang="fr-FR" dirty="0">
                <a:solidFill>
                  <a:srgbClr val="000000"/>
                </a:solidFill>
                <a:effectLst/>
                <a:latin typeface="Helvetica" pitchFamily="2" charset="0"/>
              </a:rPr>
              <a:t>A partir d’</a:t>
            </a:r>
            <a:r>
              <a:rPr lang="fr-FR" dirty="0" err="1">
                <a:solidFill>
                  <a:srgbClr val="000000"/>
                </a:solidFill>
                <a:effectLst/>
                <a:latin typeface="Helvetica" pitchFamily="2" charset="0"/>
              </a:rPr>
              <a:t>août</a:t>
            </a:r>
            <a:r>
              <a:rPr lang="fr-FR" dirty="0">
                <a:solidFill>
                  <a:srgbClr val="000000"/>
                </a:solidFill>
                <a:effectLst/>
                <a:latin typeface="Helvetica" pitchFamily="2" charset="0"/>
              </a:rPr>
              <a:t> 1833, les esclaves sont pourvus d’un </a:t>
            </a:r>
            <a:r>
              <a:rPr lang="fr-FR" dirty="0" err="1">
                <a:solidFill>
                  <a:srgbClr val="000000"/>
                </a:solidFill>
                <a:effectLst/>
                <a:latin typeface="Helvetica" pitchFamily="2" charset="0"/>
              </a:rPr>
              <a:t>état</a:t>
            </a:r>
            <a:r>
              <a:rPr lang="fr-FR" dirty="0">
                <a:solidFill>
                  <a:srgbClr val="000000"/>
                </a:solidFill>
                <a:effectLst/>
                <a:latin typeface="Helvetica" pitchFamily="2" charset="0"/>
              </a:rPr>
              <a:t> civil servile.</a:t>
            </a:r>
          </a:p>
          <a:p>
            <a:r>
              <a:rPr lang="fr-FR" dirty="0">
                <a:solidFill>
                  <a:srgbClr val="000000"/>
                </a:solidFill>
                <a:effectLst/>
                <a:latin typeface="Helvetica" pitchFamily="2" charset="0"/>
              </a:rPr>
              <a:t>1833, Interdiction des sanctions impliquant une mutilation ou une marque</a:t>
            </a:r>
          </a:p>
          <a:p>
            <a:r>
              <a:rPr lang="fr-FR" dirty="0"/>
              <a:t>D</a:t>
            </a:r>
            <a:r>
              <a:rPr lang="fr-MQ" dirty="0"/>
              <a:t>ans le cadre de la loi sur le patronage de 1840 et de la loi Mackaud</a:t>
            </a:r>
          </a:p>
          <a:p>
            <a:pPr marL="0" indent="0">
              <a:buNone/>
            </a:pPr>
            <a:r>
              <a:rPr lang="fr-FR" dirty="0"/>
              <a:t>d</a:t>
            </a:r>
            <a:r>
              <a:rPr lang="fr-MQ" dirty="0"/>
              <a:t>e 1845,</a:t>
            </a:r>
            <a:r>
              <a:rPr lang="fr-FR" dirty="0">
                <a:solidFill>
                  <a:srgbClr val="000000"/>
                </a:solidFill>
                <a:latin typeface="Helvetica" pitchFamily="2" charset="0"/>
              </a:rPr>
              <a:t> les esclaves obtiennent le droit de se racheter ou de racheter leurs enfants, conjoints ou ascendants pour un prix fixé avec leur propriétaire ou par une commission en cas de désaccord, droit à une instruction religieuse…) ; droit de ne travailler au maximum que 12 heures par jour avec au milieu une pause de 2 heures, droit au repos dominical… </a:t>
            </a:r>
          </a:p>
          <a:p>
            <a:endParaRPr lang="fr-MQ" dirty="0"/>
          </a:p>
        </p:txBody>
      </p:sp>
    </p:spTree>
    <p:extLst>
      <p:ext uri="{BB962C8B-B14F-4D97-AF65-F5344CB8AC3E}">
        <p14:creationId xmlns:p14="http://schemas.microsoft.com/office/powerpoint/2010/main" val="392807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4F67C-812F-EFA3-82D3-35AB0678A045}"/>
              </a:ext>
            </a:extLst>
          </p:cNvPr>
          <p:cNvSpPr>
            <a:spLocks noGrp="1"/>
          </p:cNvSpPr>
          <p:nvPr>
            <p:ph type="title"/>
          </p:nvPr>
        </p:nvSpPr>
        <p:spPr/>
        <p:txBody>
          <a:bodyPr/>
          <a:lstStyle/>
          <a:p>
            <a:r>
              <a:rPr lang="fr-MQ" dirty="0"/>
              <a:t>II.De nouveaux outils pour un autre discours</a:t>
            </a:r>
          </a:p>
        </p:txBody>
      </p:sp>
      <p:sp>
        <p:nvSpPr>
          <p:cNvPr id="3" name="Espace réservé du texte 2">
            <a:extLst>
              <a:ext uri="{FF2B5EF4-FFF2-40B4-BE49-F238E27FC236}">
                <a16:creationId xmlns:a16="http://schemas.microsoft.com/office/drawing/2014/main" id="{AB57C9F9-F9BD-E2CD-BA9F-51DD28580292}"/>
              </a:ext>
            </a:extLst>
          </p:cNvPr>
          <p:cNvSpPr>
            <a:spLocks noGrp="1"/>
          </p:cNvSpPr>
          <p:nvPr>
            <p:ph type="body" idx="1"/>
          </p:nvPr>
        </p:nvSpPr>
        <p:spPr/>
        <p:txBody>
          <a:bodyPr/>
          <a:lstStyle/>
          <a:p>
            <a:pPr marL="457200" indent="-457200">
              <a:buAutoNum type="arabicPeriod"/>
            </a:pPr>
            <a:r>
              <a:rPr lang="fr-FR" dirty="0"/>
              <a:t>L</a:t>
            </a:r>
            <a:r>
              <a:rPr lang="fr-MQ" dirty="0"/>
              <a:t>es voix d’esclaves</a:t>
            </a:r>
          </a:p>
          <a:p>
            <a:pPr marL="457200" indent="-457200">
              <a:buAutoNum type="arabicPeriod"/>
            </a:pPr>
            <a:r>
              <a:rPr lang="fr-FR" dirty="0"/>
              <a:t>L</a:t>
            </a:r>
            <a:r>
              <a:rPr lang="fr-MQ" dirty="0"/>
              <a:t>es avis de marronnage</a:t>
            </a:r>
          </a:p>
          <a:p>
            <a:pPr marL="457200" indent="-457200">
              <a:buAutoNum type="arabicPeriod"/>
            </a:pPr>
            <a:r>
              <a:rPr lang="fr-FR" dirty="0"/>
              <a:t>L</a:t>
            </a:r>
            <a:r>
              <a:rPr lang="fr-MQ" dirty="0"/>
              <a:t>’archéologie</a:t>
            </a:r>
          </a:p>
        </p:txBody>
      </p:sp>
    </p:spTree>
    <p:extLst>
      <p:ext uri="{BB962C8B-B14F-4D97-AF65-F5344CB8AC3E}">
        <p14:creationId xmlns:p14="http://schemas.microsoft.com/office/powerpoint/2010/main" val="223685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8DFBB-CFC8-8A2F-1799-35F964723F74}"/>
              </a:ext>
            </a:extLst>
          </p:cNvPr>
          <p:cNvSpPr>
            <a:spLocks noGrp="1"/>
          </p:cNvSpPr>
          <p:nvPr>
            <p:ph type="title"/>
          </p:nvPr>
        </p:nvSpPr>
        <p:spPr/>
        <p:txBody>
          <a:bodyPr/>
          <a:lstStyle/>
          <a:p>
            <a:pPr algn="ctr"/>
            <a:r>
              <a:rPr lang="fr-FR" dirty="0"/>
              <a:t>Introduction : R</a:t>
            </a:r>
            <a:r>
              <a:rPr lang="fr-MQ" dirty="0"/>
              <a:t>ésumé des propos</a:t>
            </a:r>
          </a:p>
        </p:txBody>
      </p:sp>
      <p:sp>
        <p:nvSpPr>
          <p:cNvPr id="3" name="Espace réservé du contenu 2">
            <a:extLst>
              <a:ext uri="{FF2B5EF4-FFF2-40B4-BE49-F238E27FC236}">
                <a16:creationId xmlns:a16="http://schemas.microsoft.com/office/drawing/2014/main" id="{9A92E596-62DD-DFF4-EEC2-03F07CA3CACD}"/>
              </a:ext>
            </a:extLst>
          </p:cNvPr>
          <p:cNvSpPr>
            <a:spLocks noGrp="1"/>
          </p:cNvSpPr>
          <p:nvPr>
            <p:ph idx="1"/>
          </p:nvPr>
        </p:nvSpPr>
        <p:spPr>
          <a:xfrm>
            <a:off x="742950" y="1825624"/>
            <a:ext cx="10610850" cy="5032375"/>
          </a:xfrm>
        </p:spPr>
        <p:txBody>
          <a:bodyPr>
            <a:normAutofit fontScale="62500" lnSpcReduction="20000"/>
          </a:bodyPr>
          <a:lstStyle/>
          <a:p>
            <a:pPr algn="just"/>
            <a:r>
              <a:rPr lang="fr-FR" dirty="0">
                <a:latin typeface="Times New Roman" panose="02020603050405020304" pitchFamily="18" charset="0"/>
                <a:cs typeface="Times New Roman" panose="02020603050405020304" pitchFamily="18" charset="0"/>
              </a:rPr>
              <a:t>L</a:t>
            </a:r>
            <a:r>
              <a:rPr lang="fr-MQ" dirty="0">
                <a:latin typeface="Times New Roman" panose="02020603050405020304" pitchFamily="18" charset="0"/>
                <a:cs typeface="Times New Roman" panose="02020603050405020304" pitchFamily="18" charset="0"/>
              </a:rPr>
              <a:t>ongtemps on s’est appuyé sur les textes juridiques ou des récits de voyageurs ou d’administrateurs pour écrire une histoire misérabiliste et victimaire de l’esclavage, aujourd’hui il convient de  tenir à la fois  l’horreur d</a:t>
            </a:r>
            <a:r>
              <a:rPr lang="fr-FR" dirty="0">
                <a:latin typeface="Times New Roman" panose="02020603050405020304" pitchFamily="18" charset="0"/>
                <a:cs typeface="Times New Roman" panose="02020603050405020304" pitchFamily="18" charset="0"/>
              </a:rPr>
              <a:t>e </a:t>
            </a:r>
            <a:r>
              <a:rPr lang="fr-MQ" dirty="0">
                <a:latin typeface="Times New Roman" panose="02020603050405020304" pitchFamily="18" charset="0"/>
                <a:cs typeface="Times New Roman" panose="02020603050405020304" pitchFamily="18" charset="0"/>
              </a:rPr>
              <a:t>la condition servile (</a:t>
            </a:r>
            <a:r>
              <a:rPr lang="fr-FR" dirty="0">
                <a:solidFill>
                  <a:srgbClr val="000000"/>
                </a:solidFill>
                <a:effectLst/>
                <a:latin typeface="Times New Roman" panose="02020603050405020304" pitchFamily="18" charset="0"/>
                <a:cs typeface="Times New Roman" panose="02020603050405020304" pitchFamily="18" charset="0"/>
              </a:rPr>
              <a:t>violence, alimentation insuffisante en quantité et en qualité ,état de santé déplorable, arbitraire du maître), mais aussi </a:t>
            </a:r>
            <a:r>
              <a:rPr lang="fr-MQ" dirty="0">
                <a:latin typeface="Times New Roman" panose="02020603050405020304" pitchFamily="18" charset="0"/>
                <a:cs typeface="Times New Roman" panose="02020603050405020304" pitchFamily="18" charset="0"/>
              </a:rPr>
              <a:t>les capacités de résilience et d’</a:t>
            </a:r>
            <a:r>
              <a:rPr lang="fr-MQ" i="1" dirty="0">
                <a:latin typeface="Times New Roman" panose="02020603050405020304" pitchFamily="18" charset="0"/>
                <a:cs typeface="Times New Roman" panose="02020603050405020304" pitchFamily="18" charset="0"/>
              </a:rPr>
              <a:t>agency</a:t>
            </a:r>
            <a:r>
              <a:rPr lang="fr-MQ" dirty="0">
                <a:latin typeface="Times New Roman" panose="02020603050405020304" pitchFamily="18" charset="0"/>
                <a:cs typeface="Times New Roman" panose="02020603050405020304" pitchFamily="18" charset="0"/>
              </a:rPr>
              <a:t> des esclavisés au travers de </a:t>
            </a:r>
            <a:r>
              <a:rPr lang="fr-FR" dirty="0">
                <a:solidFill>
                  <a:srgbClr val="000000"/>
                </a:solidFill>
                <a:effectLst/>
                <a:latin typeface="Times New Roman" panose="02020603050405020304" pitchFamily="18" charset="0"/>
                <a:cs typeface="Times New Roman" panose="02020603050405020304" pitchFamily="18" charset="0"/>
              </a:rPr>
              <a:t>la reconstitution des familles, la création d’espaces de sociabilité festive dès le XVIIe siècle ou de secours mutuels au XIXe siècle, voire la création culturelle, le syncrétisme religieux, la gastronomie etc.</a:t>
            </a:r>
            <a:endParaRPr lang="fr-MQ" dirty="0">
              <a:latin typeface="Times New Roman" panose="02020603050405020304" pitchFamily="18" charset="0"/>
              <a:cs typeface="Times New Roman" panose="02020603050405020304" pitchFamily="18" charset="0"/>
            </a:endParaRPr>
          </a:p>
          <a:p>
            <a:pPr algn="just"/>
            <a:r>
              <a:rPr lang="fr-MQ" dirty="0">
                <a:latin typeface="Times New Roman" panose="02020603050405020304" pitchFamily="18" charset="0"/>
                <a:cs typeface="Times New Roman" panose="02020603050405020304" pitchFamily="18" charset="0"/>
              </a:rPr>
              <a:t>On peut également s’appliquer à sortir de l’équation l’esclave = le Noir en travaillant sur a) l’esclavage amérindien dans le contexte antillais ou ailleurs b) d’autres types d’esclavage</a:t>
            </a:r>
          </a:p>
          <a:p>
            <a:pPr algn="just"/>
            <a:r>
              <a:rPr lang="fr-FR" sz="2800" dirty="0">
                <a:solidFill>
                  <a:srgbClr val="191C1F"/>
                </a:solidFill>
                <a:effectLst/>
                <a:latin typeface="Times New Roman" panose="02020603050405020304" pitchFamily="18" charset="0"/>
                <a:cs typeface="Times New Roman" panose="02020603050405020304" pitchFamily="18" charset="0"/>
              </a:rPr>
              <a:t>Benoît Roux. </a:t>
            </a:r>
            <a:r>
              <a:rPr lang="fr-FR" sz="2800" i="1" dirty="0" err="1">
                <a:solidFill>
                  <a:srgbClr val="191C1F"/>
                </a:solidFill>
                <a:effectLst/>
                <a:latin typeface="Times New Roman" panose="02020603050405020304" pitchFamily="18" charset="0"/>
                <a:cs typeface="Times New Roman" panose="02020603050405020304" pitchFamily="18" charset="0"/>
              </a:rPr>
              <a:t>Kalínago</a:t>
            </a:r>
            <a:r>
              <a:rPr lang="fr-FR" sz="2800" i="1" dirty="0">
                <a:solidFill>
                  <a:srgbClr val="191C1F"/>
                </a:solidFill>
                <a:effectLst/>
                <a:latin typeface="Times New Roman" panose="02020603050405020304" pitchFamily="18" charset="0"/>
                <a:cs typeface="Times New Roman" panose="02020603050405020304" pitchFamily="18" charset="0"/>
              </a:rPr>
              <a:t>. Français et Amérindiens dans les Petites Antilles au XVIIe siècle,</a:t>
            </a:r>
            <a:r>
              <a:rPr lang="fr-FR" sz="2800" dirty="0">
                <a:solidFill>
                  <a:srgbClr val="191C1F"/>
                </a:solidFill>
                <a:effectLst/>
                <a:latin typeface="Times New Roman" panose="02020603050405020304" pitchFamily="18" charset="0"/>
                <a:cs typeface="Times New Roman" panose="02020603050405020304" pitchFamily="18" charset="0"/>
              </a:rPr>
              <a:t> Sciences de l'Homme et Société, Université de Reims Champagne-Ardenne (URCA), 2019</a:t>
            </a:r>
            <a:endParaRPr lang="fr-MQ" dirty="0">
              <a:latin typeface="Times New Roman" panose="02020603050405020304" pitchFamily="18" charset="0"/>
              <a:cs typeface="Times New Roman" panose="02020603050405020304" pitchFamily="18" charset="0"/>
            </a:endParaRPr>
          </a:p>
          <a:p>
            <a:pPr algn="just"/>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Mickaël AUGERON « Des Amérindiens en Aunis et Saintonge aux XVIIe et XVIIIe siècles », dans Erick Noël, (dir.), </a:t>
            </a:r>
            <a:r>
              <a:rPr lang="fr-MQ"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Dictionnaire des gens de couleur dans la France moderne</a:t>
            </a:r>
            <a:r>
              <a:rPr lang="fr-MQ"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Genève, Droz, vol. III : Le Midi, 2017, p. 727-730 (+ de nombreuses notices biographiques)</a:t>
            </a: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mais surtout </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Un esclavage méconnu : les Amérindiens en France au XVIII</a:t>
            </a:r>
            <a:r>
              <a:rPr lang="fr-MQ"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siècle », dans Eric Roulet, (dir.), </a:t>
            </a:r>
            <a:r>
              <a:rPr lang="fr-MQ" sz="2800" i="1" dirty="0">
                <a:effectLst/>
                <a:latin typeface="Times New Roman" panose="02020603050405020304" pitchFamily="18" charset="0"/>
                <a:ea typeface="Times New Roman" panose="02020603050405020304" pitchFamily="18" charset="0"/>
                <a:cs typeface="Times New Roman" panose="02020603050405020304" pitchFamily="18" charset="0"/>
              </a:rPr>
              <a:t>Conquistadores, négriers et inquisiteurs. Trois figures majeures du monde colonial américain, XVIe-XVIIIe siècles</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hommages à Bernard Grunberg, Paris, L’Harmattan, 2018, p. 209-229</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enfin</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 Des Amérindiens au service des officiers du roi. Le cas de Rochefort au XVIII</a:t>
            </a:r>
            <a:r>
              <a:rPr lang="fr-MQ"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siècle », dans Martine Acerra, Bernard Michon, (dir.), </a:t>
            </a:r>
            <a:r>
              <a:rPr lang="fr-MQ" sz="2800" i="1" dirty="0">
                <a:effectLst/>
                <a:latin typeface="Times New Roman" panose="02020603050405020304" pitchFamily="18" charset="0"/>
                <a:ea typeface="Times New Roman" panose="02020603050405020304" pitchFamily="18" charset="0"/>
                <a:cs typeface="Times New Roman" panose="02020603050405020304" pitchFamily="18" charset="0"/>
              </a:rPr>
              <a:t>Horizons atlantiques. Villes, négoces, pouvoirs</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MQ" sz="2800" i="1" dirty="0">
                <a:effectLst/>
                <a:latin typeface="Times New Roman" panose="02020603050405020304" pitchFamily="18" charset="0"/>
                <a:ea typeface="Times New Roman" panose="02020603050405020304" pitchFamily="18" charset="0"/>
                <a:cs typeface="Times New Roman" panose="02020603050405020304" pitchFamily="18" charset="0"/>
              </a:rPr>
              <a:t>Mélanges offerts à Guy Saupin</a:t>
            </a:r>
            <a:r>
              <a:rPr lang="fr-MQ" sz="2800" dirty="0">
                <a:effectLst/>
                <a:latin typeface="Times New Roman" panose="02020603050405020304" pitchFamily="18" charset="0"/>
                <a:ea typeface="Times New Roman" panose="02020603050405020304" pitchFamily="18" charset="0"/>
                <a:cs typeface="Times New Roman" panose="02020603050405020304" pitchFamily="18" charset="0"/>
              </a:rPr>
              <a:t>, Rennes, Presses universitaires de Rennes, 2019, p. 177-188</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a:solidFill>
                  <a:srgbClr val="262626"/>
                </a:solidFill>
                <a:effectLst/>
                <a:latin typeface="Times New Roman" panose="02020603050405020304" pitchFamily="18" charset="0"/>
                <a:cs typeface="Times New Roman" panose="02020603050405020304" pitchFamily="18" charset="0"/>
              </a:rPr>
              <a:t>Pour une mise en perspective des questions d'esclavage à l'échelle globale, consultez Paulin Isnard, Cécile Vidal et alii, </a:t>
            </a:r>
            <a:r>
              <a:rPr lang="fr-FR" sz="2800" i="1" dirty="0">
                <a:solidFill>
                  <a:srgbClr val="262626"/>
                </a:solidFill>
                <a:effectLst/>
                <a:latin typeface="Times New Roman" panose="02020603050405020304" pitchFamily="18" charset="0"/>
                <a:cs typeface="Times New Roman" panose="02020603050405020304" pitchFamily="18" charset="0"/>
              </a:rPr>
              <a:t>Les mondes de l'esclavage, une histoire comparée</a:t>
            </a:r>
            <a:r>
              <a:rPr lang="fr-FR" sz="2800" dirty="0">
                <a:solidFill>
                  <a:srgbClr val="262626"/>
                </a:solidFill>
                <a:effectLst/>
                <a:latin typeface="Times New Roman" panose="02020603050405020304" pitchFamily="18" charset="0"/>
                <a:cs typeface="Times New Roman" panose="02020603050405020304" pitchFamily="18" charset="0"/>
              </a:rPr>
              <a:t>, Seuil, 2021.</a:t>
            </a:r>
          </a:p>
          <a:p>
            <a:endParaRPr lang="fr-FR" sz="2800" dirty="0">
              <a:effectLst/>
              <a:latin typeface="Times New Roman" panose="02020603050405020304" pitchFamily="18" charset="0"/>
              <a:ea typeface="Times New Roman" panose="02020603050405020304" pitchFamily="18" charset="0"/>
            </a:endParaRPr>
          </a:p>
          <a:p>
            <a:endParaRPr lang="fr-MQ" sz="4000" dirty="0">
              <a:effectLst/>
              <a:latin typeface="Times New Roman" panose="02020603050405020304" pitchFamily="18" charset="0"/>
              <a:ea typeface="Times New Roman" panose="02020603050405020304" pitchFamily="18" charset="0"/>
            </a:endParaRPr>
          </a:p>
          <a:p>
            <a:endParaRPr lang="fr-MQ" dirty="0"/>
          </a:p>
        </p:txBody>
      </p:sp>
    </p:spTree>
    <p:extLst>
      <p:ext uri="{BB962C8B-B14F-4D97-AF65-F5344CB8AC3E}">
        <p14:creationId xmlns:p14="http://schemas.microsoft.com/office/powerpoint/2010/main" val="32334705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5901</Words>
  <Application>Microsoft Macintosh PowerPoint</Application>
  <PresentationFormat>Grand écran</PresentationFormat>
  <Paragraphs>228</Paragraphs>
  <Slides>32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32</vt:i4>
      </vt:variant>
    </vt:vector>
  </HeadingPairs>
  <TitlesOfParts>
    <vt:vector size="45" baseType="lpstr">
      <vt:lpstr>Arial</vt:lpstr>
      <vt:lpstr>brother_1816</vt:lpstr>
      <vt:lpstr>Calibri</vt:lpstr>
      <vt:lpstr>Calibri Light</vt:lpstr>
      <vt:lpstr>Courier New</vt:lpstr>
      <vt:lpstr>Helvetica</vt:lpstr>
      <vt:lpstr>Raleway</vt:lpstr>
      <vt:lpstr>Symbol</vt:lpstr>
      <vt:lpstr>Times New Roman</vt:lpstr>
      <vt:lpstr>TimesNewRomanPS</vt:lpstr>
      <vt:lpstr>TimesNewRomanPSMT</vt:lpstr>
      <vt:lpstr>Verdana</vt:lpstr>
      <vt:lpstr>Thème Office</vt:lpstr>
      <vt:lpstr>Enseigner l’esclavage à la Martinique aujourd’hui : enjeux, concepts et outils</vt:lpstr>
      <vt:lpstr>Les mots pour parler de l’esclavage</vt:lpstr>
      <vt:lpstr> I. Du bon usage du Code Noir</vt:lpstr>
      <vt:lpstr>2. L’esclave, un bien meuble et… immeuble </vt:lpstr>
      <vt:lpstr>Résumé des propos</vt:lpstr>
      <vt:lpstr>3. L’édit de mars 1685, une norme sur laquelle on ne peut s’appuyer pour connaître la réalité de l’esclavage car </vt:lpstr>
      <vt:lpstr>3. Les évolutions du XIXe siècle</vt:lpstr>
      <vt:lpstr>II.De nouveaux outils pour un autre discours</vt:lpstr>
      <vt:lpstr>Introduction : Résumé des propos</vt:lpstr>
      <vt:lpstr>Résumé des propos (suite)</vt:lpstr>
      <vt:lpstr>Quelques rappels généraux</vt:lpstr>
      <vt:lpstr>Résistances et agentivité </vt:lpstr>
      <vt:lpstr>II.A1/ Une capacité pénale complète</vt:lpstr>
      <vt:lpstr>II.A2/ Capacité juridique réduite en matière civile aux XVIIe et XVIIIe siècles </vt:lpstr>
      <vt:lpstr>II.A3 Contexte juridique et judiciaire progressivement plus favorable </vt:lpstr>
      <vt:lpstr>Présentation PowerPoint</vt:lpstr>
      <vt:lpstr>Présentation PowerPoint</vt:lpstr>
      <vt:lpstr>Un documentaire réalisé à partir de voix d’esclavisés et avec le suivi scientifique d’une historienne spécialiste</vt:lpstr>
      <vt:lpstr>2. Les avis de marronnage</vt:lpstr>
      <vt:lpstr>Un document qui met en valeur la richesse du réseau social des esclavisés au-delà de ce que le maître a pu prévoir</vt:lpstr>
      <vt:lpstr>3. l’Archéologie : des données scientifiques pour objectiver la dureté de la condition servile et documenter sa matérialité</vt:lpstr>
      <vt:lpstr>III. La révolution aux Antilles</vt:lpstr>
      <vt:lpstr> Période révolutionnaire quelques idées intéressantes à privilégier </vt:lpstr>
      <vt:lpstr>IIIA. Combattre pour la liberté et la citoyenneté les armes à la main au temps des révolutions</vt:lpstr>
      <vt:lpstr>La cérémonie du Bois Caïman</vt:lpstr>
      <vt:lpstr>Extrait de Charles Monrovia, La crête à Pierrot, 1907 </vt:lpstr>
      <vt:lpstr>Résumé des propos</vt:lpstr>
      <vt:lpstr>B. Défendre ses idées pour un monde professionnel plus juste (1)</vt:lpstr>
      <vt:lpstr>Améliorer les conditions de travail de tous (2)</vt:lpstr>
      <vt:lpstr>Bibliographie générale</vt:lpstr>
      <vt:lpstr>Bibliographie sur les voix d’esclaves et les questions judiciaires</vt:lpstr>
      <vt:lpstr>Quelques références sur la période révolutionnaire aux Antilles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l’esclavage à la Martinique aujourd’hui : enjeux, concepts et outils</dc:title>
  <dc:creator>Microsoft Office User</dc:creator>
  <cp:lastModifiedBy>Microsoft Office User</cp:lastModifiedBy>
  <cp:revision>4</cp:revision>
  <dcterms:created xsi:type="dcterms:W3CDTF">2026-03-25T10:26:16Z</dcterms:created>
  <dcterms:modified xsi:type="dcterms:W3CDTF">2026-04-06T16:41:52Z</dcterms:modified>
</cp:coreProperties>
</file>