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256" r:id="rId2"/>
    <p:sldId id="263" r:id="rId3"/>
    <p:sldId id="267" r:id="rId4"/>
    <p:sldId id="268" r:id="rId5"/>
    <p:sldId id="269" r:id="rId6"/>
    <p:sldId id="270" r:id="rId7"/>
    <p:sldId id="258" r:id="rId8"/>
    <p:sldId id="271" r:id="rId9"/>
    <p:sldId id="272" r:id="rId10"/>
    <p:sldId id="273" r:id="rId11"/>
    <p:sldId id="259" r:id="rId12"/>
    <p:sldId id="260" r:id="rId13"/>
    <p:sldId id="261" r:id="rId14"/>
    <p:sldId id="274" r:id="rId15"/>
    <p:sldId id="262" r:id="rId16"/>
    <p:sldId id="264" r:id="rId17"/>
    <p:sldId id="266" r:id="rId18"/>
  </p:sldIdLst>
  <p:sldSz cx="9144000" cy="5143500" type="screen16x9"/>
  <p:notesSz cx="6858000" cy="9144000"/>
  <p:embeddedFontLst>
    <p:embeddedFont>
      <p:font typeface="Book Antiqua" panose="02040602050305030304" pitchFamily="18" charset="0"/>
      <p:regular r:id="rId20"/>
      <p:bold r:id="rId21"/>
      <p:italic r:id="rId22"/>
      <p:boldItalic r:id="rId23"/>
    </p:embeddedFont>
    <p:embeddedFont>
      <p:font typeface="Bookman Old Style" panose="02050604050505020204" pitchFamily="18" charset="0"/>
      <p:regular r:id="rId24"/>
      <p:bold r:id="rId25"/>
      <p:italic r:id="rId26"/>
      <p:boldItalic r:id="rId27"/>
    </p:embeddedFont>
    <p:embeddedFont>
      <p:font typeface="Lato" panose="020F0502020204030203" pitchFamily="34" charset="0"/>
      <p:regular r:id="rId28"/>
      <p:bold r:id="rId29"/>
      <p:italic r:id="rId30"/>
      <p:boldItalic r:id="rId31"/>
    </p:embeddedFont>
    <p:embeddedFont>
      <p:font typeface="Lato Light" panose="020F0502020204030203"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ckwell" panose="02060603020205020403" pitchFamily="18" charset="77"/>
      <p:regular r:id="rId40"/>
      <p:bold r:id="rId41"/>
      <p:italic r:id="rId42"/>
      <p:boldItalic r:id="rId43"/>
    </p:embeddedFont>
    <p:embeddedFont>
      <p:font typeface="Rockwell Condensed" panose="02060603050405020104" pitchFamily="18" charset="77"/>
      <p:regular r:id="rId44"/>
      <p:bold r:id="rId45"/>
    </p:embeddedFont>
    <p:embeddedFont>
      <p:font typeface="Rockwell Extra Bold" panose="02060603020205020403" pitchFamily="18" charset="77"/>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74E2989-E2EB-4C1F-8765-E8CEBD3D2B44}">
  <a:tblStyle styleId="{F74E2989-E2EB-4C1F-8765-E8CEBD3D2B44}" styleName="Table_0">
    <a:wholeTbl>
      <a:tcTxStyle>
        <a:font>
          <a:latin typeface="Times New Roman"/>
          <a:ea typeface="Times New Roman"/>
          <a:cs typeface="Times New Roman"/>
        </a:font>
        <a:srgbClr val="000000"/>
      </a:tcTxStyle>
      <a:tcStyle>
        <a:tcBdr>
          <a:left>
            <a:ln w="6350" cap="flat" cmpd="sng">
              <a:solidFill>
                <a:srgbClr val="BFBFBF"/>
              </a:solidFill>
              <a:prstDash val="solid"/>
              <a:round/>
              <a:headEnd type="none" w="sm" len="sm"/>
              <a:tailEnd type="none" w="sm" len="sm"/>
            </a:ln>
          </a:left>
          <a:right>
            <a:ln w="6350" cap="flat" cmpd="sng">
              <a:solidFill>
                <a:srgbClr val="BFBFBF"/>
              </a:solidFill>
              <a:prstDash val="solid"/>
              <a:round/>
              <a:headEnd type="none" w="sm" len="sm"/>
              <a:tailEnd type="none" w="sm" len="sm"/>
            </a:ln>
          </a:right>
          <a:top>
            <a:ln w="6350" cap="flat" cmpd="sng">
              <a:solidFill>
                <a:srgbClr val="BFBFBF"/>
              </a:solidFill>
              <a:prstDash val="solid"/>
              <a:round/>
              <a:headEnd type="none" w="sm" len="sm"/>
              <a:tailEnd type="none" w="sm" len="sm"/>
            </a:ln>
          </a:top>
          <a:bottom>
            <a:ln w="6350" cap="flat" cmpd="sng">
              <a:solidFill>
                <a:srgbClr val="BFBFBF"/>
              </a:solidFill>
              <a:prstDash val="solid"/>
              <a:round/>
              <a:headEnd type="none" w="sm" len="sm"/>
              <a:tailEnd type="none" w="sm" len="sm"/>
            </a:ln>
          </a:bottom>
          <a:insideH>
            <a:ln w="6350" cap="flat" cmpd="sng">
              <a:solidFill>
                <a:srgbClr val="BFBFBF"/>
              </a:solidFill>
              <a:prstDash val="solid"/>
              <a:round/>
              <a:headEnd type="none" w="sm" len="sm"/>
              <a:tailEnd type="none" w="sm" len="sm"/>
            </a:ln>
          </a:insideH>
          <a:insideV>
            <a:ln w="6350" cap="flat" cmpd="sng">
              <a:solidFill>
                <a:srgbClr val="BFBFBF"/>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46"/>
    <p:restoredTop sz="94660"/>
  </p:normalViewPr>
  <p:slideViewPr>
    <p:cSldViewPr snapToGrid="0">
      <p:cViewPr>
        <p:scale>
          <a:sx n="103" d="100"/>
          <a:sy n="103" d="100"/>
        </p:scale>
        <p:origin x="2280" y="1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GP" sz="1100" b="0" i="0" u="none" strike="noStrike" cap="none" dirty="0">
                <a:solidFill>
                  <a:srgbClr val="000000"/>
                </a:solidFill>
                <a:effectLst/>
                <a:latin typeface="Arial"/>
                <a:ea typeface="Arial"/>
                <a:cs typeface="Arial"/>
                <a:sym typeface="Arial"/>
              </a:rPr>
              <a:t>Accroche : noms combattants / officiers noirs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a:extLst>
            <a:ext uri="{FF2B5EF4-FFF2-40B4-BE49-F238E27FC236}">
              <a16:creationId xmlns:a16="http://schemas.microsoft.com/office/drawing/2014/main" id="{E2D529D2-CCFA-A004-E8F5-E2E2F18F9DF1}"/>
            </a:ext>
          </a:extLst>
        </p:cNvPr>
        <p:cNvGrpSpPr/>
        <p:nvPr/>
      </p:nvGrpSpPr>
      <p:grpSpPr>
        <a:xfrm>
          <a:off x="0" y="0"/>
          <a:ext cx="0" cy="0"/>
          <a:chOff x="0" y="0"/>
          <a:chExt cx="0" cy="0"/>
        </a:xfrm>
      </p:grpSpPr>
      <p:sp>
        <p:nvSpPr>
          <p:cNvPr id="84" name="Google Shape;84;g723630543_10_0:notes">
            <a:extLst>
              <a:ext uri="{FF2B5EF4-FFF2-40B4-BE49-F238E27FC236}">
                <a16:creationId xmlns:a16="http://schemas.microsoft.com/office/drawing/2014/main" id="{BDA5CDEC-C83F-4516-C60E-00562082BF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23630543_10_0:notes">
            <a:extLst>
              <a:ext uri="{FF2B5EF4-FFF2-40B4-BE49-F238E27FC236}">
                <a16:creationId xmlns:a16="http://schemas.microsoft.com/office/drawing/2014/main" id="{10FAAE63-71AD-7E06-7261-2315FD43CA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Aux premiers recours éphémères de la fin du XVIIe et du début du siècle suivant, s’ensuivent les </a:t>
            </a:r>
            <a:r>
              <a:rPr lang="fr-GP" sz="1100" b="1" i="0" u="none" strike="noStrike" cap="none" dirty="0">
                <a:solidFill>
                  <a:srgbClr val="000000"/>
                </a:solidFill>
                <a:effectLst/>
                <a:latin typeface="Arial"/>
                <a:ea typeface="Arial"/>
                <a:cs typeface="Arial"/>
                <a:sym typeface="Arial"/>
              </a:rPr>
              <a:t>premières compagnies de milices d’hommes de couleur</a:t>
            </a:r>
            <a:r>
              <a:rPr lang="fr-GP" sz="1100" b="0" i="0" u="none" strike="noStrike" cap="none" dirty="0">
                <a:solidFill>
                  <a:srgbClr val="000000"/>
                </a:solidFill>
                <a:effectLst/>
                <a:latin typeface="Arial"/>
                <a:ea typeface="Arial"/>
                <a:cs typeface="Arial"/>
                <a:sym typeface="Arial"/>
              </a:rPr>
              <a:t> dans les premières décennies du XVIIIe siècle.</a:t>
            </a:r>
          </a:p>
          <a:p>
            <a:r>
              <a:rPr lang="fr-GP" sz="1100" b="0" i="0" u="none" strike="noStrike" cap="none" dirty="0">
                <a:solidFill>
                  <a:srgbClr val="000000"/>
                </a:solidFill>
                <a:effectLst/>
                <a:latin typeface="Arial"/>
                <a:ea typeface="Arial"/>
                <a:cs typeface="Arial"/>
                <a:sym typeface="Arial"/>
              </a:rPr>
              <a:t>En </a:t>
            </a:r>
            <a:r>
              <a:rPr lang="fr-GP" sz="1100" b="1" i="0" u="none" strike="noStrike" cap="none" dirty="0">
                <a:solidFill>
                  <a:srgbClr val="000000"/>
                </a:solidFill>
                <a:effectLst/>
                <a:latin typeface="Arial"/>
                <a:ea typeface="Arial"/>
                <a:cs typeface="Arial"/>
                <a:sym typeface="Arial"/>
              </a:rPr>
              <a:t>Martinique dès les années 1720</a:t>
            </a:r>
            <a:r>
              <a:rPr lang="fr-GP" sz="1100" b="0" i="0" u="none" strike="noStrike" cap="none" dirty="0">
                <a:solidFill>
                  <a:srgbClr val="000000"/>
                </a:solidFill>
                <a:effectLst/>
                <a:latin typeface="Arial"/>
                <a:ea typeface="Arial"/>
                <a:cs typeface="Arial"/>
                <a:sym typeface="Arial"/>
              </a:rPr>
              <a:t>, une partie des libres de couleur est </a:t>
            </a:r>
            <a:r>
              <a:rPr lang="fr-GP" sz="1100" b="1" i="0" u="none" strike="noStrike" cap="none" dirty="0">
                <a:solidFill>
                  <a:srgbClr val="000000"/>
                </a:solidFill>
                <a:effectLst/>
                <a:latin typeface="Arial"/>
                <a:ea typeface="Arial"/>
                <a:cs typeface="Arial"/>
                <a:sym typeface="Arial"/>
              </a:rPr>
              <a:t>intégrée dans la milice</a:t>
            </a:r>
            <a:r>
              <a:rPr lang="fr-GP" sz="1100" b="0" i="0" u="none" strike="noStrike" cap="none" dirty="0">
                <a:solidFill>
                  <a:srgbClr val="000000"/>
                </a:solidFill>
                <a:effectLst/>
                <a:latin typeface="Arial"/>
                <a:ea typeface="Arial"/>
                <a:cs typeface="Arial"/>
                <a:sym typeface="Arial"/>
              </a:rPr>
              <a:t>. Ils forment d’abord un petit groupe </a:t>
            </a:r>
            <a:r>
              <a:rPr lang="fr-GP" sz="1100" b="1" i="0" u="none" strike="noStrike" cap="none" dirty="0">
                <a:solidFill>
                  <a:srgbClr val="000000"/>
                </a:solidFill>
                <a:effectLst/>
                <a:latin typeface="Arial"/>
                <a:ea typeface="Arial"/>
                <a:cs typeface="Arial"/>
                <a:sym typeface="Arial"/>
              </a:rPr>
              <a:t>attach</a:t>
            </a:r>
            <a:r>
              <a:rPr lang="fr-GP" sz="1100" b="0" i="0" u="none" strike="noStrike" cap="none" dirty="0">
                <a:solidFill>
                  <a:srgbClr val="000000"/>
                </a:solidFill>
                <a:effectLst/>
                <a:latin typeface="Arial"/>
                <a:ea typeface="Arial"/>
                <a:cs typeface="Arial"/>
                <a:sym typeface="Arial"/>
              </a:rPr>
              <a:t>é aux compagnies de milice puis, quand leur nombre devient conséquent, une </a:t>
            </a:r>
            <a:r>
              <a:rPr lang="fr-GP" sz="1100" b="1" i="0" u="none" strike="noStrike" cap="none" dirty="0">
                <a:solidFill>
                  <a:srgbClr val="000000"/>
                </a:solidFill>
                <a:effectLst/>
                <a:latin typeface="Arial"/>
                <a:ea typeface="Arial"/>
                <a:cs typeface="Arial"/>
                <a:sym typeface="Arial"/>
              </a:rPr>
              <a:t>première compagnie</a:t>
            </a:r>
            <a:r>
              <a:rPr lang="fr-GP" sz="1100" b="0" i="0" u="none" strike="noStrike" cap="none" dirty="0">
                <a:solidFill>
                  <a:srgbClr val="000000"/>
                </a:solidFill>
                <a:effectLst/>
                <a:latin typeface="Arial"/>
                <a:ea typeface="Arial"/>
                <a:cs typeface="Arial"/>
                <a:sym typeface="Arial"/>
              </a:rPr>
              <a:t> spécifique est constituée (en 1723). Très tôt, leur service est donc séparé des milices blanches et il est apprécié par les officiers de milice et par les administrateurs. À cette époque, </a:t>
            </a:r>
            <a:r>
              <a:rPr lang="fr-GP" sz="1100" b="1" i="0" u="none" strike="noStrike" cap="none" dirty="0">
                <a:solidFill>
                  <a:srgbClr val="000000"/>
                </a:solidFill>
                <a:effectLst/>
                <a:latin typeface="Arial"/>
                <a:ea typeface="Arial"/>
                <a:cs typeface="Arial"/>
                <a:sym typeface="Arial"/>
              </a:rPr>
              <a:t>aucune législation</a:t>
            </a:r>
            <a:r>
              <a:rPr lang="fr-GP" sz="1100" b="0" i="0" u="none" strike="noStrike" cap="none" dirty="0">
                <a:solidFill>
                  <a:srgbClr val="000000"/>
                </a:solidFill>
                <a:effectLst/>
                <a:latin typeface="Arial"/>
                <a:ea typeface="Arial"/>
                <a:cs typeface="Arial"/>
                <a:sym typeface="Arial"/>
              </a:rPr>
              <a:t> ne vient encadrer ce service même s’il existe quelques </a:t>
            </a:r>
            <a:r>
              <a:rPr lang="fr-GP" sz="1100" b="1" i="0" u="none" strike="noStrike" cap="none" dirty="0">
                <a:solidFill>
                  <a:srgbClr val="000000"/>
                </a:solidFill>
                <a:effectLst/>
                <a:latin typeface="Arial"/>
                <a:ea typeface="Arial"/>
                <a:cs typeface="Arial"/>
                <a:sym typeface="Arial"/>
              </a:rPr>
              <a:t>projets</a:t>
            </a:r>
            <a:r>
              <a:rPr lang="fr-GP" sz="1100" b="0" i="0" u="none" strike="noStrike" cap="none" dirty="0">
                <a:solidFill>
                  <a:srgbClr val="000000"/>
                </a:solidFill>
                <a:effectLst/>
                <a:latin typeface="Arial"/>
                <a:ea typeface="Arial"/>
                <a:cs typeface="Arial"/>
                <a:sym typeface="Arial"/>
              </a:rPr>
              <a:t> (En 1732, Pajot de Lafond, lieutenant de roi en Guadeloupe, proposition de loi pour régler un usage possible des gens de couleur dans la milice). Les </a:t>
            </a:r>
            <a:r>
              <a:rPr lang="fr-GP" sz="1100" b="1" i="0" u="none" strike="noStrike" cap="none" dirty="0">
                <a:solidFill>
                  <a:srgbClr val="000000"/>
                </a:solidFill>
                <a:effectLst/>
                <a:latin typeface="Arial"/>
                <a:ea typeface="Arial"/>
                <a:cs typeface="Arial"/>
                <a:sym typeface="Arial"/>
              </a:rPr>
              <a:t>milices coloniales sont encore en formation</a:t>
            </a:r>
            <a:r>
              <a:rPr lang="fr-GP" sz="1100" b="0" i="0" u="none" strike="noStrike" cap="none" dirty="0">
                <a:solidFill>
                  <a:srgbClr val="000000"/>
                </a:solidFill>
                <a:effectLst/>
                <a:latin typeface="Arial"/>
                <a:ea typeface="Arial"/>
                <a:cs typeface="Arial"/>
                <a:sym typeface="Arial"/>
              </a:rPr>
              <a:t> avec des séries de réformes (1705, puis 1730 mais qui n’évoquent pas le service des hommes de couleur).</a:t>
            </a:r>
          </a:p>
          <a:p>
            <a:r>
              <a:rPr lang="fr-GP" sz="1100" b="0" i="0" u="none" strike="noStrike" cap="none" dirty="0">
                <a:solidFill>
                  <a:srgbClr val="000000"/>
                </a:solidFill>
                <a:effectLst/>
                <a:latin typeface="Arial"/>
                <a:ea typeface="Arial"/>
                <a:cs typeface="Arial"/>
                <a:sym typeface="Arial"/>
              </a:rPr>
              <a:t> </a:t>
            </a:r>
          </a:p>
          <a:p>
            <a:r>
              <a:rPr lang="fr-GP" sz="1100" b="0" i="0" u="none" strike="noStrike" cap="none" dirty="0">
                <a:solidFill>
                  <a:srgbClr val="000000"/>
                </a:solidFill>
                <a:effectLst/>
                <a:latin typeface="Arial"/>
                <a:ea typeface="Arial"/>
                <a:cs typeface="Arial"/>
                <a:sym typeface="Arial"/>
              </a:rPr>
              <a:t>Le service des </a:t>
            </a:r>
            <a:r>
              <a:rPr lang="fr-GP" sz="1100" b="1" i="0" u="none" strike="noStrike" cap="none" dirty="0">
                <a:solidFill>
                  <a:srgbClr val="000000"/>
                </a:solidFill>
                <a:effectLst/>
                <a:latin typeface="Arial"/>
                <a:ea typeface="Arial"/>
                <a:cs typeface="Arial"/>
                <a:sym typeface="Arial"/>
              </a:rPr>
              <a:t>esclaves</a:t>
            </a:r>
            <a:r>
              <a:rPr lang="fr-GP" sz="1100" b="0" i="0" u="none" strike="noStrike" cap="none" dirty="0">
                <a:solidFill>
                  <a:srgbClr val="000000"/>
                </a:solidFill>
                <a:effectLst/>
                <a:latin typeface="Arial"/>
                <a:ea typeface="Arial"/>
                <a:cs typeface="Arial"/>
                <a:sym typeface="Arial"/>
              </a:rPr>
              <a:t> quant à lui, reste assez proche des </a:t>
            </a:r>
            <a:r>
              <a:rPr lang="fr-GP" sz="1100" b="1" i="0" u="none" strike="noStrike" cap="none" dirty="0">
                <a:solidFill>
                  <a:srgbClr val="000000"/>
                </a:solidFill>
                <a:effectLst/>
                <a:latin typeface="Arial"/>
                <a:ea typeface="Arial"/>
                <a:cs typeface="Arial"/>
                <a:sym typeface="Arial"/>
              </a:rPr>
              <a:t>recours ponctuels</a:t>
            </a:r>
            <a:r>
              <a:rPr lang="fr-GP" sz="1100" b="0" i="0" u="none" strike="noStrike" cap="none" dirty="0">
                <a:solidFill>
                  <a:srgbClr val="000000"/>
                </a:solidFill>
                <a:effectLst/>
                <a:latin typeface="Arial"/>
                <a:ea typeface="Arial"/>
                <a:cs typeface="Arial"/>
                <a:sym typeface="Arial"/>
              </a:rPr>
              <a:t> en cas de guerre, même s’il s’organise, notamment dans les petites Antilles et en Louisiane. Les esclaves sont alors souvent utilisés comme </a:t>
            </a:r>
            <a:r>
              <a:rPr lang="fr-GP" sz="1100" b="1" i="0" u="none" strike="noStrike" cap="none" dirty="0">
                <a:solidFill>
                  <a:srgbClr val="000000"/>
                </a:solidFill>
                <a:effectLst/>
                <a:latin typeface="Arial"/>
                <a:ea typeface="Arial"/>
                <a:cs typeface="Arial"/>
                <a:sym typeface="Arial"/>
              </a:rPr>
              <a:t>main d’œuvre dans les travaux occasionnés</a:t>
            </a:r>
            <a:r>
              <a:rPr lang="fr-GP" sz="1100" b="0" i="0" u="none" strike="noStrike" cap="none" dirty="0">
                <a:solidFill>
                  <a:srgbClr val="000000"/>
                </a:solidFill>
                <a:effectLst/>
                <a:latin typeface="Arial"/>
                <a:ea typeface="Arial"/>
                <a:cs typeface="Arial"/>
                <a:sym typeface="Arial"/>
              </a:rPr>
              <a:t> par la guerre (fortification) ou </a:t>
            </a:r>
            <a:r>
              <a:rPr lang="fr-GP" sz="1100" b="1" i="0" u="none" strike="noStrike" cap="none" dirty="0">
                <a:solidFill>
                  <a:srgbClr val="000000"/>
                </a:solidFill>
                <a:effectLst/>
                <a:latin typeface="Arial"/>
                <a:ea typeface="Arial"/>
                <a:cs typeface="Arial"/>
                <a:sym typeface="Arial"/>
              </a:rPr>
              <a:t>les transports</a:t>
            </a:r>
            <a:r>
              <a:rPr lang="fr-GP" sz="1100" b="0" i="0" u="none" strike="noStrike" cap="none" dirty="0">
                <a:solidFill>
                  <a:srgbClr val="000000"/>
                </a:solidFill>
                <a:effectLst/>
                <a:latin typeface="Arial"/>
                <a:ea typeface="Arial"/>
                <a:cs typeface="Arial"/>
                <a:sym typeface="Arial"/>
              </a:rPr>
              <a:t>. Les esclaves concourent également directement à la </a:t>
            </a:r>
            <a:r>
              <a:rPr lang="fr-GP" sz="1100" b="1" i="0" u="none" strike="noStrike" cap="none" dirty="0">
                <a:solidFill>
                  <a:srgbClr val="000000"/>
                </a:solidFill>
                <a:effectLst/>
                <a:latin typeface="Arial"/>
                <a:ea typeface="Arial"/>
                <a:cs typeface="Arial"/>
                <a:sym typeface="Arial"/>
              </a:rPr>
              <a:t>défense des colonies, comme en Guadeloupe durant le siège anglais de 1759</a:t>
            </a:r>
            <a:r>
              <a:rPr lang="fr-GP" sz="1100" b="0" i="0" u="none" strike="noStrike" cap="none" dirty="0">
                <a:solidFill>
                  <a:srgbClr val="000000"/>
                </a:solidFill>
                <a:effectLst/>
                <a:latin typeface="Arial"/>
                <a:ea typeface="Arial"/>
                <a:cs typeface="Arial"/>
                <a:sym typeface="Arial"/>
              </a:rPr>
              <a:t>.</a:t>
            </a:r>
          </a:p>
          <a:p>
            <a:r>
              <a:rPr lang="fr-GP" sz="1100" b="0" i="0" u="none" strike="noStrike" cap="none" dirty="0">
                <a:solidFill>
                  <a:srgbClr val="000000"/>
                </a:solidFill>
                <a:effectLst/>
                <a:latin typeface="Arial"/>
                <a:ea typeface="Arial"/>
                <a:cs typeface="Arial"/>
                <a:sym typeface="Arial"/>
              </a:rPr>
              <a:t> </a:t>
            </a:r>
          </a:p>
          <a:p>
            <a:r>
              <a:rPr lang="fr-GP" sz="1100" b="0" i="0" u="none" strike="noStrike" cap="none" dirty="0">
                <a:solidFill>
                  <a:srgbClr val="000000"/>
                </a:solidFill>
                <a:effectLst/>
                <a:latin typeface="Arial"/>
                <a:ea typeface="Arial"/>
                <a:cs typeface="Arial"/>
                <a:sym typeface="Arial"/>
              </a:rPr>
              <a:t>Durant la première partie du XVIIIe siècle, les </a:t>
            </a:r>
            <a:r>
              <a:rPr lang="fr-GP" sz="1100" b="1" i="0" u="none" strike="noStrike" cap="none" dirty="0">
                <a:solidFill>
                  <a:srgbClr val="000000"/>
                </a:solidFill>
                <a:effectLst/>
                <a:latin typeface="Arial"/>
                <a:ea typeface="Arial"/>
                <a:cs typeface="Arial"/>
                <a:sym typeface="Arial"/>
              </a:rPr>
              <a:t>effectifs des compagnies de libres de couleur augmentent</a:t>
            </a:r>
            <a:r>
              <a:rPr lang="fr-GP" sz="1100" b="0" i="0" u="none" strike="noStrike" cap="none" dirty="0">
                <a:solidFill>
                  <a:srgbClr val="000000"/>
                </a:solidFill>
                <a:effectLst/>
                <a:latin typeface="Arial"/>
                <a:ea typeface="Arial"/>
                <a:cs typeface="Arial"/>
                <a:sym typeface="Arial"/>
              </a:rPr>
              <a:t> dans l’ensemble des colonies pour représenter une part de plus en plus significative parmi l’ensemble des milices, en particulier dans les </a:t>
            </a:r>
            <a:r>
              <a:rPr lang="fr-GP" sz="1100" b="1" i="0" u="none" strike="noStrike" cap="none" dirty="0">
                <a:solidFill>
                  <a:srgbClr val="000000"/>
                </a:solidFill>
                <a:effectLst/>
                <a:latin typeface="Arial"/>
                <a:ea typeface="Arial"/>
                <a:cs typeface="Arial"/>
                <a:sym typeface="Arial"/>
              </a:rPr>
              <a:t>milices de Martinique et de Saint-Domingue</a:t>
            </a:r>
            <a:r>
              <a:rPr lang="fr-GP" sz="1100" b="0" i="0" u="none" strike="noStrike" cap="none" dirty="0">
                <a:solidFill>
                  <a:srgbClr val="000000"/>
                </a:solidFill>
                <a:effectLst/>
                <a:latin typeface="Arial"/>
                <a:ea typeface="Arial"/>
                <a:cs typeface="Arial"/>
                <a:sym typeface="Arial"/>
              </a:rPr>
              <a:t>. En </a:t>
            </a:r>
            <a:r>
              <a:rPr lang="fr-GP" sz="1100" b="1" i="0" u="none" strike="noStrike" cap="none" dirty="0">
                <a:solidFill>
                  <a:srgbClr val="000000"/>
                </a:solidFill>
                <a:effectLst/>
                <a:latin typeface="Arial"/>
                <a:ea typeface="Arial"/>
                <a:cs typeface="Arial"/>
                <a:sym typeface="Arial"/>
              </a:rPr>
              <a:t>1759</a:t>
            </a:r>
            <a:r>
              <a:rPr lang="fr-GP" sz="1100" b="0" i="0" u="none" strike="noStrike" cap="none" dirty="0">
                <a:solidFill>
                  <a:srgbClr val="000000"/>
                </a:solidFill>
                <a:effectLst/>
                <a:latin typeface="Arial"/>
                <a:ea typeface="Arial"/>
                <a:cs typeface="Arial"/>
                <a:sym typeface="Arial"/>
              </a:rPr>
              <a:t>, lors d’une </a:t>
            </a:r>
            <a:r>
              <a:rPr lang="fr-GP" sz="1100" b="1" i="0" u="none" strike="noStrike" cap="none" dirty="0">
                <a:solidFill>
                  <a:srgbClr val="000000"/>
                </a:solidFill>
                <a:effectLst/>
                <a:latin typeface="Arial"/>
                <a:ea typeface="Arial"/>
                <a:cs typeface="Arial"/>
                <a:sym typeface="Arial"/>
              </a:rPr>
              <a:t>attaque anglaise au Fort-Royal en Martinique</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chaque paroisse</a:t>
            </a:r>
            <a:r>
              <a:rPr lang="fr-GP" sz="1100" b="0" i="0" u="none" strike="noStrike" cap="none" dirty="0">
                <a:solidFill>
                  <a:srgbClr val="000000"/>
                </a:solidFill>
                <a:effectLst/>
                <a:latin typeface="Arial"/>
                <a:ea typeface="Arial"/>
                <a:cs typeface="Arial"/>
                <a:sym typeface="Arial"/>
              </a:rPr>
              <a:t> envoie alors des miliciens blancs et noirs qui constituent ainsi un contingent de 1 081 blancs et de 406 noirs, </a:t>
            </a:r>
            <a:r>
              <a:rPr lang="fr-GP" sz="1100" b="1" i="0" u="none" strike="noStrike" cap="none" dirty="0">
                <a:solidFill>
                  <a:srgbClr val="000000"/>
                </a:solidFill>
                <a:effectLst/>
                <a:latin typeface="Arial"/>
                <a:ea typeface="Arial"/>
                <a:cs typeface="Arial"/>
                <a:sym typeface="Arial"/>
              </a:rPr>
              <a:t>soit 27 %</a:t>
            </a:r>
            <a:r>
              <a:rPr lang="fr-GP" sz="1100" b="0" i="0" u="none" strike="noStrike" cap="none" dirty="0">
                <a:solidFill>
                  <a:srgbClr val="000000"/>
                </a:solidFill>
                <a:effectLst/>
                <a:latin typeface="Arial"/>
                <a:ea typeface="Arial"/>
                <a:cs typeface="Arial"/>
                <a:sym typeface="Arial"/>
              </a:rPr>
              <a:t> des miliciens envoyés). Dans cette colonie, en 1760, sur l’ensemble des hommes portant armes s’élèvent, les libres de couleur représenteraient alors près de 10 % des miliciens.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6172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2363054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2363054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Ce recours progressif aux hommes de couleur dans la défense </a:t>
            </a:r>
            <a:r>
              <a:rPr lang="fr-GP" sz="1100" b="1" i="0" u="none" strike="noStrike" cap="none" dirty="0">
                <a:solidFill>
                  <a:srgbClr val="000000"/>
                </a:solidFill>
                <a:effectLst/>
                <a:latin typeface="Arial"/>
                <a:ea typeface="Arial"/>
                <a:cs typeface="Arial"/>
                <a:sym typeface="Arial"/>
              </a:rPr>
              <a:t>s’accompagne de l’ascension d’un nombre croissant d’officiers de couleur</a:t>
            </a:r>
            <a:r>
              <a:rPr lang="fr-GP" sz="1100" b="0" i="0" u="none" strike="noStrike" cap="none" dirty="0">
                <a:solidFill>
                  <a:srgbClr val="000000"/>
                </a:solidFill>
                <a:effectLst/>
                <a:latin typeface="Arial"/>
                <a:ea typeface="Arial"/>
                <a:cs typeface="Arial"/>
                <a:sym typeface="Arial"/>
              </a:rPr>
              <a:t> dans la première partie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Ces nominations, qui contrairement au début du siècle, ne s’inscrivent plus uniquement durant la guerre, interrogent sur une plus grande ouverture aux grades de commandement pour les populations de couleur, au moins dans certaines colonies comme </a:t>
            </a:r>
            <a:r>
              <a:rPr lang="fr-GP" sz="1100" b="1" i="0" u="none" strike="noStrike" cap="none" dirty="0">
                <a:solidFill>
                  <a:srgbClr val="000000"/>
                </a:solidFill>
                <a:effectLst/>
                <a:latin typeface="Arial"/>
                <a:ea typeface="Arial"/>
                <a:cs typeface="Arial"/>
                <a:sym typeface="Arial"/>
              </a:rPr>
              <a:t>Saint-Domingue</a:t>
            </a:r>
            <a:r>
              <a:rPr lang="fr-GP" sz="1100" b="0" i="0" u="none" strike="noStrike" cap="none" dirty="0">
                <a:solidFill>
                  <a:srgbClr val="000000"/>
                </a:solidFill>
                <a:effectLst/>
                <a:latin typeface="Arial"/>
                <a:ea typeface="Arial"/>
                <a:cs typeface="Arial"/>
                <a:sym typeface="Arial"/>
              </a:rPr>
              <a:t>.</a:t>
            </a:r>
          </a:p>
          <a:p>
            <a:r>
              <a:rPr lang="fr-GP" sz="1100" b="0" i="0" u="none" strike="noStrike" cap="none" dirty="0">
                <a:solidFill>
                  <a:srgbClr val="000000"/>
                </a:solidFill>
                <a:effectLst/>
                <a:latin typeface="Arial"/>
                <a:ea typeface="Arial"/>
                <a:cs typeface="Arial"/>
                <a:sym typeface="Arial"/>
              </a:rPr>
              <a:t>A Saint-Domingue, durant la première moitié du XVIIIe siècle, le corps des officiers de couleur s’élargit dans la milice. Ces hommes sont issus </a:t>
            </a:r>
            <a:r>
              <a:rPr lang="fr-GP" sz="1100" b="1" i="0" u="none" strike="noStrike" cap="none" dirty="0">
                <a:solidFill>
                  <a:srgbClr val="000000"/>
                </a:solidFill>
                <a:effectLst/>
                <a:latin typeface="Arial"/>
                <a:ea typeface="Arial"/>
                <a:cs typeface="Arial"/>
                <a:sym typeface="Arial"/>
              </a:rPr>
              <a:t>d’une élite de couleur</a:t>
            </a:r>
            <a:r>
              <a:rPr lang="fr-GP" sz="1100" b="0" i="0" u="none" strike="noStrike" cap="none" dirty="0">
                <a:solidFill>
                  <a:srgbClr val="000000"/>
                </a:solidFill>
                <a:effectLst/>
                <a:latin typeface="Arial"/>
                <a:ea typeface="Arial"/>
                <a:cs typeface="Arial"/>
                <a:sym typeface="Arial"/>
              </a:rPr>
              <a:t> qui se développe dans la colonie. Par exemple, </a:t>
            </a:r>
            <a:r>
              <a:rPr lang="fr-GP" sz="1100" b="1" i="0" u="none" strike="noStrike" cap="none" dirty="0">
                <a:solidFill>
                  <a:srgbClr val="000000"/>
                </a:solidFill>
                <a:effectLst/>
                <a:latin typeface="Arial"/>
                <a:ea typeface="Arial"/>
                <a:cs typeface="Arial"/>
                <a:sym typeface="Arial"/>
              </a:rPr>
              <a:t>Jacques Boury (ILLUS)</a:t>
            </a:r>
            <a:r>
              <a:rPr lang="fr-GP" sz="1100" b="0" i="0" u="none" strike="noStrike" cap="none" dirty="0">
                <a:solidFill>
                  <a:srgbClr val="000000"/>
                </a:solidFill>
                <a:effectLst/>
                <a:latin typeface="Arial"/>
                <a:ea typeface="Arial"/>
                <a:cs typeface="Arial"/>
                <a:sym typeface="Arial"/>
              </a:rPr>
              <a:t>, mulâtre libre, est capitaine de la compagnie de couleur à </a:t>
            </a:r>
            <a:r>
              <a:rPr lang="fr-GP" sz="1100" b="1" i="0" u="none" strike="noStrike" cap="none" dirty="0">
                <a:solidFill>
                  <a:srgbClr val="000000"/>
                </a:solidFill>
                <a:effectLst/>
                <a:latin typeface="Arial"/>
                <a:ea typeface="Arial"/>
                <a:cs typeface="Arial"/>
                <a:sym typeface="Arial"/>
              </a:rPr>
              <a:t>Torbeck, au sud de la colonie</a:t>
            </a:r>
            <a:r>
              <a:rPr lang="fr-GP" sz="1100" b="0" i="0" u="none" strike="noStrike" cap="none" dirty="0">
                <a:solidFill>
                  <a:srgbClr val="000000"/>
                </a:solidFill>
                <a:effectLst/>
                <a:latin typeface="Arial"/>
                <a:ea typeface="Arial"/>
                <a:cs typeface="Arial"/>
                <a:sym typeface="Arial"/>
              </a:rPr>
              <a:t> (arrondissement des Cayes). Appelé parfois « sieur » dans des contrats, il fait partie des </a:t>
            </a:r>
            <a:r>
              <a:rPr lang="fr-GP" sz="1100" b="1" i="0" u="none" strike="noStrike" cap="none" dirty="0">
                <a:solidFill>
                  <a:srgbClr val="000000"/>
                </a:solidFill>
                <a:effectLst/>
                <a:latin typeface="Arial"/>
                <a:ea typeface="Arial"/>
                <a:cs typeface="Arial"/>
                <a:sym typeface="Arial"/>
              </a:rPr>
              <a:t>notable</a:t>
            </a:r>
            <a:r>
              <a:rPr lang="fr-GP" sz="1100" b="0" i="0" u="none" strike="noStrike" cap="none" dirty="0">
                <a:solidFill>
                  <a:srgbClr val="000000"/>
                </a:solidFill>
                <a:effectLst/>
                <a:latin typeface="Arial"/>
                <a:ea typeface="Arial"/>
                <a:cs typeface="Arial"/>
                <a:sym typeface="Arial"/>
              </a:rPr>
              <a:t>s de couleur de la région. (Guillaume Labadie, quartier Aquin, lieutenant, propriétaire d’une habitation).</a:t>
            </a:r>
          </a:p>
          <a:p>
            <a:r>
              <a:rPr lang="fr-GP" sz="1100" b="0" i="0" u="none" strike="noStrike" cap="none" dirty="0">
                <a:solidFill>
                  <a:srgbClr val="000000"/>
                </a:solidFill>
                <a:effectLst/>
                <a:latin typeface="Arial"/>
                <a:ea typeface="Arial"/>
                <a:cs typeface="Arial"/>
                <a:sym typeface="Arial"/>
              </a:rPr>
              <a:t> </a:t>
            </a:r>
          </a:p>
          <a:p>
            <a:r>
              <a:rPr lang="fr-GP" sz="1100" b="0" i="0" u="none" strike="noStrike" cap="none" dirty="0">
                <a:solidFill>
                  <a:srgbClr val="000000"/>
                </a:solidFill>
                <a:effectLst/>
                <a:latin typeface="Arial"/>
                <a:ea typeface="Arial"/>
                <a:cs typeface="Arial"/>
                <a:sym typeface="Arial"/>
              </a:rPr>
              <a:t>L’ascension de ces officiers de couleur issus de l’élite de couleur de la colonie s’inscrit dans un procédé de </a:t>
            </a:r>
            <a:r>
              <a:rPr lang="fr-GP" sz="1100" b="1" i="0" u="none" strike="noStrike" cap="none" dirty="0">
                <a:solidFill>
                  <a:srgbClr val="000000"/>
                </a:solidFill>
                <a:effectLst/>
                <a:latin typeface="Arial"/>
                <a:ea typeface="Arial"/>
                <a:cs typeface="Arial"/>
                <a:sym typeface="Arial"/>
              </a:rPr>
              <a:t>ségrégation </a:t>
            </a:r>
            <a:r>
              <a:rPr lang="fr-GP" sz="1100" b="0" i="0" u="none" strike="noStrike" cap="none" dirty="0">
                <a:solidFill>
                  <a:srgbClr val="000000"/>
                </a:solidFill>
                <a:effectLst/>
                <a:latin typeface="Arial"/>
                <a:ea typeface="Arial"/>
                <a:cs typeface="Arial"/>
                <a:sym typeface="Arial"/>
              </a:rPr>
              <a:t>mis en place dans une large part des compagnies de couleur. En effet, dès les premiers recours à la fin du siècle précédent, les hommes blancs et de couleur sont séparés, jusqu’au corps d’encadrement dans une grande partie des colonies. Ainsi </a:t>
            </a:r>
            <a:r>
              <a:rPr lang="fr-GP" sz="1100" b="1" i="0" u="none" strike="noStrike" cap="none" dirty="0">
                <a:solidFill>
                  <a:srgbClr val="000000"/>
                </a:solidFill>
                <a:effectLst/>
                <a:latin typeface="Arial"/>
                <a:ea typeface="Arial"/>
                <a:cs typeface="Arial"/>
                <a:sym typeface="Arial"/>
              </a:rPr>
              <a:t>cohabite ségrégation et ouverture, avec des formes d’ascension</a:t>
            </a:r>
            <a:r>
              <a:rPr lang="fr-GP" sz="1100" b="0" i="0" u="none" strike="noStrike" cap="none" dirty="0">
                <a:solidFill>
                  <a:srgbClr val="000000"/>
                </a:solidFill>
                <a:effectLst/>
                <a:latin typeface="Arial"/>
                <a:ea typeface="Arial"/>
                <a:cs typeface="Arial"/>
                <a:sym typeface="Arial"/>
              </a:rPr>
              <a:t> / par le biais des places d’officiers de milice dans les compagnies de couleur.</a:t>
            </a:r>
          </a:p>
          <a:p>
            <a:r>
              <a:rPr lang="fr-GP" sz="1100" b="0" i="0" u="none" strike="noStrike" cap="none" dirty="0">
                <a:solidFill>
                  <a:srgbClr val="000000"/>
                </a:solidFill>
                <a:effectLst/>
                <a:latin typeface="Arial"/>
                <a:ea typeface="Arial"/>
                <a:cs typeface="Arial"/>
                <a:sym typeface="Arial"/>
              </a:rPr>
              <a:t>A </a:t>
            </a:r>
            <a:r>
              <a:rPr lang="fr-GP" sz="1100" b="1" i="0" u="none" strike="noStrike" cap="none" dirty="0">
                <a:solidFill>
                  <a:srgbClr val="000000"/>
                </a:solidFill>
                <a:effectLst/>
                <a:latin typeface="Arial"/>
                <a:ea typeface="Arial"/>
                <a:cs typeface="Arial"/>
                <a:sym typeface="Arial"/>
              </a:rPr>
              <a:t>Saint-Domingue, les compagnies de couleur sont toutes commandées par des officiers de couleur</a:t>
            </a:r>
            <a:r>
              <a:rPr lang="fr-GP" sz="1100" b="0" i="0" u="none" strike="noStrike" cap="none" dirty="0">
                <a:solidFill>
                  <a:srgbClr val="000000"/>
                </a:solidFill>
                <a:effectLst/>
                <a:latin typeface="Arial"/>
                <a:ea typeface="Arial"/>
                <a:cs typeface="Arial"/>
                <a:sym typeface="Arial"/>
              </a:rPr>
              <a:t>, laissant ainsi des places à l’élite de couleur. Le recours à des officiers de couleur pour ces quelques compagnies de couleur ne </a:t>
            </a:r>
            <a:r>
              <a:rPr lang="fr-GP" sz="1100" b="1" i="0" u="none" strike="noStrike" cap="none" dirty="0">
                <a:solidFill>
                  <a:srgbClr val="000000"/>
                </a:solidFill>
                <a:effectLst/>
                <a:latin typeface="Arial"/>
                <a:ea typeface="Arial"/>
                <a:cs typeface="Arial"/>
                <a:sym typeface="Arial"/>
              </a:rPr>
              <a:t>semble pas aussi systématique</a:t>
            </a:r>
            <a:r>
              <a:rPr lang="fr-GP" sz="1100" b="0" i="0" u="none" strike="noStrike" cap="none" dirty="0">
                <a:solidFill>
                  <a:srgbClr val="000000"/>
                </a:solidFill>
                <a:effectLst/>
                <a:latin typeface="Arial"/>
                <a:ea typeface="Arial"/>
                <a:cs typeface="Arial"/>
                <a:sym typeface="Arial"/>
              </a:rPr>
              <a:t> qu’à Saint-Domingue. (population libre bcp moins importante numériquement).</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La nomination d’officiers de couleur dans la première partie du XVIIIe siècle montre des mécanismes d’ascension dans des sociétés coloniales ségrégées. On retrouve le même phénomène ponctuellement pour les populations étrangères parfois intégrées dans des groupes séparés (Allemands en Louisiane ou Guyane). Dans les deux cas, ces ascensions est circonscrite dans la limite de ces communautés. Ces nouveaux officiers sont à la marge des milices blanches. Un phénomène de marginalisation qui s’accentue dans la seconde partie du XVIIIe siècle, alors qu’en même temps les colonies connaissent un recours de plus en plus important aux hommes de couleur au milieu du siècle.</a:t>
            </a:r>
            <a:r>
              <a:rPr lang="fr-GP" dirty="0">
                <a:effectLst/>
              </a:rPr>
              <a:t> </a:t>
            </a:r>
            <a:endParaRPr lang="fr-GP"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e2179fb47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e2179fb47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Dans la seconde moitié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après la défaite française et le traité de Paris, le </a:t>
            </a:r>
            <a:r>
              <a:rPr lang="fr-GP" sz="1100" b="1" i="0" u="none" strike="noStrike" cap="none" dirty="0">
                <a:solidFill>
                  <a:srgbClr val="000000"/>
                </a:solidFill>
                <a:effectLst/>
                <a:latin typeface="Arial"/>
                <a:ea typeface="Arial"/>
                <a:cs typeface="Arial"/>
                <a:sym typeface="Arial"/>
              </a:rPr>
              <a:t>ministre Choiseul</a:t>
            </a:r>
            <a:r>
              <a:rPr lang="fr-GP" sz="1100" b="0" i="0" u="none" strike="noStrike" cap="none" dirty="0">
                <a:solidFill>
                  <a:srgbClr val="000000"/>
                </a:solidFill>
                <a:effectLst/>
                <a:latin typeface="Arial"/>
                <a:ea typeface="Arial"/>
                <a:cs typeface="Arial"/>
                <a:sym typeface="Arial"/>
              </a:rPr>
              <a:t> orchestre une </a:t>
            </a:r>
            <a:r>
              <a:rPr lang="fr-GP" sz="1100" b="1" i="0" u="none" strike="noStrike" cap="none" dirty="0">
                <a:solidFill>
                  <a:srgbClr val="000000"/>
                </a:solidFill>
                <a:effectLst/>
                <a:latin typeface="Arial"/>
                <a:ea typeface="Arial"/>
                <a:cs typeface="Arial"/>
                <a:sym typeface="Arial"/>
              </a:rPr>
              <a:t>série de réforme</a:t>
            </a:r>
            <a:r>
              <a:rPr lang="fr-GP" sz="1100" b="0" i="0" u="none" strike="noStrike" cap="none" dirty="0">
                <a:solidFill>
                  <a:srgbClr val="000000"/>
                </a:solidFill>
                <a:effectLst/>
                <a:latin typeface="Arial"/>
                <a:ea typeface="Arial"/>
                <a:cs typeface="Arial"/>
                <a:sym typeface="Arial"/>
              </a:rPr>
              <a:t>, notamment dans le domaine militaire, qui impacte fortement les colonies et les miliciens de couleur.</a:t>
            </a:r>
          </a:p>
          <a:p>
            <a:r>
              <a:rPr lang="fr-GP" sz="1100" b="0" i="0" u="none" strike="noStrike" cap="none" dirty="0">
                <a:solidFill>
                  <a:srgbClr val="000000"/>
                </a:solidFill>
                <a:effectLst/>
                <a:latin typeface="Arial"/>
                <a:ea typeface="Arial"/>
                <a:cs typeface="Arial"/>
                <a:sym typeface="Arial"/>
              </a:rPr>
              <a:t>Les </a:t>
            </a:r>
            <a:r>
              <a:rPr lang="fr-GP" sz="1100" b="1" i="0" u="none" strike="noStrike" cap="none" dirty="0">
                <a:solidFill>
                  <a:srgbClr val="000000"/>
                </a:solidFill>
                <a:effectLst/>
                <a:latin typeface="Arial"/>
                <a:ea typeface="Arial"/>
                <a:cs typeface="Arial"/>
                <a:sym typeface="Arial"/>
              </a:rPr>
              <a:t>ordonnances sur les milices coloniales de 1768 et 1769</a:t>
            </a:r>
            <a:r>
              <a:rPr lang="fr-GP" sz="1100" b="0" i="0" u="none" strike="noStrike" cap="none" dirty="0">
                <a:solidFill>
                  <a:srgbClr val="000000"/>
                </a:solidFill>
                <a:effectLst/>
                <a:latin typeface="Arial"/>
                <a:ea typeface="Arial"/>
                <a:cs typeface="Arial"/>
                <a:sym typeface="Arial"/>
              </a:rPr>
              <a:t> intègrent officiellement les miliciens de couleur dans la loi (encore absents) et inscrivent dans la loi les logiques de ségrégation, pratiquées depuis le dépuis du siècle, tout en appliquant un changement majeur (l’exclusion des postes d’officiers).</a:t>
            </a:r>
          </a:p>
          <a:p>
            <a:endParaRPr lang="fr-GP" sz="1100" b="0" i="0" u="none" strike="noStrike" cap="none" dirty="0">
              <a:solidFill>
                <a:srgbClr val="000000"/>
              </a:solidFill>
              <a:effectLst/>
              <a:latin typeface="Arial"/>
              <a:ea typeface="Arial"/>
              <a:cs typeface="Arial"/>
              <a:sym typeface="Arial"/>
            </a:endParaRPr>
          </a:p>
          <a:p>
            <a:r>
              <a:rPr lang="fr-GP" sz="1100" b="1" i="0" u="none" strike="noStrike" cap="none" dirty="0">
                <a:solidFill>
                  <a:srgbClr val="000000"/>
                </a:solidFill>
                <a:effectLst/>
                <a:latin typeface="Arial"/>
                <a:ea typeface="Arial"/>
                <a:cs typeface="Arial"/>
                <a:sym typeface="Arial"/>
              </a:rPr>
              <a:t>Officialisation</a:t>
            </a:r>
            <a:r>
              <a:rPr lang="fr-GP" sz="1100" b="0" i="0" u="none" strike="noStrike" cap="none" dirty="0">
                <a:solidFill>
                  <a:srgbClr val="000000"/>
                </a:solidFill>
                <a:effectLst/>
                <a:latin typeface="Arial"/>
                <a:ea typeface="Arial"/>
                <a:cs typeface="Arial"/>
                <a:sym typeface="Arial"/>
              </a:rPr>
              <a:t> des compagnies de couleur. Désormais, tous les gens de couleur </a:t>
            </a:r>
            <a:r>
              <a:rPr lang="fr-GP" sz="1100" b="1" i="0" u="none" strike="noStrike" cap="none" dirty="0">
                <a:solidFill>
                  <a:srgbClr val="000000"/>
                </a:solidFill>
                <a:effectLst/>
                <a:latin typeface="Arial"/>
                <a:ea typeface="Arial"/>
                <a:cs typeface="Arial"/>
                <a:sym typeface="Arial"/>
              </a:rPr>
              <a:t>de 16 à 50 ans</a:t>
            </a:r>
            <a:r>
              <a:rPr lang="fr-GP" sz="1100" b="0" i="0" u="none" strike="noStrike" cap="none" dirty="0">
                <a:solidFill>
                  <a:srgbClr val="000000"/>
                </a:solidFill>
                <a:effectLst/>
                <a:latin typeface="Arial"/>
                <a:ea typeface="Arial"/>
                <a:cs typeface="Arial"/>
                <a:sym typeface="Arial"/>
              </a:rPr>
              <a:t> doivent servir dans ces compagnies. On passe donc à une </a:t>
            </a:r>
            <a:r>
              <a:rPr lang="fr-GP" sz="1100" b="1" i="0" u="none" strike="noStrike" cap="none" dirty="0">
                <a:solidFill>
                  <a:srgbClr val="000000"/>
                </a:solidFill>
                <a:effectLst/>
                <a:latin typeface="Arial"/>
                <a:ea typeface="Arial"/>
                <a:cs typeface="Arial"/>
                <a:sym typeface="Arial"/>
              </a:rPr>
              <a:t>systématisation de</a:t>
            </a:r>
            <a:r>
              <a:rPr lang="fr-GP" sz="1100" b="0" i="0" u="none" strike="noStrike" cap="none" dirty="0">
                <a:solidFill>
                  <a:srgbClr val="000000"/>
                </a:solidFill>
                <a:effectLst/>
                <a:latin typeface="Arial"/>
                <a:ea typeface="Arial"/>
                <a:cs typeface="Arial"/>
                <a:sym typeface="Arial"/>
              </a:rPr>
              <a:t> service, il n’est plus ponctuel ou réservé qu’à certains, </a:t>
            </a:r>
            <a:r>
              <a:rPr lang="fr-GP" sz="1100" b="1" i="0" u="none" strike="noStrike" cap="none" dirty="0">
                <a:solidFill>
                  <a:srgbClr val="000000"/>
                </a:solidFill>
                <a:effectLst/>
                <a:latin typeface="Arial"/>
                <a:ea typeface="Arial"/>
                <a:cs typeface="Arial"/>
                <a:sym typeface="Arial"/>
              </a:rPr>
              <a:t>mais à tous</a:t>
            </a:r>
            <a:r>
              <a:rPr lang="fr-GP" sz="1100" b="0" i="0" u="none" strike="noStrike" cap="none" dirty="0">
                <a:solidFill>
                  <a:srgbClr val="000000"/>
                </a:solidFill>
                <a:effectLst/>
                <a:latin typeface="Arial"/>
                <a:ea typeface="Arial"/>
                <a:cs typeface="Arial"/>
                <a:sym typeface="Arial"/>
              </a:rPr>
              <a:t>. Le service prend la </a:t>
            </a:r>
            <a:r>
              <a:rPr lang="fr-GP" sz="1100" b="1" i="0" u="none" strike="noStrike" cap="none" dirty="0">
                <a:solidFill>
                  <a:srgbClr val="000000"/>
                </a:solidFill>
                <a:effectLst/>
                <a:latin typeface="Arial"/>
                <a:ea typeface="Arial"/>
                <a:cs typeface="Arial"/>
                <a:sym typeface="Arial"/>
              </a:rPr>
              <a:t>même forme</a:t>
            </a:r>
            <a:r>
              <a:rPr lang="fr-GP" sz="1100" b="0" i="0" u="none" strike="noStrike" cap="none" dirty="0">
                <a:solidFill>
                  <a:srgbClr val="000000"/>
                </a:solidFill>
                <a:effectLst/>
                <a:latin typeface="Arial"/>
                <a:ea typeface="Arial"/>
                <a:cs typeface="Arial"/>
                <a:sym typeface="Arial"/>
              </a:rPr>
              <a:t> que pour les miliciens blancs, avec les </a:t>
            </a:r>
            <a:r>
              <a:rPr lang="fr-GP" sz="1100" b="1" i="0" u="none" strike="noStrike" cap="none" dirty="0">
                <a:solidFill>
                  <a:srgbClr val="000000"/>
                </a:solidFill>
                <a:effectLst/>
                <a:latin typeface="Arial"/>
                <a:ea typeface="Arial"/>
                <a:cs typeface="Arial"/>
                <a:sym typeface="Arial"/>
              </a:rPr>
              <a:t>mêmes armements et fonctionnement</a:t>
            </a:r>
            <a:r>
              <a:rPr lang="fr-GP" sz="1100" b="0" i="0" u="none" strike="noStrike" cap="none" dirty="0">
                <a:solidFill>
                  <a:srgbClr val="000000"/>
                </a:solidFill>
                <a:effectLst/>
                <a:latin typeface="Arial"/>
                <a:ea typeface="Arial"/>
                <a:cs typeface="Arial"/>
                <a:sym typeface="Arial"/>
              </a:rPr>
              <a:t> (revue, inspection…). Il existe pourtant des </a:t>
            </a:r>
            <a:r>
              <a:rPr lang="fr-GP" sz="1100" b="1" i="0" u="none" strike="noStrike" cap="none" dirty="0">
                <a:solidFill>
                  <a:srgbClr val="000000"/>
                </a:solidFill>
                <a:effectLst/>
                <a:latin typeface="Arial"/>
                <a:ea typeface="Arial"/>
                <a:cs typeface="Arial"/>
                <a:sym typeface="Arial"/>
              </a:rPr>
              <a:t>différences</a:t>
            </a:r>
            <a:r>
              <a:rPr lang="fr-GP" sz="1100" b="0" i="0" u="none" strike="noStrike" cap="none" dirty="0">
                <a:solidFill>
                  <a:srgbClr val="000000"/>
                </a:solidFill>
                <a:effectLst/>
                <a:latin typeface="Arial"/>
                <a:ea typeface="Arial"/>
                <a:cs typeface="Arial"/>
                <a:sym typeface="Arial"/>
              </a:rPr>
              <a:t> : un service plus long de </a:t>
            </a:r>
            <a:r>
              <a:rPr lang="fr-GP" sz="1100" b="1" i="0" u="none" strike="noStrike" cap="none" dirty="0">
                <a:solidFill>
                  <a:srgbClr val="000000"/>
                </a:solidFill>
                <a:effectLst/>
                <a:latin typeface="Arial"/>
                <a:ea typeface="Arial"/>
                <a:cs typeface="Arial"/>
                <a:sym typeface="Arial"/>
              </a:rPr>
              <a:t>5 ans</a:t>
            </a:r>
            <a:r>
              <a:rPr lang="fr-GP" sz="1100" b="0" i="0" u="none" strike="noStrike" cap="none" dirty="0">
                <a:solidFill>
                  <a:srgbClr val="000000"/>
                </a:solidFill>
                <a:effectLst/>
                <a:latin typeface="Arial"/>
                <a:ea typeface="Arial"/>
                <a:cs typeface="Arial"/>
                <a:sym typeface="Arial"/>
              </a:rPr>
              <a:t> (50 ans au lieu de 45ans), si les compagnies ont les </a:t>
            </a:r>
            <a:r>
              <a:rPr lang="fr-GP" sz="1100" b="1" i="0" u="none" strike="noStrike" cap="none" dirty="0">
                <a:solidFill>
                  <a:srgbClr val="000000"/>
                </a:solidFill>
                <a:effectLst/>
                <a:latin typeface="Arial"/>
                <a:ea typeface="Arial"/>
                <a:cs typeface="Arial"/>
                <a:sym typeface="Arial"/>
              </a:rPr>
              <a:t>mêmes fonctions</a:t>
            </a:r>
            <a:r>
              <a:rPr lang="fr-GP" sz="1100" b="0" i="0" u="none" strike="noStrike" cap="none" dirty="0">
                <a:solidFill>
                  <a:srgbClr val="000000"/>
                </a:solidFill>
                <a:effectLst/>
                <a:latin typeface="Arial"/>
                <a:ea typeface="Arial"/>
                <a:cs typeface="Arial"/>
                <a:sym typeface="Arial"/>
              </a:rPr>
              <a:t> que les compagnies blanches, la loi insiste sur leur rôle dans la </a:t>
            </a:r>
            <a:r>
              <a:rPr lang="fr-GP" sz="1100" b="1" i="0" u="none" strike="noStrike" cap="none" dirty="0">
                <a:solidFill>
                  <a:srgbClr val="000000"/>
                </a:solidFill>
                <a:effectLst/>
                <a:latin typeface="Arial"/>
                <a:ea typeface="Arial"/>
                <a:cs typeface="Arial"/>
                <a:sym typeface="Arial"/>
              </a:rPr>
              <a:t>« chasse des nègres marrons, des déserteurs et pour la police du quartier » </a:t>
            </a:r>
            <a:r>
              <a:rPr lang="fr-GP" sz="1100" b="0" i="0" u="none" strike="noStrike" cap="none" dirty="0">
                <a:solidFill>
                  <a:srgbClr val="000000"/>
                </a:solidFill>
                <a:effectLst/>
                <a:latin typeface="Arial"/>
                <a:ea typeface="Arial"/>
                <a:cs typeface="Arial"/>
                <a:sym typeface="Arial"/>
              </a:rPr>
              <a:t>(on parlera plus tard de cette volonté de faire peser de plus en plus la police sur ce groupe) . L’</a:t>
            </a:r>
            <a:r>
              <a:rPr lang="fr-GP" sz="1100" b="1" i="0" u="none" strike="noStrike" cap="none" dirty="0">
                <a:solidFill>
                  <a:srgbClr val="000000"/>
                </a:solidFill>
                <a:effectLst/>
                <a:latin typeface="Arial"/>
                <a:ea typeface="Arial"/>
                <a:cs typeface="Arial"/>
                <a:sym typeface="Arial"/>
              </a:rPr>
              <a:t>uniforme</a:t>
            </a:r>
            <a:r>
              <a:rPr lang="fr-GP" sz="1100" b="0" i="0" u="none" strike="noStrike" cap="none" dirty="0">
                <a:solidFill>
                  <a:srgbClr val="000000"/>
                </a:solidFill>
                <a:effectLst/>
                <a:latin typeface="Arial"/>
                <a:ea typeface="Arial"/>
                <a:cs typeface="Arial"/>
                <a:sym typeface="Arial"/>
              </a:rPr>
              <a:t> est également distinct par la couleur et réservé à ce groupe (généralement le bleu).</a:t>
            </a:r>
          </a:p>
          <a:p>
            <a:r>
              <a:rPr lang="fr-GP" sz="1100" b="1" i="0" u="none" strike="noStrike" cap="none" dirty="0">
                <a:solidFill>
                  <a:srgbClr val="000000"/>
                </a:solidFill>
                <a:effectLst/>
                <a:latin typeface="Arial"/>
                <a:ea typeface="Arial"/>
                <a:cs typeface="Arial"/>
                <a:sym typeface="Arial"/>
              </a:rPr>
              <a:t>Ségrégation</a:t>
            </a:r>
            <a:r>
              <a:rPr lang="fr-GP" sz="1100" b="0" i="0" u="none" strike="noStrike" cap="none" dirty="0">
                <a:solidFill>
                  <a:srgbClr val="000000"/>
                </a:solidFill>
                <a:effectLst/>
                <a:latin typeface="Arial"/>
                <a:ea typeface="Arial"/>
                <a:cs typeface="Arial"/>
                <a:sym typeface="Arial"/>
              </a:rPr>
              <a:t> : cette réforme intègre dans la loi la séparation claire entre les comapgnies blanches et les compagnies de couleur.</a:t>
            </a:r>
          </a:p>
          <a:p>
            <a:endParaRPr lang="fr-GP" sz="1100" b="0" i="0" u="none" strike="noStrike" cap="none" dirty="0">
              <a:solidFill>
                <a:srgbClr val="000000"/>
              </a:solidFill>
              <a:effectLst/>
              <a:latin typeface="Arial"/>
              <a:ea typeface="Arial"/>
              <a:cs typeface="Arial"/>
              <a:sym typeface="Arial"/>
            </a:endParaRPr>
          </a:p>
          <a:p>
            <a:r>
              <a:rPr lang="fr-GP" sz="1100" b="1" i="0" u="none" strike="noStrike" cap="none" dirty="0">
                <a:solidFill>
                  <a:srgbClr val="000000"/>
                </a:solidFill>
                <a:effectLst/>
                <a:latin typeface="Arial"/>
                <a:ea typeface="Arial"/>
                <a:cs typeface="Arial"/>
                <a:sym typeface="Arial"/>
              </a:rPr>
              <a:t>Exclusion</a:t>
            </a:r>
            <a:r>
              <a:rPr lang="fr-GP" sz="1100" b="0" i="0" u="none" strike="noStrike" cap="none" dirty="0">
                <a:solidFill>
                  <a:srgbClr val="000000"/>
                </a:solidFill>
                <a:effectLst/>
                <a:latin typeface="Arial"/>
                <a:ea typeface="Arial"/>
                <a:cs typeface="Arial"/>
                <a:sym typeface="Arial"/>
              </a:rPr>
              <a:t> des officiers :</a:t>
            </a:r>
          </a:p>
          <a:p>
            <a:r>
              <a:rPr lang="fr-GP" sz="1100" b="0" i="0" u="none" strike="noStrike" cap="none" dirty="0">
                <a:solidFill>
                  <a:srgbClr val="000000"/>
                </a:solidFill>
                <a:effectLst/>
                <a:latin typeface="Arial"/>
                <a:ea typeface="Arial"/>
                <a:cs typeface="Arial"/>
                <a:sym typeface="Arial"/>
              </a:rPr>
              <a:t>Par contre, cette réforme de 1768-1769 introduit un changement majeur : elle écarte les hommes de couleur des plus </a:t>
            </a:r>
            <a:r>
              <a:rPr lang="fr-GP" sz="1100" b="1" i="0" u="none" strike="noStrike" cap="none" dirty="0">
                <a:solidFill>
                  <a:srgbClr val="000000"/>
                </a:solidFill>
                <a:effectLst/>
                <a:latin typeface="Arial"/>
                <a:ea typeface="Arial"/>
                <a:cs typeface="Arial"/>
                <a:sym typeface="Arial"/>
              </a:rPr>
              <a:t>hauts grades</a:t>
            </a:r>
            <a:r>
              <a:rPr lang="fr-GP" sz="1100" b="0" i="0" u="none" strike="noStrike" cap="none" dirty="0">
                <a:solidFill>
                  <a:srgbClr val="000000"/>
                </a:solidFill>
                <a:effectLst/>
                <a:latin typeface="Arial"/>
                <a:ea typeface="Arial"/>
                <a:cs typeface="Arial"/>
                <a:sym typeface="Arial"/>
              </a:rPr>
              <a:t>. Les hommes de couleur ne peuvent désormais plus être capitaine, lieutenant ou enseignes (officiers supérieurs). Ces compagnies sont commandées désormais par des officiers blancs. Ils ne peuvent accéder qu’aux </a:t>
            </a:r>
            <a:r>
              <a:rPr lang="fr-GP" sz="1100" b="1" i="0" u="none" strike="noStrike" cap="none" dirty="0">
                <a:solidFill>
                  <a:srgbClr val="000000"/>
                </a:solidFill>
                <a:effectLst/>
                <a:latin typeface="Arial"/>
                <a:ea typeface="Arial"/>
                <a:cs typeface="Arial"/>
                <a:sym typeface="Arial"/>
              </a:rPr>
              <a:t>grades inférieurs</a:t>
            </a:r>
            <a:r>
              <a:rPr lang="fr-GP" sz="1100" b="0" i="0" u="none" strike="noStrike" cap="none" dirty="0">
                <a:solidFill>
                  <a:srgbClr val="000000"/>
                </a:solidFill>
                <a:effectLst/>
                <a:latin typeface="Arial"/>
                <a:ea typeface="Arial"/>
                <a:cs typeface="Arial"/>
                <a:sym typeface="Arial"/>
              </a:rPr>
              <a:t>, comme les sergents, dans les compagnies de couleur. Ces fonctions sont en dessous du rang d’enseigne, comporte des </a:t>
            </a:r>
            <a:r>
              <a:rPr lang="fr-GP" sz="1100" b="1" i="0" u="none" strike="noStrike" cap="none" dirty="0">
                <a:solidFill>
                  <a:srgbClr val="000000"/>
                </a:solidFill>
                <a:effectLst/>
                <a:latin typeface="Arial"/>
                <a:ea typeface="Arial"/>
                <a:cs typeface="Arial"/>
                <a:sym typeface="Arial"/>
              </a:rPr>
              <a:t>fonctions subalternes, mais réelles de commandement, et sans les avantages</a:t>
            </a:r>
            <a:r>
              <a:rPr lang="fr-GP" sz="1100" b="0" i="0" u="none" strike="noStrike" cap="none" dirty="0">
                <a:solidFill>
                  <a:srgbClr val="000000"/>
                </a:solidFill>
                <a:effectLst/>
                <a:latin typeface="Arial"/>
                <a:ea typeface="Arial"/>
                <a:cs typeface="Arial"/>
                <a:sym typeface="Arial"/>
              </a:rPr>
              <a:t> : pas de commissions, de récompenses, ni d’exemption de capitation. Ce choix est argumenté dans la loi pour permettre de « de leur donner une émulation ». La nouvelle réglementation laisse un </a:t>
            </a:r>
            <a:r>
              <a:rPr lang="fr-GP" sz="1100" b="1" i="0" u="none" strike="noStrike" cap="none" dirty="0">
                <a:solidFill>
                  <a:srgbClr val="000000"/>
                </a:solidFill>
                <a:effectLst/>
                <a:latin typeface="Arial"/>
                <a:ea typeface="Arial"/>
                <a:cs typeface="Arial"/>
                <a:sym typeface="Arial"/>
              </a:rPr>
              <a:t>simulacre d’autorité</a:t>
            </a:r>
            <a:r>
              <a:rPr lang="fr-GP" sz="1100" b="0" i="0" u="none" strike="noStrike" cap="none" dirty="0">
                <a:solidFill>
                  <a:srgbClr val="000000"/>
                </a:solidFill>
                <a:effectLst/>
                <a:latin typeface="Arial"/>
                <a:ea typeface="Arial"/>
                <a:cs typeface="Arial"/>
                <a:sym typeface="Arial"/>
              </a:rPr>
              <a:t>, mais </a:t>
            </a:r>
            <a:r>
              <a:rPr lang="fr-GP" sz="1100" b="1" i="0" u="none" strike="noStrike" cap="none" dirty="0">
                <a:solidFill>
                  <a:srgbClr val="000000"/>
                </a:solidFill>
                <a:effectLst/>
                <a:latin typeface="Arial"/>
                <a:ea typeface="Arial"/>
                <a:cs typeface="Arial"/>
                <a:sym typeface="Arial"/>
              </a:rPr>
              <a:t>ferme toute chance d’accéder aux positions importantes</a:t>
            </a:r>
            <a:r>
              <a:rPr lang="fr-GP" sz="1100" b="0" i="0" u="none" strike="noStrike" cap="none" dirty="0">
                <a:solidFill>
                  <a:srgbClr val="000000"/>
                </a:solidFill>
                <a:effectLst/>
                <a:latin typeface="Arial"/>
                <a:ea typeface="Arial"/>
                <a:cs typeface="Arial"/>
                <a:sym typeface="Arial"/>
              </a:rPr>
              <a:t> (rôle social et local des officiers).</a:t>
            </a:r>
          </a:p>
          <a:p>
            <a:r>
              <a:rPr lang="fr-GP" sz="1100" b="0" i="0" u="none" strike="noStrike" cap="none" dirty="0">
                <a:solidFill>
                  <a:srgbClr val="000000"/>
                </a:solidFill>
                <a:effectLst/>
                <a:latin typeface="Arial"/>
                <a:ea typeface="Arial"/>
                <a:cs typeface="Arial"/>
                <a:sym typeface="Arial"/>
              </a:rPr>
              <a:t>Cette règlementation marque ainsi la </a:t>
            </a:r>
            <a:r>
              <a:rPr lang="fr-GP" sz="1100" b="1" i="0" u="none" strike="noStrike" cap="none" dirty="0">
                <a:solidFill>
                  <a:srgbClr val="000000"/>
                </a:solidFill>
                <a:effectLst/>
                <a:latin typeface="Arial"/>
                <a:ea typeface="Arial"/>
                <a:cs typeface="Arial"/>
                <a:sym typeface="Arial"/>
              </a:rPr>
              <a:t>transition de l’institution d’un modèle de ségrégation (sociale)</a:t>
            </a:r>
            <a:r>
              <a:rPr lang="fr-GP" sz="1100" b="0" i="0" u="none" strike="noStrike" cap="none" dirty="0">
                <a:solidFill>
                  <a:srgbClr val="000000"/>
                </a:solidFill>
                <a:effectLst/>
                <a:latin typeface="Arial"/>
                <a:ea typeface="Arial"/>
                <a:cs typeface="Arial"/>
                <a:sym typeface="Arial"/>
              </a:rPr>
              <a:t>, où miliciens et officiers blancs et de couleur sont séparées, permettant l’ascension de quelques officiers de couleur, </a:t>
            </a:r>
            <a:r>
              <a:rPr lang="fr-GP" sz="1100" b="1" i="0" u="none" strike="noStrike" cap="none" dirty="0">
                <a:solidFill>
                  <a:srgbClr val="000000"/>
                </a:solidFill>
                <a:effectLst/>
                <a:latin typeface="Arial"/>
                <a:ea typeface="Arial"/>
                <a:cs typeface="Arial"/>
                <a:sym typeface="Arial"/>
              </a:rPr>
              <a:t>à un modèle qui exclue les libres de couleur des positions de commandement.</a:t>
            </a:r>
            <a:r>
              <a:rPr lang="fr-GP" sz="1100" b="0" i="0" u="none" strike="noStrike" cap="none" dirty="0">
                <a:solidFill>
                  <a:srgbClr val="000000"/>
                </a:solidFill>
                <a:effectLst/>
                <a:latin typeface="Arial"/>
                <a:ea typeface="Arial"/>
                <a:cs typeface="Arial"/>
                <a:sym typeface="Arial"/>
              </a:rPr>
              <a:t> Cette législation reflète ainsi la </a:t>
            </a:r>
            <a:r>
              <a:rPr lang="fr-GP" sz="1100" b="1" i="0" u="none" strike="noStrike" cap="none" dirty="0">
                <a:solidFill>
                  <a:srgbClr val="000000"/>
                </a:solidFill>
                <a:effectLst/>
                <a:latin typeface="Arial"/>
                <a:ea typeface="Arial"/>
                <a:cs typeface="Arial"/>
                <a:sym typeface="Arial"/>
              </a:rPr>
              <a:t>racialisation </a:t>
            </a:r>
            <a:r>
              <a:rPr lang="fr-GP" sz="1100" b="0" i="0" u="none" strike="noStrike" cap="none" dirty="0">
                <a:solidFill>
                  <a:srgbClr val="000000"/>
                </a:solidFill>
                <a:effectLst/>
                <a:latin typeface="Arial"/>
                <a:ea typeface="Arial"/>
                <a:cs typeface="Arial"/>
                <a:sym typeface="Arial"/>
              </a:rPr>
              <a:t>de la société coloniale dans la seconde moitié du XVIIIe siècle qui institue une </a:t>
            </a:r>
            <a:r>
              <a:rPr lang="fr-GP" sz="1100" b="1" i="0" u="none" strike="noStrike" cap="none" dirty="0">
                <a:solidFill>
                  <a:srgbClr val="000000"/>
                </a:solidFill>
                <a:effectLst/>
                <a:latin typeface="Arial"/>
                <a:ea typeface="Arial"/>
                <a:cs typeface="Arial"/>
                <a:sym typeface="Arial"/>
              </a:rPr>
              <a:t>hiérarchie</a:t>
            </a:r>
            <a:r>
              <a:rPr lang="fr-GP" sz="1100" b="0" i="0" u="none" strike="noStrike" cap="none" dirty="0">
                <a:solidFill>
                  <a:srgbClr val="000000"/>
                </a:solidFill>
                <a:effectLst/>
                <a:latin typeface="Arial"/>
                <a:ea typeface="Arial"/>
                <a:cs typeface="Arial"/>
                <a:sym typeface="Arial"/>
              </a:rPr>
              <a:t> avec une domination des blancs sur les libres de couleur et un </a:t>
            </a:r>
            <a:r>
              <a:rPr lang="fr-GP" sz="1100" b="1" i="0" u="none" strike="noStrike" cap="none" dirty="0">
                <a:solidFill>
                  <a:srgbClr val="000000"/>
                </a:solidFill>
                <a:effectLst/>
                <a:latin typeface="Arial"/>
                <a:ea typeface="Arial"/>
                <a:cs typeface="Arial"/>
                <a:sym typeface="Arial"/>
              </a:rPr>
              <a:t>contrôle </a:t>
            </a:r>
            <a:r>
              <a:rPr lang="fr-GP" sz="1100" b="0" i="0" u="none" strike="noStrike" cap="none" dirty="0">
                <a:solidFill>
                  <a:srgbClr val="000000"/>
                </a:solidFill>
                <a:effectLst/>
                <a:latin typeface="Arial"/>
                <a:ea typeface="Arial"/>
                <a:cs typeface="Arial"/>
                <a:sym typeface="Arial"/>
              </a:rPr>
              <a:t>de ce dernier groupe.</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Il faut savoir que cette règlementation autait pu être différente. J’ai parler d’un processus / de construction, avec ses tatonement. Il ne faut pas tomber dans une lecture téléogique, mais plus complexe.</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e2179fb47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e2179fb47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Dans les </a:t>
            </a:r>
            <a:r>
              <a:rPr lang="fr-GP" sz="1100" b="1" i="0" u="none" strike="noStrike" cap="none" dirty="0">
                <a:solidFill>
                  <a:srgbClr val="000000"/>
                </a:solidFill>
                <a:effectLst/>
                <a:latin typeface="Arial"/>
                <a:ea typeface="Arial"/>
                <a:cs typeface="Arial"/>
                <a:sym typeface="Arial"/>
              </a:rPr>
              <a:t>années 1760</a:t>
            </a:r>
            <a:r>
              <a:rPr lang="fr-GP" sz="1100" b="0" i="0" u="none" strike="noStrike" cap="none" dirty="0">
                <a:solidFill>
                  <a:srgbClr val="000000"/>
                </a:solidFill>
                <a:effectLst/>
                <a:latin typeface="Arial"/>
                <a:ea typeface="Arial"/>
                <a:cs typeface="Arial"/>
                <a:sym typeface="Arial"/>
              </a:rPr>
              <a:t>, avec que ces ordonnances sont en préparation, les </a:t>
            </a:r>
            <a:r>
              <a:rPr lang="fr-GP" sz="1100" b="1" i="0" u="none" strike="noStrike" cap="none" dirty="0">
                <a:solidFill>
                  <a:srgbClr val="000000"/>
                </a:solidFill>
                <a:effectLst/>
                <a:latin typeface="Arial"/>
                <a:ea typeface="Arial"/>
                <a:cs typeface="Arial"/>
                <a:sym typeface="Arial"/>
              </a:rPr>
              <a:t>projets de lois</a:t>
            </a:r>
            <a:r>
              <a:rPr lang="fr-GP" sz="1100" b="0" i="0" u="none" strike="noStrike" cap="none" dirty="0">
                <a:solidFill>
                  <a:srgbClr val="000000"/>
                </a:solidFill>
                <a:effectLst/>
                <a:latin typeface="Arial"/>
                <a:ea typeface="Arial"/>
                <a:cs typeface="Arial"/>
                <a:sym typeface="Arial"/>
              </a:rPr>
              <a:t> font navette entre </a:t>
            </a:r>
            <a:r>
              <a:rPr lang="fr-GP" sz="1100" b="1" i="0" u="none" strike="noStrike" cap="none" dirty="0">
                <a:solidFill>
                  <a:srgbClr val="000000"/>
                </a:solidFill>
                <a:effectLst/>
                <a:latin typeface="Arial"/>
                <a:ea typeface="Arial"/>
                <a:cs typeface="Arial"/>
                <a:sym typeface="Arial"/>
              </a:rPr>
              <a:t>Versailles et les gouverneurs</a:t>
            </a:r>
            <a:r>
              <a:rPr lang="fr-GP" sz="1100" b="0" i="0" u="none" strike="noStrike" cap="none" dirty="0">
                <a:solidFill>
                  <a:srgbClr val="000000"/>
                </a:solidFill>
                <a:effectLst/>
                <a:latin typeface="Arial"/>
                <a:ea typeface="Arial"/>
                <a:cs typeface="Arial"/>
                <a:sym typeface="Arial"/>
              </a:rPr>
              <a:t> des différentes colonies. Or ces travaux nous permettent dévoilent que plusieurs visions s’opposent. J’ai particulièrement étudié les échanges entre Versaille et le gouverneur de la Guadeloupe </a:t>
            </a:r>
            <a:r>
              <a:rPr lang="fr-GP" sz="1100" b="1" i="0" u="none" strike="noStrike" cap="none" dirty="0">
                <a:solidFill>
                  <a:srgbClr val="000000"/>
                </a:solidFill>
                <a:effectLst/>
                <a:latin typeface="Arial"/>
                <a:ea typeface="Arial"/>
                <a:cs typeface="Arial"/>
                <a:sym typeface="Arial"/>
              </a:rPr>
              <a:t>Nolivos</a:t>
            </a:r>
            <a:r>
              <a:rPr lang="fr-GP" sz="1100" b="0" i="0" u="none" strike="noStrike" cap="none" dirty="0">
                <a:solidFill>
                  <a:srgbClr val="000000"/>
                </a:solidFill>
                <a:effectLst/>
                <a:latin typeface="Arial"/>
                <a:ea typeface="Arial"/>
                <a:cs typeface="Arial"/>
                <a:sym typeface="Arial"/>
              </a:rPr>
              <a:t>. Sur la question des officiers, Versailles prévoyait en premier lieu de conserver la ségrégation stricite (et donc les officiers de couleur), alors que le gouverneur, au contraire manœuvre pour leur exclusion et une vision racialisation.</a:t>
            </a:r>
          </a:p>
          <a:p>
            <a:r>
              <a:rPr lang="fr-GP" sz="1100" b="0" i="0" u="none" strike="noStrike" cap="none" dirty="0">
                <a:solidFill>
                  <a:srgbClr val="000000"/>
                </a:solidFill>
                <a:effectLst/>
                <a:latin typeface="Arial"/>
                <a:ea typeface="Arial"/>
                <a:cs typeface="Arial"/>
                <a:sym typeface="Arial"/>
              </a:rPr>
              <a:t>Finalement, c’est la </a:t>
            </a:r>
            <a:r>
              <a:rPr lang="fr-GP" sz="1100" b="1" i="0" u="none" strike="noStrike" cap="none" dirty="0">
                <a:solidFill>
                  <a:srgbClr val="000000"/>
                </a:solidFill>
                <a:effectLst/>
                <a:latin typeface="Arial"/>
                <a:ea typeface="Arial"/>
                <a:cs typeface="Arial"/>
                <a:sym typeface="Arial"/>
              </a:rPr>
              <a:t>vision de Nolivos</a:t>
            </a:r>
            <a:r>
              <a:rPr lang="fr-GP" sz="1100" b="0" i="0" u="none" strike="noStrike" cap="none" dirty="0">
                <a:solidFill>
                  <a:srgbClr val="000000"/>
                </a:solidFill>
                <a:effectLst/>
                <a:latin typeface="Arial"/>
                <a:ea typeface="Arial"/>
                <a:cs typeface="Arial"/>
                <a:sym typeface="Arial"/>
              </a:rPr>
              <a:t> (et autres cadres coloniaux) qui l’emporte puisque les ordonnances sur les milices coloniales de 1768-1769 officialisant le service des libres de couleur et les excluant du corps des officiers.</a:t>
            </a:r>
          </a:p>
          <a:p>
            <a:r>
              <a:rPr lang="fr-GP" sz="1100" b="0" i="0" u="none" strike="noStrike" cap="none" dirty="0">
                <a:solidFill>
                  <a:srgbClr val="000000"/>
                </a:solidFill>
                <a:effectLst/>
                <a:latin typeface="Arial"/>
                <a:ea typeface="Arial"/>
                <a:cs typeface="Arial"/>
                <a:sym typeface="Arial"/>
              </a:rPr>
              <a:t> </a:t>
            </a:r>
          </a:p>
          <a:p>
            <a:r>
              <a:rPr lang="fr-GP" sz="1100" b="0" i="0" u="none" strike="noStrike" cap="none" dirty="0">
                <a:solidFill>
                  <a:srgbClr val="000000"/>
                </a:solidFill>
                <a:effectLst/>
                <a:latin typeface="Arial"/>
                <a:ea typeface="Arial"/>
                <a:cs typeface="Arial"/>
                <a:sym typeface="Arial"/>
              </a:rPr>
              <a:t>Or cette exclusion ne se passse </a:t>
            </a:r>
            <a:r>
              <a:rPr lang="fr-GP" sz="1100" b="1" i="0" u="none" strike="noStrike" cap="none" dirty="0">
                <a:solidFill>
                  <a:srgbClr val="000000"/>
                </a:solidFill>
                <a:effectLst/>
                <a:latin typeface="Arial"/>
                <a:ea typeface="Arial"/>
                <a:cs typeface="Arial"/>
                <a:sym typeface="Arial"/>
              </a:rPr>
              <a:t>sans heurs</a:t>
            </a:r>
            <a:r>
              <a:rPr lang="fr-GP" sz="1100" b="0" i="0" u="none" strike="noStrike" cap="none" dirty="0">
                <a:solidFill>
                  <a:srgbClr val="000000"/>
                </a:solidFill>
                <a:effectLst/>
                <a:latin typeface="Arial"/>
                <a:ea typeface="Arial"/>
                <a:cs typeface="Arial"/>
                <a:sym typeface="Arial"/>
              </a:rPr>
              <a:t>. Les conséquences de cette législation sont les plus directes à </a:t>
            </a:r>
            <a:r>
              <a:rPr lang="fr-GP" sz="1100" b="1" i="0" u="none" strike="noStrike" cap="none" dirty="0">
                <a:solidFill>
                  <a:srgbClr val="000000"/>
                </a:solidFill>
                <a:effectLst/>
                <a:latin typeface="Arial"/>
                <a:ea typeface="Arial"/>
                <a:cs typeface="Arial"/>
                <a:sym typeface="Arial"/>
              </a:rPr>
              <a:t>Saint-Domingue puisqu’une révolte </a:t>
            </a:r>
            <a:r>
              <a:rPr lang="fr-GP" sz="1100" b="0" i="0" u="none" strike="noStrike" cap="none" dirty="0">
                <a:solidFill>
                  <a:srgbClr val="000000"/>
                </a:solidFill>
                <a:effectLst/>
                <a:latin typeface="Arial"/>
                <a:ea typeface="Arial"/>
                <a:cs typeface="Arial"/>
                <a:sym typeface="Arial"/>
              </a:rPr>
              <a:t>éclate la même année, en réponse à cette réforme. Les causes de cette </a:t>
            </a:r>
            <a:r>
              <a:rPr lang="fr-GP" sz="1100" b="1" i="0" u="none" strike="noStrike" cap="none" dirty="0">
                <a:solidFill>
                  <a:srgbClr val="000000"/>
                </a:solidFill>
                <a:effectLst/>
                <a:latin typeface="Arial"/>
                <a:ea typeface="Arial"/>
                <a:cs typeface="Arial"/>
                <a:sym typeface="Arial"/>
              </a:rPr>
              <a:t>célèbre révolte de 1768-1769 sont multiples</a:t>
            </a:r>
            <a:r>
              <a:rPr lang="fr-GP" sz="1100" b="0" i="0" u="none" strike="noStrike" cap="none" dirty="0">
                <a:solidFill>
                  <a:srgbClr val="000000"/>
                </a:solidFill>
                <a:effectLst/>
                <a:latin typeface="Arial"/>
                <a:ea typeface="Arial"/>
                <a:cs typeface="Arial"/>
                <a:sym typeface="Arial"/>
              </a:rPr>
              <a:t>. Mais la question des libres de couleur et leur statut dans la société apparaît cruciale dans la compréhension de cet événement et surtout au vu de la spécificité de la population des libres de couleur dans cette colonie, qui est la seule à réagir fortement contre le retour des milices. En effet, la position de l’élite de couleur de Saint-Domingue, symbolisée par l’ascension des officiers de couleur avant 1768, est mise en péril par l’ordonnance. De même, l’idée que le </a:t>
            </a:r>
            <a:r>
              <a:rPr lang="fr-GP" sz="1100" b="1" i="0" u="none" strike="noStrike" cap="none" dirty="0">
                <a:solidFill>
                  <a:srgbClr val="000000"/>
                </a:solidFill>
                <a:effectLst/>
                <a:latin typeface="Arial"/>
                <a:ea typeface="Arial"/>
                <a:cs typeface="Arial"/>
                <a:sym typeface="Arial"/>
              </a:rPr>
              <a:t>service soit obligatoire, et plus « volontaire »</a:t>
            </a:r>
            <a:r>
              <a:rPr lang="fr-GP" sz="1100" b="0" i="0" u="none" strike="noStrike" cap="none" dirty="0">
                <a:solidFill>
                  <a:srgbClr val="000000"/>
                </a:solidFill>
                <a:effectLst/>
                <a:latin typeface="Arial"/>
                <a:ea typeface="Arial"/>
                <a:cs typeface="Arial"/>
                <a:sym typeface="Arial"/>
              </a:rPr>
              <a:t>, va également faire réagir de nombreux hommes de couleur dans la colonie. Dans les </a:t>
            </a:r>
            <a:r>
              <a:rPr lang="fr-GP" sz="1100" b="1" i="0" u="none" strike="noStrike" cap="none" dirty="0">
                <a:solidFill>
                  <a:srgbClr val="000000"/>
                </a:solidFill>
                <a:effectLst/>
                <a:latin typeface="Arial"/>
                <a:ea typeface="Arial"/>
                <a:cs typeface="Arial"/>
                <a:sym typeface="Arial"/>
              </a:rPr>
              <a:t>autres colonies, il y a moins de réaction</a:t>
            </a:r>
            <a:r>
              <a:rPr lang="fr-GP" sz="1100" b="0" i="0" u="none" strike="noStrike" cap="none" dirty="0">
                <a:solidFill>
                  <a:srgbClr val="000000"/>
                </a:solidFill>
                <a:effectLst/>
                <a:latin typeface="Arial"/>
                <a:ea typeface="Arial"/>
                <a:cs typeface="Arial"/>
                <a:sym typeface="Arial"/>
              </a:rPr>
              <a:t>. Quelques-unes en Guyane, mais qui ne concerne pas spécifiquement le service des libres de couleur. </a:t>
            </a:r>
            <a:endParaRPr lang="fr-GP" dirty="0">
              <a:effectLst/>
            </a:endParaRPr>
          </a:p>
          <a:p>
            <a:pPr marL="0" lvl="0" indent="0" algn="l" rtl="0">
              <a:spcBef>
                <a:spcPts val="0"/>
              </a:spcBef>
              <a:spcAft>
                <a:spcPts val="0"/>
              </a:spcAft>
              <a:buNone/>
            </a:pPr>
            <a:endParaRPr lang="fr-FR" dirty="0"/>
          </a:p>
          <a:p>
            <a:r>
              <a:rPr lang="fr-GP" sz="1100" b="0" i="0" u="none" strike="noStrike" cap="none" dirty="0">
                <a:solidFill>
                  <a:srgbClr val="000000"/>
                </a:solidFill>
                <a:effectLst/>
                <a:latin typeface="Arial"/>
                <a:ea typeface="Arial"/>
                <a:cs typeface="Arial"/>
                <a:sym typeface="Arial"/>
              </a:rPr>
              <a:t>A partir de la fin des années 1760, l’application de la réforme des milices </a:t>
            </a:r>
            <a:r>
              <a:rPr lang="fr-GP" sz="1100" b="1" i="0" u="none" strike="noStrike" cap="none" dirty="0">
                <a:solidFill>
                  <a:srgbClr val="000000"/>
                </a:solidFill>
                <a:effectLst/>
                <a:latin typeface="Arial"/>
                <a:ea typeface="Arial"/>
                <a:cs typeface="Arial"/>
                <a:sym typeface="Arial"/>
              </a:rPr>
              <a:t>stoppe brutalement l’ascension des hommes de couleur</a:t>
            </a:r>
            <a:r>
              <a:rPr lang="fr-GP" sz="1100" b="0" i="0" u="none" strike="noStrike" cap="none" dirty="0">
                <a:solidFill>
                  <a:srgbClr val="000000"/>
                </a:solidFill>
                <a:effectLst/>
                <a:latin typeface="Arial"/>
                <a:ea typeface="Arial"/>
                <a:cs typeface="Arial"/>
                <a:sym typeface="Arial"/>
              </a:rPr>
              <a:t> au sein des milices. Par exemple, </a:t>
            </a:r>
            <a:r>
              <a:rPr lang="fr-GP" sz="1100" b="1" i="0" u="none" strike="noStrike" cap="none" dirty="0">
                <a:solidFill>
                  <a:srgbClr val="000000"/>
                </a:solidFill>
                <a:effectLst/>
                <a:latin typeface="Arial"/>
                <a:ea typeface="Arial"/>
                <a:cs typeface="Arial"/>
                <a:sym typeface="Arial"/>
              </a:rPr>
              <a:t>Jacques Boury, ancien officier de couleur à Saint-Domingue à Torbeck</a:t>
            </a:r>
            <a:r>
              <a:rPr lang="fr-GP" sz="1100" b="0" i="0" u="none" strike="noStrike" cap="none" dirty="0">
                <a:solidFill>
                  <a:srgbClr val="000000"/>
                </a:solidFill>
                <a:effectLst/>
                <a:latin typeface="Arial"/>
                <a:ea typeface="Arial"/>
                <a:cs typeface="Arial"/>
                <a:sym typeface="Arial"/>
              </a:rPr>
              <a:t>, resté loyal à la milice durant la révolte de 1768, n’est que « </a:t>
            </a:r>
            <a:r>
              <a:rPr lang="fr-GP" sz="1100" b="1" i="0" u="none" strike="noStrike" cap="none" dirty="0">
                <a:solidFill>
                  <a:srgbClr val="000000"/>
                </a:solidFill>
                <a:effectLst/>
                <a:latin typeface="Arial"/>
                <a:ea typeface="Arial"/>
                <a:cs typeface="Arial"/>
                <a:sym typeface="Arial"/>
              </a:rPr>
              <a:t>quartier-maître général</a:t>
            </a:r>
            <a:r>
              <a:rPr lang="fr-GP" sz="1100" b="0" i="0" u="none" strike="noStrike" cap="none" dirty="0">
                <a:solidFill>
                  <a:srgbClr val="000000"/>
                </a:solidFill>
                <a:effectLst/>
                <a:latin typeface="Arial"/>
                <a:ea typeface="Arial"/>
                <a:cs typeface="Arial"/>
                <a:sym typeface="Arial"/>
              </a:rPr>
              <a:t> » de la compagnie de couleur en 1783. Il a perdu sa place d’officier et est sous-officier. Sa famille reste prospère durant les années 1770-1780, c’est une des plus riches familles de couleur de la colonie. Mais une </a:t>
            </a:r>
            <a:r>
              <a:rPr lang="fr-GP" sz="1100" b="1" i="0" u="none" strike="noStrike" cap="none" dirty="0">
                <a:solidFill>
                  <a:srgbClr val="000000"/>
                </a:solidFill>
                <a:effectLst/>
                <a:latin typeface="Arial"/>
                <a:ea typeface="Arial"/>
                <a:cs typeface="Arial"/>
                <a:sym typeface="Arial"/>
              </a:rPr>
              <a:t>barrière</a:t>
            </a:r>
            <a:r>
              <a:rPr lang="fr-GP" sz="1100" b="0" i="0" u="none" strike="noStrike" cap="none" dirty="0">
                <a:solidFill>
                  <a:srgbClr val="000000"/>
                </a:solidFill>
                <a:effectLst/>
                <a:latin typeface="Arial"/>
                <a:ea typeface="Arial"/>
                <a:cs typeface="Arial"/>
                <a:sym typeface="Arial"/>
              </a:rPr>
              <a:t> entre les élites de couleur et blanche est établie et symbolisée par la fermeture à l’accès au corps des officiers.</a:t>
            </a:r>
          </a:p>
          <a:p>
            <a:r>
              <a:rPr lang="fr-GP" sz="1100" b="0" i="0" u="none" strike="noStrike" cap="none" dirty="0">
                <a:solidFill>
                  <a:srgbClr val="000000"/>
                </a:solidFill>
                <a:effectLst/>
                <a:latin typeface="Arial"/>
                <a:ea typeface="Arial"/>
                <a:cs typeface="Arial"/>
                <a:sym typeface="Arial"/>
              </a:rPr>
              <a:t> </a:t>
            </a:r>
          </a:p>
          <a:p>
            <a:r>
              <a:rPr lang="fr-GP" sz="1100" b="0" i="0" u="none" strike="noStrike" cap="none" dirty="0">
                <a:solidFill>
                  <a:srgbClr val="000000"/>
                </a:solidFill>
                <a:effectLst/>
                <a:latin typeface="Arial"/>
                <a:ea typeface="Arial"/>
                <a:cs typeface="Arial"/>
                <a:sym typeface="Arial"/>
              </a:rPr>
              <a:t>Durant les années </a:t>
            </a:r>
            <a:r>
              <a:rPr lang="fr-GP" sz="1100" b="1" i="0" u="none" strike="noStrike" cap="none" dirty="0">
                <a:solidFill>
                  <a:srgbClr val="000000"/>
                </a:solidFill>
                <a:effectLst/>
                <a:latin typeface="Arial"/>
                <a:ea typeface="Arial"/>
                <a:cs typeface="Arial"/>
                <a:sym typeface="Arial"/>
              </a:rPr>
              <a:t>1760 à 1780</a:t>
            </a:r>
            <a:r>
              <a:rPr lang="fr-GP" sz="1100" b="0" i="0" u="none" strike="noStrike" cap="none" dirty="0">
                <a:solidFill>
                  <a:srgbClr val="000000"/>
                </a:solidFill>
                <a:effectLst/>
                <a:latin typeface="Arial"/>
                <a:ea typeface="Arial"/>
                <a:cs typeface="Arial"/>
                <a:sym typeface="Arial"/>
              </a:rPr>
              <a:t>, malgré l’exclusion des libres de couleur dans le corps des officiers des milices coloniales, quelques familles attestent encore du rapport complexe entre le critère de couleur et le statut social dans les milices. Comme </a:t>
            </a:r>
            <a:r>
              <a:rPr lang="fr-GP" sz="1100" b="1" i="0" u="none" strike="noStrike" cap="none" dirty="0">
                <a:solidFill>
                  <a:srgbClr val="000000"/>
                </a:solidFill>
                <a:effectLst/>
                <a:latin typeface="Arial"/>
                <a:ea typeface="Arial"/>
                <a:cs typeface="Arial"/>
                <a:sym typeface="Arial"/>
              </a:rPr>
              <a:t>J. Garrigus à Saint-Domingue ou Jessica Pierre-Louis en Martinique,</a:t>
            </a:r>
            <a:r>
              <a:rPr lang="fr-GP" sz="1100" b="0" i="0" u="none" strike="noStrike" cap="none" dirty="0">
                <a:solidFill>
                  <a:srgbClr val="000000"/>
                </a:solidFill>
                <a:effectLst/>
                <a:latin typeface="Arial"/>
                <a:ea typeface="Arial"/>
                <a:cs typeface="Arial"/>
                <a:sym typeface="Arial"/>
              </a:rPr>
              <a:t> l’ont démontré, une très petite </a:t>
            </a:r>
            <a:r>
              <a:rPr lang="fr-GP" sz="1100" b="1" i="0" u="none" strike="noStrike" cap="none" dirty="0">
                <a:solidFill>
                  <a:srgbClr val="000000"/>
                </a:solidFill>
                <a:effectLst/>
                <a:latin typeface="Arial"/>
                <a:ea typeface="Arial"/>
                <a:cs typeface="Arial"/>
                <a:sym typeface="Arial"/>
              </a:rPr>
              <a:t>minorité « franchissent la barrière » </a:t>
            </a:r>
            <a:r>
              <a:rPr lang="fr-GP" sz="1100" b="0" i="0" u="none" strike="noStrike" cap="none" dirty="0">
                <a:solidFill>
                  <a:srgbClr val="000000"/>
                </a:solidFill>
                <a:effectLst/>
                <a:latin typeface="Arial"/>
                <a:ea typeface="Arial"/>
                <a:cs typeface="Arial"/>
                <a:sym typeface="Arial"/>
              </a:rPr>
              <a:t>de la couleur dans la société et la milice.</a:t>
            </a:r>
          </a:p>
          <a:p>
            <a:r>
              <a:rPr lang="fr-GP" sz="1100" b="0" i="0" u="none" strike="noStrike" cap="none" dirty="0">
                <a:solidFill>
                  <a:srgbClr val="000000"/>
                </a:solidFill>
                <a:effectLst/>
                <a:latin typeface="Arial"/>
                <a:ea typeface="Arial"/>
                <a:cs typeface="Arial"/>
                <a:sym typeface="Arial"/>
              </a:rPr>
              <a:t>C’est le cas de la </a:t>
            </a:r>
            <a:r>
              <a:rPr lang="fr-GP" sz="1100" b="1" i="0" u="none" strike="noStrike" cap="none" dirty="0">
                <a:solidFill>
                  <a:srgbClr val="000000"/>
                </a:solidFill>
                <a:effectLst/>
                <a:latin typeface="Arial"/>
                <a:ea typeface="Arial"/>
                <a:cs typeface="Arial"/>
                <a:sym typeface="Arial"/>
              </a:rPr>
              <a:t>famille Petit</a:t>
            </a:r>
            <a:r>
              <a:rPr lang="fr-GP" sz="1100" b="0" i="0" u="none" strike="noStrike" cap="none" dirty="0">
                <a:solidFill>
                  <a:srgbClr val="000000"/>
                </a:solidFill>
                <a:effectLst/>
                <a:latin typeface="Arial"/>
                <a:ea typeface="Arial"/>
                <a:cs typeface="Arial"/>
                <a:sym typeface="Arial"/>
              </a:rPr>
              <a:t> en Guadeloupe. Dans les années 1760 à </a:t>
            </a:r>
            <a:r>
              <a:rPr lang="fr-GP" sz="1100" b="1" i="0" u="none" strike="noStrike" cap="none" dirty="0">
                <a:solidFill>
                  <a:srgbClr val="000000"/>
                </a:solidFill>
                <a:effectLst/>
                <a:latin typeface="Arial"/>
                <a:ea typeface="Arial"/>
                <a:cs typeface="Arial"/>
                <a:sym typeface="Arial"/>
              </a:rPr>
              <a:t>Basse-Terre</a:t>
            </a:r>
            <a:r>
              <a:rPr lang="fr-GP" sz="1100" b="0" i="0" u="none" strike="noStrike" cap="none" dirty="0">
                <a:solidFill>
                  <a:srgbClr val="000000"/>
                </a:solidFill>
                <a:effectLst/>
                <a:latin typeface="Arial"/>
                <a:ea typeface="Arial"/>
                <a:cs typeface="Arial"/>
                <a:sym typeface="Arial"/>
              </a:rPr>
              <a:t>, au moment de la réforme, plusieurs Petit sont officiers dans les compagnies d’infanterie et d’artillerie. Ces officiers seraient issus de deux branches de la famille Petit. L’une originaire de </a:t>
            </a:r>
            <a:r>
              <a:rPr lang="fr-GP" sz="1100" b="1" i="0" u="none" strike="noStrike" cap="none" dirty="0">
                <a:solidFill>
                  <a:srgbClr val="000000"/>
                </a:solidFill>
                <a:effectLst/>
                <a:latin typeface="Arial"/>
                <a:ea typeface="Arial"/>
                <a:cs typeface="Arial"/>
                <a:sym typeface="Arial"/>
              </a:rPr>
              <a:t>La Rochelle</a:t>
            </a:r>
            <a:r>
              <a:rPr lang="fr-GP" sz="1100" b="0" i="0" u="none" strike="noStrike" cap="none" dirty="0">
                <a:solidFill>
                  <a:srgbClr val="000000"/>
                </a:solidFill>
                <a:effectLst/>
                <a:latin typeface="Arial"/>
                <a:ea typeface="Arial"/>
                <a:cs typeface="Arial"/>
                <a:sym typeface="Arial"/>
              </a:rPr>
              <a:t>, avec deux officiers Jean-Baptiste et son père, qui font partie de </a:t>
            </a:r>
            <a:r>
              <a:rPr lang="fr-GP" sz="1100" b="1" i="0" u="none" strike="noStrike" cap="none" dirty="0">
                <a:solidFill>
                  <a:srgbClr val="000000"/>
                </a:solidFill>
                <a:effectLst/>
                <a:latin typeface="Arial"/>
                <a:ea typeface="Arial"/>
                <a:cs typeface="Arial"/>
                <a:sym typeface="Arial"/>
              </a:rPr>
              <a:t>l’élite blanche de l’île</a:t>
            </a:r>
            <a:r>
              <a:rPr lang="fr-GP" sz="1100" b="0" i="0" u="none" strike="noStrike" cap="none" dirty="0">
                <a:solidFill>
                  <a:srgbClr val="000000"/>
                </a:solidFill>
                <a:effectLst/>
                <a:latin typeface="Arial"/>
                <a:ea typeface="Arial"/>
                <a:cs typeface="Arial"/>
                <a:sym typeface="Arial"/>
              </a:rPr>
              <a:t>. L’autre, est issue de la précédente par une union mixte entre </a:t>
            </a:r>
            <a:r>
              <a:rPr lang="fr-GP" sz="1100" b="1" i="0" u="none" strike="noStrike" cap="none" dirty="0">
                <a:solidFill>
                  <a:srgbClr val="000000"/>
                </a:solidFill>
                <a:effectLst/>
                <a:latin typeface="Arial"/>
                <a:ea typeface="Arial"/>
                <a:cs typeface="Arial"/>
                <a:sym typeface="Arial"/>
              </a:rPr>
              <a:t>Michel Petit et une ancienne esclave qui forme une branche mulâtre</a:t>
            </a:r>
            <a:r>
              <a:rPr lang="fr-GP" sz="1100" b="0" i="0" u="none" strike="noStrike" cap="none" dirty="0">
                <a:solidFill>
                  <a:srgbClr val="000000"/>
                </a:solidFill>
                <a:effectLst/>
                <a:latin typeface="Arial"/>
                <a:ea typeface="Arial"/>
                <a:cs typeface="Arial"/>
                <a:sym typeface="Arial"/>
              </a:rPr>
              <a:t>. Deux fils montrent l’</a:t>
            </a:r>
            <a:r>
              <a:rPr lang="fr-GP" sz="1100" b="1" i="0" u="none" strike="noStrike" cap="none" dirty="0">
                <a:solidFill>
                  <a:srgbClr val="000000"/>
                </a:solidFill>
                <a:effectLst/>
                <a:latin typeface="Arial"/>
                <a:ea typeface="Arial"/>
                <a:cs typeface="Arial"/>
                <a:sym typeface="Arial"/>
              </a:rPr>
              <a:t>intégration </a:t>
            </a:r>
            <a:r>
              <a:rPr lang="fr-GP" sz="1100" b="0" i="0" u="none" strike="noStrike" cap="none" dirty="0">
                <a:solidFill>
                  <a:srgbClr val="000000"/>
                </a:solidFill>
                <a:effectLst/>
                <a:latin typeface="Arial"/>
                <a:ea typeface="Arial"/>
                <a:cs typeface="Arial"/>
                <a:sym typeface="Arial"/>
              </a:rPr>
              <a:t>de cette branche dans la société de la ville. </a:t>
            </a:r>
            <a:r>
              <a:rPr lang="fr-GP" sz="1100" b="1" i="0" u="none" strike="noStrike" cap="none" dirty="0">
                <a:solidFill>
                  <a:srgbClr val="000000"/>
                </a:solidFill>
                <a:effectLst/>
                <a:latin typeface="Arial"/>
                <a:ea typeface="Arial"/>
                <a:cs typeface="Arial"/>
                <a:sym typeface="Arial"/>
              </a:rPr>
              <a:t>Jean Baptiste Petit est un navigateur</a:t>
            </a:r>
            <a:r>
              <a:rPr lang="fr-GP" sz="1100" b="0" i="0" u="none" strike="noStrike" cap="none" dirty="0">
                <a:solidFill>
                  <a:srgbClr val="000000"/>
                </a:solidFill>
                <a:effectLst/>
                <a:latin typeface="Arial"/>
                <a:ea typeface="Arial"/>
                <a:cs typeface="Arial"/>
                <a:sym typeface="Arial"/>
              </a:rPr>
              <a:t>, mais surtout le </a:t>
            </a:r>
            <a:r>
              <a:rPr lang="fr-GP" sz="1100" b="1" i="0" u="none" strike="noStrike" cap="none" dirty="0">
                <a:solidFill>
                  <a:srgbClr val="000000"/>
                </a:solidFill>
                <a:effectLst/>
                <a:latin typeface="Arial"/>
                <a:ea typeface="Arial"/>
                <a:cs typeface="Arial"/>
                <a:sym typeface="Arial"/>
              </a:rPr>
              <a:t>tailleur de </a:t>
            </a:r>
            <a:r>
              <a:rPr lang="fr-GP" sz="1100" b="0" i="0" u="none" strike="noStrike" cap="none" dirty="0">
                <a:solidFill>
                  <a:srgbClr val="000000"/>
                </a:solidFill>
                <a:effectLst/>
                <a:latin typeface="Arial"/>
                <a:ea typeface="Arial"/>
                <a:cs typeface="Arial"/>
                <a:sym typeface="Arial"/>
              </a:rPr>
              <a:t>Jean Louis Petit dispose d’une affaire importante et d’un réseau parmi les grandes familles du quartier. Des </a:t>
            </a:r>
            <a:r>
              <a:rPr lang="fr-GP" sz="1100" b="1" i="0" u="none" strike="noStrike" cap="none" dirty="0">
                <a:solidFill>
                  <a:srgbClr val="000000"/>
                </a:solidFill>
                <a:effectLst/>
                <a:latin typeface="Arial"/>
                <a:ea typeface="Arial"/>
                <a:cs typeface="Arial"/>
                <a:sym typeface="Arial"/>
              </a:rPr>
              <a:t>officiers de milice composent sa clientèle</a:t>
            </a:r>
            <a:r>
              <a:rPr lang="fr-GP" sz="1100" b="0" i="0" u="none" strike="noStrike" cap="none" dirty="0">
                <a:solidFill>
                  <a:srgbClr val="000000"/>
                </a:solidFill>
                <a:effectLst/>
                <a:latin typeface="Arial"/>
                <a:ea typeface="Arial"/>
                <a:cs typeface="Arial"/>
                <a:sym typeface="Arial"/>
              </a:rPr>
              <a:t>. L’intégration des Petits issus de la branche mulâtre comme officiers dans la milice de Basse-Terre pourrait résulter de leur considération sociale et leur intégration à l’élite blanche.</a:t>
            </a:r>
          </a:p>
          <a:p>
            <a:r>
              <a:rPr lang="fr-GP" sz="1100" b="0" i="0" u="none" strike="noStrike" cap="none" dirty="0">
                <a:solidFill>
                  <a:srgbClr val="000000"/>
                </a:solidFill>
                <a:effectLst/>
                <a:latin typeface="Arial"/>
                <a:ea typeface="Arial"/>
                <a:cs typeface="Arial"/>
                <a:sym typeface="Arial"/>
              </a:rPr>
              <a:t>Avec la réforme de 1768, ce type d’ascension n’est plus officiellement possible. Certaines familles vont alors essayer de dépasser cette réglementation par d’autres moyens. Par exemple, en passant par les </a:t>
            </a:r>
            <a:r>
              <a:rPr lang="fr-GP" sz="1100" b="1" i="0" u="none" strike="noStrike" cap="none" dirty="0">
                <a:solidFill>
                  <a:srgbClr val="000000"/>
                </a:solidFill>
                <a:effectLst/>
                <a:latin typeface="Arial"/>
                <a:ea typeface="Arial"/>
                <a:cs typeface="Arial"/>
                <a:sym typeface="Arial"/>
              </a:rPr>
              <a:t>procès pour la qualité de blancs ou sang-mêlé</a:t>
            </a:r>
            <a:r>
              <a:rPr lang="fr-GP" sz="1100" b="0" i="0" u="none" strike="noStrike" cap="none" dirty="0">
                <a:solidFill>
                  <a:srgbClr val="000000"/>
                </a:solidFill>
                <a:effectLst/>
                <a:latin typeface="Arial"/>
                <a:ea typeface="Arial"/>
                <a:cs typeface="Arial"/>
                <a:sym typeface="Arial"/>
              </a:rPr>
              <a:t> qui se multiplient à la fin de l’Ancien Régime notamment à Saint-Domingue, mais aussi dans les Îles du Vent. Ces procès deviennent un enjeu pour reconnaître la position de certaines familles et ainsi maintenir leur accès dans le corps des officiers.</a:t>
            </a:r>
          </a:p>
          <a:p>
            <a:r>
              <a:rPr lang="fr-GP" sz="1100" b="0" i="0" u="none" strike="noStrike" cap="none" dirty="0">
                <a:solidFill>
                  <a:srgbClr val="000000"/>
                </a:solidFill>
                <a:effectLst/>
                <a:latin typeface="Arial"/>
                <a:ea typeface="Arial"/>
                <a:cs typeface="Arial"/>
                <a:sym typeface="Arial"/>
              </a:rPr>
              <a:t>Un exemple de ces procès concerne un aspirant officier de Saint-Domingue. </a:t>
            </a:r>
            <a:r>
              <a:rPr lang="fr-GP" sz="1100" b="1" i="0" u="none" strike="noStrike" cap="none" dirty="0">
                <a:solidFill>
                  <a:srgbClr val="000000"/>
                </a:solidFill>
                <a:effectLst/>
                <a:latin typeface="Arial"/>
                <a:ea typeface="Arial"/>
                <a:cs typeface="Arial"/>
                <a:sym typeface="Arial"/>
              </a:rPr>
              <a:t>Pierre Chapuizet de Guériné</a:t>
            </a:r>
            <a:r>
              <a:rPr lang="fr-GP" sz="1100" b="0" i="0" u="none" strike="noStrike" cap="none" dirty="0">
                <a:solidFill>
                  <a:srgbClr val="000000"/>
                </a:solidFill>
                <a:effectLst/>
                <a:latin typeface="Arial"/>
                <a:ea typeface="Arial"/>
                <a:cs typeface="Arial"/>
                <a:sym typeface="Arial"/>
              </a:rPr>
              <a:t> [Chapuiset de Guérinet], habitant et milicien dans une </a:t>
            </a:r>
            <a:r>
              <a:rPr lang="fr-GP" sz="1100" b="1" i="0" u="none" strike="noStrike" cap="none" dirty="0">
                <a:solidFill>
                  <a:srgbClr val="000000"/>
                </a:solidFill>
                <a:effectLst/>
                <a:latin typeface="Arial"/>
                <a:ea typeface="Arial"/>
                <a:cs typeface="Arial"/>
                <a:sym typeface="Arial"/>
              </a:rPr>
              <a:t>compagnie blanche qui demande en 1779 un grade d’officier supérieur.</a:t>
            </a:r>
            <a:r>
              <a:rPr lang="fr-GP" sz="1100" b="0" i="0" u="none" strike="noStrike" cap="none" dirty="0">
                <a:solidFill>
                  <a:srgbClr val="000000"/>
                </a:solidFill>
                <a:effectLst/>
                <a:latin typeface="Arial"/>
                <a:ea typeface="Arial"/>
                <a:cs typeface="Arial"/>
                <a:sym typeface="Arial"/>
              </a:rPr>
              <a:t> Or, plusieurs officiers de milice accusent Chapuiset d’être de sang mêlé, et donc veulent stopper son ascension. Le procès long et retentissant divise l’opinion publique. Le conseil et l’intendant tranchent en faveur de l’aspirant officier, mais cette décision ne met pas fin au conflit et met en lumière deux représentations de la couleur qui coexistent. L’une qui appuient l’appartenance par la généalogie et la seconde, celle de Chapuizet et de ses soutiens, sur la reconnaissance sociale et l’intégration dans les faits dans la société blanche</a:t>
            </a:r>
            <a:r>
              <a:rPr lang="fr-GP" sz="1100" b="1" i="0" u="none" strike="noStrike" cap="none" dirty="0">
                <a:solidFill>
                  <a:srgbClr val="000000"/>
                </a:solidFill>
                <a:effectLst/>
                <a:latin typeface="Arial"/>
                <a:ea typeface="Arial"/>
                <a:cs typeface="Arial"/>
                <a:sym typeface="Arial"/>
              </a:rPr>
              <a:t>. Chapuiset, par la suite reste pleinement intégré dans l’élite de la société coloniale</a:t>
            </a:r>
            <a:r>
              <a:rPr lang="fr-GP" sz="1100" b="0" i="0" u="none" strike="noStrike" cap="none" dirty="0">
                <a:solidFill>
                  <a:srgbClr val="000000"/>
                </a:solidFill>
                <a:effectLst/>
                <a:latin typeface="Arial"/>
                <a:ea typeface="Arial"/>
                <a:cs typeface="Arial"/>
                <a:sym typeface="Arial"/>
              </a:rPr>
              <a:t>, en 1784, il demande la croix de Saint-Louis et le grade de lieutenant-colonel, après plusieurs années de service comme officier.</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Dans ce contexte de fermeture des sociétés coloniales, quelques rares habitants descendants de famille de couleur, parmi les plus riches et les plus intégrés, atteignent une place élevée au sein des milices et de la société blanche. La racialisation du rapport entre les deux groupes à la fin de la période limite l’élite de couleur. Seule l’intégration à la société blanche permet encore cette ascension pour quelques descendants de mulâtres, comme dans le cas de Chapuiset. </a:t>
            </a:r>
            <a:r>
              <a:rPr lang="fr-GP" sz="1100" b="1" i="0" u="none" strike="noStrike" cap="none" dirty="0">
                <a:solidFill>
                  <a:srgbClr val="000000"/>
                </a:solidFill>
                <a:effectLst/>
                <a:latin typeface="Arial"/>
                <a:ea typeface="Arial"/>
                <a:cs typeface="Arial"/>
                <a:sym typeface="Arial"/>
              </a:rPr>
              <a:t>Mais ils sont très rares à “franchir la barrière” (Jessica-pierre Louis estime 2%</a:t>
            </a:r>
            <a:r>
              <a:rPr lang="fr-GP" sz="1100" b="0" i="0" u="none" strike="noStrike" cap="none" dirty="0">
                <a:solidFill>
                  <a:srgbClr val="000000"/>
                </a:solidFill>
                <a:effectLst/>
                <a:latin typeface="Arial"/>
                <a:ea typeface="Arial"/>
                <a:cs typeface="Arial"/>
                <a:sym typeface="Arial"/>
              </a:rPr>
              <a:t> à franchie définitivement ou ponctuellement au cours du XVIIIe s // actes) et ils ne doivent pas faire oublier </a:t>
            </a:r>
            <a:r>
              <a:rPr lang="fr-GP" sz="1100" b="1" i="0" u="none" strike="noStrike" cap="none" dirty="0">
                <a:solidFill>
                  <a:srgbClr val="000000"/>
                </a:solidFill>
                <a:effectLst/>
                <a:latin typeface="Arial"/>
                <a:ea typeface="Arial"/>
                <a:cs typeface="Arial"/>
                <a:sym typeface="Arial"/>
              </a:rPr>
              <a:t>l’immense majorité</a:t>
            </a:r>
            <a:r>
              <a:rPr lang="fr-GP" sz="1100" b="0" i="0" u="none" strike="noStrike" cap="none" dirty="0">
                <a:solidFill>
                  <a:srgbClr val="000000"/>
                </a:solidFill>
                <a:effectLst/>
                <a:latin typeface="Arial"/>
                <a:ea typeface="Arial"/>
                <a:cs typeface="Arial"/>
                <a:sym typeface="Arial"/>
              </a:rPr>
              <a:t> des miliciens noirs enfermés dans un traitement ségrégée et hiérarchisée, aux perspectives très limitées.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CB44DF71-05A2-0725-801F-F402EA0D2ED6}"/>
            </a:ext>
          </a:extLst>
        </p:cNvPr>
        <p:cNvGrpSpPr/>
        <p:nvPr/>
      </p:nvGrpSpPr>
      <p:grpSpPr>
        <a:xfrm>
          <a:off x="0" y="0"/>
          <a:ext cx="0" cy="0"/>
          <a:chOff x="0" y="0"/>
          <a:chExt cx="0" cy="0"/>
        </a:xfrm>
      </p:grpSpPr>
      <p:sp>
        <p:nvSpPr>
          <p:cNvPr id="106" name="Google Shape;106;g1e2179fb47f_0_34:notes">
            <a:extLst>
              <a:ext uri="{FF2B5EF4-FFF2-40B4-BE49-F238E27FC236}">
                <a16:creationId xmlns:a16="http://schemas.microsoft.com/office/drawing/2014/main" id="{B7EC3E70-2203-6382-E785-0F514FC236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e2179fb47f_0_34:notes">
            <a:extLst>
              <a:ext uri="{FF2B5EF4-FFF2-40B4-BE49-F238E27FC236}">
                <a16:creationId xmlns:a16="http://schemas.microsoft.com/office/drawing/2014/main" id="{4796A3F9-3824-91D3-4671-17A263C341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A la fin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la </a:t>
            </a:r>
            <a:r>
              <a:rPr lang="fr-GP" sz="1100" b="1" i="0" u="none" strike="noStrike" cap="none" dirty="0">
                <a:solidFill>
                  <a:srgbClr val="000000"/>
                </a:solidFill>
                <a:effectLst/>
                <a:latin typeface="Arial"/>
                <a:ea typeface="Arial"/>
                <a:cs typeface="Arial"/>
                <a:sym typeface="Arial"/>
              </a:rPr>
              <a:t>militarisation </a:t>
            </a:r>
            <a:r>
              <a:rPr lang="fr-GP" sz="1100" b="0" i="0" u="none" strike="noStrike" cap="none" dirty="0">
                <a:solidFill>
                  <a:srgbClr val="000000"/>
                </a:solidFill>
                <a:effectLst/>
                <a:latin typeface="Arial"/>
                <a:ea typeface="Arial"/>
                <a:cs typeface="Arial"/>
                <a:sym typeface="Arial"/>
              </a:rPr>
              <a:t>des libres de couleur et esclaves s’accentue, entrant dans un nouveau </a:t>
            </a:r>
            <a:r>
              <a:rPr lang="fr-GP" sz="1100" b="1" i="0" u="none" strike="noStrike" cap="none" dirty="0">
                <a:solidFill>
                  <a:srgbClr val="000000"/>
                </a:solidFill>
                <a:effectLst/>
                <a:latin typeface="Arial"/>
                <a:ea typeface="Arial"/>
                <a:cs typeface="Arial"/>
                <a:sym typeface="Arial"/>
              </a:rPr>
              <a:t>processus de professionnalisation</a:t>
            </a:r>
            <a:r>
              <a:rPr lang="fr-GP" sz="1100" b="0" i="0" u="none" strike="noStrike" cap="none" dirty="0">
                <a:solidFill>
                  <a:srgbClr val="000000"/>
                </a:solidFill>
                <a:effectLst/>
                <a:latin typeface="Arial"/>
                <a:ea typeface="Arial"/>
                <a:cs typeface="Arial"/>
                <a:sym typeface="Arial"/>
              </a:rPr>
              <a:t> de ces hommes qui engendre </a:t>
            </a:r>
            <a:r>
              <a:rPr lang="fr-GP" sz="1100" b="1" i="0" u="none" strike="noStrike" cap="none" dirty="0">
                <a:solidFill>
                  <a:srgbClr val="000000"/>
                </a:solidFill>
                <a:effectLst/>
                <a:latin typeface="Arial"/>
                <a:ea typeface="Arial"/>
                <a:cs typeface="Arial"/>
                <a:sym typeface="Arial"/>
              </a:rPr>
              <a:t>l’ascension d’une nouvelle classe d’hommes noirs formés à la guerre</a:t>
            </a:r>
            <a:r>
              <a:rPr lang="fr-GP" sz="1100" b="0" i="0" u="none" strike="noStrike" cap="none" dirty="0">
                <a:solidFill>
                  <a:srgbClr val="000000"/>
                </a:solidFill>
                <a:effectLst/>
                <a:latin typeface="Arial"/>
                <a:ea typeface="Arial"/>
                <a:cs typeface="Arial"/>
                <a:sym typeface="Arial"/>
              </a:rPr>
              <a:t>. Peut on parler d’une forme </a:t>
            </a:r>
            <a:r>
              <a:rPr lang="fr-GP" sz="1100" b="1" i="0" u="none" strike="noStrike" cap="none" dirty="0">
                <a:solidFill>
                  <a:srgbClr val="000000"/>
                </a:solidFill>
                <a:effectLst/>
                <a:latin typeface="Arial"/>
                <a:ea typeface="Arial"/>
                <a:cs typeface="Arial"/>
                <a:sym typeface="Arial"/>
              </a:rPr>
              <a:t>d’assimilation ou au contraire les logiques de ségrégation et racialisation se </a:t>
            </a:r>
            <a:r>
              <a:rPr lang="fr-GP" sz="1100" b="0" i="0" u="none" strike="noStrike" cap="none" dirty="0">
                <a:solidFill>
                  <a:srgbClr val="000000"/>
                </a:solidFill>
                <a:effectLst/>
                <a:latin typeface="Arial"/>
                <a:ea typeface="Arial"/>
                <a:cs typeface="Arial"/>
                <a:sym typeface="Arial"/>
              </a:rPr>
              <a:t>renforcent ?</a:t>
            </a:r>
          </a:p>
          <a:p>
            <a:r>
              <a:rPr lang="fr-GP" sz="1100" b="1" i="0" u="none" strike="noStrike" cap="none" dirty="0">
                <a:solidFill>
                  <a:srgbClr val="000000"/>
                </a:solidFill>
                <a:effectLst/>
                <a:latin typeface="Arial"/>
                <a:ea typeface="Arial"/>
                <a:cs typeface="Arial"/>
                <a:sym typeface="Arial"/>
              </a:rPr>
              <a:t>Assimilation</a:t>
            </a:r>
            <a:r>
              <a:rPr lang="fr-GP" sz="1100" b="0" i="0" u="none" strike="noStrike" cap="none" dirty="0">
                <a:solidFill>
                  <a:srgbClr val="000000"/>
                </a:solidFill>
                <a:effectLst/>
                <a:latin typeface="Arial"/>
                <a:ea typeface="Arial"/>
                <a:cs typeface="Arial"/>
                <a:sym typeface="Arial"/>
              </a:rPr>
              <a:t> (pas simple </a:t>
            </a:r>
            <a:r>
              <a:rPr lang="fr-GP" sz="1100" b="1" i="0" u="none" strike="noStrike" cap="none" dirty="0">
                <a:solidFill>
                  <a:srgbClr val="000000"/>
                </a:solidFill>
                <a:effectLst/>
                <a:latin typeface="Arial"/>
                <a:ea typeface="Arial"/>
                <a:cs typeface="Arial"/>
                <a:sym typeface="Arial"/>
              </a:rPr>
              <a:t>intégration</a:t>
            </a:r>
            <a:r>
              <a:rPr lang="fr-GP" sz="1100" b="0" i="0" u="none" strike="noStrike" cap="none" dirty="0">
                <a:solidFill>
                  <a:srgbClr val="000000"/>
                </a:solidFill>
                <a:effectLst/>
                <a:latin typeface="Arial"/>
                <a:ea typeface="Arial"/>
                <a:cs typeface="Arial"/>
                <a:sym typeface="Arial"/>
              </a:rPr>
              <a:t> =&gt; déjà faite dans milice), terme utilisé notrammnet par Jean-François Niort, Frédéric Régent ou Pierre Serna (qui l’emploient pour penser le rapport entre droit colonial et droit commun). Il nous le définissons comme le </a:t>
            </a:r>
            <a:r>
              <a:rPr lang="fr-GP" sz="1100" b="1" i="0" u="none" strike="noStrike" cap="none" dirty="0">
                <a:solidFill>
                  <a:srgbClr val="000000"/>
                </a:solidFill>
                <a:effectLst/>
                <a:latin typeface="Arial"/>
                <a:ea typeface="Arial"/>
                <a:cs typeface="Arial"/>
                <a:sym typeface="Arial"/>
              </a:rPr>
              <a:t>projet par lequel un groupe est censé devenir semblable au groupe dominant</a:t>
            </a:r>
            <a:r>
              <a:rPr lang="fr-GP" sz="1100" b="0" i="0" u="none" strike="noStrike" cap="none" dirty="0">
                <a:solidFill>
                  <a:srgbClr val="000000"/>
                </a:solidFill>
                <a:effectLst/>
                <a:latin typeface="Arial"/>
                <a:ea typeface="Arial"/>
                <a:cs typeface="Arial"/>
                <a:sym typeface="Arial"/>
              </a:rPr>
              <a:t>. Sachant que l’assimilation, selon </a:t>
            </a:r>
            <a:r>
              <a:rPr lang="fr-GP" sz="1100" b="1" i="0" u="none" strike="noStrike" cap="none" dirty="0">
                <a:solidFill>
                  <a:srgbClr val="000000"/>
                </a:solidFill>
                <a:effectLst/>
                <a:latin typeface="Arial"/>
                <a:ea typeface="Arial"/>
                <a:cs typeface="Arial"/>
                <a:sym typeface="Arial"/>
              </a:rPr>
              <a:t>Dominique Rogers</a:t>
            </a:r>
            <a:r>
              <a:rPr lang="fr-GP" sz="1100" b="0" i="0" u="none" strike="noStrike" cap="none" dirty="0">
                <a:solidFill>
                  <a:srgbClr val="000000"/>
                </a:solidFill>
                <a:effectLst/>
                <a:latin typeface="Arial"/>
                <a:ea typeface="Arial"/>
                <a:cs typeface="Arial"/>
                <a:sym typeface="Arial"/>
              </a:rPr>
              <a:t> (travaux sur Saint-Domingue), suppose une forme </a:t>
            </a:r>
            <a:r>
              <a:rPr lang="fr-GP" sz="1100" b="1" i="0" u="none" strike="noStrike" cap="none" dirty="0">
                <a:solidFill>
                  <a:srgbClr val="000000"/>
                </a:solidFill>
                <a:effectLst/>
                <a:latin typeface="Arial"/>
                <a:ea typeface="Arial"/>
                <a:cs typeface="Arial"/>
                <a:sym typeface="Arial"/>
              </a:rPr>
              <a:t>d’acceptation réciproque</a:t>
            </a:r>
            <a:r>
              <a:rPr lang="fr-GP" sz="1100" b="0" i="0" u="none" strike="noStrike" cap="none" dirty="0">
                <a:solidFill>
                  <a:srgbClr val="000000"/>
                </a:solidFill>
                <a:effectLst/>
                <a:latin typeface="Arial"/>
                <a:ea typeface="Arial"/>
                <a:cs typeface="Arial"/>
                <a:sym typeface="Arial"/>
              </a:rPr>
              <a:t>. Les milicies / combattants noirs sont-ils assimilés dans le domaine militaire à la fin du siècle ?</a:t>
            </a:r>
          </a:p>
        </p:txBody>
      </p:sp>
    </p:spTree>
    <p:extLst>
      <p:ext uri="{BB962C8B-B14F-4D97-AF65-F5344CB8AC3E}">
        <p14:creationId xmlns:p14="http://schemas.microsoft.com/office/powerpoint/2010/main" val="2129882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e2179fb47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e2179fb47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Si le service des </a:t>
            </a:r>
            <a:r>
              <a:rPr lang="fr-GP" sz="1100" b="1" i="0" u="none" strike="noStrike" cap="none" dirty="0">
                <a:solidFill>
                  <a:srgbClr val="000000"/>
                </a:solidFill>
                <a:effectLst/>
                <a:latin typeface="Arial"/>
                <a:ea typeface="Arial"/>
                <a:cs typeface="Arial"/>
                <a:sym typeface="Arial"/>
              </a:rPr>
              <a:t>esclaves</a:t>
            </a:r>
            <a:r>
              <a:rPr lang="fr-GP" sz="1100" b="0" i="0" u="none" strike="noStrike" cap="none" dirty="0">
                <a:solidFill>
                  <a:srgbClr val="000000"/>
                </a:solidFill>
                <a:effectLst/>
                <a:latin typeface="Arial"/>
                <a:ea typeface="Arial"/>
                <a:cs typeface="Arial"/>
                <a:sym typeface="Arial"/>
              </a:rPr>
              <a:t> dans la défense évolue peu durant une grande partie du XVIIIe siècle, à la fin de l’Ancien Régime, une pratique se développe. Dès le début de la période, le service dans la défense peut ponctuellement aboutir à </a:t>
            </a:r>
            <a:r>
              <a:rPr lang="fr-GP" sz="1100" b="1" i="0" u="none" strike="noStrike" cap="none" dirty="0">
                <a:solidFill>
                  <a:srgbClr val="000000"/>
                </a:solidFill>
                <a:effectLst/>
                <a:latin typeface="Arial"/>
                <a:ea typeface="Arial"/>
                <a:cs typeface="Arial"/>
                <a:sym typeface="Arial"/>
              </a:rPr>
              <a:t>l’affranchissement d’esclaves</a:t>
            </a:r>
            <a:r>
              <a:rPr lang="fr-GP" sz="1100" b="0" i="0" u="none" strike="noStrike" cap="none" dirty="0">
                <a:solidFill>
                  <a:srgbClr val="000000"/>
                </a:solidFill>
                <a:effectLst/>
                <a:latin typeface="Arial"/>
                <a:ea typeface="Arial"/>
                <a:cs typeface="Arial"/>
                <a:sym typeface="Arial"/>
              </a:rPr>
              <a:t>. Des esclaves qui avaient servi pendant la guerre pouvaient ainsi accéder à la liberté (après capitulation 1759 Guadeloupe). Après la guerre de Sept Ans, le nombre de ces affranchissements augmente par la mise en place </a:t>
            </a:r>
            <a:r>
              <a:rPr lang="fr-GP" sz="1100" b="1" i="0" u="none" strike="noStrike" cap="none" dirty="0">
                <a:solidFill>
                  <a:srgbClr val="000000"/>
                </a:solidFill>
                <a:effectLst/>
                <a:latin typeface="Arial"/>
                <a:ea typeface="Arial"/>
                <a:cs typeface="Arial"/>
                <a:sym typeface="Arial"/>
              </a:rPr>
              <a:t>de dispositifs plus ou moins établis d’affranchissement d’esclaves servant dans la défense</a:t>
            </a:r>
            <a:r>
              <a:rPr lang="fr-GP" sz="1100" b="0" i="0" u="none" strike="noStrike" cap="none" dirty="0">
                <a:solidFill>
                  <a:srgbClr val="000000"/>
                </a:solidFill>
                <a:effectLst/>
                <a:latin typeface="Arial"/>
                <a:ea typeface="Arial"/>
                <a:cs typeface="Arial"/>
                <a:sym typeface="Arial"/>
              </a:rPr>
              <a:t>. Par exemple, en octobre </a:t>
            </a:r>
            <a:r>
              <a:rPr lang="fr-GP" sz="1100" b="1" i="0" u="none" strike="noStrike" cap="none" dirty="0">
                <a:solidFill>
                  <a:srgbClr val="000000"/>
                </a:solidFill>
                <a:effectLst/>
                <a:latin typeface="Arial"/>
                <a:ea typeface="Arial"/>
                <a:cs typeface="Arial"/>
                <a:sym typeface="Arial"/>
              </a:rPr>
              <a:t>1775, à Saint-Domingue</a:t>
            </a:r>
            <a:r>
              <a:rPr lang="fr-GP" sz="1100" b="0" i="0" u="none" strike="noStrike" cap="none" dirty="0">
                <a:solidFill>
                  <a:srgbClr val="000000"/>
                </a:solidFill>
                <a:effectLst/>
                <a:latin typeface="Arial"/>
                <a:ea typeface="Arial"/>
                <a:cs typeface="Arial"/>
                <a:sym typeface="Arial"/>
              </a:rPr>
              <a:t>, le Conseil supérieur de Port-au-Prince octroie l’accès individuel à la liberté, par un affranchissement gratuit pendant à 10 ans dans une compagnie de miluce. Dans les autres colonies, cette pratique apparaît dans les années 1780 (Anne Pérotin-Dumon). Ce procédé, encore balbutiant, montre un recours progressif à ce mode d’affranchissement gratuit. Cette nouvelle population d’esclaves affranchis accroit le nombre de libres de couleur dans la colonie, et grossissent la catégorie des libres formés à la défense.</a:t>
            </a:r>
          </a:p>
          <a:p>
            <a:r>
              <a:rPr lang="fr-GP" sz="1100" b="0" i="0" u="none" strike="noStrike" cap="none" dirty="0">
                <a:solidFill>
                  <a:srgbClr val="000000"/>
                </a:solidFill>
                <a:effectLst/>
                <a:latin typeface="Arial"/>
                <a:ea typeface="Arial"/>
                <a:cs typeface="Arial"/>
                <a:sym typeface="Arial"/>
              </a:rPr>
              <a:t>Plus généralement, à la fin du siècle, les </a:t>
            </a:r>
            <a:r>
              <a:rPr lang="fr-GP" sz="1100" b="1" i="0" u="none" strike="noStrike" cap="none" dirty="0">
                <a:solidFill>
                  <a:srgbClr val="000000"/>
                </a:solidFill>
                <a:effectLst/>
                <a:latin typeface="Arial"/>
                <a:ea typeface="Arial"/>
                <a:cs typeface="Arial"/>
                <a:sym typeface="Arial"/>
              </a:rPr>
              <a:t>hommes de couleur ont un poids significatif</a:t>
            </a:r>
            <a:r>
              <a:rPr lang="fr-GP" sz="1100" b="0" i="0" u="none" strike="noStrike" cap="none" dirty="0">
                <a:solidFill>
                  <a:srgbClr val="000000"/>
                </a:solidFill>
                <a:effectLst/>
                <a:latin typeface="Arial"/>
                <a:ea typeface="Arial"/>
                <a:cs typeface="Arial"/>
                <a:sym typeface="Arial"/>
              </a:rPr>
              <a:t> dans les milices. (TABLEAU). Effectifs siginifcatifs, mais hétérogènes selon les colonies : Saint-Domingue + 40% (dès 1769), la Guyane atteint ce pourcentage plus tardivement (années 1780).</a:t>
            </a:r>
          </a:p>
          <a:p>
            <a:r>
              <a:rPr lang="fr-GP" sz="1100" b="0" i="0" u="none" strike="noStrike" cap="none" dirty="0">
                <a:solidFill>
                  <a:srgbClr val="000000"/>
                </a:solidFill>
                <a:effectLst/>
                <a:latin typeface="Arial"/>
                <a:ea typeface="Arial"/>
                <a:cs typeface="Arial"/>
                <a:sym typeface="Arial"/>
              </a:rPr>
              <a:t> </a:t>
            </a:r>
          </a:p>
          <a:p>
            <a:r>
              <a:rPr lang="fr-GP" sz="1100" b="0" i="0" u="none" strike="noStrike" cap="none" dirty="0">
                <a:solidFill>
                  <a:srgbClr val="000000"/>
                </a:solidFill>
                <a:effectLst/>
                <a:latin typeface="Arial"/>
                <a:ea typeface="Arial"/>
                <a:cs typeface="Arial"/>
                <a:sym typeface="Arial"/>
              </a:rPr>
              <a:t>De plus, au sein de ces milices, les libres de couleur portent des </a:t>
            </a:r>
            <a:r>
              <a:rPr lang="fr-GP" sz="1100" b="1" i="0" u="none" strike="noStrike" cap="none" dirty="0">
                <a:solidFill>
                  <a:srgbClr val="000000"/>
                </a:solidFill>
                <a:effectLst/>
                <a:latin typeface="Arial"/>
                <a:ea typeface="Arial"/>
                <a:cs typeface="Arial"/>
                <a:sym typeface="Arial"/>
              </a:rPr>
              <a:t>fonctions grandissantes dans la police et la défense de la colonie</a:t>
            </a:r>
            <a:r>
              <a:rPr lang="fr-GP" sz="1100" b="0" i="0" u="none" strike="noStrike" cap="none" dirty="0">
                <a:solidFill>
                  <a:srgbClr val="000000"/>
                </a:solidFill>
                <a:effectLst/>
                <a:latin typeface="Arial"/>
                <a:ea typeface="Arial"/>
                <a:cs typeface="Arial"/>
                <a:sym typeface="Arial"/>
              </a:rPr>
              <a:t>. Dès le début du siècle, les premières compagnies de couleur comportent un service spécifique. Par exemple, dans les années 1720, en Martinique, elles sont employées « pour faire la chasse aux nesgres fugitifs et marrons » à Saint-Pierre. (</a:t>
            </a:r>
            <a:r>
              <a:rPr lang="fr-GP" sz="1100" b="1" i="0" u="none" strike="noStrike" cap="none" dirty="0">
                <a:solidFill>
                  <a:srgbClr val="000000"/>
                </a:solidFill>
                <a:effectLst/>
                <a:latin typeface="Arial"/>
                <a:ea typeface="Arial"/>
                <a:cs typeface="Arial"/>
                <a:sym typeface="Arial"/>
              </a:rPr>
              <a:t>Toute une argumentation / discours sur usage des libres contre les esclaves chez les colons, comme Dubuc de L’Étang, grand habitants et officier de milice Martiniquais</a:t>
            </a:r>
            <a:r>
              <a:rPr lang="fr-GP" sz="1100" b="0" i="0" u="none" strike="noStrike" cap="none" dirty="0">
                <a:solidFill>
                  <a:srgbClr val="000000"/>
                </a:solidFill>
                <a:effectLst/>
                <a:latin typeface="Arial"/>
                <a:ea typeface="Arial"/>
                <a:cs typeface="Arial"/>
                <a:sym typeface="Arial"/>
              </a:rPr>
              <a:t>).</a:t>
            </a:r>
          </a:p>
          <a:p>
            <a:r>
              <a:rPr lang="fr-GP" sz="1100" b="0" i="0" u="none" strike="noStrike" cap="none" dirty="0">
                <a:solidFill>
                  <a:srgbClr val="000000"/>
                </a:solidFill>
                <a:effectLst/>
                <a:latin typeface="Arial"/>
                <a:ea typeface="Arial"/>
                <a:cs typeface="Arial"/>
                <a:sym typeface="Arial"/>
              </a:rPr>
              <a:t>Cet emploi se professionnalise par exemple dans les </a:t>
            </a:r>
            <a:r>
              <a:rPr lang="fr-GP" sz="1100" b="1" i="0" u="none" strike="noStrike" cap="none" dirty="0">
                <a:solidFill>
                  <a:srgbClr val="000000"/>
                </a:solidFill>
                <a:effectLst/>
                <a:latin typeface="Arial"/>
                <a:ea typeface="Arial"/>
                <a:cs typeface="Arial"/>
                <a:sym typeface="Arial"/>
              </a:rPr>
              <a:t>maréchaussées</a:t>
            </a:r>
            <a:r>
              <a:rPr lang="fr-GP" sz="1100" b="0" i="0" u="none" strike="noStrike" cap="none" dirty="0">
                <a:solidFill>
                  <a:srgbClr val="000000"/>
                </a:solidFill>
                <a:effectLst/>
                <a:latin typeface="Arial"/>
                <a:ea typeface="Arial"/>
                <a:cs typeface="Arial"/>
                <a:sym typeface="Arial"/>
              </a:rPr>
              <a:t> comme à Saint-Domingue qui recrutent des libres de couleur dans les villes pour des fonction de police et la chasse aux esclaves fugitifs. Dans les années 1760, cet emploi s’institutionnalise (réforme 1768). Puis dans les années 1780, le recours privilégié aux compagnies de couleur pour ces fonctions spécifiques est particulièrement inscrit dans les pratiques coloniales. Comme dans les Mascareignes où les troupes noires sont destinée à la surveillance des côtes.</a:t>
            </a:r>
          </a:p>
          <a:p>
            <a:r>
              <a:rPr lang="fr-GP" sz="1100" b="0" i="0" u="none" strike="noStrike" cap="none" dirty="0">
                <a:solidFill>
                  <a:srgbClr val="000000"/>
                </a:solidFill>
                <a:effectLst/>
                <a:latin typeface="Arial"/>
                <a:ea typeface="Arial"/>
                <a:cs typeface="Arial"/>
                <a:sym typeface="Arial"/>
              </a:rPr>
              <a:t>Des charges qui tendent à la fin de la période vers un </a:t>
            </a:r>
            <a:r>
              <a:rPr lang="fr-GP" sz="1100" b="1" i="0" u="none" strike="noStrike" cap="none" dirty="0">
                <a:solidFill>
                  <a:srgbClr val="000000"/>
                </a:solidFill>
                <a:effectLst/>
                <a:latin typeface="Arial"/>
                <a:ea typeface="Arial"/>
                <a:cs typeface="Arial"/>
                <a:sym typeface="Arial"/>
              </a:rPr>
              <a:t>service rémunéré de ces hommes. Le processus de professionnalisation de la police qui existe alors dans le Royaume de France est porté essentiellement dans les colonies par les libres de couleur</a:t>
            </a:r>
            <a:r>
              <a:rPr lang="fr-GP" sz="1100" b="0" i="0" u="none" strike="noStrike" cap="none" dirty="0">
                <a:solidFill>
                  <a:srgbClr val="000000"/>
                </a:solidFill>
                <a:effectLst/>
                <a:latin typeface="Arial"/>
                <a:ea typeface="Arial"/>
                <a:cs typeface="Arial"/>
                <a:sym typeface="Arial"/>
              </a:rPr>
              <a:t>. Professionnalisation aussi dans le domaine militaire, avec la </a:t>
            </a:r>
            <a:r>
              <a:rPr lang="fr-GP" sz="1100" b="1" i="0" u="none" strike="noStrike" cap="none" dirty="0">
                <a:solidFill>
                  <a:srgbClr val="000000"/>
                </a:solidFill>
                <a:effectLst/>
                <a:latin typeface="Arial"/>
                <a:ea typeface="Arial"/>
                <a:cs typeface="Arial"/>
                <a:sym typeface="Arial"/>
              </a:rPr>
              <a:t>création de plusieurs corps semi-professionnels de libres de couleur</a:t>
            </a:r>
            <a:r>
              <a:rPr lang="fr-GP" sz="1100" b="0" i="0" u="none" strike="noStrike" cap="none" dirty="0">
                <a:solidFill>
                  <a:srgbClr val="000000"/>
                </a:solidFill>
                <a:effectLst/>
                <a:latin typeface="Arial"/>
                <a:ea typeface="Arial"/>
                <a:cs typeface="Arial"/>
                <a:sym typeface="Arial"/>
              </a:rPr>
              <a:t> à cette époque qui recrutent essentiellement parmi les milices de couleur des Antilles françaises. A la fin des années 1770 et au début des années 1780 des corps de libres de couleur volontaires sont levés à Saint-Domingue, dans les Petites Antilles ou dans les Mascareignes. S’ils sont supprimés après quelques années d’existence, en 1790, la pratique de payer les libres de couleur servant à la défense de la Martinique se perpétue sous la forme d’appointements et de soldes.</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Le </a:t>
            </a:r>
            <a:r>
              <a:rPr lang="fr-GP" sz="1100" b="1" i="0" u="none" strike="noStrike" cap="none" dirty="0">
                <a:solidFill>
                  <a:srgbClr val="000000"/>
                </a:solidFill>
                <a:effectLst/>
                <a:latin typeface="Arial"/>
                <a:ea typeface="Arial"/>
                <a:cs typeface="Arial"/>
                <a:sym typeface="Arial"/>
              </a:rPr>
              <a:t>processus de militarisation atteint son paroxysme à la fin du siècle (révolutions américaines, française, haïtienne) et voit l’ascension de nombreux d’entre eux qui deviennent des acteurs de premier ordre.</a:t>
            </a:r>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La </a:t>
            </a:r>
            <a:r>
              <a:rPr lang="fr-GP" sz="1100" b="1" i="0" u="none" strike="noStrike" cap="none" dirty="0">
                <a:solidFill>
                  <a:srgbClr val="000000"/>
                </a:solidFill>
                <a:effectLst/>
                <a:latin typeface="Arial"/>
                <a:ea typeface="Arial"/>
                <a:cs typeface="Arial"/>
                <a:sym typeface="Arial"/>
              </a:rPr>
              <a:t>Révolution française</a:t>
            </a:r>
            <a:r>
              <a:rPr lang="fr-GP" sz="1100" b="0" i="0" u="none" strike="noStrike" cap="none" dirty="0">
                <a:solidFill>
                  <a:srgbClr val="000000"/>
                </a:solidFill>
                <a:effectLst/>
                <a:latin typeface="Arial"/>
                <a:ea typeface="Arial"/>
                <a:cs typeface="Arial"/>
                <a:sym typeface="Arial"/>
              </a:rPr>
              <a:t> poursuit ce mouvement. Au sein des milices (qui participent aux mouvements de la révolution et de la contre révolution), la période paraît comme un </a:t>
            </a:r>
            <a:r>
              <a:rPr lang="fr-GP" sz="1100" b="1" i="0" u="none" strike="noStrike" cap="none" dirty="0">
                <a:solidFill>
                  <a:srgbClr val="000000"/>
                </a:solidFill>
                <a:effectLst/>
                <a:latin typeface="Arial"/>
                <a:ea typeface="Arial"/>
                <a:cs typeface="Arial"/>
                <a:sym typeface="Arial"/>
              </a:rPr>
              <a:t>prolongement et une accentuation de la professionnalisation et la militatisation des libres de couleur et des esclaves</a:t>
            </a:r>
            <a:r>
              <a:rPr lang="fr-GP" sz="1100" b="0" i="0" u="none" strike="noStrike" cap="none" dirty="0">
                <a:solidFill>
                  <a:srgbClr val="000000"/>
                </a:solidFill>
                <a:effectLst/>
                <a:latin typeface="Arial"/>
                <a:ea typeface="Arial"/>
                <a:cs typeface="Arial"/>
                <a:sym typeface="Arial"/>
              </a:rPr>
              <a:t>. Or dans contexte, le verrou de l’exclusion des officiers noirs saute. Ainsi, de milicien, parfois sous officiers de la milice, certains passent dans les armées comme soldats, puis officiers. </a:t>
            </a:r>
          </a:p>
          <a:p>
            <a:r>
              <a:rPr lang="fr-GP" sz="1100" b="0" i="0" u="none" strike="noStrike" cap="none" dirty="0">
                <a:solidFill>
                  <a:srgbClr val="000000"/>
                </a:solidFill>
                <a:effectLst/>
                <a:latin typeface="Arial"/>
                <a:ea typeface="Arial"/>
                <a:cs typeface="Arial"/>
                <a:sym typeface="Arial"/>
              </a:rPr>
              <a:t>Mais peut-on parler d’a</a:t>
            </a:r>
            <a:r>
              <a:rPr lang="fr-GP" sz="1100" b="1" i="0" u="none" strike="noStrike" cap="none" dirty="0">
                <a:solidFill>
                  <a:srgbClr val="000000"/>
                </a:solidFill>
                <a:effectLst/>
                <a:latin typeface="Arial"/>
                <a:ea typeface="Arial"/>
                <a:cs typeface="Arial"/>
                <a:sym typeface="Arial"/>
              </a:rPr>
              <a:t>ssimilation</a:t>
            </a:r>
            <a:r>
              <a:rPr lang="fr-GP" sz="1100" b="0" i="0" u="none" strike="noStrike" cap="none" dirty="0">
                <a:solidFill>
                  <a:srgbClr val="000000"/>
                </a:solidFill>
                <a:effectLst/>
                <a:latin typeface="Arial"/>
                <a:ea typeface="Arial"/>
                <a:cs typeface="Arial"/>
                <a:sym typeface="Arial"/>
              </a:rPr>
              <a:t> ? Par exemple </a:t>
            </a:r>
            <a:r>
              <a:rPr lang="fr-GP" sz="1100" b="1" i="0" u="none" strike="noStrike" cap="none" dirty="0">
                <a:solidFill>
                  <a:srgbClr val="000000"/>
                </a:solidFill>
                <a:effectLst/>
                <a:latin typeface="Arial"/>
                <a:ea typeface="Arial"/>
                <a:cs typeface="Arial"/>
                <a:sym typeface="Arial"/>
              </a:rPr>
              <a:t>Magloire Pelage</a:t>
            </a:r>
            <a:r>
              <a:rPr lang="fr-GP" sz="1100" b="0" i="0" u="none" strike="noStrike" cap="none" dirty="0">
                <a:solidFill>
                  <a:srgbClr val="000000"/>
                </a:solidFill>
                <a:effectLst/>
                <a:latin typeface="Arial"/>
                <a:ea typeface="Arial"/>
                <a:cs typeface="Arial"/>
                <a:sym typeface="Arial"/>
              </a:rPr>
              <a:t>, serait né esclave et serait passé par la milice. Il participe au soulèvement en Guadeloupe de 1801 contre Lacrosse avec Louis Delgrès, un autre célèbre officier de couleur qui serait passé par les milices de Martinique (lui libre de naissance, fils illégitime d’un colon).</a:t>
            </a:r>
          </a:p>
          <a:p>
            <a:r>
              <a:rPr lang="fr-GP" sz="1100" b="0" i="0" u="none" strike="noStrike" cap="none" dirty="0">
                <a:solidFill>
                  <a:srgbClr val="000000"/>
                </a:solidFill>
                <a:effectLst/>
                <a:latin typeface="Arial"/>
                <a:ea typeface="Arial"/>
                <a:cs typeface="Arial"/>
                <a:sym typeface="Arial"/>
              </a:rPr>
              <a:t>Durant sa carrière militaire Pelage passe par le bataillon des chasseurs de la Martinique (un corps d’hommes de couleur levé par Rochambeau contre les royalistes) ; prisonnier de guerre par les britannique et puis envoyé à Saint-Malo, il est promu capitaine des grenadiers du bataillon des Antilles, un corps constitué avec des soldats de retour des colonies. Envoyé dans les colonies, il se bat, est fait prisonniers, puis arrive en 1799 en Guadeloupe où il commande alors un bataillon qui incorporait accessoirement les troupes envoyées de France et principalement des hommes recrutés sur place. Mais dans le contexte de la révolution Haïtienne, les autorités (Lacrosse) affichent une méfiance de plus en plus clare vis-à-vis des hommes dee coleur. Lacrosse refuse de donner le commandement à l’officier au grade le plus éléve (Pelage) pour le prendre pour lui-même (déclanchement de la révolte, Lacrosse est renvoyé). Les limites de l’assimilation désormais sont donc visibles.</a:t>
            </a:r>
          </a:p>
          <a:p>
            <a:r>
              <a:rPr lang="fr-GP" sz="1100" b="0" i="0" u="none" strike="noStrike" cap="none" dirty="0">
                <a:solidFill>
                  <a:srgbClr val="000000"/>
                </a:solidFill>
                <a:effectLst/>
                <a:latin typeface="Arial"/>
                <a:ea typeface="Arial"/>
                <a:cs typeface="Arial"/>
                <a:sym typeface="Arial"/>
              </a:rPr>
              <a:t>Même si réactions / opinions des différents officiers noirs ne sont pas les mêmes : Pelage se soumet à Richepanse envoyé par Napoléon contre la révolte. On connaît le destin funeste des offiiciers qui se révoltes. Mais celle est officiers loyaliste comme Pelage, est particulière. Après la reprise en main par Richepense, envoyé dans la métropole, emprisonné (mis en traitement de retraite), réclame par la suite 5 fois de reprendre son grade. Pelage est finalement réintégré comme colonel en 1808, alors que nombreux officiers noirs de l’époque Républicaine sont définitivement écartés sous Napoléon).</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Une </a:t>
            </a:r>
            <a:r>
              <a:rPr lang="fr-GP" sz="1100" b="1" i="0" u="none" strike="noStrike" cap="none" dirty="0">
                <a:solidFill>
                  <a:srgbClr val="000000"/>
                </a:solidFill>
                <a:effectLst/>
                <a:latin typeface="Arial"/>
                <a:ea typeface="Arial"/>
                <a:cs typeface="Arial"/>
                <a:sym typeface="Arial"/>
              </a:rPr>
              <a:t>intégration – courte</a:t>
            </a:r>
            <a:r>
              <a:rPr lang="fr-GP" sz="1100" b="0" i="0" u="none" strike="noStrike" cap="none" dirty="0">
                <a:solidFill>
                  <a:srgbClr val="000000"/>
                </a:solidFill>
                <a:effectLst/>
                <a:latin typeface="Arial"/>
                <a:ea typeface="Arial"/>
                <a:cs typeface="Arial"/>
                <a:sym typeface="Arial"/>
              </a:rPr>
              <a:t>-, peut </a:t>
            </a:r>
            <a:r>
              <a:rPr lang="fr-GP" sz="1100" b="1" i="0" u="none" strike="noStrike" cap="none" dirty="0">
                <a:solidFill>
                  <a:srgbClr val="000000"/>
                </a:solidFill>
                <a:effectLst/>
                <a:latin typeface="Arial"/>
                <a:ea typeface="Arial"/>
                <a:cs typeface="Arial"/>
                <a:sym typeface="Arial"/>
              </a:rPr>
              <a:t>peut être un projet d’assimilation</a:t>
            </a:r>
            <a:r>
              <a:rPr lang="fr-GP" sz="1100" b="0" i="0" u="none" strike="noStrike" cap="none" dirty="0">
                <a:solidFill>
                  <a:srgbClr val="000000"/>
                </a:solidFill>
                <a:effectLst/>
                <a:latin typeface="Arial"/>
                <a:ea typeface="Arial"/>
                <a:cs typeface="Arial"/>
                <a:sym typeface="Arial"/>
              </a:rPr>
              <a:t>, mais </a:t>
            </a:r>
            <a:r>
              <a:rPr lang="fr-GP" sz="1100" b="1" i="0" u="none" strike="noStrike" cap="none" dirty="0">
                <a:solidFill>
                  <a:srgbClr val="000000"/>
                </a:solidFill>
                <a:effectLst/>
                <a:latin typeface="Arial"/>
                <a:ea typeface="Arial"/>
                <a:cs typeface="Arial"/>
                <a:sym typeface="Arial"/>
              </a:rPr>
              <a:t>peu ou pas appliqué</a:t>
            </a:r>
            <a:r>
              <a:rPr lang="fr-GP" sz="1100" b="0" i="0" u="none" strike="noStrike" cap="none" dirty="0">
                <a:solidFill>
                  <a:srgbClr val="000000"/>
                </a:solidFill>
                <a:effectLst/>
                <a:latin typeface="Arial"/>
                <a:ea typeface="Arial"/>
                <a:cs typeface="Arial"/>
                <a:sym typeface="Arial"/>
              </a:rPr>
              <a:t> dans le domaine militaire et stoppée par Napoléon. L’historien </a:t>
            </a:r>
            <a:r>
              <a:rPr lang="fr-GP" sz="1100" b="1" i="0" u="none" strike="noStrike" cap="none" dirty="0">
                <a:solidFill>
                  <a:srgbClr val="000000"/>
                </a:solidFill>
                <a:effectLst/>
                <a:latin typeface="Arial"/>
                <a:ea typeface="Arial"/>
                <a:cs typeface="Arial"/>
                <a:sym typeface="Arial"/>
              </a:rPr>
              <a:t>Boris Lesueur</a:t>
            </a:r>
            <a:r>
              <a:rPr lang="fr-GP" sz="1100" b="0" i="0" u="none" strike="noStrike" cap="none" dirty="0">
                <a:solidFill>
                  <a:srgbClr val="000000"/>
                </a:solidFill>
                <a:effectLst/>
                <a:latin typeface="Arial"/>
                <a:ea typeface="Arial"/>
                <a:cs typeface="Arial"/>
                <a:sym typeface="Arial"/>
              </a:rPr>
              <a:t> précise que la loi du 17 ventôse an VIII – 8 mars </a:t>
            </a:r>
            <a:r>
              <a:rPr lang="fr-GP" sz="1100" b="1" i="0" u="none" strike="noStrike" cap="none" dirty="0">
                <a:solidFill>
                  <a:srgbClr val="000000"/>
                </a:solidFill>
                <a:effectLst/>
                <a:latin typeface="Arial"/>
                <a:ea typeface="Arial"/>
                <a:cs typeface="Arial"/>
                <a:sym typeface="Arial"/>
              </a:rPr>
              <a:t>1800</a:t>
            </a:r>
            <a:r>
              <a:rPr lang="fr-GP" sz="1100" b="0" i="0" u="none" strike="noStrike" cap="none" dirty="0">
                <a:solidFill>
                  <a:srgbClr val="000000"/>
                </a:solidFill>
                <a:effectLst/>
                <a:latin typeface="Arial"/>
                <a:ea typeface="Arial"/>
                <a:cs typeface="Arial"/>
                <a:sym typeface="Arial"/>
              </a:rPr>
              <a:t> –, dite loi Jourdan, qui instaurait la c</a:t>
            </a:r>
            <a:r>
              <a:rPr lang="fr-GP" sz="1100" b="1" i="0" u="none" strike="noStrike" cap="none" dirty="0">
                <a:solidFill>
                  <a:srgbClr val="000000"/>
                </a:solidFill>
                <a:effectLst/>
                <a:latin typeface="Arial"/>
                <a:ea typeface="Arial"/>
                <a:cs typeface="Arial"/>
                <a:sym typeface="Arial"/>
              </a:rPr>
              <a:t>onscription</a:t>
            </a:r>
            <a:r>
              <a:rPr lang="fr-GP" sz="1100" b="0" i="0" u="none" strike="noStrike" cap="none" dirty="0">
                <a:solidFill>
                  <a:srgbClr val="000000"/>
                </a:solidFill>
                <a:effectLst/>
                <a:latin typeface="Arial"/>
                <a:ea typeface="Arial"/>
                <a:cs typeface="Arial"/>
                <a:sym typeface="Arial"/>
              </a:rPr>
              <a:t>, était de droit </a:t>
            </a:r>
            <a:r>
              <a:rPr lang="fr-GP" sz="1100" b="1" i="0" u="none" strike="noStrike" cap="none" dirty="0">
                <a:solidFill>
                  <a:srgbClr val="000000"/>
                </a:solidFill>
                <a:effectLst/>
                <a:latin typeface="Arial"/>
                <a:ea typeface="Arial"/>
                <a:cs typeface="Arial"/>
                <a:sym typeface="Arial"/>
              </a:rPr>
              <a:t>applicable aux Antilles</a:t>
            </a:r>
            <a:r>
              <a:rPr lang="fr-GP" sz="1100" b="0" i="0" u="none" strike="noStrike" cap="none" dirty="0">
                <a:solidFill>
                  <a:srgbClr val="000000"/>
                </a:solidFill>
                <a:effectLst/>
                <a:latin typeface="Arial"/>
                <a:ea typeface="Arial"/>
                <a:cs typeface="Arial"/>
                <a:sym typeface="Arial"/>
              </a:rPr>
              <a:t>, les jeunes Antillais ne furent pas appelés à servir dans les régiments de ligne entretenus de manière permanente sous l’Empire, mais furent cantonnés à la Garde nationale.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e2179fb47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e2179fb47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1" i="0" u="none" strike="noStrike" cap="none" dirty="0">
                <a:solidFill>
                  <a:srgbClr val="000000"/>
                </a:solidFill>
                <a:effectLst/>
                <a:latin typeface="Arial"/>
                <a:ea typeface="Arial"/>
                <a:cs typeface="Arial"/>
                <a:sym typeface="Arial"/>
              </a:rPr>
              <a:t>L’étude des compagnies de couleur, arpès 1768</a:t>
            </a:r>
            <a:r>
              <a:rPr lang="fr-GP" sz="1100" b="0" i="0" u="none" strike="noStrike" cap="none" dirty="0">
                <a:solidFill>
                  <a:srgbClr val="000000"/>
                </a:solidFill>
                <a:effectLst/>
                <a:latin typeface="Arial"/>
                <a:ea typeface="Arial"/>
                <a:cs typeface="Arial"/>
                <a:sym typeface="Arial"/>
              </a:rPr>
              <a:t>, (nombres et noms différents) pose une autre question celle d’une </a:t>
            </a:r>
            <a:r>
              <a:rPr lang="fr-GP" sz="1100" b="1" i="0" u="none" strike="noStrike" cap="none" dirty="0">
                <a:solidFill>
                  <a:srgbClr val="000000"/>
                </a:solidFill>
                <a:effectLst/>
                <a:latin typeface="Arial"/>
                <a:ea typeface="Arial"/>
                <a:cs typeface="Arial"/>
                <a:sym typeface="Arial"/>
              </a:rPr>
              <a:t>racialisation (ou hiérarchisation) au sein du groupe de couleur</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Différence terminologique</a:t>
            </a:r>
            <a:r>
              <a:rPr lang="fr-GP" sz="1100" b="0" i="0" u="none" strike="noStrike" cap="none" dirty="0">
                <a:solidFill>
                  <a:srgbClr val="000000"/>
                </a:solidFill>
                <a:effectLst/>
                <a:latin typeface="Arial"/>
                <a:ea typeface="Arial"/>
                <a:cs typeface="Arial"/>
                <a:sym typeface="Arial"/>
              </a:rPr>
              <a:t> : « gens de couleur libres », « libres de couleur » ou « noirs libres » (Macareignes). La milice de </a:t>
            </a:r>
            <a:r>
              <a:rPr lang="fr-GP" sz="1100" b="1" i="0" u="none" strike="noStrike" cap="none" dirty="0">
                <a:solidFill>
                  <a:srgbClr val="000000"/>
                </a:solidFill>
                <a:effectLst/>
                <a:latin typeface="Arial"/>
                <a:ea typeface="Arial"/>
                <a:cs typeface="Arial"/>
                <a:sym typeface="Arial"/>
              </a:rPr>
              <a:t>Saint-Domingue se</a:t>
            </a:r>
            <a:r>
              <a:rPr lang="fr-GP" sz="1100" b="0" i="0" u="none" strike="noStrike" cap="none" dirty="0">
                <a:solidFill>
                  <a:srgbClr val="000000"/>
                </a:solidFill>
                <a:effectLst/>
                <a:latin typeface="Arial"/>
                <a:ea typeface="Arial"/>
                <a:cs typeface="Arial"/>
                <a:sym typeface="Arial"/>
              </a:rPr>
              <a:t> distingue des autres milices par des compagnies de couleur qui se dédoublent en compagnies de « nègres libres » et compagnies de « mulâtres ». Il existe même des compagnies de quarterons. (double distinction basée sur le </a:t>
            </a:r>
            <a:r>
              <a:rPr lang="fr-GP" sz="1100" b="1" i="0" u="none" strike="noStrike" cap="none" dirty="0">
                <a:solidFill>
                  <a:srgbClr val="000000"/>
                </a:solidFill>
                <a:effectLst/>
                <a:latin typeface="Arial"/>
                <a:ea typeface="Arial"/>
                <a:cs typeface="Arial"/>
                <a:sym typeface="Arial"/>
              </a:rPr>
              <a:t>métissage et sur la richesse/place dans la société</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cavalerie</a:t>
            </a:r>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Nombreux historiens affirment que la </a:t>
            </a:r>
            <a:r>
              <a:rPr lang="fr-GP" sz="1100" b="1" i="0" u="none" strike="noStrike" cap="none" dirty="0">
                <a:solidFill>
                  <a:srgbClr val="000000"/>
                </a:solidFill>
                <a:effectLst/>
                <a:latin typeface="Arial"/>
                <a:ea typeface="Arial"/>
                <a:cs typeface="Arial"/>
                <a:sym typeface="Arial"/>
              </a:rPr>
              <a:t>distinction du métissage</a:t>
            </a:r>
            <a:r>
              <a:rPr lang="fr-GP" sz="1100" b="0" i="0" u="none" strike="noStrike" cap="none" dirty="0">
                <a:solidFill>
                  <a:srgbClr val="000000"/>
                </a:solidFill>
                <a:effectLst/>
                <a:latin typeface="Arial"/>
                <a:ea typeface="Arial"/>
                <a:cs typeface="Arial"/>
                <a:sym typeface="Arial"/>
              </a:rPr>
              <a:t> (mulatre et nègres) s’exprime peu pendant le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les deux groupes étant </a:t>
            </a:r>
            <a:r>
              <a:rPr lang="fr-GP" sz="1100" b="1" i="0" u="none" strike="noStrike" cap="none" dirty="0">
                <a:solidFill>
                  <a:srgbClr val="000000"/>
                </a:solidFill>
                <a:effectLst/>
                <a:latin typeface="Arial"/>
                <a:ea typeface="Arial"/>
                <a:cs typeface="Arial"/>
                <a:sym typeface="Arial"/>
              </a:rPr>
              <a:t>réunis par des objectifs communs</a:t>
            </a:r>
            <a:r>
              <a:rPr lang="fr-GP" sz="1100" b="0" i="0" u="none" strike="noStrike" cap="none" dirty="0">
                <a:solidFill>
                  <a:srgbClr val="000000"/>
                </a:solidFill>
                <a:effectLst/>
                <a:latin typeface="Arial"/>
                <a:ea typeface="Arial"/>
                <a:cs typeface="Arial"/>
                <a:sym typeface="Arial"/>
              </a:rPr>
              <a:t>. L’étude des milices montrent que les libres de couleur peuvent porter des intérêts parfois </a:t>
            </a:r>
            <a:r>
              <a:rPr lang="fr-GP" sz="1100" b="1" i="0" u="none" strike="noStrike" cap="none" dirty="0">
                <a:solidFill>
                  <a:srgbClr val="000000"/>
                </a:solidFill>
                <a:effectLst/>
                <a:latin typeface="Arial"/>
                <a:ea typeface="Arial"/>
                <a:cs typeface="Arial"/>
                <a:sym typeface="Arial"/>
              </a:rPr>
              <a:t>divergents </a:t>
            </a:r>
            <a:r>
              <a:rPr lang="fr-GP" sz="1100" b="0" i="0" u="none" strike="noStrike" cap="none" dirty="0">
                <a:solidFill>
                  <a:srgbClr val="000000"/>
                </a:solidFill>
                <a:effectLst/>
                <a:latin typeface="Arial"/>
                <a:ea typeface="Arial"/>
                <a:cs typeface="Arial"/>
                <a:sym typeface="Arial"/>
              </a:rPr>
              <a:t>(notamment en croisant d’autres critères : richesse…) ; on puet également s’interroger du poids des politiques de hiérarchisation / opposition.</a:t>
            </a:r>
          </a:p>
          <a:p>
            <a:r>
              <a:rPr lang="fr-GP" sz="1100" b="0" i="0" u="none" strike="noStrike" cap="none" dirty="0">
                <a:solidFill>
                  <a:srgbClr val="000000"/>
                </a:solidFill>
                <a:effectLst/>
                <a:latin typeface="Arial"/>
                <a:ea typeface="Arial"/>
                <a:cs typeface="Arial"/>
                <a:sym typeface="Arial"/>
              </a:rPr>
              <a:t>Le conflit autour du </a:t>
            </a:r>
            <a:r>
              <a:rPr lang="fr-GP" sz="1100" b="1" i="0" u="none" strike="noStrike" cap="none" dirty="0">
                <a:solidFill>
                  <a:srgbClr val="000000"/>
                </a:solidFill>
                <a:effectLst/>
                <a:latin typeface="Arial"/>
                <a:ea typeface="Arial"/>
                <a:cs typeface="Arial"/>
                <a:sym typeface="Arial"/>
              </a:rPr>
              <a:t>rétablissement des milices qui finit en 1769</a:t>
            </a:r>
            <a:r>
              <a:rPr lang="fr-GP" sz="1100" b="0" i="0" u="none" strike="noStrike" cap="none" dirty="0">
                <a:solidFill>
                  <a:srgbClr val="000000"/>
                </a:solidFill>
                <a:effectLst/>
                <a:latin typeface="Arial"/>
                <a:ea typeface="Arial"/>
                <a:cs typeface="Arial"/>
                <a:sym typeface="Arial"/>
              </a:rPr>
              <a:t> à Saint-Domingue présente par exemple la disparité des réactions à l’intérieur du groupe des miliciens de couleur, mulâtres ou noirs, qui </a:t>
            </a:r>
            <a:r>
              <a:rPr lang="fr-GP" sz="1100" b="1" i="0" u="none" strike="noStrike" cap="none" dirty="0">
                <a:solidFill>
                  <a:srgbClr val="000000"/>
                </a:solidFill>
                <a:effectLst/>
                <a:latin typeface="Arial"/>
                <a:ea typeface="Arial"/>
                <a:cs typeface="Arial"/>
                <a:sym typeface="Arial"/>
              </a:rPr>
              <a:t>ne forme pas un ensemble homogène</a:t>
            </a:r>
            <a:r>
              <a:rPr lang="fr-GP" sz="1100" b="0" i="0" u="none" strike="noStrike" cap="none" dirty="0">
                <a:solidFill>
                  <a:srgbClr val="000000"/>
                </a:solidFill>
                <a:effectLst/>
                <a:latin typeface="Arial"/>
                <a:ea typeface="Arial"/>
                <a:cs typeface="Arial"/>
                <a:sym typeface="Arial"/>
              </a:rPr>
              <a:t>. De même </a:t>
            </a:r>
            <a:r>
              <a:rPr lang="fr-GP" sz="1100" b="1" i="0" u="none" strike="noStrike" cap="none" dirty="0">
                <a:solidFill>
                  <a:srgbClr val="000000"/>
                </a:solidFill>
                <a:effectLst/>
                <a:latin typeface="Arial"/>
                <a:ea typeface="Arial"/>
                <a:cs typeface="Arial"/>
                <a:sym typeface="Arial"/>
              </a:rPr>
              <a:t>qq conflits éclatent</a:t>
            </a:r>
            <a:r>
              <a:rPr lang="fr-GP" sz="1100" b="0" i="0" u="none" strike="noStrike" cap="none" dirty="0">
                <a:solidFill>
                  <a:srgbClr val="000000"/>
                </a:solidFill>
                <a:effectLst/>
                <a:latin typeface="Arial"/>
                <a:ea typeface="Arial"/>
                <a:cs typeface="Arial"/>
                <a:sym typeface="Arial"/>
              </a:rPr>
              <a:t> lors que </a:t>
            </a:r>
            <a:r>
              <a:rPr lang="fr-GP" sz="1100" b="1" i="0" u="none" strike="noStrike" cap="none" dirty="0">
                <a:solidFill>
                  <a:srgbClr val="000000"/>
                </a:solidFill>
                <a:effectLst/>
                <a:latin typeface="Arial"/>
                <a:ea typeface="Arial"/>
                <a:cs typeface="Arial"/>
                <a:sym typeface="Arial"/>
              </a:rPr>
              <a:t>les deux groupes doivent servir ensemble dans des détachements (fin années 1770 ou 1783 à Limbé</a:t>
            </a:r>
            <a:r>
              <a:rPr lang="fr-GP" sz="1100" b="0" i="0" u="none" strike="noStrike" cap="none" dirty="0">
                <a:solidFill>
                  <a:srgbClr val="000000"/>
                </a:solidFill>
                <a:effectLst/>
                <a:latin typeface="Arial"/>
                <a:ea typeface="Arial"/>
                <a:cs typeface="Arial"/>
                <a:sym typeface="Arial"/>
              </a:rPr>
              <a:t>). Dans les autres colonies, si les administrateurs peuvent distinguer, dans leurs discours, les « nègres et mulâtres libres », ces </a:t>
            </a:r>
            <a:r>
              <a:rPr lang="fr-GP" sz="1100" b="1" i="0" u="none" strike="noStrike" cap="none" dirty="0">
                <a:solidFill>
                  <a:srgbClr val="000000"/>
                </a:solidFill>
                <a:effectLst/>
                <a:latin typeface="Arial"/>
                <a:ea typeface="Arial"/>
                <a:cs typeface="Arial"/>
                <a:sym typeface="Arial"/>
              </a:rPr>
              <a:t>hommes servent dans les mêmes compagnies, sans distinction liée au métissage</a:t>
            </a:r>
            <a:r>
              <a:rPr lang="fr-GP" sz="1100" b="0" i="0" u="none" strike="noStrike" cap="none" dirty="0">
                <a:solidFill>
                  <a:srgbClr val="000000"/>
                </a:solidFill>
                <a:effectLst/>
                <a:latin typeface="Arial"/>
                <a:ea typeface="Arial"/>
                <a:cs typeface="Arial"/>
                <a:sym typeface="Arial"/>
              </a:rPr>
              <a:t>. Le poids des libres de couleur dans les milices et la société est plus </a:t>
            </a:r>
            <a:r>
              <a:rPr lang="fr-GP" sz="1100" b="1" i="0" u="none" strike="noStrike" cap="none" dirty="0">
                <a:solidFill>
                  <a:srgbClr val="000000"/>
                </a:solidFill>
                <a:effectLst/>
                <a:latin typeface="Arial"/>
                <a:ea typeface="Arial"/>
                <a:cs typeface="Arial"/>
                <a:sym typeface="Arial"/>
              </a:rPr>
              <a:t>réduit</a:t>
            </a:r>
            <a:r>
              <a:rPr lang="fr-GP" sz="1100" b="0" i="0" u="none" strike="noStrike" cap="none" dirty="0">
                <a:solidFill>
                  <a:srgbClr val="000000"/>
                </a:solidFill>
                <a:effectLst/>
                <a:latin typeface="Arial"/>
                <a:ea typeface="Arial"/>
                <a:cs typeface="Arial"/>
                <a:sym typeface="Arial"/>
              </a:rPr>
              <a:t> à la même époque. (La Martinique, 14 compagnies de couleur en 1765).</a:t>
            </a:r>
          </a:p>
          <a:p>
            <a:endParaRPr lang="fr-GP" sz="1100" b="0" i="0" u="none" strike="noStrike" cap="none" dirty="0">
              <a:solidFill>
                <a:srgbClr val="000000"/>
              </a:solidFill>
              <a:effectLst/>
              <a:latin typeface="Arial"/>
              <a:ea typeface="Arial"/>
              <a:cs typeface="Arial"/>
              <a:sym typeface="Arial"/>
            </a:endParaRPr>
          </a:p>
          <a:p>
            <a:r>
              <a:rPr lang="fr-GP" sz="1100" b="1" i="0" u="none" strike="noStrike" cap="none" dirty="0">
                <a:solidFill>
                  <a:srgbClr val="000000"/>
                </a:solidFill>
                <a:effectLst/>
                <a:latin typeface="Arial"/>
                <a:ea typeface="Arial"/>
                <a:cs typeface="Arial"/>
                <a:sym typeface="Arial"/>
              </a:rPr>
              <a:t>Effets de la racialisation au sein des libres de couleur, une étude encore à fair</a:t>
            </a:r>
            <a:r>
              <a:rPr lang="fr-GP" sz="1100" b="0" i="0" u="none" strike="noStrike" cap="none" dirty="0">
                <a:solidFill>
                  <a:srgbClr val="000000"/>
                </a:solidFill>
                <a:effectLst/>
                <a:latin typeface="Arial"/>
                <a:ea typeface="Arial"/>
                <a:cs typeface="Arial"/>
                <a:sym typeface="Arial"/>
              </a:rPr>
              <a:t>e : des pistes de reflexion, notamment par l’étude des </a:t>
            </a:r>
            <a:r>
              <a:rPr lang="fr-GP" sz="1100" b="1" i="0" u="none" strike="noStrike" cap="none" dirty="0">
                <a:solidFill>
                  <a:srgbClr val="000000"/>
                </a:solidFill>
                <a:effectLst/>
                <a:latin typeface="Arial"/>
                <a:ea typeface="Arial"/>
                <a:cs typeface="Arial"/>
                <a:sym typeface="Arial"/>
              </a:rPr>
              <a:t>officiers et acteurs de la Révolution</a:t>
            </a:r>
            <a:r>
              <a:rPr lang="fr-GP" sz="1100" b="0" i="0" u="none" strike="noStrike" cap="none" dirty="0">
                <a:solidFill>
                  <a:srgbClr val="000000"/>
                </a:solidFill>
                <a:effectLst/>
                <a:latin typeface="Arial"/>
                <a:ea typeface="Arial"/>
                <a:cs typeface="Arial"/>
                <a:sym typeface="Arial"/>
              </a:rPr>
              <a:t> =&gt; sans plaquer une </a:t>
            </a:r>
            <a:r>
              <a:rPr lang="fr-GP" sz="1100" b="1" i="0" u="none" strike="noStrike" cap="none" dirty="0">
                <a:solidFill>
                  <a:srgbClr val="000000"/>
                </a:solidFill>
                <a:effectLst/>
                <a:latin typeface="Arial"/>
                <a:ea typeface="Arial"/>
                <a:cs typeface="Arial"/>
                <a:sym typeface="Arial"/>
              </a:rPr>
              <a:t>vision biaisées</a:t>
            </a:r>
            <a:r>
              <a:rPr lang="fr-GP" sz="1100" b="0" i="0" u="none" strike="noStrike" cap="none" dirty="0">
                <a:solidFill>
                  <a:srgbClr val="000000"/>
                </a:solidFill>
                <a:effectLst/>
                <a:latin typeface="Arial"/>
                <a:ea typeface="Arial"/>
                <a:cs typeface="Arial"/>
                <a:sym typeface="Arial"/>
              </a:rPr>
              <a:t> (sources colons XVIIIe) ou une </a:t>
            </a:r>
            <a:r>
              <a:rPr lang="fr-GP" sz="1100" b="1" i="0" u="none" strike="noStrike" cap="none" dirty="0">
                <a:solidFill>
                  <a:srgbClr val="000000"/>
                </a:solidFill>
                <a:effectLst/>
                <a:latin typeface="Arial"/>
                <a:ea typeface="Arial"/>
                <a:cs typeface="Arial"/>
                <a:sym typeface="Arial"/>
              </a:rPr>
              <a:t>vision contemporaine</a:t>
            </a:r>
            <a:r>
              <a:rPr lang="fr-GP" sz="1100" b="0" i="0" u="none" strike="noStrike" cap="none" dirty="0">
                <a:solidFill>
                  <a:srgbClr val="000000"/>
                </a:solidFill>
                <a:effectLst/>
                <a:latin typeface="Arial"/>
                <a:ea typeface="Arial"/>
                <a:cs typeface="Arial"/>
                <a:sym typeface="Arial"/>
              </a:rPr>
              <a:t>, ni caricaturale. Il faut </a:t>
            </a:r>
            <a:r>
              <a:rPr lang="fr-GP" sz="1100" b="1" i="0" u="none" strike="noStrike" cap="none" dirty="0">
                <a:solidFill>
                  <a:srgbClr val="000000"/>
                </a:solidFill>
                <a:effectLst/>
                <a:latin typeface="Arial"/>
                <a:ea typeface="Arial"/>
                <a:cs typeface="Arial"/>
                <a:sym typeface="Arial"/>
              </a:rPr>
              <a:t>intégrer la diversité</a:t>
            </a:r>
            <a:r>
              <a:rPr lang="fr-GP" sz="1100" b="0" i="0" u="none" strike="noStrike" cap="none" dirty="0">
                <a:solidFill>
                  <a:srgbClr val="000000"/>
                </a:solidFill>
                <a:effectLst/>
                <a:latin typeface="Arial"/>
                <a:ea typeface="Arial"/>
                <a:cs typeface="Arial"/>
                <a:sym typeface="Arial"/>
              </a:rPr>
              <a:t> de ce groupe aux intérêts et caractéristiques complexes où statuts, métissage, niveau social, richesse… s’entremêlent.</a:t>
            </a:r>
          </a:p>
        </p:txBody>
      </p:sp>
    </p:spTree>
    <p:extLst>
      <p:ext uri="{BB962C8B-B14F-4D97-AF65-F5344CB8AC3E}">
        <p14:creationId xmlns:p14="http://schemas.microsoft.com/office/powerpoint/2010/main" val="155544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a:extLst>
            <a:ext uri="{FF2B5EF4-FFF2-40B4-BE49-F238E27FC236}">
              <a16:creationId xmlns:a16="http://schemas.microsoft.com/office/drawing/2014/main" id="{89C15ADE-5C84-F7C8-6363-46DC5567EF6C}"/>
            </a:ext>
          </a:extLst>
        </p:cNvPr>
        <p:cNvGrpSpPr/>
        <p:nvPr/>
      </p:nvGrpSpPr>
      <p:grpSpPr>
        <a:xfrm>
          <a:off x="0" y="0"/>
          <a:ext cx="0" cy="0"/>
          <a:chOff x="0" y="0"/>
          <a:chExt cx="0" cy="0"/>
        </a:xfrm>
      </p:grpSpPr>
      <p:sp>
        <p:nvSpPr>
          <p:cNvPr id="115" name="Google Shape;115;g1e2179fb47f_0_45:notes">
            <a:extLst>
              <a:ext uri="{FF2B5EF4-FFF2-40B4-BE49-F238E27FC236}">
                <a16:creationId xmlns:a16="http://schemas.microsoft.com/office/drawing/2014/main" id="{05C1F241-CFF8-DC2B-B581-9DDB73E6EB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e2179fb47f_0_45:notes">
            <a:extLst>
              <a:ext uri="{FF2B5EF4-FFF2-40B4-BE49-F238E27FC236}">
                <a16:creationId xmlns:a16="http://schemas.microsoft.com/office/drawing/2014/main" id="{6AD9209B-45BD-E722-7EA8-B5ECE24EF1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Les trajectoires des miliciens et des officiers de couleur montrent ainsi </a:t>
            </a:r>
            <a:r>
              <a:rPr lang="fr-GP" sz="1100" b="1" i="0" u="none" strike="noStrike" cap="none" dirty="0">
                <a:solidFill>
                  <a:srgbClr val="000000"/>
                </a:solidFill>
                <a:effectLst/>
                <a:latin typeface="Arial"/>
                <a:ea typeface="Arial"/>
                <a:cs typeface="Arial"/>
                <a:sym typeface="Arial"/>
              </a:rPr>
              <a:t>des mécanismes à la fois d’exclusion, marqué par la politique de contrôle</a:t>
            </a:r>
            <a:r>
              <a:rPr lang="fr-GP" sz="1100" b="0" i="0" u="none" strike="noStrike" cap="none" dirty="0">
                <a:solidFill>
                  <a:srgbClr val="000000"/>
                </a:solidFill>
                <a:effectLst/>
                <a:latin typeface="Arial"/>
                <a:ea typeface="Arial"/>
                <a:cs typeface="Arial"/>
                <a:sym typeface="Arial"/>
              </a:rPr>
              <a:t> des libres de couleur et la </a:t>
            </a:r>
            <a:r>
              <a:rPr lang="fr-GP" sz="1100" b="1" i="0" u="none" strike="noStrike" cap="none" dirty="0">
                <a:solidFill>
                  <a:srgbClr val="000000"/>
                </a:solidFill>
                <a:effectLst/>
                <a:latin typeface="Arial"/>
                <a:ea typeface="Arial"/>
                <a:cs typeface="Arial"/>
                <a:sym typeface="Arial"/>
              </a:rPr>
              <a:t>racialisation</a:t>
            </a:r>
            <a:r>
              <a:rPr lang="fr-GP" sz="1100" b="0" i="0" u="none" strike="noStrike" cap="none" dirty="0">
                <a:solidFill>
                  <a:srgbClr val="000000"/>
                </a:solidFill>
                <a:effectLst/>
                <a:latin typeface="Arial"/>
                <a:ea typeface="Arial"/>
                <a:cs typeface="Arial"/>
                <a:sym typeface="Arial"/>
              </a:rPr>
              <a:t> des sociétés coloniales ainsi que d’intégration, voire de </a:t>
            </a:r>
            <a:r>
              <a:rPr lang="fr-GP" sz="1100" b="1" i="0" u="none" strike="noStrike" cap="none" dirty="0">
                <a:solidFill>
                  <a:srgbClr val="000000"/>
                </a:solidFill>
                <a:effectLst/>
                <a:latin typeface="Arial"/>
                <a:ea typeface="Arial"/>
                <a:cs typeface="Arial"/>
                <a:sym typeface="Arial"/>
              </a:rPr>
              <a:t>projet d’assimilation</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limité</a:t>
            </a:r>
            <a:r>
              <a:rPr lang="fr-GP" sz="1100" b="0" i="0" u="none" strike="noStrike" cap="none" dirty="0">
                <a:solidFill>
                  <a:srgbClr val="000000"/>
                </a:solidFill>
                <a:effectLst/>
                <a:latin typeface="Arial"/>
                <a:ea typeface="Arial"/>
                <a:cs typeface="Arial"/>
                <a:sym typeface="Arial"/>
              </a:rPr>
              <a:t>, par la </a:t>
            </a:r>
            <a:r>
              <a:rPr lang="fr-GP" sz="1100" b="1" i="0" u="none" strike="noStrike" cap="none" dirty="0">
                <a:solidFill>
                  <a:srgbClr val="000000"/>
                </a:solidFill>
                <a:effectLst/>
                <a:latin typeface="Arial"/>
                <a:ea typeface="Arial"/>
                <a:cs typeface="Arial"/>
                <a:sym typeface="Arial"/>
              </a:rPr>
              <a:t>militarisation de ces hommes</a:t>
            </a:r>
            <a:r>
              <a:rPr lang="fr-GP" sz="1100" b="0" i="0" u="none" strike="noStrike" cap="none" dirty="0">
                <a:solidFill>
                  <a:srgbClr val="000000"/>
                </a:solidFill>
                <a:effectLst/>
                <a:latin typeface="Arial"/>
                <a:ea typeface="Arial"/>
                <a:cs typeface="Arial"/>
                <a:sym typeface="Arial"/>
              </a:rPr>
              <a:t> qui atteint son </a:t>
            </a:r>
            <a:r>
              <a:rPr lang="fr-GP" sz="1100" b="1" i="0" u="none" strike="noStrike" cap="none" dirty="0">
                <a:solidFill>
                  <a:srgbClr val="000000"/>
                </a:solidFill>
                <a:effectLst/>
                <a:latin typeface="Arial"/>
                <a:ea typeface="Arial"/>
                <a:cs typeface="Arial"/>
                <a:sym typeface="Arial"/>
              </a:rPr>
              <a:t>paroxysme à la fin du siècle</a:t>
            </a:r>
            <a:r>
              <a:rPr lang="fr-GP" sz="1100" b="0" i="0" u="none" strike="noStrike" cap="none" dirty="0">
                <a:solidFill>
                  <a:srgbClr val="000000"/>
                </a:solidFill>
                <a:effectLst/>
                <a:latin typeface="Arial"/>
                <a:ea typeface="Arial"/>
                <a:cs typeface="Arial"/>
                <a:sym typeface="Arial"/>
              </a:rPr>
              <a:t>. Des logiques qui paraissent </a:t>
            </a:r>
            <a:r>
              <a:rPr lang="fr-GP" sz="1100" b="1" i="0" u="none" strike="noStrike" cap="none" dirty="0">
                <a:solidFill>
                  <a:srgbClr val="000000"/>
                </a:solidFill>
                <a:effectLst/>
                <a:latin typeface="Arial"/>
                <a:ea typeface="Arial"/>
                <a:cs typeface="Arial"/>
                <a:sym typeface="Arial"/>
              </a:rPr>
              <a:t>opposées</a:t>
            </a:r>
            <a:r>
              <a:rPr lang="fr-GP" sz="1100" b="0" i="0" u="none" strike="noStrike" cap="none" dirty="0">
                <a:solidFill>
                  <a:srgbClr val="000000"/>
                </a:solidFill>
                <a:effectLst/>
                <a:latin typeface="Arial"/>
                <a:ea typeface="Arial"/>
                <a:cs typeface="Arial"/>
                <a:sym typeface="Arial"/>
              </a:rPr>
              <a:t>, mais qui </a:t>
            </a:r>
            <a:r>
              <a:rPr lang="fr-GP" sz="1100" b="1" i="0" u="none" strike="noStrike" cap="none" dirty="0">
                <a:solidFill>
                  <a:srgbClr val="000000"/>
                </a:solidFill>
                <a:effectLst/>
                <a:latin typeface="Arial"/>
                <a:ea typeface="Arial"/>
                <a:cs typeface="Arial"/>
                <a:sym typeface="Arial"/>
              </a:rPr>
              <a:t>cohabitent </a:t>
            </a:r>
            <a:r>
              <a:rPr lang="fr-GP" sz="1100" b="0" i="0" u="none" strike="noStrike" cap="none" dirty="0">
                <a:solidFill>
                  <a:srgbClr val="000000"/>
                </a:solidFill>
                <a:effectLst/>
                <a:latin typeface="Arial"/>
                <a:ea typeface="Arial"/>
                <a:cs typeface="Arial"/>
                <a:sym typeface="Arial"/>
              </a:rPr>
              <a:t>montrant la </a:t>
            </a:r>
            <a:r>
              <a:rPr lang="fr-GP" sz="1100" b="1" i="0" u="none" strike="noStrike" cap="none" dirty="0">
                <a:solidFill>
                  <a:srgbClr val="000000"/>
                </a:solidFill>
                <a:effectLst/>
                <a:latin typeface="Arial"/>
                <a:ea typeface="Arial"/>
                <a:cs typeface="Arial"/>
                <a:sym typeface="Arial"/>
              </a:rPr>
              <a:t>complexité</a:t>
            </a:r>
            <a:r>
              <a:rPr lang="fr-GP" sz="1100" b="0" i="0" u="none" strike="noStrike" cap="none" dirty="0">
                <a:solidFill>
                  <a:srgbClr val="000000"/>
                </a:solidFill>
                <a:effectLst/>
                <a:latin typeface="Arial"/>
                <a:ea typeface="Arial"/>
                <a:cs typeface="Arial"/>
                <a:sym typeface="Arial"/>
              </a:rPr>
              <a:t> de l’ordre colonial marqué par un </a:t>
            </a:r>
            <a:r>
              <a:rPr lang="fr-GP" sz="1100" b="1" i="0" u="none" strike="noStrike" cap="none" dirty="0">
                <a:solidFill>
                  <a:srgbClr val="000000"/>
                </a:solidFill>
                <a:effectLst/>
                <a:latin typeface="Arial"/>
                <a:ea typeface="Arial"/>
                <a:cs typeface="Arial"/>
                <a:sym typeface="Arial"/>
              </a:rPr>
              <a:t>système qui hiérarchise / catégorise</a:t>
            </a:r>
            <a:r>
              <a:rPr lang="fr-GP" sz="1100" b="0" i="0" u="none" strike="noStrike" cap="none" dirty="0">
                <a:solidFill>
                  <a:srgbClr val="000000"/>
                </a:solidFill>
                <a:effectLst/>
                <a:latin typeface="Arial"/>
                <a:ea typeface="Arial"/>
                <a:cs typeface="Arial"/>
                <a:sym typeface="Arial"/>
              </a:rPr>
              <a:t>, mais ouvre </a:t>
            </a:r>
            <a:r>
              <a:rPr lang="fr-GP" sz="1100" b="1" i="0" u="none" strike="noStrike" cap="none" dirty="0">
                <a:solidFill>
                  <a:srgbClr val="000000"/>
                </a:solidFill>
                <a:effectLst/>
                <a:latin typeface="Arial"/>
                <a:ea typeface="Arial"/>
                <a:cs typeface="Arial"/>
                <a:sym typeface="Arial"/>
              </a:rPr>
              <a:t>certaines poches de liberté (contraintes)</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dont certains libres de couleur s’emparent</a:t>
            </a:r>
            <a:r>
              <a:rPr lang="fr-GP" sz="1100" b="0" i="0" u="none" strike="noStrike" cap="none" dirty="0">
                <a:solidFill>
                  <a:srgbClr val="000000"/>
                </a:solidFill>
                <a:effectLst/>
                <a:latin typeface="Arial"/>
                <a:ea typeface="Arial"/>
                <a:cs typeface="Arial"/>
                <a:sym typeface="Arial"/>
              </a:rPr>
              <a:t> à la fin du siècle et deviennent acteurs des révolutions. Des logiques qi se sont </a:t>
            </a:r>
            <a:r>
              <a:rPr lang="fr-GP" sz="1100" b="1" i="0" u="none" strike="noStrike" cap="none" dirty="0">
                <a:solidFill>
                  <a:srgbClr val="000000"/>
                </a:solidFill>
                <a:effectLst/>
                <a:latin typeface="Arial"/>
                <a:ea typeface="Arial"/>
                <a:cs typeface="Arial"/>
                <a:sym typeface="Arial"/>
              </a:rPr>
              <a:t>pas linéaire</a:t>
            </a:r>
            <a:r>
              <a:rPr lang="fr-GP" sz="1100" b="0" i="0" u="none" strike="noStrike" cap="none" dirty="0">
                <a:solidFill>
                  <a:srgbClr val="000000"/>
                </a:solidFill>
                <a:effectLst/>
                <a:latin typeface="Arial"/>
                <a:ea typeface="Arial"/>
                <a:cs typeface="Arial"/>
                <a:sym typeface="Arial"/>
              </a:rPr>
              <a:t>, comme le montre </a:t>
            </a:r>
            <a:r>
              <a:rPr lang="fr-GP" sz="1100" b="1" i="0" u="none" strike="noStrike" cap="none" dirty="0">
                <a:solidFill>
                  <a:srgbClr val="000000"/>
                </a:solidFill>
                <a:effectLst/>
                <a:latin typeface="Arial"/>
                <a:ea typeface="Arial"/>
                <a:cs typeface="Arial"/>
                <a:sym typeface="Arial"/>
              </a:rPr>
              <a:t>l’ouverture, puis la fermture, et enfin la réouverture</a:t>
            </a:r>
            <a:r>
              <a:rPr lang="fr-GP" sz="1100" b="0" i="0" u="none" strike="noStrike" cap="none" dirty="0">
                <a:solidFill>
                  <a:srgbClr val="000000"/>
                </a:solidFill>
                <a:effectLst/>
                <a:latin typeface="Arial"/>
                <a:ea typeface="Arial"/>
                <a:cs typeface="Arial"/>
                <a:sym typeface="Arial"/>
              </a:rPr>
              <a:t> du </a:t>
            </a:r>
            <a:r>
              <a:rPr lang="fr-GP" sz="1100" b="1" i="0" u="none" strike="noStrike" cap="none" dirty="0">
                <a:solidFill>
                  <a:srgbClr val="000000"/>
                </a:solidFill>
                <a:effectLst/>
                <a:latin typeface="Arial"/>
                <a:ea typeface="Arial"/>
                <a:cs typeface="Arial"/>
                <a:sym typeface="Arial"/>
              </a:rPr>
              <a:t>coprs des officiers</a:t>
            </a:r>
            <a:r>
              <a:rPr lang="fr-GP" sz="1100" b="0" i="0" u="none" strike="noStrike" cap="none" dirty="0">
                <a:solidFill>
                  <a:srgbClr val="000000"/>
                </a:solidFill>
                <a:effectLst/>
                <a:latin typeface="Arial"/>
                <a:ea typeface="Arial"/>
                <a:cs typeface="Arial"/>
                <a:sym typeface="Arial"/>
              </a:rPr>
              <a:t> aux libres de couleur. </a:t>
            </a:r>
          </a:p>
          <a:p>
            <a:r>
              <a:rPr lang="fr-GP" sz="1100" b="0" i="0" u="none" strike="noStrike" cap="none" dirty="0">
                <a:solidFill>
                  <a:srgbClr val="000000"/>
                </a:solidFill>
                <a:effectLst/>
                <a:latin typeface="Arial"/>
                <a:ea typeface="Arial"/>
                <a:cs typeface="Arial"/>
                <a:sym typeface="Arial"/>
              </a:rPr>
              <a:t>Pourtant marqué par un processus de </a:t>
            </a:r>
            <a:r>
              <a:rPr lang="fr-GP" sz="1100" b="1" i="0" u="none" strike="noStrike" cap="none" dirty="0">
                <a:solidFill>
                  <a:srgbClr val="000000"/>
                </a:solidFill>
                <a:effectLst/>
                <a:latin typeface="Arial"/>
                <a:ea typeface="Arial"/>
                <a:cs typeface="Arial"/>
                <a:sym typeface="Arial"/>
              </a:rPr>
              <a:t>racialisation</a:t>
            </a:r>
            <a:r>
              <a:rPr lang="fr-GP" sz="1100" b="0" i="0" u="none" strike="noStrike" cap="none" dirty="0">
                <a:solidFill>
                  <a:srgbClr val="000000"/>
                </a:solidFill>
                <a:effectLst/>
                <a:latin typeface="Arial"/>
                <a:ea typeface="Arial"/>
                <a:cs typeface="Arial"/>
                <a:sym typeface="Arial"/>
              </a:rPr>
              <a:t> et de contrôle des populations noirs, la </a:t>
            </a:r>
            <a:r>
              <a:rPr lang="fr-GP" sz="1100" b="1" i="0" u="none" strike="noStrike" cap="none" dirty="0">
                <a:solidFill>
                  <a:srgbClr val="000000"/>
                </a:solidFill>
                <a:effectLst/>
                <a:latin typeface="Arial"/>
                <a:ea typeface="Arial"/>
                <a:cs typeface="Arial"/>
                <a:sym typeface="Arial"/>
              </a:rPr>
              <a:t>milice</a:t>
            </a:r>
            <a:r>
              <a:rPr lang="fr-GP" sz="1100" b="0" i="0" u="none" strike="noStrike" cap="none" dirty="0">
                <a:solidFill>
                  <a:srgbClr val="000000"/>
                </a:solidFill>
                <a:effectLst/>
                <a:latin typeface="Arial"/>
                <a:ea typeface="Arial"/>
                <a:cs typeface="Arial"/>
                <a:sym typeface="Arial"/>
              </a:rPr>
              <a:t> (avant la Révolution) ouvre de nouvelles voies d’ascension dans les sociétés coloniales dans les dernières décennies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Devenus officiers pour certains durant la période révolutionnaire événements, les libres de couleur accèdent pour la première fois en grand nombre à des postes de commandement. Leurs profils illustrent l’ascension d’une </a:t>
            </a:r>
            <a:r>
              <a:rPr lang="fr-GP" sz="1100" b="1" i="0" u="none" strike="noStrike" cap="none" dirty="0">
                <a:solidFill>
                  <a:srgbClr val="000000"/>
                </a:solidFill>
                <a:effectLst/>
                <a:latin typeface="Arial"/>
                <a:ea typeface="Arial"/>
                <a:cs typeface="Arial"/>
                <a:sym typeface="Arial"/>
              </a:rPr>
              <a:t>nouvelle catégorie de la société</a:t>
            </a:r>
            <a:r>
              <a:rPr lang="fr-GP" sz="1100" b="0" i="0" u="none" strike="noStrike" cap="none" dirty="0">
                <a:solidFill>
                  <a:srgbClr val="000000"/>
                </a:solidFill>
                <a:effectLst/>
                <a:latin typeface="Arial"/>
                <a:ea typeface="Arial"/>
                <a:cs typeface="Arial"/>
                <a:sym typeface="Arial"/>
              </a:rPr>
              <a:t> qui déjà initiée à la fin de l’Ancien Régime. Ils ne sont pas tous soldats, mais formés au maniement des armes et à l’art de la guerre par la milice, </a:t>
            </a:r>
            <a:r>
              <a:rPr lang="fr-GP" sz="1100" b="1" i="0" u="none" strike="noStrike" cap="none" dirty="0">
                <a:solidFill>
                  <a:srgbClr val="000000"/>
                </a:solidFill>
                <a:effectLst/>
                <a:latin typeface="Arial"/>
                <a:ea typeface="Arial"/>
                <a:cs typeface="Arial"/>
                <a:sym typeface="Arial"/>
              </a:rPr>
              <a:t>ils expérimentent par leurs services une condition embryonnaire de citoyen</a:t>
            </a:r>
            <a:r>
              <a:rPr lang="fr-GP" sz="1100" b="0" i="0" u="none" strike="noStrike" cap="none" dirty="0">
                <a:solidFill>
                  <a:srgbClr val="000000"/>
                </a:solidFill>
                <a:effectLst/>
                <a:latin typeface="Arial"/>
                <a:ea typeface="Arial"/>
                <a:cs typeface="Arial"/>
                <a:sym typeface="Arial"/>
              </a:rPr>
              <a:t> dans les colonies françaises.</a:t>
            </a:r>
          </a:p>
          <a:p>
            <a:r>
              <a:rPr lang="fr-GP" sz="1100" b="1" i="0" u="none" strike="noStrike" cap="none" dirty="0">
                <a:solidFill>
                  <a:srgbClr val="000000"/>
                </a:solidFill>
                <a:effectLst/>
                <a:latin typeface="Arial"/>
                <a:ea typeface="Arial"/>
                <a:cs typeface="Arial"/>
                <a:sym typeface="Arial"/>
              </a:rPr>
              <a:t>Racialisation</a:t>
            </a:r>
            <a:r>
              <a:rPr lang="fr-GP" sz="1100" b="0" i="0" u="none" strike="noStrike" cap="none" dirty="0">
                <a:solidFill>
                  <a:srgbClr val="000000"/>
                </a:solidFill>
                <a:effectLst/>
                <a:latin typeface="Arial"/>
                <a:ea typeface="Arial"/>
                <a:cs typeface="Arial"/>
                <a:sym typeface="Arial"/>
              </a:rPr>
              <a:t> qui inscrit également un empreinte sur les sociétés coloniales dont les </a:t>
            </a:r>
            <a:r>
              <a:rPr lang="fr-GP" sz="1100" b="1" i="0" u="none" strike="noStrike" cap="none" dirty="0">
                <a:solidFill>
                  <a:srgbClr val="000000"/>
                </a:solidFill>
                <a:effectLst/>
                <a:latin typeface="Arial"/>
                <a:ea typeface="Arial"/>
                <a:cs typeface="Arial"/>
                <a:sym typeface="Arial"/>
              </a:rPr>
              <a:t>barrières se figent</a:t>
            </a:r>
            <a:r>
              <a:rPr lang="fr-GP" sz="1100" b="0" i="0" u="none" strike="noStrike" cap="none" dirty="0">
                <a:solidFill>
                  <a:srgbClr val="000000"/>
                </a:solidFill>
                <a:effectLst/>
                <a:latin typeface="Arial"/>
                <a:ea typeface="Arial"/>
                <a:cs typeface="Arial"/>
                <a:sym typeface="Arial"/>
              </a:rPr>
              <a:t>, se crispent, même peut-être au sein du groupe de couleur et ouvrent au début du XIXe siècle sur une société post révolutionnaire et coloniale complexe où en plus des héritages de l’Ancien régime, </a:t>
            </a:r>
            <a:r>
              <a:rPr lang="fr-GP" sz="1100" b="1" i="0" u="none" strike="noStrike" cap="none" dirty="0">
                <a:solidFill>
                  <a:srgbClr val="000000"/>
                </a:solidFill>
                <a:effectLst/>
                <a:latin typeface="Arial"/>
                <a:ea typeface="Arial"/>
                <a:cs typeface="Arial"/>
                <a:sym typeface="Arial"/>
              </a:rPr>
              <a:t>s’ajoutent de nouvelles strates dans les inégalités et le racisme au sein de l’empire colonial français.</a:t>
            </a:r>
            <a:endParaRPr lang="fr-GP"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7070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e2179fb47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e2179fb47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GP" sz="1100" b="0" i="0" u="none" strike="noStrike" cap="none" dirty="0">
                <a:solidFill>
                  <a:srgbClr val="000000"/>
                </a:solidFill>
                <a:effectLst/>
                <a:latin typeface="Arial"/>
                <a:ea typeface="Arial"/>
                <a:cs typeface="Arial"/>
                <a:sym typeface="Arial"/>
              </a:rPr>
              <a:t>A la fin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après quelques très rares noms de combattents (esclaves marrons) ou officiers de milice au cours du siècle, l’histoire retient les premiers noms d’officiers noirs : Delgrès, Ignace et Pelage en Guadeloupe, ou de Jean Jacques Dessalines et Toussaint Louverture à Saint-Domingue (Haïti). S’ils symbolisent une nouvelle catégorie relativement importante d’hommes de couleur officiers dans les colonies françaises, ils nous interrogent sur la place des hommes de couleur à l’épique coloniale. Comment sont-ils traités dans la spciété coloniale française du XVIIIe sècle ? Quelles sont les logiques qui ont menées à leurs ascensions, mais aussi quelq sont été les obstacles, les fermetures qui ont pesés sur les hommes noirs durant le XVIIIe siècle… et ce dans un domaine spécifique (mon domaine de recherches) et pour cela je vais vous présenter les milices.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GP" sz="1100" b="0" i="0" u="none" strike="noStrike" cap="none" dirty="0">
                <a:solidFill>
                  <a:srgbClr val="000000"/>
                </a:solidFill>
                <a:effectLst/>
                <a:latin typeface="Arial"/>
                <a:ea typeface="Arial"/>
                <a:cs typeface="Arial"/>
                <a:sym typeface="Arial"/>
              </a:rPr>
              <a:t>Milices :</a:t>
            </a:r>
          </a:p>
          <a:p>
            <a:r>
              <a:rPr lang="fr-GP" sz="1100" b="0" i="0" u="none" strike="noStrike" cap="none" dirty="0">
                <a:solidFill>
                  <a:srgbClr val="000000"/>
                </a:solidFill>
                <a:effectLst/>
                <a:latin typeface="Arial"/>
                <a:ea typeface="Arial"/>
                <a:cs typeface="Arial"/>
                <a:sym typeface="Arial"/>
              </a:rPr>
              <a:t>Mes travaux sur cette institution coloniale ont été fait, plus que dans une approche purement militaire, dans une perspective essentiellement sociale, l’objectif étant d’étudier les sociétés coloniales par le prisme des milices.</a:t>
            </a:r>
          </a:p>
          <a:p>
            <a:r>
              <a:rPr lang="fr-GP" sz="1100" b="0" i="0" u="none" strike="noStrike" cap="none" dirty="0">
                <a:solidFill>
                  <a:srgbClr val="000000"/>
                </a:solidFill>
                <a:effectLst/>
                <a:latin typeface="Arial"/>
                <a:ea typeface="Arial"/>
                <a:cs typeface="Arial"/>
                <a:sym typeface="Arial"/>
              </a:rPr>
              <a:t>Presques toutes les colonies françaises ont produit une milice (Amérique du Nord, Caraïbes, Guyane, océan Indien avec même une petite milice à la fin de la période en Inde). Les milices naissent avec la colonisation. Chaque nouvelle colonie connaît une période où les colons armés se rassemblent sous une forme plus ou moins formelle pour la défense. C’est ce que j’ai appelé la proto-milice (contexte peu soldats, militarisation au cours du XVIIIe s) CARTE. Cette première phase évolue, lorsque la colonie est contrôlée directement par la couronne et que les institutions se développe (envoi d’un intendant) pour devenir officiellement des milices institutionalisées. Par exemples, les premiers colons des Antilles se réunissent en compagnies dès les premières années au début du XVIIe siècle, puis les premières législations qui codifie les milices antillaises dates des années 1680. Les colonies plus récentes, connaissent le même schéma, mais décalée. Comme la Guyane et la Louisiane dont la colonisation effective se situe au tournant du siècle, et leurs milices se structurent dans la première partie du XVIIIe s. (ou Mascareignes).</a:t>
            </a:r>
          </a:p>
          <a:p>
            <a:r>
              <a:rPr lang="fr-GP" sz="1100" b="0" i="0" u="none" strike="noStrike" cap="none" dirty="0">
                <a:solidFill>
                  <a:srgbClr val="000000"/>
                </a:solidFill>
                <a:effectLst/>
                <a:latin typeface="Arial"/>
                <a:ea typeface="Arial"/>
                <a:cs typeface="Arial"/>
                <a:sym typeface="Arial"/>
              </a:rPr>
              <a:t>Les milices coloniales, une fois institutionalisée, prennent de l’ampleur démographique (nombres de compagnies par quartier) et des pouvoirs : représentant local de l’autorité coloniale, fonction de défense en cas de danger (voire offensive dans certains espaces ou circonstances). Si le premier tend à augmenter au cours du XVIIIe siècle, les fonctions militaires des miliciens, en général, diminue notamment après la Guerre de Sept ans… sauf pour les miliciens noirs.</a:t>
            </a:r>
          </a:p>
          <a:p>
            <a:r>
              <a:rPr lang="fr-GP" sz="1100" b="0" i="0" u="none" strike="noStrike" cap="none" dirty="0">
                <a:solidFill>
                  <a:srgbClr val="000000"/>
                </a:solidFill>
                <a:effectLst/>
                <a:latin typeface="Arial"/>
                <a:ea typeface="Arial"/>
                <a:cs typeface="Arial"/>
                <a:sym typeface="Arial"/>
              </a:rPr>
              <a:t>En effet le traitement des hommes de couleur dans les milices coloniales est spécifique et diffère du reste de la population coloniale, dès leur premiers enrôlement jusqu’à la fin du XVIIIe siècle.</a:t>
            </a:r>
          </a:p>
        </p:txBody>
      </p:sp>
    </p:spTree>
    <p:extLst>
      <p:ext uri="{BB962C8B-B14F-4D97-AF65-F5344CB8AC3E}">
        <p14:creationId xmlns:p14="http://schemas.microsoft.com/office/powerpoint/2010/main" val="174636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GP" sz="1100" b="0" i="0" u="none" strike="noStrike" cap="none" dirty="0">
                <a:solidFill>
                  <a:srgbClr val="000000"/>
                </a:solidFill>
                <a:effectLst/>
                <a:latin typeface="Arial"/>
                <a:ea typeface="Arial"/>
                <a:cs typeface="Arial"/>
                <a:sym typeface="Arial"/>
              </a:rPr>
              <a:t>J’utilise plusieurs appelation, notamment celle de homme de couleur ou libre de couleur; cette appellation date de l’époque moderne et est la plus courante notamment dans les recensements, revues et sources sur les populations coloniales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pour qualifier un groupe hétérogène se composant d’hommes noirs libres et d’esclaves (affranchis ou descandants d’affranchis pour libres de couleur), aux statuts et situations divers (appelation “noirs” plus contemporaine). Le terme de couleur en lui-même correspond à une catégorie complexe et évolutive qu’il faut interroger.</a:t>
            </a:r>
            <a:r>
              <a:rPr lang="fr-GP" dirty="0">
                <a:effectLst/>
              </a:rPr>
              <a:t> </a:t>
            </a:r>
          </a:p>
          <a:p>
            <a:endParaRPr lang="fr-GP" dirty="0">
              <a:effectLst/>
            </a:endParaRPr>
          </a:p>
          <a:p>
            <a:r>
              <a:rPr lang="fr-GP" sz="1100" b="0" i="0" u="none" strike="noStrike" cap="none" dirty="0">
                <a:solidFill>
                  <a:srgbClr val="000000"/>
                </a:solidFill>
                <a:effectLst/>
                <a:latin typeface="Arial"/>
                <a:ea typeface="Arial"/>
                <a:cs typeface="Arial"/>
                <a:sym typeface="Arial"/>
              </a:rPr>
              <a:t>“couleur” : Dans les sociétés coloniales françaises des XVIIe-XVIIIe siècles, la </a:t>
            </a:r>
            <a:r>
              <a:rPr lang="fr-GP" sz="1100" b="1" i="0" u="none" strike="noStrike" cap="none" dirty="0">
                <a:solidFill>
                  <a:srgbClr val="000000"/>
                </a:solidFill>
                <a:effectLst/>
                <a:latin typeface="Arial"/>
                <a:ea typeface="Arial"/>
                <a:cs typeface="Arial"/>
                <a:sym typeface="Arial"/>
              </a:rPr>
              <a:t>« couleur » n’est pas seulement une apparence physique</a:t>
            </a:r>
            <a:r>
              <a:rPr lang="fr-GP" sz="1100" b="0" i="0" u="none" strike="noStrike" cap="none" dirty="0">
                <a:solidFill>
                  <a:srgbClr val="000000"/>
                </a:solidFill>
                <a:effectLst/>
                <a:latin typeface="Arial"/>
                <a:ea typeface="Arial"/>
                <a:cs typeface="Arial"/>
                <a:sym typeface="Arial"/>
              </a:rPr>
              <a:t>. C’est une </a:t>
            </a:r>
            <a:r>
              <a:rPr lang="fr-GP" sz="1100" b="1" i="0" u="none" strike="noStrike" cap="none" dirty="0">
                <a:solidFill>
                  <a:srgbClr val="000000"/>
                </a:solidFill>
                <a:effectLst/>
                <a:latin typeface="Arial"/>
                <a:ea typeface="Arial"/>
                <a:cs typeface="Arial"/>
                <a:sym typeface="Arial"/>
              </a:rPr>
              <a:t>catégorie sociale, juridique et politique</a:t>
            </a:r>
            <a:r>
              <a:rPr lang="fr-GP" sz="1100" b="0" i="0" u="none" strike="noStrike" cap="none" dirty="0">
                <a:solidFill>
                  <a:srgbClr val="000000"/>
                </a:solidFill>
                <a:effectLst/>
                <a:latin typeface="Arial"/>
                <a:ea typeface="Arial"/>
                <a:cs typeface="Arial"/>
                <a:sym typeface="Arial"/>
              </a:rPr>
              <a:t> qui sert à classer les individus et à distribuer inégalement les droits. Frédéric Régent montre qu’un libre de couleur se distingue d’un blanc non seulement par la couleur de peau, mais aussi par un </a:t>
            </a:r>
            <a:r>
              <a:rPr lang="fr-GP" sz="1100" b="1" i="0" u="none" strike="noStrike" cap="none" dirty="0">
                <a:solidFill>
                  <a:srgbClr val="000000"/>
                </a:solidFill>
                <a:effectLst/>
                <a:latin typeface="Arial"/>
                <a:ea typeface="Arial"/>
                <a:cs typeface="Arial"/>
                <a:sym typeface="Arial"/>
              </a:rPr>
              <a:t>statut juridique inférieur</a:t>
            </a:r>
            <a:r>
              <a:rPr lang="fr-GP" sz="1100" b="0" i="0" u="none" strike="noStrike" cap="none" dirty="0">
                <a:solidFill>
                  <a:srgbClr val="000000"/>
                </a:solidFill>
                <a:effectLst/>
                <a:latin typeface="Arial"/>
                <a:ea typeface="Arial"/>
                <a:cs typeface="Arial"/>
                <a:sym typeface="Arial"/>
              </a:rPr>
              <a:t>, avec des interdits et des charges spécifiques.  Il parle d’un </a:t>
            </a:r>
            <a:r>
              <a:rPr lang="fr-GP" sz="1100" b="1" i="0" u="none" strike="noStrike" cap="none" dirty="0">
                <a:solidFill>
                  <a:srgbClr val="000000"/>
                </a:solidFill>
                <a:effectLst/>
                <a:latin typeface="Arial"/>
                <a:ea typeface="Arial"/>
                <a:cs typeface="Arial"/>
                <a:sym typeface="Arial"/>
              </a:rPr>
              <a:t>couleur-statut</a:t>
            </a:r>
            <a:r>
              <a:rPr lang="fr-GP" sz="1100" b="0" i="0" u="none" strike="noStrike" cap="none" dirty="0">
                <a:solidFill>
                  <a:srgbClr val="000000"/>
                </a:solidFill>
                <a:effectLst/>
                <a:latin typeface="Arial"/>
                <a:ea typeface="Arial"/>
                <a:cs typeface="Arial"/>
                <a:sym typeface="Arial"/>
              </a:rPr>
              <a:t> : elle organise une hiérarchie entre </a:t>
            </a:r>
            <a:r>
              <a:rPr lang="fr-GP" sz="1100" b="1" i="0" u="none" strike="noStrike" cap="none" dirty="0">
                <a:solidFill>
                  <a:srgbClr val="000000"/>
                </a:solidFill>
                <a:effectLst/>
                <a:latin typeface="Arial"/>
                <a:ea typeface="Arial"/>
                <a:cs typeface="Arial"/>
                <a:sym typeface="Arial"/>
              </a:rPr>
              <a:t>réputés blancs</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gens de couleur libres</a:t>
            </a:r>
            <a:r>
              <a:rPr lang="fr-GP" sz="1100" b="0" i="0" u="none" strike="noStrike" cap="none" dirty="0">
                <a:solidFill>
                  <a:srgbClr val="000000"/>
                </a:solidFill>
                <a:effectLst/>
                <a:latin typeface="Arial"/>
                <a:ea typeface="Arial"/>
                <a:cs typeface="Arial"/>
                <a:sym typeface="Arial"/>
              </a:rPr>
              <a:t> et </a:t>
            </a:r>
            <a:r>
              <a:rPr lang="fr-GP" sz="1100" b="1" i="0" u="none" strike="noStrike" cap="none" dirty="0">
                <a:solidFill>
                  <a:srgbClr val="000000"/>
                </a:solidFill>
                <a:effectLst/>
                <a:latin typeface="Arial"/>
                <a:ea typeface="Arial"/>
                <a:cs typeface="Arial"/>
                <a:sym typeface="Arial"/>
              </a:rPr>
              <a:t>esclaves</a:t>
            </a:r>
            <a:r>
              <a:rPr lang="fr-GP" sz="1100" b="0" i="0" u="none" strike="noStrike" cap="none" dirty="0">
                <a:solidFill>
                  <a:srgbClr val="000000"/>
                </a:solidFill>
                <a:effectLst/>
                <a:latin typeface="Arial"/>
                <a:ea typeface="Arial"/>
                <a:cs typeface="Arial"/>
                <a:sym typeface="Arial"/>
              </a:rPr>
              <a:t>. Ce n’est donc pas un simple descriptif visuel ; c’est un </a:t>
            </a:r>
            <a:r>
              <a:rPr lang="fr-GP" sz="1100" b="1" i="0" u="none" strike="noStrike" cap="none" dirty="0">
                <a:solidFill>
                  <a:srgbClr val="000000"/>
                </a:solidFill>
                <a:effectLst/>
                <a:latin typeface="Arial"/>
                <a:ea typeface="Arial"/>
                <a:cs typeface="Arial"/>
                <a:sym typeface="Arial"/>
              </a:rPr>
              <a:t>outil de ségrégation</a:t>
            </a:r>
            <a:r>
              <a:rPr lang="fr-GP" sz="1100" b="0" i="0" u="none" strike="noStrike" cap="none" dirty="0">
                <a:solidFill>
                  <a:srgbClr val="000000"/>
                </a:solidFill>
                <a:effectLst/>
                <a:latin typeface="Arial"/>
                <a:ea typeface="Arial"/>
                <a:cs typeface="Arial"/>
                <a:sym typeface="Arial"/>
              </a:rPr>
              <a:t> au cœur de l’ordre colonial. L</a:t>
            </a:r>
            <a:r>
              <a:rPr lang="fr-GP" sz="1100" b="1" i="0" u="none" strike="noStrike" cap="none" dirty="0">
                <a:solidFill>
                  <a:srgbClr val="000000"/>
                </a:solidFill>
                <a:effectLst/>
                <a:latin typeface="Arial"/>
                <a:ea typeface="Arial"/>
                <a:cs typeface="Arial"/>
                <a:sym typeface="Arial"/>
              </a:rPr>
              <a:t>a “couleur” désigne moins ce que l’on voit que la place qu’une société assigne à chacun</a:t>
            </a:r>
            <a:r>
              <a:rPr lang="fr-GP" sz="1100" b="0" i="0" u="none" strike="noStrike" cap="none" dirty="0">
                <a:solidFill>
                  <a:srgbClr val="000000"/>
                </a:solidFill>
                <a:effectLst/>
                <a:latin typeface="Arial"/>
                <a:ea typeface="Arial"/>
                <a:cs typeface="Arial"/>
                <a:sym typeface="Arial"/>
              </a:rPr>
              <a:t>. Elle renvoie à la fois à l’apparence, à l’ascendance supposée et aux droits reconnus ou refusés.</a:t>
            </a:r>
          </a:p>
          <a:p>
            <a:r>
              <a:rPr lang="fr-GP" sz="1100" b="0" i="0" u="none" strike="noStrike" cap="none" dirty="0">
                <a:solidFill>
                  <a:srgbClr val="000000"/>
                </a:solidFill>
                <a:effectLst/>
                <a:latin typeface="Arial"/>
                <a:ea typeface="Arial"/>
                <a:cs typeface="Arial"/>
                <a:sym typeface="Arial"/>
              </a:rPr>
              <a:t>Dans cette lignée, plusieurs historiens mettent en avant la notion de </a:t>
            </a:r>
            <a:r>
              <a:rPr lang="fr-GP" sz="1100" b="1" i="0" u="none" strike="noStrike" cap="none" dirty="0">
                <a:solidFill>
                  <a:srgbClr val="000000"/>
                </a:solidFill>
                <a:effectLst/>
                <a:latin typeface="Arial"/>
                <a:ea typeface="Arial"/>
                <a:cs typeface="Arial"/>
                <a:sym typeface="Arial"/>
              </a:rPr>
              <a:t>préjugé de couleur</a:t>
            </a:r>
            <a:r>
              <a:rPr lang="fr-GP" sz="1100" b="0" i="0" u="none" strike="noStrike" cap="none" dirty="0">
                <a:solidFill>
                  <a:srgbClr val="000000"/>
                </a:solidFill>
                <a:effectLst/>
                <a:latin typeface="Arial"/>
                <a:ea typeface="Arial"/>
                <a:cs typeface="Arial"/>
                <a:sym typeface="Arial"/>
              </a:rPr>
              <a:t> : elle désigne une discrimination structurée par cette classification coloniale.</a:t>
            </a:r>
          </a:p>
          <a:p>
            <a:r>
              <a:rPr lang="fr-GP" sz="1100" b="0" i="0" u="none" strike="noStrike" cap="none" dirty="0">
                <a:solidFill>
                  <a:srgbClr val="000000"/>
                </a:solidFill>
                <a:effectLst/>
                <a:latin typeface="Arial"/>
                <a:ea typeface="Arial"/>
                <a:cs typeface="Arial"/>
                <a:sym typeface="Arial"/>
              </a:rPr>
              <a:t>Chez Frédéric Régent, le </a:t>
            </a:r>
            <a:r>
              <a:rPr lang="fr-GP" sz="1100" b="1" i="0" u="none" strike="noStrike" cap="none" dirty="0">
                <a:solidFill>
                  <a:srgbClr val="000000"/>
                </a:solidFill>
                <a:effectLst/>
                <a:latin typeface="Arial"/>
                <a:ea typeface="Arial"/>
                <a:cs typeface="Arial"/>
                <a:sym typeface="Arial"/>
              </a:rPr>
              <a:t>préjugé de couleur</a:t>
            </a:r>
            <a:r>
              <a:rPr lang="fr-GP" sz="1100" b="0" i="0" u="none" strike="noStrike" cap="none" dirty="0">
                <a:solidFill>
                  <a:srgbClr val="000000"/>
                </a:solidFill>
                <a:effectLst/>
                <a:latin typeface="Arial"/>
                <a:ea typeface="Arial"/>
                <a:cs typeface="Arial"/>
                <a:sym typeface="Arial"/>
              </a:rPr>
              <a:t> désigne la </a:t>
            </a:r>
            <a:r>
              <a:rPr lang="fr-GP" sz="1100" b="1" i="0" u="none" strike="noStrike" cap="none" dirty="0">
                <a:solidFill>
                  <a:srgbClr val="000000"/>
                </a:solidFill>
                <a:effectLst/>
                <a:latin typeface="Arial"/>
                <a:ea typeface="Arial"/>
                <a:cs typeface="Arial"/>
                <a:sym typeface="Arial"/>
              </a:rPr>
              <a:t>discrimination juridique, sociale et politique</a:t>
            </a:r>
            <a:r>
              <a:rPr lang="fr-GP" sz="1100" b="0" i="0" u="none" strike="noStrike" cap="none" dirty="0">
                <a:solidFill>
                  <a:srgbClr val="000000"/>
                </a:solidFill>
                <a:effectLst/>
                <a:latin typeface="Arial"/>
                <a:ea typeface="Arial"/>
                <a:cs typeface="Arial"/>
                <a:sym typeface="Arial"/>
              </a:rPr>
              <a:t> qui se met progressivement en place dans les colonies françaises au XVIIIe siècle entre les libres réputés blancs et les </a:t>
            </a:r>
            <a:r>
              <a:rPr lang="fr-GP" sz="1100" b="1" i="0" u="none" strike="noStrike" cap="none" dirty="0">
                <a:solidFill>
                  <a:srgbClr val="000000"/>
                </a:solidFill>
                <a:effectLst/>
                <a:latin typeface="Arial"/>
                <a:ea typeface="Arial"/>
                <a:cs typeface="Arial"/>
                <a:sym typeface="Arial"/>
              </a:rPr>
              <a:t>gens de couleur libres</a:t>
            </a:r>
            <a:r>
              <a:rPr lang="fr-GP" sz="1100" b="0" i="0" u="none" strike="noStrike" cap="none" dirty="0">
                <a:solidFill>
                  <a:srgbClr val="000000"/>
                </a:solidFill>
                <a:effectLst/>
                <a:latin typeface="Arial"/>
                <a:ea typeface="Arial"/>
                <a:cs typeface="Arial"/>
                <a:sym typeface="Arial"/>
              </a:rPr>
              <a:t>. C’est un </a:t>
            </a:r>
            <a:r>
              <a:rPr lang="fr-GP" sz="1100" b="1" i="0" u="none" strike="noStrike" cap="none" dirty="0">
                <a:solidFill>
                  <a:srgbClr val="000000"/>
                </a:solidFill>
                <a:effectLst/>
                <a:latin typeface="Arial"/>
                <a:ea typeface="Arial"/>
                <a:cs typeface="Arial"/>
                <a:sym typeface="Arial"/>
              </a:rPr>
              <a:t>système d’inégalités</a:t>
            </a:r>
            <a:r>
              <a:rPr lang="fr-GP" sz="1100" b="0" i="0" u="none" strike="noStrike" cap="none" dirty="0">
                <a:solidFill>
                  <a:srgbClr val="000000"/>
                </a:solidFill>
                <a:effectLst/>
                <a:latin typeface="Arial"/>
                <a:ea typeface="Arial"/>
                <a:cs typeface="Arial"/>
                <a:sym typeface="Arial"/>
              </a:rPr>
              <a:t> qui fabrique une hiérarchie coloniale en associant la couleur à un statut, à des droits restreints et à une position sociale inférieure. Régent différencie ce « préjugé de couleur » du </a:t>
            </a:r>
            <a:r>
              <a:rPr lang="fr-GP" sz="1100" b="1" i="0" u="none" strike="noStrike" cap="none" dirty="0">
                <a:solidFill>
                  <a:srgbClr val="000000"/>
                </a:solidFill>
                <a:effectLst/>
                <a:latin typeface="Arial"/>
                <a:ea typeface="Arial"/>
                <a:cs typeface="Arial"/>
                <a:sym typeface="Arial"/>
              </a:rPr>
              <a:t>préjugé de race</a:t>
            </a:r>
            <a:r>
              <a:rPr lang="fr-GP" sz="1100" b="0" i="0" u="none" strike="noStrike" cap="none" dirty="0">
                <a:solidFill>
                  <a:srgbClr val="000000"/>
                </a:solidFill>
                <a:effectLst/>
                <a:latin typeface="Arial"/>
                <a:ea typeface="Arial"/>
                <a:cs typeface="Arial"/>
                <a:sym typeface="Arial"/>
              </a:rPr>
              <a:t> qui s’impose plus tard.</a:t>
            </a:r>
          </a:p>
        </p:txBody>
      </p:sp>
    </p:spTree>
    <p:extLst>
      <p:ext uri="{BB962C8B-B14F-4D97-AF65-F5344CB8AC3E}">
        <p14:creationId xmlns:p14="http://schemas.microsoft.com/office/powerpoint/2010/main" val="398261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80D4-F875-4673-34D2-B7D91A8F5D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DE637B-4898-1E72-0346-A3199DEF8833}"/>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B863796E-119C-CDFD-CFAD-653D5DA2D412}"/>
              </a:ext>
            </a:extLst>
          </p:cNvPr>
          <p:cNvSpPr>
            <a:spLocks noGrp="1"/>
          </p:cNvSpPr>
          <p:nvPr>
            <p:ph type="body" idx="1"/>
          </p:nvPr>
        </p:nvSpPr>
        <p:spPr/>
        <p:txBody>
          <a:bodyPr/>
          <a:lstStyle/>
          <a:p>
            <a:r>
              <a:rPr lang="fr-GP" sz="1100" b="0" i="0" u="none" strike="noStrike" cap="none" dirty="0">
                <a:solidFill>
                  <a:srgbClr val="000000"/>
                </a:solidFill>
                <a:effectLst/>
                <a:latin typeface="Arial"/>
                <a:ea typeface="Arial"/>
                <a:cs typeface="Arial"/>
                <a:sym typeface="Arial"/>
              </a:rPr>
              <a:t>J’utilise plusieurs appelation, notamment celle de homme de couleur ou libre de couleur; cette appellation date de l’époque moderne et est la plus courante notamment dans les recensements, revues et sources sur les populations coloniales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pour qualifier un groupe hétérogène se composant d’hommes noirs libres et d’esclaves (affranchis ou descandants d’affranchis pour libres de couleur), aux statuts et situations divers (appelation “noirs” plus contemporaine). Le terme de couleur en lui-même correspond à une catégorie complexe et évolutive qu’il faut interroger.</a:t>
            </a:r>
            <a:r>
              <a:rPr lang="fr-GP" dirty="0">
                <a:effectLst/>
              </a:rPr>
              <a:t> </a:t>
            </a:r>
          </a:p>
          <a:p>
            <a:endParaRPr lang="fr-GP" dirty="0">
              <a:effectLst/>
            </a:endParaRPr>
          </a:p>
          <a:p>
            <a:r>
              <a:rPr lang="fr-GP" sz="1100" b="0" i="0" u="none" strike="noStrike" cap="none" dirty="0">
                <a:solidFill>
                  <a:srgbClr val="000000"/>
                </a:solidFill>
                <a:effectLst/>
                <a:latin typeface="Arial"/>
                <a:ea typeface="Arial"/>
                <a:cs typeface="Arial"/>
                <a:sym typeface="Arial"/>
              </a:rPr>
              <a:t>“couleur” : Dans les sociétés coloniales françaises des XVIIe-XVIIIe siècles, la </a:t>
            </a:r>
            <a:r>
              <a:rPr lang="fr-GP" sz="1100" b="1" i="0" u="none" strike="noStrike" cap="none" dirty="0">
                <a:solidFill>
                  <a:srgbClr val="000000"/>
                </a:solidFill>
                <a:effectLst/>
                <a:latin typeface="Arial"/>
                <a:ea typeface="Arial"/>
                <a:cs typeface="Arial"/>
                <a:sym typeface="Arial"/>
              </a:rPr>
              <a:t>« couleur » n’est pas seulement une apparence physique</a:t>
            </a:r>
            <a:r>
              <a:rPr lang="fr-GP" sz="1100" b="0" i="0" u="none" strike="noStrike" cap="none" dirty="0">
                <a:solidFill>
                  <a:srgbClr val="000000"/>
                </a:solidFill>
                <a:effectLst/>
                <a:latin typeface="Arial"/>
                <a:ea typeface="Arial"/>
                <a:cs typeface="Arial"/>
                <a:sym typeface="Arial"/>
              </a:rPr>
              <a:t>. C’est une </a:t>
            </a:r>
            <a:r>
              <a:rPr lang="fr-GP" sz="1100" b="1" i="0" u="none" strike="noStrike" cap="none" dirty="0">
                <a:solidFill>
                  <a:srgbClr val="000000"/>
                </a:solidFill>
                <a:effectLst/>
                <a:latin typeface="Arial"/>
                <a:ea typeface="Arial"/>
                <a:cs typeface="Arial"/>
                <a:sym typeface="Arial"/>
              </a:rPr>
              <a:t>catégorie sociale, juridique et politique</a:t>
            </a:r>
            <a:r>
              <a:rPr lang="fr-GP" sz="1100" b="0" i="0" u="none" strike="noStrike" cap="none" dirty="0">
                <a:solidFill>
                  <a:srgbClr val="000000"/>
                </a:solidFill>
                <a:effectLst/>
                <a:latin typeface="Arial"/>
                <a:ea typeface="Arial"/>
                <a:cs typeface="Arial"/>
                <a:sym typeface="Arial"/>
              </a:rPr>
              <a:t> qui sert à classer les individus et à distribuer inégalement les droits. Frédéric Régent montre qu’un libre de couleur se distingue d’un blanc non seulement par la couleur de peau, mais aussi par un </a:t>
            </a:r>
            <a:r>
              <a:rPr lang="fr-GP" sz="1100" b="1" i="0" u="none" strike="noStrike" cap="none" dirty="0">
                <a:solidFill>
                  <a:srgbClr val="000000"/>
                </a:solidFill>
                <a:effectLst/>
                <a:latin typeface="Arial"/>
                <a:ea typeface="Arial"/>
                <a:cs typeface="Arial"/>
                <a:sym typeface="Arial"/>
              </a:rPr>
              <a:t>statut juridique inférieur</a:t>
            </a:r>
            <a:r>
              <a:rPr lang="fr-GP" sz="1100" b="0" i="0" u="none" strike="noStrike" cap="none" dirty="0">
                <a:solidFill>
                  <a:srgbClr val="000000"/>
                </a:solidFill>
                <a:effectLst/>
                <a:latin typeface="Arial"/>
                <a:ea typeface="Arial"/>
                <a:cs typeface="Arial"/>
                <a:sym typeface="Arial"/>
              </a:rPr>
              <a:t>, avec des interdits et des charges spécifiques.  Il parle d’un </a:t>
            </a:r>
            <a:r>
              <a:rPr lang="fr-GP" sz="1100" b="1" i="0" u="none" strike="noStrike" cap="none" dirty="0">
                <a:solidFill>
                  <a:srgbClr val="000000"/>
                </a:solidFill>
                <a:effectLst/>
                <a:latin typeface="Arial"/>
                <a:ea typeface="Arial"/>
                <a:cs typeface="Arial"/>
                <a:sym typeface="Arial"/>
              </a:rPr>
              <a:t>couleur-statut</a:t>
            </a:r>
            <a:r>
              <a:rPr lang="fr-GP" sz="1100" b="0" i="0" u="none" strike="noStrike" cap="none" dirty="0">
                <a:solidFill>
                  <a:srgbClr val="000000"/>
                </a:solidFill>
                <a:effectLst/>
                <a:latin typeface="Arial"/>
                <a:ea typeface="Arial"/>
                <a:cs typeface="Arial"/>
                <a:sym typeface="Arial"/>
              </a:rPr>
              <a:t> : elle organise une hiérarchie entre </a:t>
            </a:r>
            <a:r>
              <a:rPr lang="fr-GP" sz="1100" b="1" i="0" u="none" strike="noStrike" cap="none" dirty="0">
                <a:solidFill>
                  <a:srgbClr val="000000"/>
                </a:solidFill>
                <a:effectLst/>
                <a:latin typeface="Arial"/>
                <a:ea typeface="Arial"/>
                <a:cs typeface="Arial"/>
                <a:sym typeface="Arial"/>
              </a:rPr>
              <a:t>réputés blancs</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gens de couleur libres</a:t>
            </a:r>
            <a:r>
              <a:rPr lang="fr-GP" sz="1100" b="0" i="0" u="none" strike="noStrike" cap="none" dirty="0">
                <a:solidFill>
                  <a:srgbClr val="000000"/>
                </a:solidFill>
                <a:effectLst/>
                <a:latin typeface="Arial"/>
                <a:ea typeface="Arial"/>
                <a:cs typeface="Arial"/>
                <a:sym typeface="Arial"/>
              </a:rPr>
              <a:t> et </a:t>
            </a:r>
            <a:r>
              <a:rPr lang="fr-GP" sz="1100" b="1" i="0" u="none" strike="noStrike" cap="none" dirty="0">
                <a:solidFill>
                  <a:srgbClr val="000000"/>
                </a:solidFill>
                <a:effectLst/>
                <a:latin typeface="Arial"/>
                <a:ea typeface="Arial"/>
                <a:cs typeface="Arial"/>
                <a:sym typeface="Arial"/>
              </a:rPr>
              <a:t>esclaves</a:t>
            </a:r>
            <a:r>
              <a:rPr lang="fr-GP" sz="1100" b="0" i="0" u="none" strike="noStrike" cap="none" dirty="0">
                <a:solidFill>
                  <a:srgbClr val="000000"/>
                </a:solidFill>
                <a:effectLst/>
                <a:latin typeface="Arial"/>
                <a:ea typeface="Arial"/>
                <a:cs typeface="Arial"/>
                <a:sym typeface="Arial"/>
              </a:rPr>
              <a:t>. Ce n’est donc pas un simple descriptif visuel ; c’est un </a:t>
            </a:r>
            <a:r>
              <a:rPr lang="fr-GP" sz="1100" b="1" i="0" u="none" strike="noStrike" cap="none" dirty="0">
                <a:solidFill>
                  <a:srgbClr val="000000"/>
                </a:solidFill>
                <a:effectLst/>
                <a:latin typeface="Arial"/>
                <a:ea typeface="Arial"/>
                <a:cs typeface="Arial"/>
                <a:sym typeface="Arial"/>
              </a:rPr>
              <a:t>outil de ségrégation</a:t>
            </a:r>
            <a:r>
              <a:rPr lang="fr-GP" sz="1100" b="0" i="0" u="none" strike="noStrike" cap="none" dirty="0">
                <a:solidFill>
                  <a:srgbClr val="000000"/>
                </a:solidFill>
                <a:effectLst/>
                <a:latin typeface="Arial"/>
                <a:ea typeface="Arial"/>
                <a:cs typeface="Arial"/>
                <a:sym typeface="Arial"/>
              </a:rPr>
              <a:t> au cœur de l’ordre colonial. L</a:t>
            </a:r>
            <a:r>
              <a:rPr lang="fr-GP" sz="1100" b="1" i="0" u="none" strike="noStrike" cap="none" dirty="0">
                <a:solidFill>
                  <a:srgbClr val="000000"/>
                </a:solidFill>
                <a:effectLst/>
                <a:latin typeface="Arial"/>
                <a:ea typeface="Arial"/>
                <a:cs typeface="Arial"/>
                <a:sym typeface="Arial"/>
              </a:rPr>
              <a:t>a “couleur” désigne moins ce que l’on voit que la place qu’une société assigne à chacun</a:t>
            </a:r>
            <a:r>
              <a:rPr lang="fr-GP" sz="1100" b="0" i="0" u="none" strike="noStrike" cap="none" dirty="0">
                <a:solidFill>
                  <a:srgbClr val="000000"/>
                </a:solidFill>
                <a:effectLst/>
                <a:latin typeface="Arial"/>
                <a:ea typeface="Arial"/>
                <a:cs typeface="Arial"/>
                <a:sym typeface="Arial"/>
              </a:rPr>
              <a:t>. Elle renvoie à la fois à l’apparence, à l’ascendance supposée et aux droits reconnus ou refusés.</a:t>
            </a:r>
          </a:p>
          <a:p>
            <a:r>
              <a:rPr lang="fr-GP" sz="1100" b="0" i="0" u="none" strike="noStrike" cap="none" dirty="0">
                <a:solidFill>
                  <a:srgbClr val="000000"/>
                </a:solidFill>
                <a:effectLst/>
                <a:latin typeface="Arial"/>
                <a:ea typeface="Arial"/>
                <a:cs typeface="Arial"/>
                <a:sym typeface="Arial"/>
              </a:rPr>
              <a:t>Dans cette lignée, plusieurs historiens mettent en avant la notion de </a:t>
            </a:r>
            <a:r>
              <a:rPr lang="fr-GP" sz="1100" b="1" i="0" u="none" strike="noStrike" cap="none" dirty="0">
                <a:solidFill>
                  <a:srgbClr val="000000"/>
                </a:solidFill>
                <a:effectLst/>
                <a:latin typeface="Arial"/>
                <a:ea typeface="Arial"/>
                <a:cs typeface="Arial"/>
                <a:sym typeface="Arial"/>
              </a:rPr>
              <a:t>préjugé de couleur</a:t>
            </a:r>
            <a:r>
              <a:rPr lang="fr-GP" sz="1100" b="0" i="0" u="none" strike="noStrike" cap="none" dirty="0">
                <a:solidFill>
                  <a:srgbClr val="000000"/>
                </a:solidFill>
                <a:effectLst/>
                <a:latin typeface="Arial"/>
                <a:ea typeface="Arial"/>
                <a:cs typeface="Arial"/>
                <a:sym typeface="Arial"/>
              </a:rPr>
              <a:t> : elle désigne une discrimination structurée par cette classification coloniale.</a:t>
            </a:r>
          </a:p>
          <a:p>
            <a:r>
              <a:rPr lang="fr-GP" sz="1100" b="0" i="0" u="none" strike="noStrike" cap="none" dirty="0">
                <a:solidFill>
                  <a:srgbClr val="000000"/>
                </a:solidFill>
                <a:effectLst/>
                <a:latin typeface="Arial"/>
                <a:ea typeface="Arial"/>
                <a:cs typeface="Arial"/>
                <a:sym typeface="Arial"/>
              </a:rPr>
              <a:t>Chez Frédéric Régent, le </a:t>
            </a:r>
            <a:r>
              <a:rPr lang="fr-GP" sz="1100" b="1" i="0" u="none" strike="noStrike" cap="none" dirty="0">
                <a:solidFill>
                  <a:srgbClr val="000000"/>
                </a:solidFill>
                <a:effectLst/>
                <a:latin typeface="Arial"/>
                <a:ea typeface="Arial"/>
                <a:cs typeface="Arial"/>
                <a:sym typeface="Arial"/>
              </a:rPr>
              <a:t>préjugé de couleur</a:t>
            </a:r>
            <a:r>
              <a:rPr lang="fr-GP" sz="1100" b="0" i="0" u="none" strike="noStrike" cap="none" dirty="0">
                <a:solidFill>
                  <a:srgbClr val="000000"/>
                </a:solidFill>
                <a:effectLst/>
                <a:latin typeface="Arial"/>
                <a:ea typeface="Arial"/>
                <a:cs typeface="Arial"/>
                <a:sym typeface="Arial"/>
              </a:rPr>
              <a:t> désigne la </a:t>
            </a:r>
            <a:r>
              <a:rPr lang="fr-GP" sz="1100" b="1" i="0" u="none" strike="noStrike" cap="none" dirty="0">
                <a:solidFill>
                  <a:srgbClr val="000000"/>
                </a:solidFill>
                <a:effectLst/>
                <a:latin typeface="Arial"/>
                <a:ea typeface="Arial"/>
                <a:cs typeface="Arial"/>
                <a:sym typeface="Arial"/>
              </a:rPr>
              <a:t>discrimination juridique, sociale et politique</a:t>
            </a:r>
            <a:r>
              <a:rPr lang="fr-GP" sz="1100" b="0" i="0" u="none" strike="noStrike" cap="none" dirty="0">
                <a:solidFill>
                  <a:srgbClr val="000000"/>
                </a:solidFill>
                <a:effectLst/>
                <a:latin typeface="Arial"/>
                <a:ea typeface="Arial"/>
                <a:cs typeface="Arial"/>
                <a:sym typeface="Arial"/>
              </a:rPr>
              <a:t> qui se met progressivement en place dans les colonies françaises au XVIIIe siècle entre les libres réputés blancs et les </a:t>
            </a:r>
            <a:r>
              <a:rPr lang="fr-GP" sz="1100" b="1" i="0" u="none" strike="noStrike" cap="none" dirty="0">
                <a:solidFill>
                  <a:srgbClr val="000000"/>
                </a:solidFill>
                <a:effectLst/>
                <a:latin typeface="Arial"/>
                <a:ea typeface="Arial"/>
                <a:cs typeface="Arial"/>
                <a:sym typeface="Arial"/>
              </a:rPr>
              <a:t>gens de couleur libres</a:t>
            </a:r>
            <a:r>
              <a:rPr lang="fr-GP" sz="1100" b="0" i="0" u="none" strike="noStrike" cap="none" dirty="0">
                <a:solidFill>
                  <a:srgbClr val="000000"/>
                </a:solidFill>
                <a:effectLst/>
                <a:latin typeface="Arial"/>
                <a:ea typeface="Arial"/>
                <a:cs typeface="Arial"/>
                <a:sym typeface="Arial"/>
              </a:rPr>
              <a:t>. C’est un </a:t>
            </a:r>
            <a:r>
              <a:rPr lang="fr-GP" sz="1100" b="1" i="0" u="none" strike="noStrike" cap="none" dirty="0">
                <a:solidFill>
                  <a:srgbClr val="000000"/>
                </a:solidFill>
                <a:effectLst/>
                <a:latin typeface="Arial"/>
                <a:ea typeface="Arial"/>
                <a:cs typeface="Arial"/>
                <a:sym typeface="Arial"/>
              </a:rPr>
              <a:t>système d’inégalités</a:t>
            </a:r>
            <a:r>
              <a:rPr lang="fr-GP" sz="1100" b="0" i="0" u="none" strike="noStrike" cap="none" dirty="0">
                <a:solidFill>
                  <a:srgbClr val="000000"/>
                </a:solidFill>
                <a:effectLst/>
                <a:latin typeface="Arial"/>
                <a:ea typeface="Arial"/>
                <a:cs typeface="Arial"/>
                <a:sym typeface="Arial"/>
              </a:rPr>
              <a:t> qui fabrique une hiérarchie coloniale en associant la couleur à un statut, à des droits restreints et à une position sociale inférieure. Régent différencie ce « préjugé de couleur » du </a:t>
            </a:r>
            <a:r>
              <a:rPr lang="fr-GP" sz="1100" b="1" i="0" u="none" strike="noStrike" cap="none" dirty="0">
                <a:solidFill>
                  <a:srgbClr val="000000"/>
                </a:solidFill>
                <a:effectLst/>
                <a:latin typeface="Arial"/>
                <a:ea typeface="Arial"/>
                <a:cs typeface="Arial"/>
                <a:sym typeface="Arial"/>
              </a:rPr>
              <a:t>préjugé de race</a:t>
            </a:r>
            <a:r>
              <a:rPr lang="fr-GP" sz="1100" b="0" i="0" u="none" strike="noStrike" cap="none" dirty="0">
                <a:solidFill>
                  <a:srgbClr val="000000"/>
                </a:solidFill>
                <a:effectLst/>
                <a:latin typeface="Arial"/>
                <a:ea typeface="Arial"/>
                <a:cs typeface="Arial"/>
                <a:sym typeface="Arial"/>
              </a:rPr>
              <a:t> qui s’impose plus tard.</a:t>
            </a:r>
          </a:p>
        </p:txBody>
      </p:sp>
    </p:spTree>
    <p:extLst>
      <p:ext uri="{BB962C8B-B14F-4D97-AF65-F5344CB8AC3E}">
        <p14:creationId xmlns:p14="http://schemas.microsoft.com/office/powerpoint/2010/main" val="295921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E3007-EBAB-6D89-24D2-B3FA31EF5B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32013A-37EB-E900-4605-BB6A7AB9B1E7}"/>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B598B88D-35DB-6BBB-E3A3-7DE9EDA680FD}"/>
              </a:ext>
            </a:extLst>
          </p:cNvPr>
          <p:cNvSpPr>
            <a:spLocks noGrp="1"/>
          </p:cNvSpPr>
          <p:nvPr>
            <p:ph type="body" idx="1"/>
          </p:nvPr>
        </p:nvSpPr>
        <p:spPr/>
        <p:txBody>
          <a:bodyPr/>
          <a:lstStyle/>
          <a:p>
            <a:r>
              <a:rPr lang="fr-GP" sz="1100" b="0" i="0" u="none" strike="noStrike" cap="none" dirty="0">
                <a:solidFill>
                  <a:srgbClr val="000000"/>
                </a:solidFill>
                <a:effectLst/>
                <a:latin typeface="Arial"/>
                <a:ea typeface="Arial"/>
                <a:cs typeface="Arial"/>
                <a:sym typeface="Arial"/>
              </a:rPr>
              <a:t>“Race”</a:t>
            </a:r>
          </a:p>
          <a:p>
            <a:r>
              <a:rPr lang="fr-GP" sz="1100" b="0" i="0" u="none" strike="noStrike" cap="none" dirty="0">
                <a:solidFill>
                  <a:srgbClr val="000000"/>
                </a:solidFill>
                <a:effectLst/>
                <a:latin typeface="Arial"/>
                <a:ea typeface="Arial"/>
                <a:cs typeface="Arial"/>
                <a:sym typeface="Arial"/>
              </a:rPr>
              <a:t>La notion de “race” est un terme qu’il nécessite également d’interroger (il y a de vifs débats sur l’usage de ce terme), en particulier dans le cadre d’histoire moderne.</a:t>
            </a:r>
          </a:p>
          <a:p>
            <a:r>
              <a:rPr lang="fr-GP" sz="1100" b="0" i="0" u="none" strike="noStrike" cap="none" dirty="0">
                <a:solidFill>
                  <a:srgbClr val="000000"/>
                </a:solidFill>
                <a:effectLst/>
                <a:latin typeface="Arial"/>
                <a:ea typeface="Arial"/>
                <a:cs typeface="Arial"/>
                <a:sym typeface="Arial"/>
              </a:rPr>
              <a:t>Au </a:t>
            </a:r>
            <a:r>
              <a:rPr lang="fr-GP" sz="1100" b="1" i="0" u="none" strike="noStrike" cap="none" dirty="0">
                <a:solidFill>
                  <a:srgbClr val="000000"/>
                </a:solidFill>
                <a:effectLst/>
                <a:latin typeface="Arial"/>
                <a:ea typeface="Arial"/>
                <a:cs typeface="Arial"/>
                <a:sym typeface="Arial"/>
              </a:rPr>
              <a:t>XVIIIe siècle</a:t>
            </a:r>
            <a:r>
              <a:rPr lang="fr-GP" sz="1100" b="0" i="0" u="none" strike="noStrike" cap="none" dirty="0">
                <a:solidFill>
                  <a:srgbClr val="000000"/>
                </a:solidFill>
                <a:effectLst/>
                <a:latin typeface="Arial"/>
                <a:ea typeface="Arial"/>
                <a:cs typeface="Arial"/>
                <a:sym typeface="Arial"/>
              </a:rPr>
              <a:t>, la notion de </a:t>
            </a:r>
            <a:r>
              <a:rPr lang="fr-GP" sz="1100" b="1" i="0" u="none" strike="noStrike" cap="none" dirty="0">
                <a:solidFill>
                  <a:srgbClr val="000000"/>
                </a:solidFill>
                <a:effectLst/>
                <a:latin typeface="Arial"/>
                <a:ea typeface="Arial"/>
                <a:cs typeface="Arial"/>
                <a:sym typeface="Arial"/>
              </a:rPr>
              <a:t>race</a:t>
            </a:r>
            <a:r>
              <a:rPr lang="fr-GP" sz="1100" b="0" i="0" u="none" strike="noStrike" cap="none" dirty="0">
                <a:solidFill>
                  <a:srgbClr val="000000"/>
                </a:solidFill>
                <a:effectLst/>
                <a:latin typeface="Arial"/>
                <a:ea typeface="Arial"/>
                <a:cs typeface="Arial"/>
                <a:sym typeface="Arial"/>
              </a:rPr>
              <a:t> existe déjà, mais elle n’a pas encore le sens stabilisé qu’elle prendra plus tard (XIXe). Elle peut encore renvoyer au </a:t>
            </a:r>
            <a:r>
              <a:rPr lang="fr-GP" sz="1100" b="1" i="0" u="none" strike="noStrike" cap="none" dirty="0">
                <a:solidFill>
                  <a:srgbClr val="000000"/>
                </a:solidFill>
                <a:effectLst/>
                <a:latin typeface="Arial"/>
                <a:ea typeface="Arial"/>
                <a:cs typeface="Arial"/>
                <a:sym typeface="Arial"/>
              </a:rPr>
              <a:t>lignage</a:t>
            </a:r>
            <a:r>
              <a:rPr lang="fr-GP" sz="1100" b="0" i="0" u="none" strike="noStrike" cap="none" dirty="0">
                <a:solidFill>
                  <a:srgbClr val="000000"/>
                </a:solidFill>
                <a:effectLst/>
                <a:latin typeface="Arial"/>
                <a:ea typeface="Arial"/>
                <a:cs typeface="Arial"/>
                <a:sym typeface="Arial"/>
              </a:rPr>
              <a:t>, à l’</a:t>
            </a:r>
            <a:r>
              <a:rPr lang="fr-GP" sz="1100" b="1" i="0" u="none" strike="noStrike" cap="none" dirty="0">
                <a:solidFill>
                  <a:srgbClr val="000000"/>
                </a:solidFill>
                <a:effectLst/>
                <a:latin typeface="Arial"/>
                <a:ea typeface="Arial"/>
                <a:cs typeface="Arial"/>
                <a:sym typeface="Arial"/>
              </a:rPr>
              <a:t>ascendance</a:t>
            </a:r>
            <a:r>
              <a:rPr lang="fr-GP" sz="1100" b="0" i="0" u="none" strike="noStrike" cap="none" dirty="0">
                <a:solidFill>
                  <a:srgbClr val="000000"/>
                </a:solidFill>
                <a:effectLst/>
                <a:latin typeface="Arial"/>
                <a:ea typeface="Arial"/>
                <a:cs typeface="Arial"/>
                <a:sym typeface="Arial"/>
              </a:rPr>
              <a:t>, au </a:t>
            </a:r>
            <a:r>
              <a:rPr lang="fr-GP" sz="1100" b="1" i="0" u="none" strike="noStrike" cap="none" dirty="0">
                <a:solidFill>
                  <a:srgbClr val="000000"/>
                </a:solidFill>
                <a:effectLst/>
                <a:latin typeface="Arial"/>
                <a:ea typeface="Arial"/>
                <a:cs typeface="Arial"/>
                <a:sym typeface="Arial"/>
              </a:rPr>
              <a:t>sang (parfois noblesse)</a:t>
            </a:r>
            <a:r>
              <a:rPr lang="fr-GP" sz="1100" b="0" i="0" u="none" strike="noStrike" cap="none" dirty="0">
                <a:solidFill>
                  <a:srgbClr val="000000"/>
                </a:solidFill>
                <a:effectLst/>
                <a:latin typeface="Arial"/>
                <a:ea typeface="Arial"/>
                <a:cs typeface="Arial"/>
                <a:sym typeface="Arial"/>
              </a:rPr>
              <a:t>, et, dans les mondes coloniaux, elle s’entremêle avec d’autres catégories comme </a:t>
            </a:r>
            <a:r>
              <a:rPr lang="fr-GP" sz="1100" b="1" i="0" u="none" strike="noStrike" cap="none" dirty="0">
                <a:solidFill>
                  <a:srgbClr val="000000"/>
                </a:solidFill>
                <a:effectLst/>
                <a:latin typeface="Arial"/>
                <a:ea typeface="Arial"/>
                <a:cs typeface="Arial"/>
                <a:sym typeface="Arial"/>
              </a:rPr>
              <a:t>couleur</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nation</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origine</a:t>
            </a:r>
            <a:r>
              <a:rPr lang="fr-GP" sz="1100" b="0" i="0" u="none" strike="noStrike" cap="none" dirty="0">
                <a:solidFill>
                  <a:srgbClr val="000000"/>
                </a:solidFill>
                <a:effectLst/>
                <a:latin typeface="Arial"/>
                <a:ea typeface="Arial"/>
                <a:cs typeface="Arial"/>
                <a:sym typeface="Arial"/>
              </a:rPr>
              <a:t> ou </a:t>
            </a:r>
            <a:r>
              <a:rPr lang="fr-GP" sz="1100" b="1" i="0" u="none" strike="noStrike" cap="none" dirty="0">
                <a:solidFill>
                  <a:srgbClr val="000000"/>
                </a:solidFill>
                <a:effectLst/>
                <a:latin typeface="Arial"/>
                <a:ea typeface="Arial"/>
                <a:cs typeface="Arial"/>
                <a:sym typeface="Arial"/>
              </a:rPr>
              <a:t>condition servile</a:t>
            </a:r>
            <a:r>
              <a:rPr lang="fr-GP" sz="1100" b="0" i="0" u="none" strike="noStrike" cap="none" dirty="0">
                <a:solidFill>
                  <a:srgbClr val="000000"/>
                </a:solidFill>
                <a:effectLst/>
                <a:latin typeface="Arial"/>
                <a:ea typeface="Arial"/>
                <a:cs typeface="Arial"/>
                <a:sym typeface="Arial"/>
              </a:rPr>
              <a:t>. Les historiens insistent donc sur le fait qu’il ne faut pas projeter trop vite sur le XVIIIe siècle la définition biologique et pseudo-scientifique de la race propre au XIXe : on est alors dans un moment de </a:t>
            </a:r>
            <a:r>
              <a:rPr lang="fr-GP" sz="1100" b="1" i="0" u="none" strike="noStrike" cap="none" dirty="0">
                <a:solidFill>
                  <a:srgbClr val="000000"/>
                </a:solidFill>
                <a:effectLst/>
                <a:latin typeface="Arial"/>
                <a:ea typeface="Arial"/>
                <a:cs typeface="Arial"/>
                <a:sym typeface="Arial"/>
              </a:rPr>
              <a:t>flottement sémantique</a:t>
            </a:r>
            <a:r>
              <a:rPr lang="fr-GP" sz="1100" b="0" i="0" u="none" strike="noStrike" cap="none" dirty="0">
                <a:solidFill>
                  <a:srgbClr val="000000"/>
                </a:solidFill>
                <a:effectLst/>
                <a:latin typeface="Arial"/>
                <a:ea typeface="Arial"/>
                <a:cs typeface="Arial"/>
                <a:sym typeface="Arial"/>
              </a:rPr>
              <a:t> et de transition, même si la seconde moitié du XVIIIe siècle voit se renforcer des formes de catégorisation héréditaire dans les colonies.</a:t>
            </a:r>
          </a:p>
          <a:p>
            <a:r>
              <a:rPr lang="fr-GP" sz="1100" b="0" i="0" u="none" strike="noStrike" cap="none" dirty="0">
                <a:solidFill>
                  <a:srgbClr val="000000"/>
                </a:solidFill>
                <a:effectLst/>
                <a:latin typeface="Arial"/>
                <a:ea typeface="Arial"/>
                <a:cs typeface="Arial"/>
                <a:sym typeface="Arial"/>
              </a:rPr>
              <a:t>Ainsi certains historiens refusent d’utiliser ce terme (préfèrent péjugé de couleur), d’autres inspirés notamment dans les débats anciens (F. Fanon) ou les historiens nord américains, l’utilisent et parlent de racisme dès le XVIIe s pour refléter les réflexions et pratiques en construction de l’époque moderne qui visent à penser et à justifier des différences jugées transmissibles entre groupes. Par exemple, chez </a:t>
            </a:r>
            <a:r>
              <a:rPr lang="fr-GP" sz="1100" b="1" i="0" u="none" strike="noStrike" cap="none" dirty="0">
                <a:solidFill>
                  <a:srgbClr val="000000"/>
                </a:solidFill>
                <a:effectLst/>
                <a:latin typeface="Arial"/>
                <a:ea typeface="Arial"/>
                <a:cs typeface="Arial"/>
                <a:sym typeface="Arial"/>
              </a:rPr>
              <a:t>Cécile Vidal</a:t>
            </a:r>
            <a:r>
              <a:rPr lang="fr-GP" sz="1100" b="0" i="0" u="none" strike="noStrike" cap="none" dirty="0">
                <a:solidFill>
                  <a:srgbClr val="000000"/>
                </a:solidFill>
                <a:effectLst/>
                <a:latin typeface="Arial"/>
                <a:ea typeface="Arial"/>
                <a:cs typeface="Arial"/>
                <a:sym typeface="Arial"/>
              </a:rPr>
              <a:t>, le mot </a:t>
            </a:r>
            <a:r>
              <a:rPr lang="fr-GP" sz="1100" b="1" i="0" u="none" strike="noStrike" cap="none" dirty="0">
                <a:solidFill>
                  <a:srgbClr val="000000"/>
                </a:solidFill>
                <a:effectLst/>
                <a:latin typeface="Arial"/>
                <a:ea typeface="Arial"/>
                <a:cs typeface="Arial"/>
                <a:sym typeface="Arial"/>
              </a:rPr>
              <a:t>race</a:t>
            </a:r>
            <a:r>
              <a:rPr lang="fr-GP" sz="1100" b="0" i="0" u="none" strike="noStrike" cap="none" dirty="0">
                <a:solidFill>
                  <a:srgbClr val="000000"/>
                </a:solidFill>
                <a:effectLst/>
                <a:latin typeface="Arial"/>
                <a:ea typeface="Arial"/>
                <a:cs typeface="Arial"/>
                <a:sym typeface="Arial"/>
              </a:rPr>
              <a:t> n’est pas employé comme une évidence intemporelle ni comme un simple synonyme de </a:t>
            </a:r>
            <a:r>
              <a:rPr lang="fr-GP" sz="1100" b="1" i="0" u="none" strike="noStrike" cap="none" dirty="0">
                <a:solidFill>
                  <a:srgbClr val="000000"/>
                </a:solidFill>
                <a:effectLst/>
                <a:latin typeface="Arial"/>
                <a:ea typeface="Arial"/>
                <a:cs typeface="Arial"/>
                <a:sym typeface="Arial"/>
              </a:rPr>
              <a:t>couleur</a:t>
            </a:r>
            <a:r>
              <a:rPr lang="fr-GP" sz="1100" b="0" i="0" u="none" strike="noStrike" cap="none" dirty="0">
                <a:solidFill>
                  <a:srgbClr val="000000"/>
                </a:solidFill>
                <a:effectLst/>
                <a:latin typeface="Arial"/>
                <a:ea typeface="Arial"/>
                <a:cs typeface="Arial"/>
                <a:sym typeface="Arial"/>
              </a:rPr>
              <a:t>. Dans ses travaux sur la Louisiane et les mondes atlantiques, il désigne une </a:t>
            </a:r>
            <a:r>
              <a:rPr lang="fr-GP" sz="1100" b="1" i="0" u="none" strike="noStrike" cap="none" dirty="0">
                <a:solidFill>
                  <a:srgbClr val="000000"/>
                </a:solidFill>
                <a:effectLst/>
                <a:latin typeface="Arial"/>
                <a:ea typeface="Arial"/>
                <a:cs typeface="Arial"/>
                <a:sym typeface="Arial"/>
              </a:rPr>
              <a:t>catégorie historique de classement</a:t>
            </a:r>
            <a:r>
              <a:rPr lang="fr-GP" sz="1100" b="0" i="0" u="none" strike="noStrike" cap="none" dirty="0">
                <a:solidFill>
                  <a:srgbClr val="000000"/>
                </a:solidFill>
                <a:effectLst/>
                <a:latin typeface="Arial"/>
                <a:ea typeface="Arial"/>
                <a:cs typeface="Arial"/>
                <a:sym typeface="Arial"/>
              </a:rPr>
              <a:t> qui se construit dans le croisement de l’</a:t>
            </a:r>
            <a:r>
              <a:rPr lang="fr-GP" sz="1100" b="1" i="0" u="none" strike="noStrike" cap="none" dirty="0">
                <a:solidFill>
                  <a:srgbClr val="000000"/>
                </a:solidFill>
                <a:effectLst/>
                <a:latin typeface="Arial"/>
                <a:ea typeface="Arial"/>
                <a:cs typeface="Arial"/>
                <a:sym typeface="Arial"/>
              </a:rPr>
              <a:t>origine</a:t>
            </a:r>
            <a:r>
              <a:rPr lang="fr-GP" sz="1100" b="0" i="0" u="none" strike="noStrike" cap="none" dirty="0">
                <a:solidFill>
                  <a:srgbClr val="000000"/>
                </a:solidFill>
                <a:effectLst/>
                <a:latin typeface="Arial"/>
                <a:ea typeface="Arial"/>
                <a:cs typeface="Arial"/>
                <a:sym typeface="Arial"/>
              </a:rPr>
              <a:t>, de l’</a:t>
            </a:r>
            <a:r>
              <a:rPr lang="fr-GP" sz="1100" b="1" i="0" u="none" strike="noStrike" cap="none" dirty="0">
                <a:solidFill>
                  <a:srgbClr val="000000"/>
                </a:solidFill>
                <a:effectLst/>
                <a:latin typeface="Arial"/>
                <a:ea typeface="Arial"/>
                <a:cs typeface="Arial"/>
                <a:sym typeface="Arial"/>
              </a:rPr>
              <a:t>hérédité supposée</a:t>
            </a:r>
            <a:r>
              <a:rPr lang="fr-GP" sz="1100" b="0" i="0" u="none" strike="noStrike" cap="none" dirty="0">
                <a:solidFill>
                  <a:srgbClr val="000000"/>
                </a:solidFill>
                <a:effectLst/>
                <a:latin typeface="Arial"/>
                <a:ea typeface="Arial"/>
                <a:cs typeface="Arial"/>
                <a:sym typeface="Arial"/>
              </a:rPr>
              <a:t>, du </a:t>
            </a:r>
            <a:r>
              <a:rPr lang="fr-GP" sz="1100" b="1" i="0" u="none" strike="noStrike" cap="none" dirty="0">
                <a:solidFill>
                  <a:srgbClr val="000000"/>
                </a:solidFill>
                <a:effectLst/>
                <a:latin typeface="Arial"/>
                <a:ea typeface="Arial"/>
                <a:cs typeface="Arial"/>
                <a:sym typeface="Arial"/>
              </a:rPr>
              <a:t>statut juridique</a:t>
            </a:r>
            <a:r>
              <a:rPr lang="fr-GP" sz="1100" b="0" i="0" u="none" strike="noStrike" cap="none" dirty="0">
                <a:solidFill>
                  <a:srgbClr val="000000"/>
                </a:solidFill>
                <a:effectLst/>
                <a:latin typeface="Arial"/>
                <a:ea typeface="Arial"/>
                <a:cs typeface="Arial"/>
                <a:sym typeface="Arial"/>
              </a:rPr>
              <a:t>, de la </a:t>
            </a:r>
            <a:r>
              <a:rPr lang="fr-GP" sz="1100" b="1" i="0" u="none" strike="noStrike" cap="none" dirty="0">
                <a:solidFill>
                  <a:srgbClr val="000000"/>
                </a:solidFill>
                <a:effectLst/>
                <a:latin typeface="Arial"/>
                <a:ea typeface="Arial"/>
                <a:cs typeface="Arial"/>
                <a:sym typeface="Arial"/>
              </a:rPr>
              <a:t>condition libre ou servile</a:t>
            </a:r>
            <a:r>
              <a:rPr lang="fr-GP" sz="1100" b="0" i="0" u="none" strike="noStrike" cap="none" dirty="0">
                <a:solidFill>
                  <a:srgbClr val="000000"/>
                </a:solidFill>
                <a:effectLst/>
                <a:latin typeface="Arial"/>
                <a:ea typeface="Arial"/>
                <a:cs typeface="Arial"/>
                <a:sym typeface="Arial"/>
              </a:rPr>
              <a:t> et de l’</a:t>
            </a:r>
            <a:r>
              <a:rPr lang="fr-GP" sz="1100" b="1" i="0" u="none" strike="noStrike" cap="none" dirty="0">
                <a:solidFill>
                  <a:srgbClr val="000000"/>
                </a:solidFill>
                <a:effectLst/>
                <a:latin typeface="Arial"/>
                <a:ea typeface="Arial"/>
                <a:cs typeface="Arial"/>
                <a:sym typeface="Arial"/>
              </a:rPr>
              <a:t>appartenance politique</a:t>
            </a:r>
            <a:r>
              <a:rPr lang="fr-GP" sz="1100" b="0" i="0" u="none" strike="noStrike" cap="none" dirty="0">
                <a:solidFill>
                  <a:srgbClr val="000000"/>
                </a:solidFill>
                <a:effectLst/>
                <a:latin typeface="Arial"/>
                <a:ea typeface="Arial"/>
                <a:cs typeface="Arial"/>
                <a:sym typeface="Arial"/>
              </a:rPr>
              <a:t>. Elle montre ainsi qu’au XVIIIe siècle, </a:t>
            </a:r>
            <a:r>
              <a:rPr lang="fr-GP" sz="1100" b="1" i="0" u="none" strike="noStrike" cap="none" dirty="0">
                <a:solidFill>
                  <a:srgbClr val="000000"/>
                </a:solidFill>
                <a:effectLst/>
                <a:latin typeface="Arial"/>
                <a:ea typeface="Arial"/>
                <a:cs typeface="Arial"/>
                <a:sym typeface="Arial"/>
              </a:rPr>
              <a:t>race</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nation</a:t>
            </a:r>
            <a:r>
              <a:rPr lang="fr-GP" sz="1100" b="0" i="0" u="none" strike="noStrike" cap="none" dirty="0">
                <a:solidFill>
                  <a:srgbClr val="000000"/>
                </a:solidFill>
                <a:effectLst/>
                <a:latin typeface="Arial"/>
                <a:ea typeface="Arial"/>
                <a:cs typeface="Arial"/>
                <a:sym typeface="Arial"/>
              </a:rPr>
              <a:t> et </a:t>
            </a:r>
            <a:r>
              <a:rPr lang="fr-GP" sz="1100" b="1" i="0" u="none" strike="noStrike" cap="none" dirty="0">
                <a:solidFill>
                  <a:srgbClr val="000000"/>
                </a:solidFill>
                <a:effectLst/>
                <a:latin typeface="Arial"/>
                <a:ea typeface="Arial"/>
                <a:cs typeface="Arial"/>
                <a:sym typeface="Arial"/>
              </a:rPr>
              <a:t>empire</a:t>
            </a:r>
            <a:r>
              <a:rPr lang="fr-GP" sz="1100" b="0" i="0" u="none" strike="noStrike" cap="none" dirty="0">
                <a:solidFill>
                  <a:srgbClr val="000000"/>
                </a:solidFill>
                <a:effectLst/>
                <a:latin typeface="Arial"/>
                <a:ea typeface="Arial"/>
                <a:cs typeface="Arial"/>
                <a:sym typeface="Arial"/>
              </a:rPr>
              <a:t> sont souvent pensés ensemble, et non séparément comme nous le faisons aujourd’hui. Selon elle, la race se </a:t>
            </a:r>
            <a:r>
              <a:rPr lang="fr-GP" sz="1100" b="1" i="0" u="none" strike="noStrike" cap="none" dirty="0">
                <a:solidFill>
                  <a:srgbClr val="000000"/>
                </a:solidFill>
                <a:effectLst/>
                <a:latin typeface="Arial"/>
                <a:ea typeface="Arial"/>
                <a:cs typeface="Arial"/>
                <a:sym typeface="Arial"/>
              </a:rPr>
              <a:t>fabrique dans le droit et les usages sociaux</a:t>
            </a:r>
            <a:r>
              <a:rPr lang="fr-GP" sz="1100" b="0" i="0" u="none" strike="noStrike" cap="none" dirty="0">
                <a:solidFill>
                  <a:srgbClr val="000000"/>
                </a:solidFill>
                <a:effectLst/>
                <a:latin typeface="Arial"/>
                <a:ea typeface="Arial"/>
                <a:cs typeface="Arial"/>
                <a:sym typeface="Arial"/>
              </a:rPr>
              <a:t>. Dans son article sur la Louisiane française, elle explique que l’ordonnance de 1724 fait de </a:t>
            </a:r>
            <a:r>
              <a:rPr lang="fr-GP" sz="1100" b="1" i="0" u="none" strike="noStrike" cap="none" dirty="0">
                <a:solidFill>
                  <a:srgbClr val="000000"/>
                </a:solidFill>
                <a:effectLst/>
                <a:latin typeface="Arial"/>
                <a:ea typeface="Arial"/>
                <a:cs typeface="Arial"/>
                <a:sym typeface="Arial"/>
              </a:rPr>
              <a:t>« Blanc »</a:t>
            </a:r>
            <a:r>
              <a:rPr lang="fr-GP" sz="1100" b="0" i="0" u="none" strike="noStrike" cap="none" dirty="0">
                <a:solidFill>
                  <a:srgbClr val="000000"/>
                </a:solidFill>
                <a:effectLst/>
                <a:latin typeface="Arial"/>
                <a:ea typeface="Arial"/>
                <a:cs typeface="Arial"/>
                <a:sym typeface="Arial"/>
              </a:rPr>
              <a:t> une </a:t>
            </a:r>
            <a:r>
              <a:rPr lang="fr-GP" sz="1100" b="1" i="0" u="none" strike="noStrike" cap="none" dirty="0">
                <a:solidFill>
                  <a:srgbClr val="000000"/>
                </a:solidFill>
                <a:effectLst/>
                <a:latin typeface="Arial"/>
                <a:ea typeface="Arial"/>
                <a:cs typeface="Arial"/>
                <a:sym typeface="Arial"/>
              </a:rPr>
              <a:t>catégorie raciale</a:t>
            </a:r>
            <a:r>
              <a:rPr lang="fr-GP" sz="1100" b="0" i="0" u="none" strike="noStrike" cap="none" dirty="0">
                <a:solidFill>
                  <a:srgbClr val="000000"/>
                </a:solidFill>
                <a:effectLst/>
                <a:latin typeface="Arial"/>
                <a:ea typeface="Arial"/>
                <a:cs typeface="Arial"/>
                <a:sym typeface="Arial"/>
              </a:rPr>
              <a:t> et non plus seulement un mot de couleur, notamment en interdisant les mariages mixtes. Ce terme sert alors à distinguer, parmi les libres, ceux d’</a:t>
            </a:r>
            <a:r>
              <a:rPr lang="fr-GP" sz="1100" b="1" i="0" u="none" strike="noStrike" cap="none" dirty="0">
                <a:solidFill>
                  <a:srgbClr val="000000"/>
                </a:solidFill>
                <a:effectLst/>
                <a:latin typeface="Arial"/>
                <a:ea typeface="Arial"/>
                <a:cs typeface="Arial"/>
                <a:sym typeface="Arial"/>
              </a:rPr>
              <a:t>origine européenne</a:t>
            </a:r>
            <a:r>
              <a:rPr lang="fr-GP" sz="1100" b="0" i="0" u="none" strike="noStrike" cap="none" dirty="0">
                <a:solidFill>
                  <a:srgbClr val="000000"/>
                </a:solidFill>
                <a:effectLst/>
                <a:latin typeface="Arial"/>
                <a:ea typeface="Arial"/>
                <a:cs typeface="Arial"/>
                <a:sym typeface="Arial"/>
              </a:rPr>
              <a:t> des </a:t>
            </a:r>
            <a:r>
              <a:rPr lang="fr-GP" sz="1100" b="1" i="0" u="none" strike="noStrike" cap="none" dirty="0">
                <a:solidFill>
                  <a:srgbClr val="000000"/>
                </a:solidFill>
                <a:effectLst/>
                <a:latin typeface="Arial"/>
                <a:ea typeface="Arial"/>
                <a:cs typeface="Arial"/>
                <a:sym typeface="Arial"/>
              </a:rPr>
              <a:t>Noirs libres</a:t>
            </a:r>
            <a:r>
              <a:rPr lang="fr-GP" sz="1100" b="0" i="0" u="none" strike="noStrike" cap="none" dirty="0">
                <a:solidFill>
                  <a:srgbClr val="000000"/>
                </a:solidFill>
                <a:effectLst/>
                <a:latin typeface="Arial"/>
                <a:ea typeface="Arial"/>
                <a:cs typeface="Arial"/>
                <a:sym typeface="Arial"/>
              </a:rPr>
              <a:t>, et il finit par rapprocher dans les pratiques les mots </a:t>
            </a:r>
            <a:r>
              <a:rPr lang="fr-GP" sz="1100" b="1" i="0" u="none" strike="noStrike" cap="none" dirty="0">
                <a:solidFill>
                  <a:srgbClr val="000000"/>
                </a:solidFill>
                <a:effectLst/>
                <a:latin typeface="Arial"/>
                <a:ea typeface="Arial"/>
                <a:cs typeface="Arial"/>
                <a:sym typeface="Arial"/>
              </a:rPr>
              <a:t>« Blanc »</a:t>
            </a:r>
            <a:r>
              <a:rPr lang="fr-GP" sz="1100" b="0" i="0" u="none" strike="noStrike" cap="none" dirty="0">
                <a:solidFill>
                  <a:srgbClr val="000000"/>
                </a:solidFill>
                <a:effectLst/>
                <a:latin typeface="Arial"/>
                <a:ea typeface="Arial"/>
                <a:cs typeface="Arial"/>
                <a:sym typeface="Arial"/>
              </a:rPr>
              <a:t>, </a:t>
            </a:r>
            <a:r>
              <a:rPr lang="fr-GP" sz="1100" b="1" i="0" u="none" strike="noStrike" cap="none" dirty="0">
                <a:solidFill>
                  <a:srgbClr val="000000"/>
                </a:solidFill>
                <a:effectLst/>
                <a:latin typeface="Arial"/>
                <a:ea typeface="Arial"/>
                <a:cs typeface="Arial"/>
                <a:sym typeface="Arial"/>
              </a:rPr>
              <a:t>« Français »</a:t>
            </a:r>
            <a:r>
              <a:rPr lang="fr-GP" sz="1100" b="0" i="0" u="none" strike="noStrike" cap="none" dirty="0">
                <a:solidFill>
                  <a:srgbClr val="000000"/>
                </a:solidFill>
                <a:effectLst/>
                <a:latin typeface="Arial"/>
                <a:ea typeface="Arial"/>
                <a:cs typeface="Arial"/>
                <a:sym typeface="Arial"/>
              </a:rPr>
              <a:t> et </a:t>
            </a:r>
            <a:r>
              <a:rPr lang="fr-GP" sz="1100" b="1" i="0" u="none" strike="noStrike" cap="none" dirty="0">
                <a:solidFill>
                  <a:srgbClr val="000000"/>
                </a:solidFill>
                <a:effectLst/>
                <a:latin typeface="Arial"/>
                <a:ea typeface="Arial"/>
                <a:cs typeface="Arial"/>
                <a:sym typeface="Arial"/>
              </a:rPr>
              <a:t>« citoyen »</a:t>
            </a:r>
            <a:r>
              <a:rPr lang="fr-GP" sz="1100" b="0" i="0" u="none" strike="noStrike" cap="none" dirty="0">
                <a:solidFill>
                  <a:srgbClr val="000000"/>
                </a:solidFill>
                <a:effectLst/>
                <a:latin typeface="Arial"/>
                <a:ea typeface="Arial"/>
                <a:cs typeface="Arial"/>
                <a:sym typeface="Arial"/>
              </a:rPr>
              <a:t>, ce qui exclut implicitement les libres de couleur de la communauté civique.</a:t>
            </a:r>
          </a:p>
          <a:p>
            <a:r>
              <a:rPr lang="fr-GP" sz="1100" b="0" i="0" u="none" strike="noStrike" cap="none" dirty="0">
                <a:solidFill>
                  <a:srgbClr val="000000"/>
                </a:solidFill>
                <a:effectLst/>
                <a:latin typeface="Arial"/>
                <a:ea typeface="Arial"/>
                <a:cs typeface="Arial"/>
                <a:sym typeface="Arial"/>
              </a:rPr>
              <a:t>Chez Vidal, la race sert donc à penser la </a:t>
            </a:r>
            <a:r>
              <a:rPr lang="fr-GP" sz="1100" b="1" i="0" u="none" strike="noStrike" cap="none" dirty="0">
                <a:solidFill>
                  <a:srgbClr val="000000"/>
                </a:solidFill>
                <a:effectLst/>
                <a:latin typeface="Arial"/>
                <a:ea typeface="Arial"/>
                <a:cs typeface="Arial"/>
                <a:sym typeface="Arial"/>
              </a:rPr>
              <a:t>racialisation de l’ordre esclavagiste</a:t>
            </a:r>
            <a:r>
              <a:rPr lang="fr-GP" sz="1100" b="0" i="0" u="none" strike="noStrike" cap="none" dirty="0">
                <a:solidFill>
                  <a:srgbClr val="000000"/>
                </a:solidFill>
                <a:effectLst/>
                <a:latin typeface="Arial"/>
                <a:ea typeface="Arial"/>
                <a:cs typeface="Arial"/>
                <a:sym typeface="Arial"/>
              </a:rPr>
              <a:t>. C’est ce terme de ratialisation, que j’utilise personnellement, emprunté notamment à John Garrigus (travaux sur Haïti) pour insister l’idée de processus, de construction, dans sa complexité (pas binaire : ici on n’oppose pas ouverture et exclision, les deux  cohabitent, dans certaines mesures… et surtout pas pour tout le monde. C’est pour cela qu’il est interessant de ne pas rester vue de haut =&gt; voir les politiques cohérentes qui imposent par un ordre colonial (pas tjrs cohérentes), ni oublier de prendre en compte l’agentivité / la vue par le bas (les possibilités / obstacles à l’échelle des miliciens noirs)</a:t>
            </a:r>
            <a:r>
              <a:rPr lang="fr-GP" dirty="0">
                <a:effectLst/>
              </a:rPr>
              <a:t> </a:t>
            </a:r>
          </a:p>
        </p:txBody>
      </p:sp>
    </p:spTree>
    <p:extLst>
      <p:ext uri="{BB962C8B-B14F-4D97-AF65-F5344CB8AC3E}">
        <p14:creationId xmlns:p14="http://schemas.microsoft.com/office/powerpoint/2010/main" val="33499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Ains, la question des milices coloniales, et en particulier du service des hommes de couleur, me sert à réfléchir aux rapports complexes entre ségrégation, assimilation, exclusion, et racialisation des esclaves, et libres de couleur au cours du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a:t>
            </a:r>
          </a:p>
          <a:p>
            <a:endParaRPr lang="fr-GP" sz="1100" b="0" i="0" u="none" strike="noStrike" cap="none" dirty="0">
              <a:solidFill>
                <a:srgbClr val="000000"/>
              </a:solidFill>
              <a:effectLst/>
              <a:latin typeface="Arial"/>
              <a:ea typeface="Arial"/>
              <a:cs typeface="Arial"/>
              <a:sym typeface="Arial"/>
            </a:endParaRPr>
          </a:p>
          <a:p>
            <a:pPr lvl="0"/>
            <a:r>
              <a:rPr lang="fr-GP" sz="1100" b="0" i="0" u="none" strike="noStrike" cap="none" dirty="0">
                <a:solidFill>
                  <a:srgbClr val="000000"/>
                </a:solidFill>
                <a:effectLst/>
                <a:latin typeface="Arial"/>
                <a:ea typeface="Arial"/>
                <a:cs typeface="Arial"/>
                <a:sym typeface="Arial"/>
              </a:rPr>
              <a:t>Plan</a:t>
            </a:r>
          </a:p>
          <a:p>
            <a:r>
              <a:rPr lang="fr-GP" sz="1100" b="0" i="0" u="none" strike="noStrike" cap="none" dirty="0">
                <a:solidFill>
                  <a:srgbClr val="000000"/>
                </a:solidFill>
                <a:effectLst/>
                <a:latin typeface="Arial"/>
                <a:ea typeface="Arial"/>
                <a:cs typeface="Arial"/>
                <a:sym typeface="Arial"/>
              </a:rPr>
              <a:t>J’interrogerais ainsi tout au long du XVIIIe, les logiques d’ouverture et de fermeture qui coexistent et le système qui se met en place, en plusieurs phases, en essayant d’interroger les spécificité indivuelles (notamment à travers les parcours des officiers) et collectives (service de l’ensemble des libres de couleur et esclaves).</a:t>
            </a:r>
          </a:p>
          <a:p>
            <a:r>
              <a:rPr lang="fr-GP" sz="1100" b="0" i="0" u="none" strike="noStrike" cap="none" dirty="0">
                <a:solidFill>
                  <a:srgbClr val="000000"/>
                </a:solidFill>
                <a:effectLst/>
                <a:latin typeface="Arial"/>
                <a:ea typeface="Arial"/>
                <a:cs typeface="Arial"/>
                <a:sym typeface="Arial"/>
              </a:rPr>
              <a:t>Au début du siècle, des premiers service et l’ascension des premiers rares officiers de couleur. Jusqu’à, présenter à la fin du siècle, les plus nombreux parcours d’officiers antillais de couleur qui découlent de la professionnalisation des hommes noirs dans la milice et les armées, dans un contexte de ségrégation et de racialisation.</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8576B665-3141-0CCD-7564-5E63424726BA}"/>
            </a:ext>
          </a:extLst>
        </p:cNvPr>
        <p:cNvGrpSpPr/>
        <p:nvPr/>
      </p:nvGrpSpPr>
      <p:grpSpPr>
        <a:xfrm>
          <a:off x="0" y="0"/>
          <a:ext cx="0" cy="0"/>
          <a:chOff x="0" y="0"/>
          <a:chExt cx="0" cy="0"/>
        </a:xfrm>
      </p:grpSpPr>
      <p:sp>
        <p:nvSpPr>
          <p:cNvPr id="76" name="Google Shape;76;ge965474a9_3_50:notes">
            <a:extLst>
              <a:ext uri="{FF2B5EF4-FFF2-40B4-BE49-F238E27FC236}">
                <a16:creationId xmlns:a16="http://schemas.microsoft.com/office/drawing/2014/main" id="{527FCC20-5755-464F-1257-0A9F736527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965474a9_3_50:notes">
            <a:extLst>
              <a:ext uri="{FF2B5EF4-FFF2-40B4-BE49-F238E27FC236}">
                <a16:creationId xmlns:a16="http://schemas.microsoft.com/office/drawing/2014/main" id="{8A707F9F-40CA-2D74-D5B0-DB77B4A1B2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GP" sz="1100" b="0" i="0" u="none" strike="noStrike" cap="none" dirty="0">
                <a:solidFill>
                  <a:srgbClr val="000000"/>
                </a:solidFill>
                <a:effectLst/>
                <a:latin typeface="Arial"/>
                <a:ea typeface="Arial"/>
                <a:cs typeface="Arial"/>
                <a:sym typeface="Arial"/>
              </a:rPr>
              <a:t>Premiers recours des libres de couleur et esclaves</a:t>
            </a:r>
          </a:p>
          <a:p>
            <a:r>
              <a:rPr lang="fr-GP" sz="1100" b="0" i="0" u="none" strike="noStrike" cap="none" dirty="0">
                <a:solidFill>
                  <a:srgbClr val="000000"/>
                </a:solidFill>
                <a:effectLst/>
                <a:latin typeface="Arial"/>
                <a:ea typeface="Arial"/>
                <a:cs typeface="Arial"/>
                <a:sym typeface="Arial"/>
              </a:rPr>
              <a:t>Dans l’ensemble de l’empire colonial français, le </a:t>
            </a:r>
            <a:r>
              <a:rPr lang="fr-GP" sz="1100" b="1" i="0" u="none" strike="noStrike" cap="none" dirty="0">
                <a:solidFill>
                  <a:srgbClr val="000000"/>
                </a:solidFill>
                <a:effectLst/>
                <a:latin typeface="Arial"/>
                <a:ea typeface="Arial"/>
                <a:cs typeface="Arial"/>
                <a:sym typeface="Arial"/>
              </a:rPr>
              <a:t>recours le plus ancien</a:t>
            </a:r>
            <a:r>
              <a:rPr lang="fr-GP" sz="1100" b="0" i="0" u="none" strike="noStrike" cap="none" dirty="0">
                <a:solidFill>
                  <a:srgbClr val="000000"/>
                </a:solidFill>
                <a:effectLst/>
                <a:latin typeface="Arial"/>
                <a:ea typeface="Arial"/>
                <a:cs typeface="Arial"/>
                <a:sym typeface="Arial"/>
              </a:rPr>
              <a:t> aux gens de couleur libres semble s’être produit à </a:t>
            </a:r>
            <a:r>
              <a:rPr lang="fr-GP" sz="1100" b="1" i="0" u="none" strike="noStrike" cap="none" dirty="0">
                <a:solidFill>
                  <a:srgbClr val="000000"/>
                </a:solidFill>
                <a:effectLst/>
                <a:latin typeface="Arial"/>
                <a:ea typeface="Arial"/>
                <a:cs typeface="Arial"/>
                <a:sym typeface="Arial"/>
              </a:rPr>
              <a:t>Saint-Domingue (Haïti). En 1697</a:t>
            </a:r>
            <a:r>
              <a:rPr lang="fr-GP" sz="1100" b="0" i="0" u="none" strike="noStrike" cap="none" dirty="0">
                <a:solidFill>
                  <a:srgbClr val="000000"/>
                </a:solidFill>
                <a:effectLst/>
                <a:latin typeface="Arial"/>
                <a:ea typeface="Arial"/>
                <a:cs typeface="Arial"/>
                <a:sym typeface="Arial"/>
              </a:rPr>
              <a:t>, une « compagnie de nègres libres du Cap marcha en effet au siège de Carthagène […] » alors que les administrateurs de la colonie évoquent déjà le poids croissant de ce groupe. Dans les </a:t>
            </a:r>
            <a:r>
              <a:rPr lang="fr-GP" sz="1100" b="1" i="0" u="none" strike="noStrike" cap="none" dirty="0">
                <a:solidFill>
                  <a:srgbClr val="000000"/>
                </a:solidFill>
                <a:effectLst/>
                <a:latin typeface="Arial"/>
                <a:ea typeface="Arial"/>
                <a:cs typeface="Arial"/>
                <a:sym typeface="Arial"/>
              </a:rPr>
              <a:t>autres</a:t>
            </a:r>
            <a:r>
              <a:rPr lang="fr-GP" sz="1100" b="0" i="0" u="none" strike="noStrike" cap="none" dirty="0">
                <a:solidFill>
                  <a:srgbClr val="000000"/>
                </a:solidFill>
                <a:effectLst/>
                <a:latin typeface="Arial"/>
                <a:ea typeface="Arial"/>
                <a:cs typeface="Arial"/>
                <a:sym typeface="Arial"/>
              </a:rPr>
              <a:t> colonies, les premiers recours ponctuels apparaissent dès le </a:t>
            </a:r>
            <a:r>
              <a:rPr lang="fr-GP" sz="1100" b="1" i="0" u="none" strike="noStrike" cap="none" dirty="0">
                <a:solidFill>
                  <a:srgbClr val="000000"/>
                </a:solidFill>
                <a:effectLst/>
                <a:latin typeface="Arial"/>
                <a:ea typeface="Arial"/>
                <a:cs typeface="Arial"/>
                <a:sym typeface="Arial"/>
              </a:rPr>
              <a:t>début du XVIII</a:t>
            </a:r>
            <a:r>
              <a:rPr lang="fr-GP" sz="1100" b="1" i="0" u="none" strike="noStrike" cap="none" baseline="30000" dirty="0">
                <a:solidFill>
                  <a:srgbClr val="000000"/>
                </a:solidFill>
                <a:effectLst/>
                <a:latin typeface="Arial"/>
                <a:ea typeface="Arial"/>
                <a:cs typeface="Arial"/>
                <a:sym typeface="Arial"/>
              </a:rPr>
              <a:t>e</a:t>
            </a:r>
            <a:r>
              <a:rPr lang="fr-GP" sz="1100" b="1" i="0" u="none" strike="noStrike" cap="none" dirty="0">
                <a:solidFill>
                  <a:srgbClr val="000000"/>
                </a:solidFill>
                <a:effectLst/>
                <a:latin typeface="Arial"/>
                <a:ea typeface="Arial"/>
                <a:cs typeface="Arial"/>
                <a:sym typeface="Arial"/>
              </a:rPr>
              <a:t> siècle</a:t>
            </a:r>
            <a:r>
              <a:rPr lang="fr-GP" sz="1100" b="0" i="0" u="none" strike="noStrike" cap="none" dirty="0">
                <a:solidFill>
                  <a:srgbClr val="000000"/>
                </a:solidFill>
                <a:effectLst/>
                <a:latin typeface="Arial"/>
                <a:ea typeface="Arial"/>
                <a:cs typeface="Arial"/>
                <a:sym typeface="Arial"/>
              </a:rPr>
              <a:t> puis sont de plus en plus fréquents alors que le nombre des affranchis grossissait à différents rythmes dans chaque colonie.</a:t>
            </a:r>
          </a:p>
          <a:p>
            <a:r>
              <a:rPr lang="fr-GP" sz="1100" b="0" i="0" u="none" strike="noStrike" cap="none" dirty="0">
                <a:solidFill>
                  <a:srgbClr val="000000"/>
                </a:solidFill>
                <a:effectLst/>
                <a:latin typeface="Arial"/>
                <a:ea typeface="Arial"/>
                <a:cs typeface="Arial"/>
                <a:sym typeface="Arial"/>
              </a:rPr>
              <a:t>Un groupe qui est petit à petit prise en compte dans les </a:t>
            </a:r>
            <a:r>
              <a:rPr lang="fr-GP" sz="1100" b="1" i="0" u="none" strike="noStrike" cap="none" dirty="0">
                <a:solidFill>
                  <a:srgbClr val="000000"/>
                </a:solidFill>
                <a:effectLst/>
                <a:latin typeface="Arial"/>
                <a:ea typeface="Arial"/>
                <a:cs typeface="Arial"/>
                <a:sym typeface="Arial"/>
              </a:rPr>
              <a:t>recensements</a:t>
            </a:r>
            <a:r>
              <a:rPr lang="fr-GP" sz="1100" b="0" i="0" u="none" strike="noStrike" cap="none" dirty="0">
                <a:solidFill>
                  <a:srgbClr val="000000"/>
                </a:solidFill>
                <a:effectLst/>
                <a:latin typeface="Arial"/>
                <a:ea typeface="Arial"/>
                <a:cs typeface="Arial"/>
                <a:sym typeface="Arial"/>
              </a:rPr>
              <a:t>… et on ne les comptent pas pour faire joli =&gt; très vite suivi de leurs 1ers recours à la défense (dans espace coloniale, peu de chance de passer à côté / intérêts). En </a:t>
            </a:r>
            <a:r>
              <a:rPr lang="fr-GP" sz="1100" b="1" i="0" u="none" strike="noStrike" cap="none" dirty="0">
                <a:solidFill>
                  <a:srgbClr val="000000"/>
                </a:solidFill>
                <a:effectLst/>
                <a:latin typeface="Arial"/>
                <a:ea typeface="Arial"/>
                <a:cs typeface="Arial"/>
                <a:sym typeface="Arial"/>
              </a:rPr>
              <a:t>Martinique</a:t>
            </a:r>
            <a:r>
              <a:rPr lang="fr-GP" sz="1100" b="0" i="0" u="none" strike="noStrike" cap="none" dirty="0">
                <a:solidFill>
                  <a:srgbClr val="000000"/>
                </a:solidFill>
                <a:effectLst/>
                <a:latin typeface="Arial"/>
                <a:ea typeface="Arial"/>
                <a:cs typeface="Arial"/>
                <a:sym typeface="Arial"/>
              </a:rPr>
              <a:t>, un recensement de </a:t>
            </a:r>
            <a:r>
              <a:rPr lang="fr-GP" sz="1100" b="1" i="0" u="none" strike="noStrike" cap="none" dirty="0">
                <a:solidFill>
                  <a:srgbClr val="000000"/>
                </a:solidFill>
                <a:effectLst/>
                <a:latin typeface="Arial"/>
                <a:ea typeface="Arial"/>
                <a:cs typeface="Arial"/>
                <a:sym typeface="Arial"/>
              </a:rPr>
              <a:t>1706</a:t>
            </a:r>
            <a:r>
              <a:rPr lang="fr-GP" sz="1100" b="0" i="0" u="none" strike="noStrike" cap="none" dirty="0">
                <a:solidFill>
                  <a:srgbClr val="000000"/>
                </a:solidFill>
                <a:effectLst/>
                <a:latin typeface="Arial"/>
                <a:ea typeface="Arial"/>
                <a:cs typeface="Arial"/>
                <a:sym typeface="Arial"/>
              </a:rPr>
              <a:t> compte </a:t>
            </a:r>
            <a:r>
              <a:rPr lang="fr-GP" sz="1100" b="1" i="0" u="none" strike="noStrike" cap="none" dirty="0">
                <a:solidFill>
                  <a:srgbClr val="000000"/>
                </a:solidFill>
                <a:effectLst/>
                <a:latin typeface="Arial"/>
                <a:ea typeface="Arial"/>
                <a:cs typeface="Arial"/>
                <a:sym typeface="Arial"/>
              </a:rPr>
              <a:t>135</a:t>
            </a:r>
            <a:r>
              <a:rPr lang="fr-GP" sz="1100" b="0" i="0" u="none" strike="noStrike" cap="none" dirty="0">
                <a:solidFill>
                  <a:srgbClr val="000000"/>
                </a:solidFill>
                <a:effectLst/>
                <a:latin typeface="Arial"/>
                <a:ea typeface="Arial"/>
                <a:cs typeface="Arial"/>
                <a:sym typeface="Arial"/>
              </a:rPr>
              <a:t> libres de couleur et, quelques années plus tard, </a:t>
            </a:r>
            <a:r>
              <a:rPr lang="fr-GP" sz="1100" b="1" i="0" u="none" strike="noStrike" cap="none" dirty="0">
                <a:solidFill>
                  <a:srgbClr val="000000"/>
                </a:solidFill>
                <a:effectLst/>
                <a:latin typeface="Arial"/>
                <a:ea typeface="Arial"/>
                <a:cs typeface="Arial"/>
                <a:sym typeface="Arial"/>
              </a:rPr>
              <a:t>18 libres de couleur sont attachés à une compagnie de milice</a:t>
            </a:r>
            <a:r>
              <a:rPr lang="fr-GP" sz="1100" b="0" i="0" u="none" strike="noStrike" cap="none" dirty="0">
                <a:solidFill>
                  <a:srgbClr val="000000"/>
                </a:solidFill>
                <a:effectLst/>
                <a:latin typeface="Arial"/>
                <a:ea typeface="Arial"/>
                <a:cs typeface="Arial"/>
                <a:sym typeface="Arial"/>
              </a:rPr>
              <a:t> de l’île</a:t>
            </a:r>
            <a:r>
              <a:rPr lang="fr-GP" dirty="0">
                <a:effectLst/>
              </a:rPr>
              <a:t>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Esclaves</a:t>
            </a:r>
          </a:p>
          <a:p>
            <a:r>
              <a:rPr lang="fr-GP" sz="1100" b="0" i="0" u="none" strike="noStrike" cap="none" dirty="0">
                <a:solidFill>
                  <a:srgbClr val="000000"/>
                </a:solidFill>
                <a:effectLst/>
                <a:latin typeface="Arial"/>
                <a:ea typeface="Arial"/>
                <a:cs typeface="Arial"/>
                <a:sym typeface="Arial"/>
              </a:rPr>
              <a:t>Les esclaves, qui représentent dès le début du siècle la </a:t>
            </a:r>
            <a:r>
              <a:rPr lang="fr-GP" sz="1100" b="1" i="0" u="none" strike="noStrike" cap="none" dirty="0">
                <a:solidFill>
                  <a:srgbClr val="000000"/>
                </a:solidFill>
                <a:effectLst/>
                <a:latin typeface="Arial"/>
                <a:ea typeface="Arial"/>
                <a:cs typeface="Arial"/>
                <a:sym typeface="Arial"/>
              </a:rPr>
              <a:t>population la plus importante</a:t>
            </a:r>
            <a:r>
              <a:rPr lang="fr-GP" sz="1100" b="0" i="0" u="none" strike="noStrike" cap="none" dirty="0">
                <a:solidFill>
                  <a:srgbClr val="000000"/>
                </a:solidFill>
                <a:effectLst/>
                <a:latin typeface="Arial"/>
                <a:ea typeface="Arial"/>
                <a:cs typeface="Arial"/>
                <a:sym typeface="Arial"/>
              </a:rPr>
              <a:t> des sociétés esclavagistes, sont, eux aussi, </a:t>
            </a:r>
            <a:r>
              <a:rPr lang="fr-GP" sz="1100" b="1" i="0" u="none" strike="noStrike" cap="none" dirty="0">
                <a:solidFill>
                  <a:srgbClr val="000000"/>
                </a:solidFill>
                <a:effectLst/>
                <a:latin typeface="Arial"/>
                <a:ea typeface="Arial"/>
                <a:cs typeface="Arial"/>
                <a:sym typeface="Arial"/>
              </a:rPr>
              <a:t>associés</a:t>
            </a:r>
            <a:r>
              <a:rPr lang="fr-GP" sz="1100" b="0" i="0" u="none" strike="noStrike" cap="none" dirty="0">
                <a:solidFill>
                  <a:srgbClr val="000000"/>
                </a:solidFill>
                <a:effectLst/>
                <a:latin typeface="Arial"/>
                <a:ea typeface="Arial"/>
                <a:cs typeface="Arial"/>
                <a:sym typeface="Arial"/>
              </a:rPr>
              <a:t> à cette époque à la milice pour la protection des colonies. Dès la fin du XVII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la milice puise dans ce groupe pour compléter ses forces. Mais </a:t>
            </a:r>
            <a:r>
              <a:rPr lang="fr-GP" sz="1100" b="1" i="0" u="none" strike="noStrike" cap="none" dirty="0">
                <a:solidFill>
                  <a:srgbClr val="000000"/>
                </a:solidFill>
                <a:effectLst/>
                <a:latin typeface="Arial"/>
                <a:ea typeface="Arial"/>
                <a:cs typeface="Arial"/>
                <a:sym typeface="Arial"/>
              </a:rPr>
              <a:t>une différenciation très nette</a:t>
            </a:r>
            <a:r>
              <a:rPr lang="fr-GP" sz="1100" b="0" i="0" u="none" strike="noStrike" cap="none" dirty="0">
                <a:solidFill>
                  <a:srgbClr val="000000"/>
                </a:solidFill>
                <a:effectLst/>
                <a:latin typeface="Arial"/>
                <a:ea typeface="Arial"/>
                <a:cs typeface="Arial"/>
                <a:sym typeface="Arial"/>
              </a:rPr>
              <a:t> est imposée entre le milicien et les esclaves qui ne servent que </a:t>
            </a:r>
            <a:r>
              <a:rPr lang="fr-GP" sz="1100" b="1" i="0" u="none" strike="noStrike" cap="none" dirty="0">
                <a:solidFill>
                  <a:srgbClr val="000000"/>
                </a:solidFill>
                <a:effectLst/>
                <a:latin typeface="Arial"/>
                <a:ea typeface="Arial"/>
                <a:cs typeface="Arial"/>
                <a:sym typeface="Arial"/>
              </a:rPr>
              <a:t>temporairement </a:t>
            </a:r>
            <a:r>
              <a:rPr lang="fr-GP" sz="1100" b="0" i="0" u="none" strike="noStrike" cap="none" dirty="0">
                <a:solidFill>
                  <a:srgbClr val="000000"/>
                </a:solidFill>
                <a:effectLst/>
                <a:latin typeface="Arial"/>
                <a:ea typeface="Arial"/>
                <a:cs typeface="Arial"/>
                <a:sym typeface="Arial"/>
              </a:rPr>
              <a:t>dans l’institution. Ce service s’effectue alors dans certaines conditions, sous le </a:t>
            </a:r>
            <a:r>
              <a:rPr lang="fr-GP" sz="1100" b="1" i="0" u="none" strike="noStrike" cap="none" dirty="0">
                <a:solidFill>
                  <a:srgbClr val="000000"/>
                </a:solidFill>
                <a:effectLst/>
                <a:latin typeface="Arial"/>
                <a:ea typeface="Arial"/>
                <a:cs typeface="Arial"/>
                <a:sym typeface="Arial"/>
              </a:rPr>
              <a:t>contrôle des officiers de milice</a:t>
            </a:r>
            <a:r>
              <a:rPr lang="fr-GP" sz="1100" b="0" i="0" u="none" strike="noStrike" cap="none" dirty="0">
                <a:solidFill>
                  <a:srgbClr val="000000"/>
                </a:solidFill>
                <a:effectLst/>
                <a:latin typeface="Arial"/>
                <a:ea typeface="Arial"/>
                <a:cs typeface="Arial"/>
                <a:sym typeface="Arial"/>
              </a:rPr>
              <a:t>. Tout d’abord, il leur est officiellement interdit de </a:t>
            </a:r>
            <a:r>
              <a:rPr lang="fr-GP" sz="1100" b="1" i="0" u="none" strike="noStrike" cap="none" dirty="0">
                <a:solidFill>
                  <a:srgbClr val="000000"/>
                </a:solidFill>
                <a:effectLst/>
                <a:latin typeface="Arial"/>
                <a:ea typeface="Arial"/>
                <a:cs typeface="Arial"/>
                <a:sym typeface="Arial"/>
              </a:rPr>
              <a:t>porter des armes</a:t>
            </a:r>
            <a:r>
              <a:rPr lang="fr-GP" sz="1100" b="0" i="0" u="none" strike="noStrike" cap="none" dirty="0">
                <a:solidFill>
                  <a:srgbClr val="000000"/>
                </a:solidFill>
                <a:effectLst/>
                <a:latin typeface="Arial"/>
                <a:ea typeface="Arial"/>
                <a:cs typeface="Arial"/>
                <a:sym typeface="Arial"/>
              </a:rPr>
              <a:t>, ils n’ont droit qu’aux demi-piques et aux serpes même dans la pratique, la circulation des armes dans cette population existe. Les milices peuvent armer les esclaves, ponctuellement, qui participent directement aux combats (toujours écart entre la loi et la pratique, surtout dans le contexte de manque d’hommes et malgré la peur des adm et colons d’armes les esclaves).</a:t>
            </a:r>
          </a:p>
          <a:p>
            <a:r>
              <a:rPr lang="fr-GP" sz="1100" b="0" i="0" u="none" strike="noStrike" cap="none" dirty="0">
                <a:solidFill>
                  <a:srgbClr val="000000"/>
                </a:solidFill>
                <a:effectLst/>
                <a:latin typeface="Arial"/>
                <a:ea typeface="Arial"/>
                <a:cs typeface="Arial"/>
                <a:sym typeface="Arial"/>
              </a:rPr>
              <a:t>Dès la fin du XVII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des </a:t>
            </a:r>
            <a:r>
              <a:rPr lang="fr-GP" sz="1100" b="1" i="0" u="none" strike="noStrike" cap="none" dirty="0">
                <a:solidFill>
                  <a:srgbClr val="000000"/>
                </a:solidFill>
                <a:effectLst/>
                <a:latin typeface="Arial"/>
                <a:ea typeface="Arial"/>
                <a:cs typeface="Arial"/>
                <a:sym typeface="Arial"/>
              </a:rPr>
              <a:t>officiers de milice des différentes colonies peuvent assembler quelques esclaves</a:t>
            </a:r>
            <a:r>
              <a:rPr lang="fr-GP" sz="1100" b="0" i="0" u="none" strike="noStrike" cap="none" dirty="0">
                <a:solidFill>
                  <a:srgbClr val="000000"/>
                </a:solidFill>
                <a:effectLst/>
                <a:latin typeface="Arial"/>
                <a:ea typeface="Arial"/>
                <a:cs typeface="Arial"/>
                <a:sym typeface="Arial"/>
              </a:rPr>
              <a:t>, parmi les leurs et ceux de leurs voisins miliciens, pour une affaire urgente. Mais c’est principalement en temps de guerre que les esclaves sont employés auprès des milices. A la fin du XVII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les </a:t>
            </a:r>
            <a:r>
              <a:rPr lang="fr-GP" sz="1100" b="1" i="0" u="none" strike="noStrike" cap="none" dirty="0">
                <a:solidFill>
                  <a:srgbClr val="000000"/>
                </a:solidFill>
                <a:effectLst/>
                <a:latin typeface="Arial"/>
                <a:ea typeface="Arial"/>
                <a:cs typeface="Arial"/>
                <a:sym typeface="Arial"/>
              </a:rPr>
              <a:t>esclaves de Saint-Domingue</a:t>
            </a:r>
            <a:r>
              <a:rPr lang="fr-GP" sz="1100" b="0" i="0" u="none" strike="noStrike" cap="none" dirty="0">
                <a:solidFill>
                  <a:srgbClr val="000000"/>
                </a:solidFill>
                <a:effectLst/>
                <a:latin typeface="Arial"/>
                <a:ea typeface="Arial"/>
                <a:cs typeface="Arial"/>
                <a:sym typeface="Arial"/>
              </a:rPr>
              <a:t> (ils sont une centaine VS espagnols en 1</a:t>
            </a:r>
            <a:r>
              <a:rPr lang="fr-GP" sz="1100" b="1" i="0" u="none" strike="noStrike" cap="none" dirty="0">
                <a:solidFill>
                  <a:srgbClr val="000000"/>
                </a:solidFill>
                <a:effectLst/>
                <a:latin typeface="Arial"/>
                <a:ea typeface="Arial"/>
                <a:cs typeface="Arial"/>
                <a:sym typeface="Arial"/>
              </a:rPr>
              <a:t>695</a:t>
            </a:r>
            <a:r>
              <a:rPr lang="fr-GP" sz="1100" b="0" i="0" u="none" strike="noStrike" cap="none" dirty="0">
                <a:solidFill>
                  <a:srgbClr val="000000"/>
                </a:solidFill>
                <a:effectLst/>
                <a:latin typeface="Arial"/>
                <a:ea typeface="Arial"/>
                <a:cs typeface="Arial"/>
                <a:sym typeface="Arial"/>
              </a:rPr>
              <a:t>) ou de les </a:t>
            </a:r>
            <a:r>
              <a:rPr lang="fr-GP" sz="1100" b="1" i="0" u="none" strike="noStrike" cap="none" dirty="0">
                <a:solidFill>
                  <a:srgbClr val="000000"/>
                </a:solidFill>
                <a:effectLst/>
                <a:latin typeface="Arial"/>
                <a:ea typeface="Arial"/>
                <a:cs typeface="Arial"/>
                <a:sym typeface="Arial"/>
              </a:rPr>
              <a:t>Petites Antilles (en 1691 et 1693</a:t>
            </a:r>
            <a:r>
              <a:rPr lang="fr-GP" sz="1100" b="0" i="0" u="none" strike="noStrike" cap="none" dirty="0">
                <a:solidFill>
                  <a:srgbClr val="000000"/>
                </a:solidFill>
                <a:effectLst/>
                <a:latin typeface="Arial"/>
                <a:ea typeface="Arial"/>
                <a:cs typeface="Arial"/>
                <a:sym typeface="Arial"/>
              </a:rPr>
              <a:t> VS Anglais) sont associés à la défense du territoire en cas d’attaque ennemie. Quelques années plus tard, Auger, le gouverneur de la Guadeloupe, justifie l’utilisation des esclaves comme soutien à la défense par leur grand nombre. Les esclaves représentent donc à la fin du XVII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une</a:t>
            </a:r>
            <a:r>
              <a:rPr lang="fr-GP" sz="1100" b="1" i="0" u="none" strike="noStrike" cap="none" dirty="0">
                <a:solidFill>
                  <a:srgbClr val="000000"/>
                </a:solidFill>
                <a:effectLst/>
                <a:latin typeface="Arial"/>
                <a:ea typeface="Arial"/>
                <a:cs typeface="Arial"/>
                <a:sym typeface="Arial"/>
              </a:rPr>
              <a:t> réserve</a:t>
            </a:r>
            <a:r>
              <a:rPr lang="fr-GP" sz="1100" b="0" i="0" u="none" strike="noStrike" cap="none" dirty="0">
                <a:solidFill>
                  <a:srgbClr val="000000"/>
                </a:solidFill>
                <a:effectLst/>
                <a:latin typeface="Arial"/>
                <a:ea typeface="Arial"/>
                <a:cs typeface="Arial"/>
                <a:sym typeface="Arial"/>
              </a:rPr>
              <a:t> pour la défense des colonies en cas de menace.</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Donc les premiers recours aux hommes libres ou esclaves apparaissent dans des </a:t>
            </a:r>
            <a:r>
              <a:rPr lang="fr-GP" sz="1100" b="1" i="0" u="none" strike="noStrike" cap="none" dirty="0">
                <a:solidFill>
                  <a:srgbClr val="000000"/>
                </a:solidFill>
                <a:effectLst/>
                <a:latin typeface="Arial"/>
                <a:ea typeface="Arial"/>
                <a:cs typeface="Arial"/>
                <a:sym typeface="Arial"/>
              </a:rPr>
              <a:t>contexte de guerre et donc éphémère</a:t>
            </a:r>
            <a:r>
              <a:rPr lang="fr-GP" sz="1100" b="0" i="0" u="none" strike="noStrike" cap="none" dirty="0">
                <a:solidFill>
                  <a:srgbClr val="000000"/>
                </a:solidFill>
                <a:effectLst/>
                <a:latin typeface="Arial"/>
                <a:ea typeface="Arial"/>
                <a:cs typeface="Arial"/>
                <a:sym typeface="Arial"/>
              </a:rPr>
              <a:t>. En Martinique, </a:t>
            </a:r>
            <a:r>
              <a:rPr lang="fr-GP" sz="1100" b="1" i="0" u="none" strike="noStrike" cap="none" dirty="0">
                <a:solidFill>
                  <a:srgbClr val="000000"/>
                </a:solidFill>
                <a:effectLst/>
                <a:latin typeface="Arial"/>
                <a:ea typeface="Arial"/>
                <a:cs typeface="Arial"/>
                <a:sym typeface="Arial"/>
              </a:rPr>
              <a:t>l’un des premiers emplois</a:t>
            </a:r>
            <a:r>
              <a:rPr lang="fr-GP" sz="1100" b="0" i="0" u="none" strike="noStrike" cap="none" dirty="0">
                <a:solidFill>
                  <a:srgbClr val="000000"/>
                </a:solidFill>
                <a:effectLst/>
                <a:latin typeface="Arial"/>
                <a:ea typeface="Arial"/>
                <a:cs typeface="Arial"/>
                <a:sym typeface="Arial"/>
              </a:rPr>
              <a:t> d’esclaves en 1693, ils sont alors sous le commandement d’un homme de couleur, </a:t>
            </a:r>
            <a:r>
              <a:rPr lang="fr-GP" sz="1100" b="1" i="0" u="none" strike="noStrike" cap="none" dirty="0">
                <a:solidFill>
                  <a:srgbClr val="000000"/>
                </a:solidFill>
                <a:effectLst/>
                <a:latin typeface="Arial"/>
                <a:ea typeface="Arial"/>
                <a:cs typeface="Arial"/>
                <a:sym typeface="Arial"/>
              </a:rPr>
              <a:t>Fabulé</a:t>
            </a:r>
            <a:r>
              <a:rPr lang="fr-GP" sz="1100" b="0" i="0" u="none" strike="noStrike" cap="none" dirty="0">
                <a:solidFill>
                  <a:srgbClr val="000000"/>
                </a:solidFill>
                <a:effectLst/>
                <a:latin typeface="Arial"/>
                <a:ea typeface="Arial"/>
                <a:cs typeface="Arial"/>
                <a:sym typeface="Arial"/>
              </a:rPr>
              <a:t>, ancien esclave marron rallié à l’administration coloniale, alors qu’en Guadeloupe, l’emploi des esclaves en 1693 se fait sous le commandement de </a:t>
            </a:r>
            <a:r>
              <a:rPr lang="fr-GP" sz="1100" b="1" i="0" u="none" strike="noStrike" cap="none" dirty="0">
                <a:solidFill>
                  <a:srgbClr val="000000"/>
                </a:solidFill>
                <a:effectLst/>
                <a:latin typeface="Arial"/>
                <a:ea typeface="Arial"/>
                <a:cs typeface="Arial"/>
                <a:sym typeface="Arial"/>
              </a:rPr>
              <a:t>miliciens blancs</a:t>
            </a:r>
            <a:r>
              <a:rPr lang="fr-GP" sz="1100" b="0" i="0" u="none" strike="noStrike" cap="none" dirty="0">
                <a:solidFill>
                  <a:srgbClr val="000000"/>
                </a:solidFill>
                <a:effectLst/>
                <a:latin typeface="Arial"/>
                <a:ea typeface="Arial"/>
                <a:cs typeface="Arial"/>
                <a:sym typeface="Arial"/>
              </a:rPr>
              <a:t>. En effet, après les premiers recours des libres de couleur et esclaves dans la défense, se pose la question de leur commandement.</a:t>
            </a:r>
            <a:endParaRPr lang="fr-F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800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2C27342C-E7E5-082E-043D-35ACC93DC39E}"/>
            </a:ext>
          </a:extLst>
        </p:cNvPr>
        <p:cNvGrpSpPr/>
        <p:nvPr/>
      </p:nvGrpSpPr>
      <p:grpSpPr>
        <a:xfrm>
          <a:off x="0" y="0"/>
          <a:ext cx="0" cy="0"/>
          <a:chOff x="0" y="0"/>
          <a:chExt cx="0" cy="0"/>
        </a:xfrm>
      </p:grpSpPr>
      <p:sp>
        <p:nvSpPr>
          <p:cNvPr id="76" name="Google Shape;76;ge965474a9_3_50:notes">
            <a:extLst>
              <a:ext uri="{FF2B5EF4-FFF2-40B4-BE49-F238E27FC236}">
                <a16:creationId xmlns:a16="http://schemas.microsoft.com/office/drawing/2014/main" id="{8787E896-A7CD-1FE0-826D-7EAED74AB5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965474a9_3_50:notes">
            <a:extLst>
              <a:ext uri="{FF2B5EF4-FFF2-40B4-BE49-F238E27FC236}">
                <a16:creationId xmlns:a16="http://schemas.microsoft.com/office/drawing/2014/main" id="{32D5AE55-DD43-AC0F-1041-7A40E0DE23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fr-GP" sz="1100" b="0" i="0" u="none" strike="noStrike" cap="none" dirty="0">
                <a:solidFill>
                  <a:srgbClr val="000000"/>
                </a:solidFill>
                <a:effectLst/>
                <a:latin typeface="Arial"/>
                <a:ea typeface="Arial"/>
                <a:cs typeface="Arial"/>
                <a:sym typeface="Arial"/>
              </a:rPr>
              <a:t>Avec ces premiers recours au tournant entre le XVII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et le XVIII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siècle, les </a:t>
            </a:r>
            <a:r>
              <a:rPr lang="fr-GP" sz="1100" b="1" i="0" u="none" strike="noStrike" cap="none" dirty="0">
                <a:solidFill>
                  <a:srgbClr val="000000"/>
                </a:solidFill>
                <a:effectLst/>
                <a:latin typeface="Arial"/>
                <a:ea typeface="Arial"/>
                <a:cs typeface="Arial"/>
                <a:sym typeface="Arial"/>
              </a:rPr>
              <a:t>premières figures d’officiers noirs</a:t>
            </a:r>
            <a:r>
              <a:rPr lang="fr-GP" sz="1100" b="0" i="0" u="none" strike="noStrike" cap="none" dirty="0">
                <a:solidFill>
                  <a:srgbClr val="000000"/>
                </a:solidFill>
                <a:effectLst/>
                <a:latin typeface="Arial"/>
                <a:ea typeface="Arial"/>
                <a:cs typeface="Arial"/>
                <a:sym typeface="Arial"/>
              </a:rPr>
              <a:t> apparaissent dans les colonies françaises lors des premiers rassemblements d’esclaves ou de libres de couleur pour la défense. L’ascension de ces </a:t>
            </a:r>
            <a:r>
              <a:rPr lang="fr-GP" sz="1100" b="1" i="0" u="none" strike="noStrike" cap="none" dirty="0">
                <a:solidFill>
                  <a:srgbClr val="000000"/>
                </a:solidFill>
                <a:effectLst/>
                <a:latin typeface="Arial"/>
                <a:ea typeface="Arial"/>
                <a:cs typeface="Arial"/>
                <a:sym typeface="Arial"/>
              </a:rPr>
              <a:t>hommes, nés libres ou anciens esclaves,</a:t>
            </a:r>
            <a:r>
              <a:rPr lang="fr-GP" sz="1100" b="0" i="0" u="none" strike="noStrike" cap="none" dirty="0">
                <a:solidFill>
                  <a:srgbClr val="000000"/>
                </a:solidFill>
                <a:effectLst/>
                <a:latin typeface="Arial"/>
                <a:ea typeface="Arial"/>
                <a:cs typeface="Arial"/>
                <a:sym typeface="Arial"/>
              </a:rPr>
              <a:t> s’inscrit dans un </a:t>
            </a:r>
            <a:r>
              <a:rPr lang="fr-GP" sz="1100" b="1" i="0" u="none" strike="noStrike" cap="none" dirty="0">
                <a:solidFill>
                  <a:srgbClr val="000000"/>
                </a:solidFill>
                <a:effectLst/>
                <a:latin typeface="Arial"/>
                <a:ea typeface="Arial"/>
                <a:cs typeface="Arial"/>
                <a:sym typeface="Arial"/>
              </a:rPr>
              <a:t>contexte particulier</a:t>
            </a:r>
            <a:r>
              <a:rPr lang="fr-GP" sz="1100" b="0" i="0" u="none" strike="noStrike" cap="none" dirty="0">
                <a:solidFill>
                  <a:srgbClr val="000000"/>
                </a:solidFill>
                <a:effectLst/>
                <a:latin typeface="Arial"/>
                <a:ea typeface="Arial"/>
                <a:cs typeface="Arial"/>
                <a:sym typeface="Arial"/>
              </a:rPr>
              <a:t>. Les rivalités impériales, particulièrement durant la guerre de succession d’Espagne à partir de 1702, mettent les défenses des colonies en tension. Les </a:t>
            </a:r>
            <a:r>
              <a:rPr lang="fr-GP" sz="1100" b="1" i="0" u="none" strike="noStrike" cap="none" dirty="0">
                <a:solidFill>
                  <a:srgbClr val="000000"/>
                </a:solidFill>
                <a:effectLst/>
                <a:latin typeface="Arial"/>
                <a:ea typeface="Arial"/>
                <a:cs typeface="Arial"/>
                <a:sym typeface="Arial"/>
              </a:rPr>
              <a:t>effectifs des arm</a:t>
            </a:r>
            <a:r>
              <a:rPr lang="fr-GP" sz="1100" b="0" i="0" u="none" strike="noStrike" cap="none" dirty="0">
                <a:solidFill>
                  <a:srgbClr val="000000"/>
                </a:solidFill>
                <a:effectLst/>
                <a:latin typeface="Arial"/>
                <a:ea typeface="Arial"/>
                <a:cs typeface="Arial"/>
                <a:sym typeface="Arial"/>
              </a:rPr>
              <a:t>ées du roi stationnant dans les colonies sont restreints. Les </a:t>
            </a:r>
            <a:r>
              <a:rPr lang="fr-GP" sz="1100" b="1" i="0" u="none" strike="noStrike" cap="none" dirty="0">
                <a:solidFill>
                  <a:srgbClr val="000000"/>
                </a:solidFill>
                <a:effectLst/>
                <a:latin typeface="Arial"/>
                <a:ea typeface="Arial"/>
                <a:cs typeface="Arial"/>
                <a:sym typeface="Arial"/>
              </a:rPr>
              <a:t>miliciens, alors essentiellement issus des colons</a:t>
            </a:r>
            <a:r>
              <a:rPr lang="fr-GP" sz="1100" b="0" i="0" u="none" strike="noStrike" cap="none" dirty="0">
                <a:solidFill>
                  <a:srgbClr val="000000"/>
                </a:solidFill>
                <a:effectLst/>
                <a:latin typeface="Arial"/>
                <a:ea typeface="Arial"/>
                <a:cs typeface="Arial"/>
                <a:sym typeface="Arial"/>
              </a:rPr>
              <a:t>, représentent quelques centaines, voire milliers d’hommes, selon les colonies, des civils, qui cumulent leurs autres occupations à cette charge de défense et sont peu formés à la guerre. Les administrations coloniales se tournent alors vers les esclaves, levés à la suite des armées et des milices, mais aussi quelques libres de couleur. Parmi eux, quelques </a:t>
            </a:r>
            <a:r>
              <a:rPr lang="fr-GP" sz="1100" b="1" i="0" u="none" strike="noStrike" cap="none" dirty="0">
                <a:solidFill>
                  <a:srgbClr val="000000"/>
                </a:solidFill>
                <a:effectLst/>
                <a:latin typeface="Arial"/>
                <a:ea typeface="Arial"/>
                <a:cs typeface="Arial"/>
                <a:sym typeface="Arial"/>
              </a:rPr>
              <a:t>hommes de couleur deviennent officiers</a:t>
            </a:r>
            <a:r>
              <a:rPr lang="fr-GP" sz="1100" b="0" i="0" u="none" strike="noStrike" cap="none" dirty="0">
                <a:solidFill>
                  <a:srgbClr val="000000"/>
                </a:solidFill>
                <a:effectLst/>
                <a:latin typeface="Arial"/>
                <a:ea typeface="Arial"/>
                <a:cs typeface="Arial"/>
                <a:sym typeface="Arial"/>
              </a:rPr>
              <a:t> de ces compagnies formées pendant la guerre.</a:t>
            </a:r>
          </a:p>
          <a:p>
            <a:r>
              <a:rPr lang="fr-GP" sz="1100" b="0" i="0" u="none" strike="noStrike" cap="none" dirty="0">
                <a:solidFill>
                  <a:srgbClr val="000000"/>
                </a:solidFill>
                <a:effectLst/>
                <a:latin typeface="Arial"/>
                <a:ea typeface="Arial"/>
                <a:cs typeface="Arial"/>
                <a:sym typeface="Arial"/>
              </a:rPr>
              <a:t>Si en </a:t>
            </a:r>
            <a:r>
              <a:rPr lang="fr-GP" sz="1100" b="1" i="0" u="none" strike="noStrike" cap="none" dirty="0">
                <a:solidFill>
                  <a:srgbClr val="000000"/>
                </a:solidFill>
                <a:effectLst/>
                <a:latin typeface="Arial"/>
                <a:ea typeface="Arial"/>
                <a:cs typeface="Arial"/>
                <a:sym typeface="Arial"/>
              </a:rPr>
              <a:t>1693, les officiers sont blancs</a:t>
            </a:r>
            <a:r>
              <a:rPr lang="fr-GP" sz="1100" b="0" i="0" u="none" strike="noStrike" cap="none" dirty="0">
                <a:solidFill>
                  <a:srgbClr val="000000"/>
                </a:solidFill>
                <a:effectLst/>
                <a:latin typeface="Arial"/>
                <a:ea typeface="Arial"/>
                <a:cs typeface="Arial"/>
                <a:sym typeface="Arial"/>
              </a:rPr>
              <a:t> en Guadeloupe, les premiers officiers de couleur de la Guadeloupe seraient nommés lors de </a:t>
            </a:r>
            <a:r>
              <a:rPr lang="fr-GP" sz="1100" b="1" i="0" u="none" strike="noStrike" cap="none" dirty="0">
                <a:solidFill>
                  <a:srgbClr val="000000"/>
                </a:solidFill>
                <a:effectLst/>
                <a:latin typeface="Arial"/>
                <a:ea typeface="Arial"/>
                <a:cs typeface="Arial"/>
                <a:sym typeface="Arial"/>
              </a:rPr>
              <a:t>l’attaque des Anglais de 1703</a:t>
            </a:r>
            <a:r>
              <a:rPr lang="fr-GP" sz="1100" b="0" i="0" u="none" strike="noStrike" cap="none" dirty="0">
                <a:solidFill>
                  <a:srgbClr val="000000"/>
                </a:solidFill>
                <a:effectLst/>
                <a:latin typeface="Arial"/>
                <a:ea typeface="Arial"/>
                <a:cs typeface="Arial"/>
                <a:sym typeface="Arial"/>
              </a:rPr>
              <a:t>. Une compagnie réunissant </a:t>
            </a:r>
            <a:r>
              <a:rPr lang="fr-GP" sz="1100" b="1" i="0" u="none" strike="noStrike" cap="none" dirty="0">
                <a:solidFill>
                  <a:srgbClr val="000000"/>
                </a:solidFill>
                <a:effectLst/>
                <a:latin typeface="Arial"/>
                <a:ea typeface="Arial"/>
                <a:cs typeface="Arial"/>
                <a:sym typeface="Arial"/>
              </a:rPr>
              <a:t>soixante hommes</a:t>
            </a:r>
            <a:r>
              <a:rPr lang="fr-GP" sz="1100" b="0" i="0" u="none" strike="noStrike" cap="none" dirty="0">
                <a:solidFill>
                  <a:srgbClr val="000000"/>
                </a:solidFill>
                <a:effectLst/>
                <a:latin typeface="Arial"/>
                <a:ea typeface="Arial"/>
                <a:cs typeface="Arial"/>
                <a:sym typeface="Arial"/>
              </a:rPr>
              <a:t> de couleur est placée sous le commandement de trois officiers de couleur : La Perle, Haly et Mingault.(ILLUS) Les actes paroissiaux décrivent </a:t>
            </a:r>
            <a:r>
              <a:rPr lang="fr-GP" sz="1100" b="1" i="0" u="none" strike="noStrike" cap="none" dirty="0">
                <a:solidFill>
                  <a:srgbClr val="000000"/>
                </a:solidFill>
                <a:effectLst/>
                <a:latin typeface="Arial"/>
                <a:ea typeface="Arial"/>
                <a:cs typeface="Arial"/>
                <a:sym typeface="Arial"/>
              </a:rPr>
              <a:t>Jean La Perle</a:t>
            </a:r>
            <a:r>
              <a:rPr lang="fr-GP" sz="1100" b="0" i="0" u="none" strike="noStrike" cap="none" dirty="0">
                <a:solidFill>
                  <a:srgbClr val="000000"/>
                </a:solidFill>
                <a:effectLst/>
                <a:latin typeface="Arial"/>
                <a:ea typeface="Arial"/>
                <a:cs typeface="Arial"/>
                <a:sym typeface="Arial"/>
              </a:rPr>
              <a:t> comme « nègre et capitaine de milice ». Nous ne connaissons que peu de chose sur la vie de Jean La Perle et ce qui aurait pu conduire à cette nomination. Durant l’attaque anglaise, sa compagnie est </a:t>
            </a:r>
            <a:r>
              <a:rPr lang="fr-GP" sz="1100" b="1" i="0" u="none" strike="noStrike" cap="none" dirty="0">
                <a:solidFill>
                  <a:srgbClr val="000000"/>
                </a:solidFill>
                <a:effectLst/>
                <a:latin typeface="Arial"/>
                <a:ea typeface="Arial"/>
                <a:cs typeface="Arial"/>
                <a:sym typeface="Arial"/>
              </a:rPr>
              <a:t>l’une des plus actives</a:t>
            </a:r>
            <a:r>
              <a:rPr lang="fr-GP" sz="1100" b="0" i="0" u="none" strike="noStrike" cap="none" dirty="0">
                <a:solidFill>
                  <a:srgbClr val="000000"/>
                </a:solidFill>
                <a:effectLst/>
                <a:latin typeface="Arial"/>
                <a:ea typeface="Arial"/>
                <a:cs typeface="Arial"/>
                <a:sym typeface="Arial"/>
              </a:rPr>
              <a:t>, notamment lors du dernier combat. Ils mettent en déroute un détachement de 150 Anglais et entraîne le </a:t>
            </a:r>
            <a:r>
              <a:rPr lang="fr-GP" sz="1100" b="1" i="0" u="none" strike="noStrike" cap="none" dirty="0">
                <a:solidFill>
                  <a:srgbClr val="000000"/>
                </a:solidFill>
                <a:effectLst/>
                <a:latin typeface="Arial"/>
                <a:ea typeface="Arial"/>
                <a:cs typeface="Arial"/>
                <a:sym typeface="Arial"/>
              </a:rPr>
              <a:t>départ définitif</a:t>
            </a:r>
            <a:r>
              <a:rPr lang="fr-GP" sz="1100" b="0" i="0" u="none" strike="noStrike" cap="none" dirty="0">
                <a:solidFill>
                  <a:srgbClr val="000000"/>
                </a:solidFill>
                <a:effectLst/>
                <a:latin typeface="Arial"/>
                <a:ea typeface="Arial"/>
                <a:cs typeface="Arial"/>
                <a:sym typeface="Arial"/>
              </a:rPr>
              <a:t> de l’ennemi des côtes de l’archipel. Lorsque la Guadeloupe retrouve la paix, la compagnie est supprimée. Sa création et la nomination de Jean La Perle n’est donc qu’</a:t>
            </a:r>
            <a:r>
              <a:rPr lang="fr-GP" sz="1100" b="1" i="0" u="none" strike="noStrike" cap="none" dirty="0">
                <a:solidFill>
                  <a:srgbClr val="000000"/>
                </a:solidFill>
                <a:effectLst/>
                <a:latin typeface="Arial"/>
                <a:ea typeface="Arial"/>
                <a:cs typeface="Arial"/>
                <a:sym typeface="Arial"/>
              </a:rPr>
              <a:t>éphémère</a:t>
            </a:r>
            <a:r>
              <a:rPr lang="fr-GP" sz="1100" b="0" i="0" u="none" strike="noStrike" cap="none" dirty="0">
                <a:solidFill>
                  <a:srgbClr val="000000"/>
                </a:solidFill>
                <a:effectLst/>
                <a:latin typeface="Arial"/>
                <a:ea typeface="Arial"/>
                <a:cs typeface="Arial"/>
                <a:sym typeface="Arial"/>
              </a:rPr>
              <a:t>, mais l’officier </a:t>
            </a:r>
            <a:r>
              <a:rPr lang="fr-GP" sz="1100" b="1" i="0" u="none" strike="noStrike" cap="none" dirty="0">
                <a:solidFill>
                  <a:srgbClr val="000000"/>
                </a:solidFill>
                <a:effectLst/>
                <a:latin typeface="Arial"/>
                <a:ea typeface="Arial"/>
                <a:cs typeface="Arial"/>
                <a:sym typeface="Arial"/>
              </a:rPr>
              <a:t>fructifie le prestige</a:t>
            </a:r>
            <a:r>
              <a:rPr lang="fr-GP" sz="1100" b="0" i="0" u="none" strike="noStrike" cap="none" dirty="0">
                <a:solidFill>
                  <a:srgbClr val="000000"/>
                </a:solidFill>
                <a:effectLst/>
                <a:latin typeface="Arial"/>
                <a:ea typeface="Arial"/>
                <a:cs typeface="Arial"/>
                <a:sym typeface="Arial"/>
              </a:rPr>
              <a:t> de ce court service par la suite. Il garde le titre qu’il fait inscrire sur dans les actes notariés de ses enfants encore vingt ans après les faits. Il marie sa fille, Anne Geneviève, en 1717, au seul habitant sucrier de couleur de la Guadeloupe. Jean La Perle et son gendre planteur représentent donc la petite élite des gens de couleur libres au début du XVIIIe siècle.</a:t>
            </a:r>
          </a:p>
          <a:p>
            <a:endParaRPr lang="fr-GP" sz="1100" b="0" i="0" u="none" strike="noStrike" cap="none" dirty="0">
              <a:solidFill>
                <a:srgbClr val="000000"/>
              </a:solidFill>
              <a:effectLst/>
              <a:latin typeface="Arial"/>
              <a:ea typeface="Arial"/>
              <a:cs typeface="Arial"/>
              <a:sym typeface="Arial"/>
            </a:endParaRPr>
          </a:p>
          <a:p>
            <a:r>
              <a:rPr lang="fr-GP" sz="1100" b="0" i="0" u="none" strike="noStrike" cap="none" dirty="0">
                <a:solidFill>
                  <a:srgbClr val="000000"/>
                </a:solidFill>
                <a:effectLst/>
                <a:latin typeface="Arial"/>
                <a:ea typeface="Arial"/>
                <a:cs typeface="Arial"/>
                <a:sym typeface="Arial"/>
              </a:rPr>
              <a:t>Des destins similaires d’ascension sociale par le service ponctuel dans la défense apparaissent dans d’autres colonies françaises. (Louisiane, Simon Calfat, 1736; St DOm, Pierre d’Imba à la fin du XVII</a:t>
            </a:r>
            <a:r>
              <a:rPr lang="fr-GP" sz="1100" b="0" i="0" u="none" strike="noStrike" cap="none" baseline="30000" dirty="0">
                <a:solidFill>
                  <a:srgbClr val="000000"/>
                </a:solidFill>
                <a:effectLst/>
                <a:latin typeface="Arial"/>
                <a:ea typeface="Arial"/>
                <a:cs typeface="Arial"/>
                <a:sym typeface="Arial"/>
              </a:rPr>
              <a:t>e</a:t>
            </a:r>
            <a:r>
              <a:rPr lang="fr-GP" sz="1100" b="0" i="0" u="none" strike="noStrike" cap="none" dirty="0">
                <a:solidFill>
                  <a:srgbClr val="000000"/>
                </a:solidFill>
                <a:effectLst/>
                <a:latin typeface="Arial"/>
                <a:ea typeface="Arial"/>
                <a:cs typeface="Arial"/>
                <a:sym typeface="Arial"/>
              </a:rPr>
              <a:t> s). Ces premiers exemples, très peu nombreux, ont en commun l’ascension dans la société coloniale de ces quelques hommes à partir de leur service durant la guerre. Certains sont des anciens esclaves affranchis, qui en quelques années deviennent capitaines des milices de leurs quartiers (Vincent Olivier ou Antoine Thomany St Dom début XVIIIe). Ces premiers recours éphémères et circonstanciés prennent une forme plus systématique par la suite, particulièrement à Saint-Domingue.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51585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690626" y="101021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p:cNvSpPr/>
          <p:nvPr/>
        </p:nvSpPr>
        <p:spPr>
          <a:xfrm>
            <a:off x="690626" y="322477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690626" y="111358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0" name="Group 9"/>
          <p:cNvGrpSpPr/>
          <p:nvPr/>
        </p:nvGrpSpPr>
        <p:grpSpPr>
          <a:xfrm>
            <a:off x="7236911" y="3051692"/>
            <a:ext cx="810678" cy="810677"/>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074167"/>
            <a:ext cx="7475220" cy="2276856"/>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fr-FR"/>
              <a:t>Modifiez le style du titre</a:t>
            </a:r>
            <a:endParaRPr lang="en-US" dirty="0"/>
          </a:p>
        </p:txBody>
      </p:sp>
      <p:sp>
        <p:nvSpPr>
          <p:cNvPr id="3" name="Subtitle 2"/>
          <p:cNvSpPr>
            <a:spLocks noGrp="1"/>
          </p:cNvSpPr>
          <p:nvPr>
            <p:ph type="subTitle" idx="1"/>
          </p:nvPr>
        </p:nvSpPr>
        <p:spPr>
          <a:xfrm>
            <a:off x="802386" y="3291840"/>
            <a:ext cx="5918454" cy="802386"/>
          </a:xfrm>
        </p:spPr>
        <p:txBody>
          <a:bodyPr>
            <a:normAutofit/>
          </a:bodyPr>
          <a:lstStyle>
            <a:lvl1pPr marL="0" indent="0" algn="l">
              <a:buNone/>
              <a:defRPr sz="1650">
                <a:solidFill>
                  <a:schemeClr val="tx1"/>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0" y="3217001"/>
            <a:ext cx="895401" cy="480060"/>
          </a:xfrm>
        </p:spPr>
        <p:txBody>
          <a:bodyPr/>
          <a:lstStyle>
            <a:lvl1pPr>
              <a:defRPr sz="2100"/>
            </a:lvl1p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1063868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262251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00050"/>
            <a:ext cx="1914525" cy="42291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00100" y="400050"/>
            <a:ext cx="5629275" cy="42291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590651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extLst>
      <p:ext uri="{BB962C8B-B14F-4D97-AF65-F5344CB8AC3E}">
        <p14:creationId xmlns:p14="http://schemas.microsoft.com/office/powerpoint/2010/main" val="1098310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extLst>
      <p:ext uri="{BB962C8B-B14F-4D97-AF65-F5344CB8AC3E}">
        <p14:creationId xmlns:p14="http://schemas.microsoft.com/office/powerpoint/2010/main" val="90214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3/30/26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19466248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3688492"/>
            <a:ext cx="9144000" cy="145500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1625346" y="918972"/>
            <a:ext cx="6960870" cy="2640330"/>
          </a:xfrm>
        </p:spPr>
        <p:txBody>
          <a:bodyPr anchor="ctr">
            <a:normAutofit/>
          </a:bodyPr>
          <a:lstStyle>
            <a:lvl1pPr>
              <a:lnSpc>
                <a:spcPct val="80000"/>
              </a:lnSpc>
              <a:defRPr sz="6000" b="0"/>
            </a:lvl1pPr>
          </a:lstStyle>
          <a:p>
            <a:r>
              <a:rPr lang="fr-FR"/>
              <a:t>Modifiez le style du titre</a:t>
            </a:r>
            <a:endParaRPr lang="en-US" dirty="0"/>
          </a:p>
        </p:txBody>
      </p:sp>
      <p:sp>
        <p:nvSpPr>
          <p:cNvPr id="3" name="Text Placeholder 2"/>
          <p:cNvSpPr>
            <a:spLocks noGrp="1"/>
          </p:cNvSpPr>
          <p:nvPr>
            <p:ph type="body" idx="1"/>
          </p:nvPr>
        </p:nvSpPr>
        <p:spPr>
          <a:xfrm>
            <a:off x="1624330" y="3765042"/>
            <a:ext cx="6789420" cy="8001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6445251" y="4704588"/>
            <a:ext cx="1983232" cy="273844"/>
          </a:xfrm>
        </p:spPr>
        <p:txBody>
          <a:bodyPr/>
          <a:lstStyle/>
          <a:p>
            <a:fld id="{C6F822A4-8DA6-4447-9B1F-C5DB58435268}" type="datetimeFigureOut">
              <a:rPr lang="en-US" smtClean="0"/>
              <a:t>3/30/26</a:t>
            </a:fld>
            <a:endParaRPr lang="en-US" dirty="0"/>
          </a:p>
        </p:txBody>
      </p:sp>
      <p:sp>
        <p:nvSpPr>
          <p:cNvPr id="5" name="Footer Placeholder 4"/>
          <p:cNvSpPr>
            <a:spLocks noGrp="1"/>
          </p:cNvSpPr>
          <p:nvPr>
            <p:ph type="ftr" sz="quarter" idx="11"/>
          </p:nvPr>
        </p:nvSpPr>
        <p:spPr>
          <a:xfrm>
            <a:off x="1637031" y="4704588"/>
            <a:ext cx="4745736" cy="273844"/>
          </a:xfrm>
        </p:spPr>
        <p:txBody>
          <a:bodyPr/>
          <a:lstStyle/>
          <a:p>
            <a:endParaRPr lang="en-US" dirty="0"/>
          </a:p>
        </p:txBody>
      </p:sp>
      <p:grpSp>
        <p:nvGrpSpPr>
          <p:cNvPr id="8" name="Group 7"/>
          <p:cNvGrpSpPr/>
          <p:nvPr/>
        </p:nvGrpSpPr>
        <p:grpSpPr>
          <a:xfrm>
            <a:off x="673049" y="1744386"/>
            <a:ext cx="810678" cy="810677"/>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32776" y="1879600"/>
            <a:ext cx="891224" cy="540249"/>
          </a:xfrm>
        </p:spPr>
        <p:txBody>
          <a:bodyPr/>
          <a:lstStyle>
            <a:lvl1pPr>
              <a:defRPr sz="2100"/>
            </a:lvl1p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3766205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02386" y="1645920"/>
            <a:ext cx="3566160" cy="298323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73168" y="1645920"/>
            <a:ext cx="3566160" cy="298323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3/30/26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12949117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802386"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73168" y="1536192"/>
            <a:ext cx="3566160" cy="48006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773168" y="2057400"/>
            <a:ext cx="3566160" cy="246888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3/30/26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28562257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3/30/26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18441517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3/30/26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63095820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fr-FR"/>
              <a:t>Modifiez le style du titre</a:t>
            </a:r>
            <a:endParaRPr lang="en-US" dirty="0"/>
          </a:p>
        </p:txBody>
      </p:sp>
      <p:sp>
        <p:nvSpPr>
          <p:cNvPr id="3" name="Content Placeholder 2"/>
          <p:cNvSpPr>
            <a:spLocks noGrp="1"/>
          </p:cNvSpPr>
          <p:nvPr>
            <p:ph idx="1"/>
          </p:nvPr>
        </p:nvSpPr>
        <p:spPr>
          <a:xfrm>
            <a:off x="628650" y="514350"/>
            <a:ext cx="5033772" cy="3765042"/>
          </a:xfrm>
        </p:spPr>
        <p:txBody>
          <a:bodyPr/>
          <a:lstStyle>
            <a:lvl1pPr>
              <a:defRPr sz="1500"/>
            </a:lvl1pPr>
            <a:lvl2pPr>
              <a:defRPr sz="1350"/>
            </a:lvl2pPr>
            <a:lvl3pPr>
              <a:defRPr sz="1200"/>
            </a:lvl3pPr>
            <a:lvl4pPr>
              <a:defRPr sz="1200"/>
            </a:lvl4pPr>
            <a:lvl5pPr>
              <a:defRPr sz="12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A16AA21-1863-4931-97CB-99D0A168701B}" type="datetimeFigureOut">
              <a:rPr lang="en-US" smtClean="0"/>
              <a:t>3/30/26</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8551294" y="4672261"/>
            <a:ext cx="342900" cy="3429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95140852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6227806" y="1"/>
            <a:ext cx="2916194" cy="51434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p:cNvSpPr>
            <a:spLocks noGrp="1"/>
          </p:cNvSpPr>
          <p:nvPr>
            <p:ph type="title"/>
          </p:nvPr>
        </p:nvSpPr>
        <p:spPr>
          <a:xfrm>
            <a:off x="6412230" y="514350"/>
            <a:ext cx="2400300" cy="1303020"/>
          </a:xfrm>
        </p:spPr>
        <p:txBody>
          <a:bodyPr anchor="b">
            <a:normAutofit/>
          </a:bodyPr>
          <a:lstStyle>
            <a:lvl1pPr>
              <a:defRPr sz="2400" b="1"/>
            </a:lvl1pPr>
          </a:lstStyle>
          <a:p>
            <a:r>
              <a:rPr lang="fr-FR"/>
              <a:t>Modifiez le style du titre</a:t>
            </a:r>
            <a:endParaRPr lang="en-US" dirty="0"/>
          </a:p>
        </p:txBody>
      </p:sp>
      <p:sp>
        <p:nvSpPr>
          <p:cNvPr id="3" name="Picture Placeholder 2"/>
          <p:cNvSpPr>
            <a:spLocks noGrp="1"/>
          </p:cNvSpPr>
          <p:nvPr>
            <p:ph type="pic" idx="1"/>
          </p:nvPr>
        </p:nvSpPr>
        <p:spPr>
          <a:xfrm>
            <a:off x="0" y="0"/>
            <a:ext cx="6227805" cy="5143500"/>
          </a:xfrm>
          <a:solidFill>
            <a:schemeClr val="tx2">
              <a:lumMod val="20000"/>
              <a:lumOff val="80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412230" y="1817370"/>
            <a:ext cx="2400300" cy="246888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772C379-9A7C-4C87-A116-CBE9F58B04C5}" type="datetimeFigureOut">
              <a:rPr lang="en-US" smtClean="0"/>
              <a:t>3/30/26</a:t>
            </a:fld>
            <a:endParaRPr lang="en-US"/>
          </a:p>
        </p:txBody>
      </p:sp>
      <p:grpSp>
        <p:nvGrpSpPr>
          <p:cNvPr id="8" name="Group 7"/>
          <p:cNvGrpSpPr>
            <a:grpSpLocks noChangeAspect="1"/>
          </p:cNvGrpSpPr>
          <p:nvPr/>
        </p:nvGrpSpPr>
        <p:grpSpPr>
          <a:xfrm>
            <a:off x="8551294" y="4672261"/>
            <a:ext cx="342900" cy="3429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35169276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363474"/>
            <a:ext cx="7543800" cy="120700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02386" y="1591056"/>
            <a:ext cx="7543800" cy="303809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973318" y="4704588"/>
            <a:ext cx="2455164" cy="273844"/>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smtClean="0"/>
              <a:t>3/30/26</a:t>
            </a:fld>
            <a:endParaRPr lang="en-US" dirty="0"/>
          </a:p>
        </p:txBody>
      </p:sp>
      <p:sp>
        <p:nvSpPr>
          <p:cNvPr id="5" name="Footer Placeholder 4"/>
          <p:cNvSpPr>
            <a:spLocks noGrp="1"/>
          </p:cNvSpPr>
          <p:nvPr>
            <p:ph type="ftr" sz="quarter" idx="3"/>
          </p:nvPr>
        </p:nvSpPr>
        <p:spPr>
          <a:xfrm>
            <a:off x="816102" y="4704588"/>
            <a:ext cx="4745736" cy="273844"/>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4672261"/>
            <a:ext cx="342900" cy="342900"/>
            <a:chOff x="11361456" y="6195813"/>
            <a:chExt cx="548640" cy="548640"/>
          </a:xfrm>
        </p:grpSpPr>
        <p:sp>
          <p:nvSpPr>
            <p:cNvPr id="8" name="Oval 7"/>
            <p:cNvSpPr/>
            <p:nvPr/>
          </p:nvSpPr>
          <p:spPr>
            <a:xfrm>
              <a:off x="11361456" y="6195813"/>
              <a:ext cx="548640" cy="548640"/>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8483346" y="4704588"/>
            <a:ext cx="480060" cy="273844"/>
          </a:xfrm>
          <a:prstGeom prst="rect">
            <a:avLst/>
          </a:prstGeom>
        </p:spPr>
        <p:txBody>
          <a:bodyPr vert="horz" lIns="91440" tIns="45720" rIns="91440" bIns="45720" rtlCol="0" anchor="ctr"/>
          <a:lstStyle>
            <a:lvl1pPr algn="ctr">
              <a:defRPr sz="1050" b="1">
                <a:solidFill>
                  <a:srgbClr val="FFFFFF"/>
                </a:solidFill>
                <a:latin typeface="+mj-lt"/>
              </a:defRPr>
            </a:lvl1pPr>
          </a:lstStyle>
          <a:p>
            <a:pPr marL="0" lvl="0" indent="0" algn="r" rtl="0">
              <a:spcBef>
                <a:spcPts val="0"/>
              </a:spcBef>
              <a:spcAft>
                <a:spcPts val="0"/>
              </a:spcAft>
              <a:buNone/>
            </a:pPr>
            <a:fld id="{00000000-1234-1234-1234-123412341234}" type="slidenum">
              <a:rPr lang="fr-FR" smtClean="0"/>
              <a:t>‹N°›</a:t>
            </a:fld>
            <a:endParaRPr lang="fr-FR"/>
          </a:p>
        </p:txBody>
      </p:sp>
    </p:spTree>
    <p:extLst>
      <p:ext uri="{BB962C8B-B14F-4D97-AF65-F5344CB8AC3E}">
        <p14:creationId xmlns:p14="http://schemas.microsoft.com/office/powerpoint/2010/main" val="3879621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685800" rtl="0" eaLnBrk="1" latinLnBrk="0" hangingPunct="1">
        <a:lnSpc>
          <a:spcPct val="90000"/>
        </a:lnSpc>
        <a:spcBef>
          <a:spcPct val="0"/>
        </a:spcBef>
        <a:buNone/>
        <a:defRPr sz="405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401044" y="1429702"/>
            <a:ext cx="6341912" cy="1457400"/>
          </a:xfrm>
          <a:prstGeom prst="rect">
            <a:avLst/>
          </a:prstGeom>
        </p:spPr>
        <p:txBody>
          <a:bodyPr spcFirstLastPara="1" wrap="square" lIns="91425" tIns="91425" rIns="91425" bIns="91425" anchor="b" anchorCtr="0">
            <a:noAutofit/>
          </a:bodyPr>
          <a:lstStyle/>
          <a:p>
            <a:pPr algn="ctr">
              <a:lnSpc>
                <a:spcPct val="107000"/>
              </a:lnSpc>
              <a:spcAft>
                <a:spcPts val="800"/>
              </a:spcAft>
            </a:pPr>
            <a:r>
              <a:rPr lang="fr-FR" sz="2800" dirty="0">
                <a:effectLst/>
                <a:latin typeface="Bookman Old Style" panose="02050604050505020204" pitchFamily="18" charset="0"/>
                <a:ea typeface="Calibri" panose="020F0502020204030204" pitchFamily="34" charset="0"/>
              </a:rPr>
              <a:t>Ségrégation, racialisation et assimilation : les milices dans l’empire colonial</a:t>
            </a:r>
            <a:endParaRPr lang="fr-GP" sz="2800" dirty="0">
              <a:effectLst/>
              <a:latin typeface="Bookman Old Style" panose="02050604050505020204" pitchFamily="18" charset="0"/>
              <a:ea typeface="Calibri" panose="020F0502020204030204" pitchFamily="34" charset="0"/>
            </a:endParaRPr>
          </a:p>
        </p:txBody>
      </p:sp>
      <p:sp>
        <p:nvSpPr>
          <p:cNvPr id="64" name="Google Shape;64;p13"/>
          <p:cNvSpPr txBox="1">
            <a:spLocks noGrp="1"/>
          </p:cNvSpPr>
          <p:nvPr>
            <p:ph type="subTitle" idx="1"/>
          </p:nvPr>
        </p:nvSpPr>
        <p:spPr>
          <a:xfrm>
            <a:off x="1612773" y="3338974"/>
            <a:ext cx="5918454" cy="8023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 sz="2200" dirty="0">
                <a:latin typeface="Rockwell" panose="02060603020205020403" pitchFamily="18" charset="77"/>
              </a:rPr>
              <a:t>Anna Forestier</a:t>
            </a:r>
          </a:p>
          <a:p>
            <a:pPr marL="0" lvl="0" indent="0" algn="ctr" rtl="0">
              <a:spcBef>
                <a:spcPts val="0"/>
              </a:spcBef>
              <a:spcAft>
                <a:spcPts val="0"/>
              </a:spcAft>
              <a:buNone/>
            </a:pPr>
            <a:endParaRPr sz="600" dirty="0">
              <a:latin typeface="Rockwell" panose="02060603020205020403" pitchFamily="18" charset="77"/>
            </a:endParaRPr>
          </a:p>
          <a:p>
            <a:pPr marL="0" lvl="0" indent="0" algn="ctr" rtl="0">
              <a:lnSpc>
                <a:spcPct val="120000"/>
              </a:lnSpc>
              <a:spcBef>
                <a:spcPts val="0"/>
              </a:spcBef>
              <a:spcAft>
                <a:spcPts val="0"/>
              </a:spcAft>
              <a:buNone/>
            </a:pPr>
            <a:r>
              <a:rPr lang="fr-FR" sz="1100" dirty="0">
                <a:latin typeface="Rockwell" panose="02060603020205020403" pitchFamily="18" charset="77"/>
              </a:rPr>
              <a:t>Docteure en histoire moderne et contemporaine</a:t>
            </a:r>
          </a:p>
          <a:p>
            <a:pPr marL="0" lvl="0" indent="0" algn="ctr" rtl="0">
              <a:lnSpc>
                <a:spcPct val="120000"/>
              </a:lnSpc>
              <a:spcBef>
                <a:spcPts val="0"/>
              </a:spcBef>
              <a:spcAft>
                <a:spcPts val="0"/>
              </a:spcAft>
              <a:buNone/>
            </a:pPr>
            <a:r>
              <a:rPr lang="fr-FR" sz="1100" dirty="0">
                <a:latin typeface="Rockwell" panose="02060603020205020403" pitchFamily="18" charset="77"/>
              </a:rPr>
              <a:t>Affiliée au Centre de recherche Roland </a:t>
            </a:r>
            <a:r>
              <a:rPr lang="fr-FR" sz="1100" dirty="0" err="1">
                <a:latin typeface="Rockwell" panose="02060603020205020403" pitchFamily="18" charset="77"/>
              </a:rPr>
              <a:t>Mousnier</a:t>
            </a:r>
            <a:r>
              <a:rPr lang="fr-FR" sz="1100" dirty="0">
                <a:latin typeface="Rockwell" panose="02060603020205020403" pitchFamily="18" charset="77"/>
              </a:rPr>
              <a:t>, Sorbonne Université/CNRS</a:t>
            </a:r>
          </a:p>
          <a:p>
            <a:pPr marL="0" lvl="0" indent="0" algn="ctr" rtl="0">
              <a:lnSpc>
                <a:spcPct val="120000"/>
              </a:lnSpc>
              <a:spcBef>
                <a:spcPts val="0"/>
              </a:spcBef>
              <a:spcAft>
                <a:spcPts val="0"/>
              </a:spcAft>
              <a:buNone/>
            </a:pPr>
            <a:r>
              <a:rPr lang="fr-FR" sz="1100" dirty="0">
                <a:latin typeface="Rockwell" panose="02060603020205020403" pitchFamily="18" charset="77"/>
              </a:rPr>
              <a:t>Enseignante au </a:t>
            </a:r>
            <a:r>
              <a:rPr lang="fr-FR" sz="1100" dirty="0" err="1">
                <a:latin typeface="Rockwell" panose="02060603020205020403" pitchFamily="18" charset="77"/>
              </a:rPr>
              <a:t>Microlycée</a:t>
            </a:r>
            <a:r>
              <a:rPr lang="fr-FR" sz="1100" dirty="0">
                <a:latin typeface="Rockwell" panose="02060603020205020403" pitchFamily="18" charset="77"/>
              </a:rPr>
              <a:t> de la Guadeloupe</a:t>
            </a:r>
          </a:p>
          <a:p>
            <a:pPr marL="0" lvl="0" indent="0" algn="ctr" rtl="0">
              <a:lnSpc>
                <a:spcPct val="120000"/>
              </a:lnSpc>
              <a:spcBef>
                <a:spcPts val="0"/>
              </a:spcBef>
              <a:spcAft>
                <a:spcPts val="0"/>
              </a:spcAft>
              <a:buNone/>
            </a:pPr>
            <a:r>
              <a:rPr lang="fr-FR" sz="1100" dirty="0">
                <a:latin typeface="Rockwell" panose="02060603020205020403" pitchFamily="18" charset="77"/>
              </a:rPr>
              <a:t>Responsable du service éducatif des Archives départementales de la Guadeloupe</a:t>
            </a:r>
          </a:p>
        </p:txBody>
      </p:sp>
      <p:pic>
        <p:nvPicPr>
          <p:cNvPr id="4" name="Image 3">
            <a:extLst>
              <a:ext uri="{FF2B5EF4-FFF2-40B4-BE49-F238E27FC236}">
                <a16:creationId xmlns:a16="http://schemas.microsoft.com/office/drawing/2014/main" id="{35255BA6-59AB-28AA-38B3-034DCC54747B}"/>
              </a:ext>
            </a:extLst>
          </p:cNvPr>
          <p:cNvPicPr>
            <a:picLocks noChangeAspect="1"/>
          </p:cNvPicPr>
          <p:nvPr/>
        </p:nvPicPr>
        <p:blipFill>
          <a:blip r:embed="rId3"/>
          <a:stretch>
            <a:fillRect/>
          </a:stretch>
        </p:blipFill>
        <p:spPr>
          <a:xfrm>
            <a:off x="596773" y="3665110"/>
            <a:ext cx="1016000" cy="952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a:extLst>
            <a:ext uri="{FF2B5EF4-FFF2-40B4-BE49-F238E27FC236}">
              <a16:creationId xmlns:a16="http://schemas.microsoft.com/office/drawing/2014/main" id="{A85599E0-1C1D-38E5-329B-42B83DE131A9}"/>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5B68E3C-B46C-DC50-7D1D-C7D6D5134635}"/>
              </a:ext>
            </a:extLst>
          </p:cNvPr>
          <p:cNvSpPr>
            <a:spLocks noGrp="1"/>
          </p:cNvSpPr>
          <p:nvPr>
            <p:ph type="body" idx="1"/>
          </p:nvPr>
        </p:nvSpPr>
        <p:spPr>
          <a:xfrm>
            <a:off x="593124" y="673234"/>
            <a:ext cx="8035869" cy="3404779"/>
          </a:xfrm>
        </p:spPr>
        <p:txBody>
          <a:bodyPr>
            <a:normAutofit/>
          </a:bodyPr>
          <a:lstStyle/>
          <a:p>
            <a:r>
              <a:rPr lang="fr-FR" sz="1600" dirty="0"/>
              <a:t>Vers une systématisation et une ségrégation du service ?</a:t>
            </a:r>
          </a:p>
          <a:p>
            <a:pPr lvl="1"/>
            <a:endParaRPr lang="fr-FR" sz="1600" dirty="0"/>
          </a:p>
          <a:p>
            <a:pPr lvl="1"/>
            <a:r>
              <a:rPr lang="fr-FR" sz="1600" dirty="0"/>
              <a:t>Institutionnalisation d’un service…</a:t>
            </a:r>
          </a:p>
          <a:p>
            <a:pPr marL="609600" lvl="1" indent="0">
              <a:buNone/>
            </a:pPr>
            <a:endParaRPr lang="fr-FR" sz="1600" dirty="0"/>
          </a:p>
          <a:p>
            <a:pPr lvl="1"/>
            <a:r>
              <a:rPr lang="fr-FR" sz="1600" dirty="0"/>
              <a:t>… marqué par la ségrégation</a:t>
            </a:r>
          </a:p>
        </p:txBody>
      </p:sp>
    </p:spTree>
    <p:extLst>
      <p:ext uri="{BB962C8B-B14F-4D97-AF65-F5344CB8AC3E}">
        <p14:creationId xmlns:p14="http://schemas.microsoft.com/office/powerpoint/2010/main" val="322873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3">
            <a:alphaModFix amt="54000"/>
          </a:blip>
          <a:srcRect l="29199" r="20853"/>
          <a:stretch/>
        </p:blipFill>
        <p:spPr>
          <a:xfrm>
            <a:off x="-1" y="0"/>
            <a:ext cx="4567200" cy="5143500"/>
          </a:xfrm>
          <a:prstGeom prst="rect">
            <a:avLst/>
          </a:prstGeom>
          <a:noFill/>
          <a:ln>
            <a:noFill/>
          </a:ln>
        </p:spPr>
      </p:pic>
      <p:pic>
        <p:nvPicPr>
          <p:cNvPr id="89" name="Google Shape;89;p16"/>
          <p:cNvPicPr preferRelativeResize="0"/>
          <p:nvPr/>
        </p:nvPicPr>
        <p:blipFill rotWithShape="1">
          <a:blip r:embed="rId3">
            <a:alphaModFix/>
          </a:blip>
          <a:srcRect l="28845" t="57217" r="20255" b="19106"/>
          <a:stretch/>
        </p:blipFill>
        <p:spPr>
          <a:xfrm>
            <a:off x="-82193" y="2942950"/>
            <a:ext cx="4654192" cy="1217776"/>
          </a:xfrm>
          <a:prstGeom prst="rect">
            <a:avLst/>
          </a:prstGeom>
          <a:noFill/>
          <a:ln>
            <a:noFill/>
          </a:ln>
        </p:spPr>
      </p:pic>
      <p:sp>
        <p:nvSpPr>
          <p:cNvPr id="90" name="Google Shape;90;p16"/>
          <p:cNvSpPr txBox="1"/>
          <p:nvPr/>
        </p:nvSpPr>
        <p:spPr>
          <a:xfrm>
            <a:off x="385425" y="699025"/>
            <a:ext cx="2461292" cy="841226"/>
          </a:xfrm>
          <a:prstGeom prst="rect">
            <a:avLst/>
          </a:prstGeom>
          <a:solidFill>
            <a:schemeClr val="bg1">
              <a:lumMod val="85000"/>
            </a:schemeClr>
          </a:solidFill>
          <a:ln>
            <a:noFill/>
          </a:ln>
        </p:spPr>
        <p:txBody>
          <a:bodyPr spcFirstLastPara="1" wrap="square" lIns="91425" tIns="91425" rIns="91425" bIns="91425" anchor="t" anchorCtr="0">
            <a:spAutoFit/>
          </a:bodyPr>
          <a:lstStyle/>
          <a:p>
            <a:pPr marL="0" lvl="0" indent="0" algn="l" rtl="0">
              <a:spcBef>
                <a:spcPts val="0"/>
              </a:spcBef>
              <a:spcAft>
                <a:spcPts val="800"/>
              </a:spcAft>
              <a:buClr>
                <a:schemeClr val="dk2"/>
              </a:buClr>
              <a:buSzPts val="1100"/>
              <a:buFont typeface="Arial"/>
              <a:buNone/>
            </a:pPr>
            <a:r>
              <a:rPr lang="fr" sz="1200" dirty="0">
                <a:solidFill>
                  <a:srgbClr val="353535"/>
                </a:solidFill>
                <a:latin typeface="Lato Light"/>
                <a:ea typeface="Lato Light"/>
                <a:cs typeface="Lato Light"/>
                <a:sym typeface="Lato Light"/>
              </a:rPr>
              <a:t>B. Ardouin, </a:t>
            </a:r>
            <a:r>
              <a:rPr lang="fr" sz="1200" i="1" dirty="0">
                <a:solidFill>
                  <a:srgbClr val="353535"/>
                </a:solidFill>
                <a:latin typeface="Lato Light"/>
                <a:ea typeface="Lato Light"/>
                <a:cs typeface="Lato Light"/>
                <a:sym typeface="Lato Light"/>
              </a:rPr>
              <a:t>Etudes sur l’histoire d’Haïti</a:t>
            </a:r>
            <a:r>
              <a:rPr lang="fr" sz="1200" dirty="0">
                <a:solidFill>
                  <a:srgbClr val="353535"/>
                </a:solidFill>
                <a:latin typeface="Lato Light"/>
                <a:ea typeface="Lato Light"/>
                <a:cs typeface="Lato Light"/>
                <a:sym typeface="Lato Light"/>
              </a:rPr>
              <a:t>, </a:t>
            </a:r>
            <a:r>
              <a:rPr lang="fr" sz="1200" dirty="0" err="1">
                <a:solidFill>
                  <a:srgbClr val="353535"/>
                </a:solidFill>
                <a:latin typeface="Lato Light"/>
                <a:ea typeface="Lato Light"/>
                <a:cs typeface="Lato Light"/>
                <a:sym typeface="Lato Light"/>
              </a:rPr>
              <a:t>Dézobry</a:t>
            </a:r>
            <a:r>
              <a:rPr lang="fr" sz="1200" dirty="0">
                <a:solidFill>
                  <a:srgbClr val="353535"/>
                </a:solidFill>
                <a:latin typeface="Lato Light"/>
                <a:ea typeface="Lato Light"/>
                <a:cs typeface="Lato Light"/>
                <a:sym typeface="Lato Light"/>
              </a:rPr>
              <a:t> et E. Magdeleine, Paris, 1853-1860, </a:t>
            </a:r>
            <a:r>
              <a:rPr lang="fr" sz="1200" dirty="0" err="1">
                <a:solidFill>
                  <a:srgbClr val="353535"/>
                </a:solidFill>
                <a:latin typeface="Lato Light"/>
                <a:ea typeface="Lato Light"/>
                <a:cs typeface="Lato Light"/>
                <a:sym typeface="Lato Light"/>
              </a:rPr>
              <a:t>t</a:t>
            </a:r>
            <a:r>
              <a:rPr lang="fr" sz="1200" dirty="0">
                <a:solidFill>
                  <a:srgbClr val="353535"/>
                </a:solidFill>
                <a:latin typeface="Lato Light"/>
                <a:ea typeface="Lato Light"/>
                <a:cs typeface="Lato Light"/>
                <a:sym typeface="Lato Light"/>
              </a:rPr>
              <a:t>. I, p.99</a:t>
            </a:r>
            <a:endParaRPr dirty="0">
              <a:latin typeface="Roboto"/>
              <a:ea typeface="Roboto"/>
              <a:cs typeface="Roboto"/>
              <a:sym typeface="Roboto"/>
            </a:endParaRPr>
          </a:p>
        </p:txBody>
      </p:sp>
      <p:sp>
        <p:nvSpPr>
          <p:cNvPr id="3" name="Espace réservé du texte 2">
            <a:extLst>
              <a:ext uri="{FF2B5EF4-FFF2-40B4-BE49-F238E27FC236}">
                <a16:creationId xmlns:a16="http://schemas.microsoft.com/office/drawing/2014/main" id="{6F24419D-159D-A5AC-CA81-5F3D451DB0E1}"/>
              </a:ext>
            </a:extLst>
          </p:cNvPr>
          <p:cNvSpPr>
            <a:spLocks noGrp="1"/>
          </p:cNvSpPr>
          <p:nvPr>
            <p:ph type="body" idx="1"/>
          </p:nvPr>
        </p:nvSpPr>
        <p:spPr>
          <a:xfrm>
            <a:off x="4952625" y="673234"/>
            <a:ext cx="3676368" cy="3404779"/>
          </a:xfrm>
        </p:spPr>
        <p:txBody>
          <a:bodyPr>
            <a:normAutofit/>
          </a:bodyPr>
          <a:lstStyle/>
          <a:p>
            <a:r>
              <a:rPr lang="fr-FR" sz="1600" dirty="0"/>
              <a:t>Vers une systématisation et une ségrégation du service ?</a:t>
            </a:r>
          </a:p>
          <a:p>
            <a:pPr lvl="1"/>
            <a:endParaRPr lang="fr-FR" sz="1600" dirty="0"/>
          </a:p>
          <a:p>
            <a:pPr lvl="1"/>
            <a:r>
              <a:rPr lang="fr-FR" sz="1600" dirty="0"/>
              <a:t>Institutionnalisation d’un service…</a:t>
            </a:r>
          </a:p>
          <a:p>
            <a:pPr marL="609600" lvl="1" indent="0">
              <a:buNone/>
            </a:pPr>
            <a:endParaRPr lang="fr-FR" sz="1600" dirty="0"/>
          </a:p>
          <a:p>
            <a:pPr lvl="1"/>
            <a:r>
              <a:rPr lang="fr-FR" sz="1600" dirty="0"/>
              <a:t>… marqué par la ségrégation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8051" y="759563"/>
            <a:ext cx="3777300" cy="1318200"/>
          </a:xfrm>
          <a:prstGeom prst="rect">
            <a:avLst/>
          </a:prstGeom>
        </p:spPr>
        <p:txBody>
          <a:bodyPr spcFirstLastPara="1" wrap="square" lIns="91425" tIns="91425" rIns="91425" bIns="91425" anchor="ctr" anchorCtr="0">
            <a:noAutofit/>
          </a:bodyPr>
          <a:lstStyle/>
          <a:p>
            <a:pPr algn="l"/>
            <a:r>
              <a:rPr lang="fr-GP" sz="2200" dirty="0"/>
              <a:t>Exclusion et racialisation dans la seconde partie du XVIII</a:t>
            </a:r>
            <a:r>
              <a:rPr lang="fr-GP" sz="2200" baseline="30000" dirty="0"/>
              <a:t>e</a:t>
            </a:r>
            <a:r>
              <a:rPr lang="fr-GP" sz="2200" dirty="0"/>
              <a:t> siècle</a:t>
            </a:r>
            <a:br>
              <a:rPr lang="fr-GP" dirty="0"/>
            </a:br>
            <a:endParaRPr lang="fr-FR" sz="2340" dirty="0">
              <a:latin typeface="Bookman Old Style" panose="02050604050505020204" pitchFamily="18" charset="0"/>
              <a:cs typeface="Calibri" panose="020F0502020204030204" pitchFamily="34" charset="0"/>
            </a:endParaRPr>
          </a:p>
          <a:p>
            <a:pPr marL="0" lvl="0" indent="0" algn="l" rtl="0">
              <a:spcBef>
                <a:spcPts val="0"/>
              </a:spcBef>
              <a:spcAft>
                <a:spcPts val="0"/>
              </a:spcAft>
              <a:buNone/>
            </a:pPr>
            <a:endParaRPr lang="fr-FR" sz="1800" dirty="0">
              <a:latin typeface="Lato"/>
              <a:ea typeface="Lato"/>
              <a:cs typeface="Lato"/>
              <a:sym typeface="Lato"/>
            </a:endParaRPr>
          </a:p>
        </p:txBody>
      </p:sp>
      <p:pic>
        <p:nvPicPr>
          <p:cNvPr id="96" name="Google Shape;96;p17"/>
          <p:cNvPicPr preferRelativeResize="0"/>
          <p:nvPr/>
        </p:nvPicPr>
        <p:blipFill rotWithShape="1">
          <a:blip r:embed="rId3">
            <a:alphaModFix/>
          </a:blip>
          <a:srcRect l="24885" t="43699" r="18543" b="8568"/>
          <a:stretch/>
        </p:blipFill>
        <p:spPr>
          <a:xfrm>
            <a:off x="4572000" y="0"/>
            <a:ext cx="4572000" cy="5143501"/>
          </a:xfrm>
          <a:prstGeom prst="rect">
            <a:avLst/>
          </a:prstGeom>
          <a:noFill/>
          <a:ln>
            <a:noFill/>
          </a:ln>
        </p:spPr>
      </p:pic>
      <p:sp>
        <p:nvSpPr>
          <p:cNvPr id="97" name="Google Shape;97;p17"/>
          <p:cNvSpPr txBox="1"/>
          <p:nvPr/>
        </p:nvSpPr>
        <p:spPr>
          <a:xfrm>
            <a:off x="6418675" y="4067350"/>
            <a:ext cx="2447100" cy="738900"/>
          </a:xfrm>
          <a:prstGeom prst="rect">
            <a:avLst/>
          </a:prstGeom>
          <a:solidFill>
            <a:schemeClr val="bg1">
              <a:lumMod val="85000"/>
            </a:schemeClr>
          </a:solidFill>
          <a:ln>
            <a:noFill/>
          </a:ln>
        </p:spPr>
        <p:txBody>
          <a:bodyPr spcFirstLastPara="1" wrap="square" lIns="91425" tIns="91425" rIns="91425" bIns="91425" anchor="t" anchorCtr="0">
            <a:spAutoFit/>
          </a:bodyPr>
          <a:lstStyle/>
          <a:p>
            <a:pPr marL="0" lvl="0" indent="0" algn="l" rtl="0">
              <a:spcBef>
                <a:spcPts val="0"/>
              </a:spcBef>
              <a:spcAft>
                <a:spcPts val="800"/>
              </a:spcAft>
              <a:buClr>
                <a:schemeClr val="dk2"/>
              </a:buClr>
              <a:buSzPts val="1100"/>
              <a:buFont typeface="Arial"/>
              <a:buNone/>
            </a:pPr>
            <a:r>
              <a:rPr lang="fr" sz="1200" i="1" dirty="0">
                <a:solidFill>
                  <a:srgbClr val="353535"/>
                </a:solidFill>
                <a:latin typeface="Lato Light"/>
                <a:ea typeface="Lato Light"/>
                <a:cs typeface="Lato Light"/>
                <a:sym typeface="Lato Light"/>
              </a:rPr>
              <a:t>Ordonnance de rétablissement des milices,</a:t>
            </a:r>
            <a:r>
              <a:rPr lang="fr" sz="1200" dirty="0">
                <a:solidFill>
                  <a:srgbClr val="353535"/>
                </a:solidFill>
                <a:latin typeface="Lato Light"/>
                <a:ea typeface="Lato Light"/>
                <a:cs typeface="Lato Light"/>
                <a:sym typeface="Lato Light"/>
              </a:rPr>
              <a:t> ANOM COL A 12 f° 56 et </a:t>
            </a:r>
            <a:r>
              <a:rPr lang="fr" sz="1200" dirty="0" err="1">
                <a:solidFill>
                  <a:srgbClr val="353535"/>
                </a:solidFill>
                <a:latin typeface="Lato Light"/>
                <a:ea typeface="Lato Light"/>
                <a:cs typeface="Lato Light"/>
                <a:sym typeface="Lato Light"/>
              </a:rPr>
              <a:t>suiv</a:t>
            </a:r>
            <a:r>
              <a:rPr lang="fr" sz="1200" dirty="0">
                <a:solidFill>
                  <a:srgbClr val="353535"/>
                </a:solidFill>
                <a:latin typeface="Lato Light"/>
                <a:ea typeface="Lato Light"/>
                <a:cs typeface="Lato Light"/>
                <a:sym typeface="Lato Light"/>
              </a:rPr>
              <a:t>., 1er avril 1768, Martinique.</a:t>
            </a:r>
            <a:endParaRPr dirty="0">
              <a:latin typeface="Roboto"/>
              <a:ea typeface="Roboto"/>
              <a:cs typeface="Roboto"/>
              <a:sym typeface="Roboto"/>
            </a:endParaRPr>
          </a:p>
        </p:txBody>
      </p:sp>
      <p:sp>
        <p:nvSpPr>
          <p:cNvPr id="2" name="ZoneTexte 1">
            <a:extLst>
              <a:ext uri="{FF2B5EF4-FFF2-40B4-BE49-F238E27FC236}">
                <a16:creationId xmlns:a16="http://schemas.microsoft.com/office/drawing/2014/main" id="{DE067F39-AD62-32C9-BEC5-D010B0262039}"/>
              </a:ext>
            </a:extLst>
          </p:cNvPr>
          <p:cNvSpPr txBox="1"/>
          <p:nvPr/>
        </p:nvSpPr>
        <p:spPr>
          <a:xfrm>
            <a:off x="318052" y="1865409"/>
            <a:ext cx="3777300" cy="2677656"/>
          </a:xfrm>
          <a:prstGeom prst="rect">
            <a:avLst/>
          </a:prstGeom>
          <a:noFill/>
        </p:spPr>
        <p:txBody>
          <a:bodyPr wrap="square" rtlCol="0">
            <a:spAutoFit/>
          </a:bodyPr>
          <a:lstStyle/>
          <a:p>
            <a:pPr marL="285750" indent="-285750">
              <a:buFont typeface="Arial" panose="020B0604020202020204" pitchFamily="34" charset="0"/>
              <a:buChar char="•"/>
            </a:pPr>
            <a:r>
              <a:rPr lang="fr-GP" sz="1600" dirty="0"/>
              <a:t>Intégration officielle dans la réforme de 1768-1769</a:t>
            </a:r>
          </a:p>
          <a:p>
            <a:pPr marL="285750" indent="-285750">
              <a:buFont typeface="Arial" panose="020B0604020202020204" pitchFamily="34" charset="0"/>
              <a:buChar char="•"/>
            </a:pPr>
            <a:endParaRPr lang="fr-GP" sz="1600" dirty="0"/>
          </a:p>
          <a:p>
            <a:pPr marL="1200150" lvl="2" indent="-285750">
              <a:buFont typeface="Courier New" panose="02070309020205020404" pitchFamily="49" charset="0"/>
              <a:buChar char="o"/>
            </a:pPr>
            <a:r>
              <a:rPr lang="fr-GP" sz="1600" dirty="0"/>
              <a:t>Ségrégation</a:t>
            </a:r>
          </a:p>
          <a:p>
            <a:pPr marL="742950" lvl="1" indent="-285750">
              <a:buFont typeface="Arial" panose="020B0604020202020204" pitchFamily="34" charset="0"/>
              <a:buChar char="•"/>
            </a:pPr>
            <a:endParaRPr lang="fr-GP" sz="1600" dirty="0"/>
          </a:p>
          <a:p>
            <a:pPr marL="1200150" lvl="2" indent="-285750">
              <a:buFont typeface="Courier New" panose="02070309020205020404" pitchFamily="49" charset="0"/>
              <a:buChar char="o"/>
            </a:pPr>
            <a:r>
              <a:rPr lang="fr-GP" sz="1600" dirty="0"/>
              <a:t>Exclusion</a:t>
            </a:r>
          </a:p>
          <a:p>
            <a:pPr marL="742950" lvl="1" indent="-285750">
              <a:buFont typeface="Arial" panose="020B0604020202020204" pitchFamily="34" charset="0"/>
              <a:buChar char="•"/>
            </a:pPr>
            <a:endParaRPr lang="fr-GP" dirty="0"/>
          </a:p>
          <a:p>
            <a:endParaRPr lang="fr-GP" dirty="0"/>
          </a:p>
          <a:p>
            <a:endParaRPr lang="fr-GP" dirty="0"/>
          </a:p>
          <a:p>
            <a:endParaRPr lang="fr-G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pic>
        <p:nvPicPr>
          <p:cNvPr id="102" name="Google Shape;102;p18"/>
          <p:cNvPicPr preferRelativeResize="0"/>
          <p:nvPr/>
        </p:nvPicPr>
        <p:blipFill rotWithShape="1">
          <a:blip r:embed="rId3">
            <a:alphaModFix/>
          </a:blip>
          <a:srcRect l="19274" r="22067" b="47786"/>
          <a:stretch/>
        </p:blipFill>
        <p:spPr>
          <a:xfrm>
            <a:off x="4274" y="0"/>
            <a:ext cx="4187102" cy="5143501"/>
          </a:xfrm>
          <a:prstGeom prst="rect">
            <a:avLst/>
          </a:prstGeom>
          <a:noFill/>
          <a:ln>
            <a:noFill/>
          </a:ln>
        </p:spPr>
      </p:pic>
      <p:sp>
        <p:nvSpPr>
          <p:cNvPr id="104" name="Google Shape;104;p18"/>
          <p:cNvSpPr txBox="1"/>
          <p:nvPr/>
        </p:nvSpPr>
        <p:spPr>
          <a:xfrm>
            <a:off x="293275" y="393625"/>
            <a:ext cx="1399800" cy="923400"/>
          </a:xfrm>
          <a:prstGeom prst="rect">
            <a:avLst/>
          </a:prstGeom>
          <a:solidFill>
            <a:schemeClr val="bg1">
              <a:lumMod val="85000"/>
            </a:schemeClr>
          </a:solidFill>
          <a:ln>
            <a:noFill/>
          </a:ln>
        </p:spPr>
        <p:txBody>
          <a:bodyPr spcFirstLastPara="1" wrap="square" lIns="91425" tIns="91425" rIns="91425" bIns="91425" anchor="t" anchorCtr="0">
            <a:spAutoFit/>
          </a:bodyPr>
          <a:lstStyle/>
          <a:p>
            <a:pPr marL="0" lvl="0" indent="0" algn="l" rtl="0">
              <a:spcBef>
                <a:spcPts val="0"/>
              </a:spcBef>
              <a:spcAft>
                <a:spcPts val="800"/>
              </a:spcAft>
              <a:buClr>
                <a:schemeClr val="dk2"/>
              </a:buClr>
              <a:buSzPts val="1100"/>
              <a:buFont typeface="Arial"/>
              <a:buNone/>
            </a:pPr>
            <a:r>
              <a:rPr lang="fr" sz="1200" dirty="0">
                <a:solidFill>
                  <a:srgbClr val="353535"/>
                </a:solidFill>
                <a:latin typeface="Lato Light"/>
                <a:ea typeface="Lato Light"/>
                <a:cs typeface="Lato Light"/>
                <a:sym typeface="Lato Light"/>
              </a:rPr>
              <a:t>ANOM COL E 21, François Bayon de </a:t>
            </a:r>
            <a:r>
              <a:rPr lang="fr" sz="1200" dirty="0" err="1">
                <a:solidFill>
                  <a:srgbClr val="353535"/>
                </a:solidFill>
                <a:latin typeface="Lato Light"/>
                <a:ea typeface="Lato Light"/>
                <a:cs typeface="Lato Light"/>
                <a:sym typeface="Lato Light"/>
              </a:rPr>
              <a:t>Libertat</a:t>
            </a:r>
            <a:r>
              <a:rPr lang="fr" sz="1200" dirty="0">
                <a:solidFill>
                  <a:srgbClr val="353535"/>
                </a:solidFill>
                <a:latin typeface="Lato Light"/>
                <a:ea typeface="Lato Light"/>
                <a:cs typeface="Lato Light"/>
                <a:sym typeface="Lato Light"/>
              </a:rPr>
              <a:t>, 1700- 1785</a:t>
            </a:r>
            <a:endParaRPr dirty="0">
              <a:latin typeface="Roboto"/>
              <a:ea typeface="Roboto"/>
              <a:cs typeface="Roboto"/>
              <a:sym typeface="Roboto"/>
            </a:endParaRPr>
          </a:p>
        </p:txBody>
      </p:sp>
      <p:sp>
        <p:nvSpPr>
          <p:cNvPr id="4" name="Espace réservé du texte 2">
            <a:extLst>
              <a:ext uri="{FF2B5EF4-FFF2-40B4-BE49-F238E27FC236}">
                <a16:creationId xmlns:a16="http://schemas.microsoft.com/office/drawing/2014/main" id="{F0A96F38-5B52-3762-8CC7-168A0E8F2EAD}"/>
              </a:ext>
            </a:extLst>
          </p:cNvPr>
          <p:cNvSpPr txBox="1">
            <a:spLocks/>
          </p:cNvSpPr>
          <p:nvPr/>
        </p:nvSpPr>
        <p:spPr>
          <a:xfrm>
            <a:off x="4952625" y="673234"/>
            <a:ext cx="3783602" cy="3404779"/>
          </a:xfrm>
          <a:prstGeom prst="rect">
            <a:avLst/>
          </a:prstGeom>
        </p:spPr>
        <p:txBody>
          <a:bodyPr spcFirstLastPara="1" vert="horz" wrap="square" lIns="91425" tIns="91425" rIns="91425" bIns="91425" rtlCol="0" anchor="t" anchorCtr="0">
            <a:normAutofit/>
          </a:bodyPr>
          <a:lstStyle>
            <a:lvl1pPr marL="457200" lvl="0"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1pPr>
            <a:lvl2pPr marL="914400" lvl="1"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2pPr>
            <a:lvl3pPr marL="1371600" lvl="2"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3pPr>
            <a:lvl4pPr marL="1828800" lvl="3"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4pPr>
            <a:lvl5pPr marL="2286000" lvl="4"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5pPr>
            <a:lvl6pPr marL="2743200" lvl="5"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6pPr>
            <a:lvl7pPr marL="3200400" lvl="6"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7pPr>
            <a:lvl8pPr marL="3657600" lvl="7"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8pPr>
            <a:lvl9pPr marL="4114800" lvl="8"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9pPr>
          </a:lstStyle>
          <a:p>
            <a:r>
              <a:rPr lang="fr-FR" sz="1600" dirty="0"/>
              <a:t>Une exclusion complète des officiers de couleur après 1768 ?</a:t>
            </a:r>
          </a:p>
          <a:p>
            <a:pPr lvl="1"/>
            <a:endParaRPr lang="fr-FR" sz="1600" dirty="0"/>
          </a:p>
          <a:p>
            <a:pPr lvl="1"/>
            <a:r>
              <a:rPr lang="fr-FR" sz="1600" dirty="0"/>
              <a:t>Une vision unique ?</a:t>
            </a:r>
          </a:p>
          <a:p>
            <a:pPr marL="609600" lvl="1" indent="0">
              <a:buFont typeface="Wingdings" pitchFamily="2" charset="2"/>
              <a:buNone/>
            </a:pPr>
            <a:endParaRPr lang="fr-FR" sz="1600" dirty="0"/>
          </a:p>
          <a:p>
            <a:pPr lvl="1"/>
            <a:r>
              <a:rPr lang="fr-FR" sz="1600" dirty="0"/>
              <a:t>Des résistances ?</a:t>
            </a:r>
          </a:p>
          <a:p>
            <a:pPr lvl="2"/>
            <a:r>
              <a:rPr lang="fr-FR" sz="1600" dirty="0"/>
              <a:t>Révoltes</a:t>
            </a:r>
          </a:p>
          <a:p>
            <a:pPr lvl="2"/>
            <a:r>
              <a:rPr lang="fr-FR" sz="1600" dirty="0"/>
              <a:t>« Franchir la barrière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4B6AA0C5-F5B7-FE16-5E90-E71F95DB03B0}"/>
            </a:ext>
          </a:extLst>
        </p:cNvPr>
        <p:cNvGrpSpPr/>
        <p:nvPr/>
      </p:nvGrpSpPr>
      <p:grpSpPr>
        <a:xfrm>
          <a:off x="0" y="0"/>
          <a:ext cx="0" cy="0"/>
          <a:chOff x="0" y="0"/>
          <a:chExt cx="0" cy="0"/>
        </a:xfrm>
      </p:grpSpPr>
      <p:sp>
        <p:nvSpPr>
          <p:cNvPr id="109" name="Google Shape;109;p19">
            <a:extLst>
              <a:ext uri="{FF2B5EF4-FFF2-40B4-BE49-F238E27FC236}">
                <a16:creationId xmlns:a16="http://schemas.microsoft.com/office/drawing/2014/main" id="{BE577F8A-FCC1-CB63-503A-FC31D5BA5FB9}"/>
              </a:ext>
            </a:extLst>
          </p:cNvPr>
          <p:cNvSpPr txBox="1">
            <a:spLocks noGrp="1"/>
          </p:cNvSpPr>
          <p:nvPr>
            <p:ph type="title"/>
          </p:nvPr>
        </p:nvSpPr>
        <p:spPr>
          <a:xfrm>
            <a:off x="396223" y="493753"/>
            <a:ext cx="6572987" cy="1318200"/>
          </a:xfrm>
          <a:prstGeom prst="rect">
            <a:avLst/>
          </a:prstGeom>
        </p:spPr>
        <p:txBody>
          <a:bodyPr spcFirstLastPara="1" wrap="square" lIns="91425" tIns="91425" rIns="91425" bIns="91425" anchor="ctr" anchorCtr="0">
            <a:noAutofit/>
          </a:bodyPr>
          <a:lstStyle/>
          <a:p>
            <a:pPr lvl="0" algn="l"/>
            <a:r>
              <a:rPr lang="fr-GP" sz="2200" dirty="0"/>
              <a:t>Assimilation  et racialisation à la fin du XVIII</a:t>
            </a:r>
            <a:r>
              <a:rPr lang="fr-GP" sz="2200" baseline="30000" dirty="0"/>
              <a:t>e</a:t>
            </a:r>
            <a:r>
              <a:rPr lang="fr-GP" sz="2200" dirty="0"/>
              <a:t> siècle ?</a:t>
            </a:r>
            <a:endParaRPr sz="2200" dirty="0">
              <a:latin typeface="Lato"/>
              <a:ea typeface="Lato"/>
              <a:cs typeface="Lato"/>
              <a:sym typeface="Lato"/>
            </a:endParaRPr>
          </a:p>
        </p:txBody>
      </p:sp>
      <p:sp>
        <p:nvSpPr>
          <p:cNvPr id="112" name="Google Shape;112;p19">
            <a:extLst>
              <a:ext uri="{FF2B5EF4-FFF2-40B4-BE49-F238E27FC236}">
                <a16:creationId xmlns:a16="http://schemas.microsoft.com/office/drawing/2014/main" id="{5B6E4091-566C-204F-50A1-11FCFB7785FA}"/>
              </a:ext>
            </a:extLst>
          </p:cNvPr>
          <p:cNvSpPr txBox="1"/>
          <p:nvPr/>
        </p:nvSpPr>
        <p:spPr>
          <a:xfrm>
            <a:off x="5325675" y="1055500"/>
            <a:ext cx="26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 name="ZoneTexte 1">
            <a:extLst>
              <a:ext uri="{FF2B5EF4-FFF2-40B4-BE49-F238E27FC236}">
                <a16:creationId xmlns:a16="http://schemas.microsoft.com/office/drawing/2014/main" id="{E09E4B1B-DFBE-CB29-EADB-D16182BCC84F}"/>
              </a:ext>
            </a:extLst>
          </p:cNvPr>
          <p:cNvSpPr txBox="1"/>
          <p:nvPr/>
        </p:nvSpPr>
        <p:spPr>
          <a:xfrm>
            <a:off x="318052" y="1865409"/>
            <a:ext cx="3855472" cy="1169551"/>
          </a:xfrm>
          <a:prstGeom prst="rect">
            <a:avLst/>
          </a:prstGeom>
          <a:noFill/>
        </p:spPr>
        <p:txBody>
          <a:bodyPr wrap="square" rtlCol="0">
            <a:spAutoFit/>
          </a:bodyPr>
          <a:lstStyle/>
          <a:p>
            <a:pPr marL="285750" indent="-285750">
              <a:buFont typeface="Arial" panose="020B0604020202020204" pitchFamily="34" charset="0"/>
              <a:buChar char="•"/>
            </a:pPr>
            <a:r>
              <a:rPr lang="fr-GP" sz="1600" dirty="0"/>
              <a:t>Assimilation ?</a:t>
            </a:r>
            <a:endParaRPr lang="fr-GP" dirty="0"/>
          </a:p>
          <a:p>
            <a:endParaRPr lang="fr-GP" dirty="0"/>
          </a:p>
          <a:p>
            <a:endParaRPr lang="fr-GP" dirty="0"/>
          </a:p>
          <a:p>
            <a:endParaRPr lang="fr-GP" dirty="0"/>
          </a:p>
        </p:txBody>
      </p:sp>
    </p:spTree>
    <p:extLst>
      <p:ext uri="{BB962C8B-B14F-4D97-AF65-F5344CB8AC3E}">
        <p14:creationId xmlns:p14="http://schemas.microsoft.com/office/powerpoint/2010/main" val="386915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96224" y="493753"/>
            <a:ext cx="3777300" cy="1318200"/>
          </a:xfrm>
          <a:prstGeom prst="rect">
            <a:avLst/>
          </a:prstGeom>
        </p:spPr>
        <p:txBody>
          <a:bodyPr spcFirstLastPara="1" wrap="square" lIns="91425" tIns="91425" rIns="91425" bIns="91425" anchor="ctr" anchorCtr="0">
            <a:noAutofit/>
          </a:bodyPr>
          <a:lstStyle/>
          <a:p>
            <a:pPr lvl="0" algn="l"/>
            <a:r>
              <a:rPr lang="fr-GP" sz="2200" dirty="0"/>
              <a:t>Assimilation  et racialisation à la fin du XVIII</a:t>
            </a:r>
            <a:r>
              <a:rPr lang="fr-GP" sz="2200" baseline="30000" dirty="0"/>
              <a:t>e</a:t>
            </a:r>
            <a:r>
              <a:rPr lang="fr-GP" sz="2200" dirty="0"/>
              <a:t> siècle ?</a:t>
            </a:r>
            <a:endParaRPr sz="2200" dirty="0">
              <a:latin typeface="Lato"/>
              <a:ea typeface="Lato"/>
              <a:cs typeface="Lato"/>
              <a:sym typeface="Lato"/>
            </a:endParaRPr>
          </a:p>
        </p:txBody>
      </p:sp>
      <p:sp>
        <p:nvSpPr>
          <p:cNvPr id="111" name="Google Shape;111;p19"/>
          <p:cNvSpPr txBox="1"/>
          <p:nvPr/>
        </p:nvSpPr>
        <p:spPr>
          <a:xfrm>
            <a:off x="4970475" y="3913829"/>
            <a:ext cx="3448311" cy="923299"/>
          </a:xfrm>
          <a:prstGeom prst="rect">
            <a:avLst/>
          </a:prstGeom>
          <a:solidFill>
            <a:schemeClr val="bg1">
              <a:lumMod val="95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fr" sz="1200" dirty="0">
                <a:solidFill>
                  <a:srgbClr val="353535"/>
                </a:solidFill>
                <a:latin typeface="Lato Light"/>
                <a:ea typeface="Lato Light"/>
                <a:cs typeface="Lato Light"/>
                <a:sym typeface="Lato Light"/>
              </a:rPr>
              <a:t>Les compagnies de couleur dans les revues.</a:t>
            </a:r>
          </a:p>
          <a:p>
            <a:pPr marL="0" lvl="0" indent="0" algn="l" rtl="0">
              <a:spcBef>
                <a:spcPts val="0"/>
              </a:spcBef>
              <a:spcAft>
                <a:spcPts val="0"/>
              </a:spcAft>
              <a:buClr>
                <a:schemeClr val="dk2"/>
              </a:buClr>
              <a:buSzPts val="1100"/>
              <a:buFont typeface="Arial"/>
              <a:buNone/>
            </a:pPr>
            <a:r>
              <a:rPr lang="fr" sz="1200" dirty="0">
                <a:solidFill>
                  <a:srgbClr val="353535"/>
                </a:solidFill>
                <a:latin typeface="Lato Light"/>
                <a:ea typeface="Lato Light"/>
                <a:cs typeface="Lato Light"/>
                <a:sym typeface="Lato Light"/>
              </a:rPr>
              <a:t>ANOM COL D2C 74,  Martinique, Guyane ;  ANOM COL D2C 115, Saint-Domingue ; ANOM COL D2C149,  Ile de France.</a:t>
            </a:r>
            <a:endParaRPr sz="1200" dirty="0">
              <a:solidFill>
                <a:srgbClr val="353535"/>
              </a:solidFill>
              <a:latin typeface="Lato Light"/>
              <a:ea typeface="Lato Light"/>
              <a:cs typeface="Lato Light"/>
              <a:sym typeface="Lato Light"/>
            </a:endParaRPr>
          </a:p>
        </p:txBody>
      </p:sp>
      <p:sp>
        <p:nvSpPr>
          <p:cNvPr id="112" name="Google Shape;112;p19"/>
          <p:cNvSpPr txBox="1"/>
          <p:nvPr/>
        </p:nvSpPr>
        <p:spPr>
          <a:xfrm>
            <a:off x="5325675" y="1055500"/>
            <a:ext cx="26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graphicFrame>
        <p:nvGraphicFramePr>
          <p:cNvPr id="113" name="Google Shape;113;p19"/>
          <p:cNvGraphicFramePr/>
          <p:nvPr>
            <p:extLst>
              <p:ext uri="{D42A27DB-BD31-4B8C-83A1-F6EECF244321}">
                <p14:modId xmlns:p14="http://schemas.microsoft.com/office/powerpoint/2010/main" val="3403434881"/>
              </p:ext>
            </p:extLst>
          </p:nvPr>
        </p:nvGraphicFramePr>
        <p:xfrm>
          <a:off x="4970475" y="355762"/>
          <a:ext cx="3775050" cy="3354705"/>
        </p:xfrm>
        <a:graphic>
          <a:graphicData uri="http://schemas.openxmlformats.org/drawingml/2006/table">
            <a:tbl>
              <a:tblPr bandRow="1">
                <a:tableStyleId>{D27102A9-8310-4765-A935-A1911B00CA55}</a:tableStyleId>
              </a:tblPr>
              <a:tblGrid>
                <a:gridCol w="559650">
                  <a:extLst>
                    <a:ext uri="{9D8B030D-6E8A-4147-A177-3AD203B41FA5}">
                      <a16:colId xmlns:a16="http://schemas.microsoft.com/office/drawing/2014/main" val="20000"/>
                    </a:ext>
                  </a:extLst>
                </a:gridCol>
                <a:gridCol w="1215732">
                  <a:extLst>
                    <a:ext uri="{9D8B030D-6E8A-4147-A177-3AD203B41FA5}">
                      <a16:colId xmlns:a16="http://schemas.microsoft.com/office/drawing/2014/main" val="20001"/>
                    </a:ext>
                  </a:extLst>
                </a:gridCol>
                <a:gridCol w="1104518">
                  <a:extLst>
                    <a:ext uri="{9D8B030D-6E8A-4147-A177-3AD203B41FA5}">
                      <a16:colId xmlns:a16="http://schemas.microsoft.com/office/drawing/2014/main" val="20002"/>
                    </a:ext>
                  </a:extLst>
                </a:gridCol>
                <a:gridCol w="895150">
                  <a:extLst>
                    <a:ext uri="{9D8B030D-6E8A-4147-A177-3AD203B41FA5}">
                      <a16:colId xmlns:a16="http://schemas.microsoft.com/office/drawing/2014/main" val="20003"/>
                    </a:ext>
                  </a:extLst>
                </a:gridCol>
              </a:tblGrid>
              <a:tr h="190500">
                <a:tc>
                  <a:txBody>
                    <a:bodyPr/>
                    <a:lstStyle/>
                    <a:p>
                      <a:pPr marL="0" lvl="0" indent="0" algn="ctr" rtl="0">
                        <a:spcBef>
                          <a:spcPts val="0"/>
                        </a:spcBef>
                        <a:spcAft>
                          <a:spcPts val="0"/>
                        </a:spcAft>
                        <a:buNone/>
                      </a:pPr>
                      <a:r>
                        <a:rPr lang="fr" sz="1200" b="1" dirty="0">
                          <a:latin typeface="Book Antiqua" panose="02040602050305030304" pitchFamily="18" charset="0"/>
                        </a:rPr>
                        <a:t>Date</a:t>
                      </a:r>
                      <a:endParaRPr sz="1200" b="1" dirty="0">
                        <a:latin typeface="Book Antiqua" panose="02040602050305030304" pitchFamily="18" charset="0"/>
                      </a:endParaRPr>
                    </a:p>
                  </a:txBody>
                  <a:tcPr marL="68575" marR="68575" marT="0" marB="0" anchor="ctr"/>
                </a:tc>
                <a:tc>
                  <a:txBody>
                    <a:bodyPr/>
                    <a:lstStyle/>
                    <a:p>
                      <a:pPr marL="0" lvl="0" indent="0" algn="ctr" rtl="0">
                        <a:spcBef>
                          <a:spcPts val="0"/>
                        </a:spcBef>
                        <a:spcAft>
                          <a:spcPts val="0"/>
                        </a:spcAft>
                        <a:buNone/>
                      </a:pPr>
                      <a:r>
                        <a:rPr lang="fr" sz="1200" b="1" dirty="0">
                          <a:latin typeface="Book Antiqua" panose="02040602050305030304" pitchFamily="18" charset="0"/>
                        </a:rPr>
                        <a:t>Colonie</a:t>
                      </a:r>
                      <a:endParaRPr sz="1200" b="1" dirty="0">
                        <a:latin typeface="Book Antiqua" panose="02040602050305030304" pitchFamily="18" charset="0"/>
                      </a:endParaRPr>
                    </a:p>
                  </a:txBody>
                  <a:tcPr marL="68575" marR="68575" marT="0" marB="0" anchor="ctr"/>
                </a:tc>
                <a:tc>
                  <a:txBody>
                    <a:bodyPr/>
                    <a:lstStyle/>
                    <a:p>
                      <a:pPr marL="0" lvl="0" indent="0" algn="ctr" rtl="0">
                        <a:spcBef>
                          <a:spcPts val="0"/>
                        </a:spcBef>
                        <a:spcAft>
                          <a:spcPts val="0"/>
                        </a:spcAft>
                        <a:buNone/>
                      </a:pPr>
                      <a:r>
                        <a:rPr lang="fr" sz="1200" b="1" dirty="0">
                          <a:latin typeface="Book Antiqua" panose="02040602050305030304" pitchFamily="18" charset="0"/>
                        </a:rPr>
                        <a:t>Compagnies de couleur</a:t>
                      </a:r>
                      <a:endParaRPr sz="1200" b="1" dirty="0">
                        <a:latin typeface="Book Antiqua" panose="02040602050305030304" pitchFamily="18" charset="0"/>
                      </a:endParaRPr>
                    </a:p>
                  </a:txBody>
                  <a:tcPr marL="68575" marR="68575" marT="0" marB="0" anchor="ctr"/>
                </a:tc>
                <a:tc>
                  <a:txBody>
                    <a:bodyPr/>
                    <a:lstStyle/>
                    <a:p>
                      <a:pPr marL="0" lvl="0" indent="0" algn="l" rtl="0">
                        <a:spcBef>
                          <a:spcPts val="0"/>
                        </a:spcBef>
                        <a:spcAft>
                          <a:spcPts val="0"/>
                        </a:spcAft>
                        <a:buNone/>
                      </a:pPr>
                      <a:endParaRPr sz="1200" b="1" dirty="0">
                        <a:latin typeface="Book Antiqua" panose="02040602050305030304" pitchFamily="18" charset="0"/>
                      </a:endParaRPr>
                    </a:p>
                    <a:p>
                      <a:pPr marL="0" lvl="0" indent="0" algn="ctr" rtl="0">
                        <a:spcBef>
                          <a:spcPts val="0"/>
                        </a:spcBef>
                        <a:spcAft>
                          <a:spcPts val="0"/>
                        </a:spcAft>
                        <a:buNone/>
                      </a:pPr>
                      <a:r>
                        <a:rPr lang="fr" sz="1200" b="1" dirty="0">
                          <a:latin typeface="Book Antiqua" panose="02040602050305030304" pitchFamily="18" charset="0"/>
                        </a:rPr>
                        <a:t>Part des compagnies de couleur</a:t>
                      </a:r>
                      <a:endParaRPr sz="1200" b="1" dirty="0">
                        <a:latin typeface="Book Antiqua" panose="02040602050305030304" pitchFamily="18" charset="0"/>
                      </a:endParaRPr>
                    </a:p>
                  </a:txBody>
                  <a:tcPr marL="68575" marR="68575" marT="0" marB="0" anchor="ctr"/>
                </a:tc>
                <a:extLst>
                  <a:ext uri="{0D108BD9-81ED-4DB2-BD59-A6C34878D82A}">
                    <a16:rowId xmlns:a16="http://schemas.microsoft.com/office/drawing/2014/main" val="10000"/>
                  </a:ext>
                </a:extLst>
              </a:tr>
              <a:tr h="190500">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1741</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Martinique</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latin typeface="Book Antiqua" panose="02040602050305030304" pitchFamily="18" charset="0"/>
                          <a:sym typeface="Times New Roman"/>
                        </a:rPr>
                        <a:t>1</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2 %</a:t>
                      </a:r>
                      <a:endParaRPr sz="120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190500">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1765</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Martinique</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14</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20 %</a:t>
                      </a:r>
                      <a:endParaRPr sz="120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190500">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1769</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l" rtl="0">
                        <a:spcBef>
                          <a:spcPts val="0"/>
                        </a:spcBef>
                        <a:spcAft>
                          <a:spcPts val="0"/>
                        </a:spcAft>
                        <a:buNone/>
                      </a:pPr>
                      <a:r>
                        <a:rPr lang="fr" sz="1200" dirty="0">
                          <a:solidFill>
                            <a:schemeClr val="dk1"/>
                          </a:solidFill>
                          <a:latin typeface="Book Antiqua" panose="02040602050305030304" pitchFamily="18" charset="0"/>
                          <a:sym typeface="Times New Roman"/>
                        </a:rPr>
                        <a:t>Saint-Domingue (</a:t>
                      </a:r>
                      <a:r>
                        <a:rPr lang="fr" sz="1200" dirty="0">
                          <a:solidFill>
                            <a:schemeClr val="dk1"/>
                          </a:solidFill>
                          <a:latin typeface="Book Antiqua" panose="02040602050305030304" pitchFamily="18" charset="0"/>
                        </a:rPr>
                        <a:t>patrie Ouest)</a:t>
                      </a:r>
                      <a:endParaRPr sz="1200" dirty="0">
                        <a:solidFill>
                          <a:schemeClr val="dk1"/>
                        </a:solidFill>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solidFill>
                            <a:schemeClr val="dk1"/>
                          </a:solidFill>
                          <a:latin typeface="Book Antiqua" panose="02040602050305030304" pitchFamily="18" charset="0"/>
                          <a:sym typeface="Times New Roman"/>
                        </a:rPr>
                        <a:t>41</a:t>
                      </a:r>
                      <a:endParaRPr sz="1200">
                        <a:solidFill>
                          <a:schemeClr val="dk1"/>
                        </a:solidFill>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solidFill>
                            <a:schemeClr val="dk1"/>
                          </a:solidFill>
                          <a:latin typeface="Book Antiqua" panose="02040602050305030304" pitchFamily="18" charset="0"/>
                          <a:sym typeface="Times New Roman"/>
                        </a:rPr>
                        <a:t>45 %</a:t>
                      </a:r>
                      <a:endParaRPr sz="1200">
                        <a:solidFill>
                          <a:schemeClr val="dk1"/>
                        </a:solidFill>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200025">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1771</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Guyane</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latin typeface="Book Antiqua" panose="02040602050305030304" pitchFamily="18" charset="0"/>
                          <a:sym typeface="Times New Roman"/>
                        </a:rPr>
                        <a:t>1</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11 %</a:t>
                      </a:r>
                      <a:endParaRPr sz="120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190500">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1771</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l" rtl="0">
                        <a:spcBef>
                          <a:spcPts val="0"/>
                        </a:spcBef>
                        <a:spcAft>
                          <a:spcPts val="0"/>
                        </a:spcAft>
                        <a:buNone/>
                      </a:pPr>
                      <a:r>
                        <a:rPr lang="fr" sz="1200">
                          <a:solidFill>
                            <a:schemeClr val="dk1"/>
                          </a:solidFill>
                          <a:latin typeface="Book Antiqua" panose="02040602050305030304" pitchFamily="18" charset="0"/>
                          <a:sym typeface="Times New Roman"/>
                        </a:rPr>
                        <a:t>Saint-Domingue (p</a:t>
                      </a:r>
                      <a:r>
                        <a:rPr lang="fr" sz="1200">
                          <a:solidFill>
                            <a:schemeClr val="dk1"/>
                          </a:solidFill>
                          <a:latin typeface="Book Antiqua" panose="02040602050305030304" pitchFamily="18" charset="0"/>
                        </a:rPr>
                        <a:t>artie Ouest)</a:t>
                      </a:r>
                      <a:endParaRPr sz="1200">
                        <a:solidFill>
                          <a:schemeClr val="dk1"/>
                        </a:solidFill>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solidFill>
                            <a:schemeClr val="dk1"/>
                          </a:solidFill>
                          <a:latin typeface="Book Antiqua" panose="02040602050305030304" pitchFamily="18" charset="0"/>
                          <a:sym typeface="Times New Roman"/>
                        </a:rPr>
                        <a:t>41</a:t>
                      </a:r>
                      <a:endParaRPr sz="1200" dirty="0">
                        <a:solidFill>
                          <a:schemeClr val="dk1"/>
                        </a:solidFill>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solidFill>
                            <a:schemeClr val="dk1"/>
                          </a:solidFill>
                          <a:latin typeface="Book Antiqua" panose="02040602050305030304" pitchFamily="18" charset="0"/>
                          <a:sym typeface="Times New Roman"/>
                        </a:rPr>
                        <a:t>43 %</a:t>
                      </a:r>
                      <a:endParaRPr sz="1200" dirty="0">
                        <a:solidFill>
                          <a:schemeClr val="dk1"/>
                        </a:solidFill>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r h="190500">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1777</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a:latin typeface="Book Antiqua" panose="02040602050305030304" pitchFamily="18" charset="0"/>
                          <a:sym typeface="Times New Roman"/>
                        </a:rPr>
                        <a:t>Ile de France</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3</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latin typeface="Book Antiqua" panose="02040602050305030304" pitchFamily="18" charset="0"/>
                          <a:sym typeface="Times New Roman"/>
                        </a:rPr>
                        <a:t>13 %</a:t>
                      </a:r>
                      <a:endParaRPr sz="1200" dirty="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6"/>
                  </a:ext>
                </a:extLst>
              </a:tr>
              <a:tr h="190500">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1782</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a:latin typeface="Book Antiqua" panose="02040602050305030304" pitchFamily="18" charset="0"/>
                          <a:sym typeface="Times New Roman"/>
                        </a:rPr>
                        <a:t>Ile de France</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7</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latin typeface="Book Antiqua" panose="02040602050305030304" pitchFamily="18" charset="0"/>
                          <a:sym typeface="Times New Roman"/>
                        </a:rPr>
                        <a:t>18 %</a:t>
                      </a:r>
                      <a:endParaRPr sz="1200" dirty="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7"/>
                  </a:ext>
                </a:extLst>
              </a:tr>
              <a:tr h="190500">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1786</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Guyane</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7</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latin typeface="Book Antiqua" panose="02040602050305030304" pitchFamily="18" charset="0"/>
                          <a:sym typeface="Times New Roman"/>
                        </a:rPr>
                        <a:t>47 %</a:t>
                      </a:r>
                      <a:endParaRPr sz="1200" dirty="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8"/>
                  </a:ext>
                </a:extLst>
              </a:tr>
              <a:tr h="190500">
                <a:tc>
                  <a:txBody>
                    <a:bodyPr/>
                    <a:lstStyle/>
                    <a:p>
                      <a:pPr marL="0" lvl="0" indent="0" algn="just" rtl="0">
                        <a:spcBef>
                          <a:spcPts val="0"/>
                        </a:spcBef>
                        <a:spcAft>
                          <a:spcPts val="0"/>
                        </a:spcAft>
                        <a:buNone/>
                      </a:pPr>
                      <a:r>
                        <a:rPr lang="fr" sz="1200">
                          <a:latin typeface="Book Antiqua" panose="02040602050305030304" pitchFamily="18" charset="0"/>
                          <a:sym typeface="Times New Roman"/>
                        </a:rPr>
                        <a:t>1787</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just" rtl="0">
                        <a:spcBef>
                          <a:spcPts val="0"/>
                        </a:spcBef>
                        <a:spcAft>
                          <a:spcPts val="0"/>
                        </a:spcAft>
                        <a:buNone/>
                      </a:pPr>
                      <a:r>
                        <a:rPr lang="fr" sz="1200" dirty="0">
                          <a:latin typeface="Book Antiqua" panose="02040602050305030304" pitchFamily="18" charset="0"/>
                          <a:sym typeface="Times New Roman"/>
                        </a:rPr>
                        <a:t>Ile de France</a:t>
                      </a:r>
                      <a:endParaRPr sz="1200" dirty="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a:latin typeface="Book Antiqua" panose="02040602050305030304" pitchFamily="18" charset="0"/>
                          <a:sym typeface="Times New Roman"/>
                        </a:rPr>
                        <a:t>5</a:t>
                      </a:r>
                      <a:endParaRPr sz="1200">
                        <a:latin typeface="Book Antiqua" panose="02040602050305030304" pitchFamily="18" charset="0"/>
                        <a:ea typeface="Times New Roman"/>
                        <a:cs typeface="Times New Roman"/>
                        <a:sym typeface="Times New Roman"/>
                      </a:endParaRPr>
                    </a:p>
                  </a:txBody>
                  <a:tcPr marL="68575" marR="68575" marT="0" marB="0"/>
                </a:tc>
                <a:tc>
                  <a:txBody>
                    <a:bodyPr/>
                    <a:lstStyle/>
                    <a:p>
                      <a:pPr marL="0" lvl="0" indent="0" algn="ctr" rtl="0">
                        <a:spcBef>
                          <a:spcPts val="0"/>
                        </a:spcBef>
                        <a:spcAft>
                          <a:spcPts val="0"/>
                        </a:spcAft>
                        <a:buNone/>
                      </a:pPr>
                      <a:r>
                        <a:rPr lang="fr" sz="1200" dirty="0">
                          <a:latin typeface="Book Antiqua" panose="02040602050305030304" pitchFamily="18" charset="0"/>
                          <a:sym typeface="Times New Roman"/>
                        </a:rPr>
                        <a:t>25 %</a:t>
                      </a:r>
                      <a:endParaRPr sz="1200" dirty="0">
                        <a:latin typeface="Book Antiqua" panose="02040602050305030304" pitchFamily="18" charset="0"/>
                        <a:ea typeface="Times New Roman"/>
                        <a:cs typeface="Times New Roman"/>
                        <a:sym typeface="Times New Roman"/>
                      </a:endParaRPr>
                    </a:p>
                  </a:txBody>
                  <a:tcPr marL="68575" marR="68575" marT="0" marB="0"/>
                </a:tc>
                <a:extLst>
                  <a:ext uri="{0D108BD9-81ED-4DB2-BD59-A6C34878D82A}">
                    <a16:rowId xmlns:a16="http://schemas.microsoft.com/office/drawing/2014/main" val="10009"/>
                  </a:ext>
                </a:extLst>
              </a:tr>
            </a:tbl>
          </a:graphicData>
        </a:graphic>
      </p:graphicFrame>
      <p:sp>
        <p:nvSpPr>
          <p:cNvPr id="2" name="ZoneTexte 1">
            <a:extLst>
              <a:ext uri="{FF2B5EF4-FFF2-40B4-BE49-F238E27FC236}">
                <a16:creationId xmlns:a16="http://schemas.microsoft.com/office/drawing/2014/main" id="{EF6A3DB4-034D-23B8-C70D-0158CB0D5C50}"/>
              </a:ext>
            </a:extLst>
          </p:cNvPr>
          <p:cNvSpPr txBox="1"/>
          <p:nvPr/>
        </p:nvSpPr>
        <p:spPr>
          <a:xfrm>
            <a:off x="318052" y="1865409"/>
            <a:ext cx="3855472" cy="4154984"/>
          </a:xfrm>
          <a:prstGeom prst="rect">
            <a:avLst/>
          </a:prstGeom>
          <a:noFill/>
        </p:spPr>
        <p:txBody>
          <a:bodyPr wrap="square" rtlCol="0">
            <a:spAutoFit/>
          </a:bodyPr>
          <a:lstStyle/>
          <a:p>
            <a:pPr marL="285750" indent="-285750">
              <a:buFont typeface="Arial" panose="020B0604020202020204" pitchFamily="34" charset="0"/>
              <a:buChar char="•"/>
            </a:pPr>
            <a:r>
              <a:rPr lang="fr-GP" sz="1600" dirty="0"/>
              <a:t>Assimilation et professionnalisation des esclaves et libres de couleur dans le domaine militaire</a:t>
            </a:r>
          </a:p>
          <a:p>
            <a:pPr marL="285750" indent="-285750">
              <a:buFont typeface="Arial" panose="020B0604020202020204" pitchFamily="34" charset="0"/>
              <a:buChar char="•"/>
            </a:pPr>
            <a:endParaRPr lang="fr-GP" sz="1600" dirty="0"/>
          </a:p>
          <a:p>
            <a:pPr marL="1200150" lvl="2" indent="-285750">
              <a:buFont typeface="Courier New" panose="02070309020205020404" pitchFamily="49" charset="0"/>
              <a:buChar char="o"/>
            </a:pPr>
            <a:endParaRPr lang="fr-GP" sz="1600" dirty="0"/>
          </a:p>
          <a:p>
            <a:pPr marL="1200150" lvl="2" indent="-285750">
              <a:buFont typeface="Courier New" panose="02070309020205020404" pitchFamily="49" charset="0"/>
              <a:buChar char="o"/>
            </a:pPr>
            <a:endParaRPr lang="fr-GP" sz="1600" dirty="0"/>
          </a:p>
          <a:p>
            <a:pPr marL="1200150" lvl="2" indent="-285750">
              <a:buFont typeface="Courier New" panose="02070309020205020404" pitchFamily="49" charset="0"/>
              <a:buChar char="o"/>
            </a:pPr>
            <a:r>
              <a:rPr lang="fr-GP" sz="1600" dirty="0"/>
              <a:t>Voie d’accès à la liberté</a:t>
            </a:r>
          </a:p>
          <a:p>
            <a:pPr marL="1200150" lvl="2" indent="-285750">
              <a:buFont typeface="Courier New" panose="02070309020205020404" pitchFamily="49" charset="0"/>
              <a:buChar char="o"/>
            </a:pPr>
            <a:endParaRPr lang="fr-GP" sz="1600" dirty="0"/>
          </a:p>
          <a:p>
            <a:pPr marL="1200150" lvl="2" indent="-285750">
              <a:buFont typeface="Courier New" panose="02070309020205020404" pitchFamily="49" charset="0"/>
              <a:buChar char="o"/>
            </a:pPr>
            <a:r>
              <a:rPr lang="fr-GP" sz="1600" dirty="0"/>
              <a:t>Professionnalisation</a:t>
            </a:r>
          </a:p>
          <a:p>
            <a:pPr marL="742950" lvl="1" indent="-285750">
              <a:buFont typeface="Arial" panose="020B0604020202020204" pitchFamily="34" charset="0"/>
              <a:buChar char="•"/>
            </a:pPr>
            <a:endParaRPr lang="fr-GP" sz="1600" dirty="0"/>
          </a:p>
          <a:p>
            <a:pPr marL="1200150" lvl="2" indent="-285750">
              <a:buFont typeface="Courier New" panose="02070309020205020404" pitchFamily="49" charset="0"/>
              <a:buChar char="o"/>
            </a:pPr>
            <a:r>
              <a:rPr lang="fr-GP" sz="1600" dirty="0"/>
              <a:t>Ascensions et assimilation pendant la Révolution ?</a:t>
            </a:r>
          </a:p>
          <a:p>
            <a:pPr marL="742950" lvl="1" indent="-285750">
              <a:buFont typeface="Arial" panose="020B0604020202020204" pitchFamily="34" charset="0"/>
              <a:buChar char="•"/>
            </a:pPr>
            <a:endParaRPr lang="fr-GP" dirty="0"/>
          </a:p>
          <a:p>
            <a:endParaRPr lang="fr-GP" dirty="0"/>
          </a:p>
          <a:p>
            <a:endParaRPr lang="fr-GP" dirty="0"/>
          </a:p>
          <a:p>
            <a:endParaRPr lang="fr-GP"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12" name="Google Shape;112;p19"/>
          <p:cNvSpPr txBox="1"/>
          <p:nvPr/>
        </p:nvSpPr>
        <p:spPr>
          <a:xfrm>
            <a:off x="5325675" y="1055500"/>
            <a:ext cx="26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graphicFrame>
        <p:nvGraphicFramePr>
          <p:cNvPr id="7" name="Tableau 6">
            <a:extLst>
              <a:ext uri="{FF2B5EF4-FFF2-40B4-BE49-F238E27FC236}">
                <a16:creationId xmlns:a16="http://schemas.microsoft.com/office/drawing/2014/main" id="{61431352-16CA-C7DA-307E-82AF00B50817}"/>
              </a:ext>
            </a:extLst>
          </p:cNvPr>
          <p:cNvGraphicFramePr>
            <a:graphicFrameLocks noGrp="1"/>
          </p:cNvGraphicFramePr>
          <p:nvPr>
            <p:extLst>
              <p:ext uri="{D42A27DB-BD31-4B8C-83A1-F6EECF244321}">
                <p14:modId xmlns:p14="http://schemas.microsoft.com/office/powerpoint/2010/main" val="4185579052"/>
              </p:ext>
            </p:extLst>
          </p:nvPr>
        </p:nvGraphicFramePr>
        <p:xfrm>
          <a:off x="325464" y="558293"/>
          <a:ext cx="7617417" cy="4184083"/>
        </p:xfrm>
        <a:graphic>
          <a:graphicData uri="http://schemas.openxmlformats.org/drawingml/2006/table">
            <a:tbl>
              <a:tblPr firstRow="1" firstCol="1" bandRow="1">
                <a:tableStyleId>{D27102A9-8310-4765-A935-A1911B00CA55}</a:tableStyleId>
              </a:tblPr>
              <a:tblGrid>
                <a:gridCol w="494221">
                  <a:extLst>
                    <a:ext uri="{9D8B030D-6E8A-4147-A177-3AD203B41FA5}">
                      <a16:colId xmlns:a16="http://schemas.microsoft.com/office/drawing/2014/main" val="410366959"/>
                    </a:ext>
                  </a:extLst>
                </a:gridCol>
                <a:gridCol w="1214242">
                  <a:extLst>
                    <a:ext uri="{9D8B030D-6E8A-4147-A177-3AD203B41FA5}">
                      <a16:colId xmlns:a16="http://schemas.microsoft.com/office/drawing/2014/main" val="1725826717"/>
                    </a:ext>
                  </a:extLst>
                </a:gridCol>
                <a:gridCol w="4252602">
                  <a:extLst>
                    <a:ext uri="{9D8B030D-6E8A-4147-A177-3AD203B41FA5}">
                      <a16:colId xmlns:a16="http://schemas.microsoft.com/office/drawing/2014/main" val="77286690"/>
                    </a:ext>
                  </a:extLst>
                </a:gridCol>
                <a:gridCol w="1656352">
                  <a:extLst>
                    <a:ext uri="{9D8B030D-6E8A-4147-A177-3AD203B41FA5}">
                      <a16:colId xmlns:a16="http://schemas.microsoft.com/office/drawing/2014/main" val="1861152101"/>
                    </a:ext>
                  </a:extLst>
                </a:gridCol>
              </a:tblGrid>
              <a:tr h="160159">
                <a:tc>
                  <a:txBody>
                    <a:bodyPr/>
                    <a:lstStyle/>
                    <a:p>
                      <a:pPr algn="ctr">
                        <a:lnSpc>
                          <a:spcPct val="107000"/>
                        </a:lnSpc>
                        <a:spcAft>
                          <a:spcPts val="800"/>
                        </a:spcAft>
                      </a:pPr>
                      <a:r>
                        <a:rPr lang="fr-FR" sz="1200" b="1" dirty="0">
                          <a:effectLst/>
                        </a:rPr>
                        <a:t>Date</a:t>
                      </a:r>
                      <a:endParaRPr lang="fr-GP" sz="1200" b="1" dirty="0">
                        <a:effectLst/>
                        <a:latin typeface="Book Antiqua" panose="02040602050305030304" pitchFamily="18" charset="0"/>
                        <a:ea typeface="Calibri" panose="020F0502020204030204" pitchFamily="34" charset="0"/>
                      </a:endParaRPr>
                    </a:p>
                  </a:txBody>
                  <a:tcPr marL="33054" marR="33054" marT="0" marB="0"/>
                </a:tc>
                <a:tc>
                  <a:txBody>
                    <a:bodyPr/>
                    <a:lstStyle/>
                    <a:p>
                      <a:pPr algn="ctr">
                        <a:lnSpc>
                          <a:spcPct val="107000"/>
                        </a:lnSpc>
                        <a:spcAft>
                          <a:spcPts val="800"/>
                        </a:spcAft>
                      </a:pPr>
                      <a:r>
                        <a:rPr lang="fr-FR" sz="1200" b="1" dirty="0">
                          <a:effectLst/>
                        </a:rPr>
                        <a:t>Colonie</a:t>
                      </a:r>
                      <a:endParaRPr lang="fr-GP" sz="1200" b="1" dirty="0">
                        <a:effectLst/>
                        <a:latin typeface="Book Antiqua" panose="02040602050305030304" pitchFamily="18" charset="0"/>
                        <a:ea typeface="Calibri" panose="020F0502020204030204" pitchFamily="34" charset="0"/>
                      </a:endParaRPr>
                    </a:p>
                  </a:txBody>
                  <a:tcPr marL="33054" marR="33054" marT="0" marB="0"/>
                </a:tc>
                <a:tc>
                  <a:txBody>
                    <a:bodyPr/>
                    <a:lstStyle/>
                    <a:p>
                      <a:pPr algn="ctr">
                        <a:lnSpc>
                          <a:spcPct val="107000"/>
                        </a:lnSpc>
                        <a:spcAft>
                          <a:spcPts val="800"/>
                        </a:spcAft>
                      </a:pPr>
                      <a:r>
                        <a:rPr lang="fr-FR" sz="1200" b="1" dirty="0">
                          <a:effectLst/>
                        </a:rPr>
                        <a:t>Appellation des compagnies de couleur</a:t>
                      </a:r>
                      <a:endParaRPr lang="fr-GP" sz="1200" b="1" dirty="0">
                        <a:effectLst/>
                        <a:latin typeface="Book Antiqua" panose="02040602050305030304" pitchFamily="18" charset="0"/>
                        <a:ea typeface="Calibri" panose="020F0502020204030204" pitchFamily="34" charset="0"/>
                      </a:endParaRPr>
                    </a:p>
                  </a:txBody>
                  <a:tcPr marL="33054" marR="33054" marT="0" marB="0"/>
                </a:tc>
                <a:tc>
                  <a:txBody>
                    <a:bodyPr/>
                    <a:lstStyle/>
                    <a:p>
                      <a:pPr algn="ctr">
                        <a:lnSpc>
                          <a:spcPct val="107000"/>
                        </a:lnSpc>
                        <a:spcAft>
                          <a:spcPts val="800"/>
                        </a:spcAft>
                      </a:pPr>
                      <a:r>
                        <a:rPr lang="fr-FR" sz="1200" b="1" dirty="0">
                          <a:effectLst/>
                        </a:rPr>
                        <a:t>Autres formations</a:t>
                      </a:r>
                      <a:endParaRPr lang="fr-GP" sz="1200" b="1" dirty="0">
                        <a:effectLst/>
                        <a:latin typeface="Book Antiqua" panose="02040602050305030304" pitchFamily="18" charset="0"/>
                        <a:ea typeface="Calibri" panose="020F0502020204030204" pitchFamily="34" charset="0"/>
                      </a:endParaRPr>
                    </a:p>
                  </a:txBody>
                  <a:tcPr marL="33054" marR="33054" marT="0" marB="0"/>
                </a:tc>
                <a:extLst>
                  <a:ext uri="{0D108BD9-81ED-4DB2-BD59-A6C34878D82A}">
                    <a16:rowId xmlns:a16="http://schemas.microsoft.com/office/drawing/2014/main" val="3812649778"/>
                  </a:ext>
                </a:extLst>
              </a:tr>
              <a:tr h="178881">
                <a:tc>
                  <a:txBody>
                    <a:bodyPr/>
                    <a:lstStyle/>
                    <a:p>
                      <a:pPr algn="ctr">
                        <a:lnSpc>
                          <a:spcPct val="107000"/>
                        </a:lnSpc>
                        <a:spcAft>
                          <a:spcPts val="800"/>
                        </a:spcAft>
                      </a:pPr>
                      <a:r>
                        <a:rPr lang="fr-FR" sz="1200" dirty="0">
                          <a:effectLst/>
                        </a:rPr>
                        <a:t>1741</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Martinique</a:t>
                      </a:r>
                      <a:endParaRPr lang="fr-GP" sz="1200" dirty="0">
                        <a:effectLst/>
                        <a:latin typeface="Book Antiqua" panose="02040602050305030304" pitchFamily="18" charset="0"/>
                        <a:ea typeface="Calibri" panose="020F0502020204030204" pitchFamily="34" charset="0"/>
                      </a:endParaRPr>
                    </a:p>
                  </a:txBody>
                  <a:tcPr marL="33054" marR="33054" marT="0" marB="0"/>
                </a:tc>
                <a:tc gridSpan="2">
                  <a:txBody>
                    <a:bodyPr/>
                    <a:lstStyle/>
                    <a:p>
                      <a:pPr>
                        <a:lnSpc>
                          <a:spcPct val="100000"/>
                        </a:lnSpc>
                        <a:spcAft>
                          <a:spcPts val="0"/>
                        </a:spcAft>
                      </a:pPr>
                      <a:r>
                        <a:rPr lang="fr-FR" sz="1200" dirty="0">
                          <a:effectLst/>
                        </a:rPr>
                        <a:t>Compagnie de libres de couleur</a:t>
                      </a:r>
                      <a:endParaRPr lang="fr-GP" sz="1200" dirty="0">
                        <a:effectLst/>
                        <a:latin typeface="Book Antiqua" panose="02040602050305030304" pitchFamily="18" charset="0"/>
                        <a:ea typeface="Calibri" panose="020F0502020204030204" pitchFamily="34" charset="0"/>
                      </a:endParaRPr>
                    </a:p>
                  </a:txBody>
                  <a:tcPr marL="33054" marR="33054" marT="0" marB="0"/>
                </a:tc>
                <a:tc hMerge="1">
                  <a:txBody>
                    <a:bodyPr/>
                    <a:lstStyle/>
                    <a:p>
                      <a:endParaRPr lang="fr-GP"/>
                    </a:p>
                  </a:txBody>
                  <a:tcPr/>
                </a:tc>
                <a:extLst>
                  <a:ext uri="{0D108BD9-81ED-4DB2-BD59-A6C34878D82A}">
                    <a16:rowId xmlns:a16="http://schemas.microsoft.com/office/drawing/2014/main" val="1406637"/>
                  </a:ext>
                </a:extLst>
              </a:tr>
              <a:tr h="282498">
                <a:tc>
                  <a:txBody>
                    <a:bodyPr/>
                    <a:lstStyle/>
                    <a:p>
                      <a:pPr algn="ctr">
                        <a:lnSpc>
                          <a:spcPct val="107000"/>
                        </a:lnSpc>
                        <a:spcAft>
                          <a:spcPts val="800"/>
                        </a:spcAft>
                      </a:pPr>
                      <a:r>
                        <a:rPr lang="fr-FR" sz="1200" dirty="0">
                          <a:effectLst/>
                        </a:rPr>
                        <a:t>1765</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Sainte-Lucie</a:t>
                      </a:r>
                      <a:endParaRPr lang="fr-GP" sz="1200" dirty="0">
                        <a:effectLst/>
                        <a:latin typeface="Book Antiqua" panose="02040602050305030304" pitchFamily="18" charset="0"/>
                        <a:ea typeface="Calibri" panose="020F0502020204030204" pitchFamily="34" charset="0"/>
                      </a:endParaRPr>
                    </a:p>
                  </a:txBody>
                  <a:tcPr marL="33054" marR="33054" marT="0" marB="0"/>
                </a:tc>
                <a:tc gridSpan="2">
                  <a:txBody>
                    <a:bodyPr/>
                    <a:lstStyle/>
                    <a:p>
                      <a:pPr>
                        <a:lnSpc>
                          <a:spcPct val="100000"/>
                        </a:lnSpc>
                        <a:spcAft>
                          <a:spcPts val="0"/>
                        </a:spcAft>
                      </a:pPr>
                      <a:r>
                        <a:rPr lang="fr-FR" sz="1200" dirty="0">
                          <a:effectLst/>
                        </a:rPr>
                        <a:t>Compagnie de libres de couleur</a:t>
                      </a:r>
                      <a:endParaRPr lang="fr-GP" sz="1200" dirty="0">
                        <a:effectLst/>
                        <a:latin typeface="Book Antiqua" panose="02040602050305030304" pitchFamily="18" charset="0"/>
                        <a:ea typeface="Calibri" panose="020F0502020204030204" pitchFamily="34" charset="0"/>
                      </a:endParaRPr>
                    </a:p>
                  </a:txBody>
                  <a:tcPr marL="33054" marR="33054" marT="0" marB="0"/>
                </a:tc>
                <a:tc hMerge="1">
                  <a:txBody>
                    <a:bodyPr/>
                    <a:lstStyle/>
                    <a:p>
                      <a:endParaRPr lang="fr-GP"/>
                    </a:p>
                  </a:txBody>
                  <a:tcPr/>
                </a:tc>
                <a:extLst>
                  <a:ext uri="{0D108BD9-81ED-4DB2-BD59-A6C34878D82A}">
                    <a16:rowId xmlns:a16="http://schemas.microsoft.com/office/drawing/2014/main" val="2975934097"/>
                  </a:ext>
                </a:extLst>
              </a:tr>
              <a:tr h="282498">
                <a:tc>
                  <a:txBody>
                    <a:bodyPr/>
                    <a:lstStyle/>
                    <a:p>
                      <a:pPr algn="ctr">
                        <a:lnSpc>
                          <a:spcPct val="107000"/>
                        </a:lnSpc>
                        <a:spcAft>
                          <a:spcPts val="800"/>
                        </a:spcAft>
                      </a:pPr>
                      <a:r>
                        <a:rPr lang="fr-FR" sz="1200" dirty="0">
                          <a:effectLst/>
                        </a:rPr>
                        <a:t>1768</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Île Bourbon</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0000"/>
                        </a:lnSpc>
                        <a:spcAft>
                          <a:spcPts val="0"/>
                        </a:spcAft>
                      </a:pPr>
                      <a:r>
                        <a:rPr lang="fr-FR" sz="1200" dirty="0">
                          <a:effectLst/>
                        </a:rPr>
                        <a:t>Compagnie gens de couleur libres</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1 détachement noir</a:t>
                      </a:r>
                      <a:endParaRPr lang="fr-GP" sz="1200">
                        <a:effectLst/>
                        <a:latin typeface="Book Antiqua" panose="02040602050305030304" pitchFamily="18" charset="0"/>
                        <a:ea typeface="Calibri" panose="020F0502020204030204" pitchFamily="34" charset="0"/>
                      </a:endParaRPr>
                    </a:p>
                  </a:txBody>
                  <a:tcPr marL="33054" marR="33054" marT="0" marB="0"/>
                </a:tc>
                <a:extLst>
                  <a:ext uri="{0D108BD9-81ED-4DB2-BD59-A6C34878D82A}">
                    <a16:rowId xmlns:a16="http://schemas.microsoft.com/office/drawing/2014/main" val="3795859171"/>
                  </a:ext>
                </a:extLst>
              </a:tr>
              <a:tr h="1399456">
                <a:tc>
                  <a:txBody>
                    <a:bodyPr/>
                    <a:lstStyle/>
                    <a:p>
                      <a:pPr algn="ctr">
                        <a:lnSpc>
                          <a:spcPct val="107000"/>
                        </a:lnSpc>
                        <a:spcAft>
                          <a:spcPts val="800"/>
                        </a:spcAft>
                      </a:pPr>
                      <a:r>
                        <a:rPr lang="fr-FR" sz="1200" dirty="0">
                          <a:effectLst/>
                        </a:rPr>
                        <a:t>1771</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Partie Ouest Saint-Domingue</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0000"/>
                        </a:lnSpc>
                        <a:spcAft>
                          <a:spcPts val="0"/>
                        </a:spcAft>
                      </a:pPr>
                      <a:r>
                        <a:rPr lang="fr-FR" sz="1200" dirty="0">
                          <a:effectLst/>
                        </a:rPr>
                        <a:t>11 compagnies d’infanterie de nègres libres</a:t>
                      </a:r>
                      <a:endParaRPr lang="fr-GP" sz="1200" dirty="0">
                        <a:effectLst/>
                      </a:endParaRPr>
                    </a:p>
                    <a:p>
                      <a:pPr>
                        <a:lnSpc>
                          <a:spcPct val="100000"/>
                        </a:lnSpc>
                        <a:spcAft>
                          <a:spcPts val="0"/>
                        </a:spcAft>
                      </a:pPr>
                      <a:r>
                        <a:rPr lang="fr-FR" sz="1200" dirty="0">
                          <a:effectLst/>
                        </a:rPr>
                        <a:t>4 compagnies de dragons nègres</a:t>
                      </a:r>
                      <a:endParaRPr lang="fr-GP" sz="1200" dirty="0">
                        <a:effectLst/>
                      </a:endParaRPr>
                    </a:p>
                    <a:p>
                      <a:pPr>
                        <a:lnSpc>
                          <a:spcPct val="100000"/>
                        </a:lnSpc>
                        <a:spcAft>
                          <a:spcPts val="0"/>
                        </a:spcAft>
                      </a:pPr>
                      <a:r>
                        <a:rPr lang="fr-FR" sz="1200" dirty="0">
                          <a:effectLst/>
                        </a:rPr>
                        <a:t>1 compagnie de hussards quarterons</a:t>
                      </a:r>
                      <a:endParaRPr lang="fr-GP" sz="1200" dirty="0">
                        <a:effectLst/>
                      </a:endParaRPr>
                    </a:p>
                    <a:p>
                      <a:pPr>
                        <a:lnSpc>
                          <a:spcPct val="100000"/>
                        </a:lnSpc>
                        <a:spcAft>
                          <a:spcPts val="0"/>
                        </a:spcAft>
                      </a:pPr>
                      <a:r>
                        <a:rPr lang="fr-FR" sz="1200" dirty="0">
                          <a:effectLst/>
                        </a:rPr>
                        <a:t>8 compagnies d’infanterie mulâtre</a:t>
                      </a:r>
                      <a:endParaRPr lang="fr-GP" sz="1200" dirty="0">
                        <a:effectLst/>
                      </a:endParaRPr>
                    </a:p>
                    <a:p>
                      <a:pPr>
                        <a:lnSpc>
                          <a:spcPct val="100000"/>
                        </a:lnSpc>
                        <a:spcAft>
                          <a:spcPts val="0"/>
                        </a:spcAft>
                      </a:pPr>
                      <a:r>
                        <a:rPr lang="fr-FR" sz="1200" dirty="0">
                          <a:effectLst/>
                        </a:rPr>
                        <a:t>1 compagnie de grenadiers mulâtres</a:t>
                      </a:r>
                      <a:endParaRPr lang="fr-GP" sz="1200" dirty="0">
                        <a:effectLst/>
                      </a:endParaRPr>
                    </a:p>
                    <a:p>
                      <a:pPr>
                        <a:lnSpc>
                          <a:spcPct val="100000"/>
                        </a:lnSpc>
                        <a:spcAft>
                          <a:spcPts val="0"/>
                        </a:spcAft>
                      </a:pPr>
                      <a:r>
                        <a:rPr lang="fr-FR" sz="1200" dirty="0">
                          <a:effectLst/>
                        </a:rPr>
                        <a:t>1 compagnie de hussards mulâtre</a:t>
                      </a:r>
                      <a:endParaRPr lang="fr-GP" sz="1200" dirty="0">
                        <a:effectLst/>
                      </a:endParaRPr>
                    </a:p>
                    <a:p>
                      <a:pPr>
                        <a:lnSpc>
                          <a:spcPct val="100000"/>
                        </a:lnSpc>
                        <a:spcAft>
                          <a:spcPts val="0"/>
                        </a:spcAft>
                      </a:pPr>
                      <a:r>
                        <a:rPr lang="fr-FR" sz="1200" dirty="0">
                          <a:effectLst/>
                        </a:rPr>
                        <a:t>1 compagnie de chasseurs mulâtres</a:t>
                      </a:r>
                      <a:endParaRPr lang="fr-GP" sz="1200" dirty="0">
                        <a:effectLst/>
                      </a:endParaRPr>
                    </a:p>
                    <a:p>
                      <a:pPr>
                        <a:lnSpc>
                          <a:spcPct val="100000"/>
                        </a:lnSpc>
                        <a:spcAft>
                          <a:spcPts val="0"/>
                        </a:spcAft>
                      </a:pPr>
                      <a:r>
                        <a:rPr lang="fr-FR" sz="1200" dirty="0">
                          <a:effectLst/>
                        </a:rPr>
                        <a:t>14 compagnies de Dragons mulâtres</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1 compagnie de dragons mésalliés</a:t>
                      </a:r>
                      <a:endParaRPr lang="fr-GP" sz="1200" dirty="0">
                        <a:effectLst/>
                      </a:endParaRPr>
                    </a:p>
                    <a:p>
                      <a:pPr>
                        <a:lnSpc>
                          <a:spcPct val="107000"/>
                        </a:lnSpc>
                        <a:spcAft>
                          <a:spcPts val="800"/>
                        </a:spcAft>
                      </a:pPr>
                      <a:r>
                        <a:rPr lang="fr-FR" sz="1200" dirty="0">
                          <a:effectLst/>
                        </a:rPr>
                        <a:t>1 compagnie de dragon blanc et piquet mulâtre et nègres</a:t>
                      </a:r>
                      <a:endParaRPr lang="fr-GP" sz="1200" dirty="0">
                        <a:effectLst/>
                        <a:latin typeface="Book Antiqua" panose="02040602050305030304" pitchFamily="18" charset="0"/>
                        <a:ea typeface="Calibri" panose="020F0502020204030204" pitchFamily="34" charset="0"/>
                      </a:endParaRPr>
                    </a:p>
                  </a:txBody>
                  <a:tcPr marL="33054" marR="33054" marT="0" marB="0"/>
                </a:tc>
                <a:extLst>
                  <a:ext uri="{0D108BD9-81ED-4DB2-BD59-A6C34878D82A}">
                    <a16:rowId xmlns:a16="http://schemas.microsoft.com/office/drawing/2014/main" val="353794613"/>
                  </a:ext>
                </a:extLst>
              </a:tr>
              <a:tr h="178881">
                <a:tc>
                  <a:txBody>
                    <a:bodyPr/>
                    <a:lstStyle/>
                    <a:p>
                      <a:pPr algn="ctr">
                        <a:lnSpc>
                          <a:spcPct val="107000"/>
                        </a:lnSpc>
                        <a:spcAft>
                          <a:spcPts val="800"/>
                        </a:spcAft>
                      </a:pPr>
                      <a:r>
                        <a:rPr lang="fr-FR" sz="1200" dirty="0">
                          <a:effectLst/>
                        </a:rPr>
                        <a:t>1778</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Dominique</a:t>
                      </a:r>
                      <a:endParaRPr lang="fr-GP" sz="1200">
                        <a:effectLst/>
                        <a:latin typeface="Book Antiqua" panose="02040602050305030304" pitchFamily="18" charset="0"/>
                        <a:ea typeface="Calibri" panose="020F0502020204030204" pitchFamily="34" charset="0"/>
                      </a:endParaRPr>
                    </a:p>
                  </a:txBody>
                  <a:tcPr marL="33054" marR="33054" marT="0" marB="0"/>
                </a:tc>
                <a:tc gridSpan="2">
                  <a:txBody>
                    <a:bodyPr/>
                    <a:lstStyle/>
                    <a:p>
                      <a:pPr>
                        <a:lnSpc>
                          <a:spcPct val="100000"/>
                        </a:lnSpc>
                        <a:spcAft>
                          <a:spcPts val="0"/>
                        </a:spcAft>
                      </a:pPr>
                      <a:r>
                        <a:rPr lang="fr-FR" sz="1200" dirty="0">
                          <a:effectLst/>
                        </a:rPr>
                        <a:t>Compagnies de libres de couleur</a:t>
                      </a:r>
                      <a:endParaRPr lang="fr-GP" sz="1200" dirty="0">
                        <a:effectLst/>
                        <a:latin typeface="Book Antiqua" panose="02040602050305030304" pitchFamily="18" charset="0"/>
                        <a:ea typeface="Calibri" panose="020F0502020204030204" pitchFamily="34" charset="0"/>
                      </a:endParaRPr>
                    </a:p>
                  </a:txBody>
                  <a:tcPr marL="33054" marR="33054" marT="0" marB="0"/>
                </a:tc>
                <a:tc hMerge="1">
                  <a:txBody>
                    <a:bodyPr/>
                    <a:lstStyle/>
                    <a:p>
                      <a:endParaRPr lang="fr-GP"/>
                    </a:p>
                  </a:txBody>
                  <a:tcPr/>
                </a:tc>
                <a:extLst>
                  <a:ext uri="{0D108BD9-81ED-4DB2-BD59-A6C34878D82A}">
                    <a16:rowId xmlns:a16="http://schemas.microsoft.com/office/drawing/2014/main" val="912103595"/>
                  </a:ext>
                </a:extLst>
              </a:tr>
              <a:tr h="330056">
                <a:tc>
                  <a:txBody>
                    <a:bodyPr/>
                    <a:lstStyle/>
                    <a:p>
                      <a:pPr algn="ctr">
                        <a:lnSpc>
                          <a:spcPct val="107000"/>
                        </a:lnSpc>
                        <a:spcAft>
                          <a:spcPts val="800"/>
                        </a:spcAft>
                      </a:pPr>
                      <a:r>
                        <a:rPr lang="fr-FR" sz="1200">
                          <a:effectLst/>
                        </a:rPr>
                        <a:t>1779</a:t>
                      </a:r>
                      <a:endParaRPr lang="fr-GP" sz="120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Saint-Vincent</a:t>
                      </a:r>
                      <a:endParaRPr lang="fr-GP" sz="1200">
                        <a:effectLst/>
                        <a:latin typeface="Book Antiqua" panose="02040602050305030304" pitchFamily="18" charset="0"/>
                        <a:ea typeface="Calibri" panose="020F0502020204030204" pitchFamily="34" charset="0"/>
                      </a:endParaRPr>
                    </a:p>
                  </a:txBody>
                  <a:tcPr marL="33054" marR="33054" marT="0" marB="0"/>
                </a:tc>
                <a:tc gridSpan="2">
                  <a:txBody>
                    <a:bodyPr/>
                    <a:lstStyle/>
                    <a:p>
                      <a:pPr>
                        <a:lnSpc>
                          <a:spcPct val="100000"/>
                        </a:lnSpc>
                        <a:spcAft>
                          <a:spcPts val="0"/>
                        </a:spcAft>
                      </a:pPr>
                      <a:r>
                        <a:rPr lang="fr-FR" sz="1200" dirty="0">
                          <a:effectLst/>
                        </a:rPr>
                        <a:t>Compagnies de libres de couleur</a:t>
                      </a:r>
                      <a:endParaRPr lang="fr-GP" sz="1200" dirty="0">
                        <a:effectLst/>
                        <a:latin typeface="Book Antiqua" panose="02040602050305030304" pitchFamily="18" charset="0"/>
                        <a:ea typeface="Calibri" panose="020F0502020204030204" pitchFamily="34" charset="0"/>
                      </a:endParaRPr>
                    </a:p>
                  </a:txBody>
                  <a:tcPr marL="33054" marR="33054" marT="0" marB="0"/>
                </a:tc>
                <a:tc hMerge="1">
                  <a:txBody>
                    <a:bodyPr/>
                    <a:lstStyle/>
                    <a:p>
                      <a:endParaRPr lang="fr-GP"/>
                    </a:p>
                  </a:txBody>
                  <a:tcPr/>
                </a:tc>
                <a:extLst>
                  <a:ext uri="{0D108BD9-81ED-4DB2-BD59-A6C34878D82A}">
                    <a16:rowId xmlns:a16="http://schemas.microsoft.com/office/drawing/2014/main" val="3166496981"/>
                  </a:ext>
                </a:extLst>
              </a:tr>
              <a:tr h="178881">
                <a:tc>
                  <a:txBody>
                    <a:bodyPr/>
                    <a:lstStyle/>
                    <a:p>
                      <a:pPr algn="ctr">
                        <a:lnSpc>
                          <a:spcPct val="107000"/>
                        </a:lnSpc>
                        <a:spcAft>
                          <a:spcPts val="800"/>
                        </a:spcAft>
                      </a:pPr>
                      <a:r>
                        <a:rPr lang="fr-FR" sz="1200" dirty="0">
                          <a:effectLst/>
                        </a:rPr>
                        <a:t>1780</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Grenade</a:t>
                      </a:r>
                      <a:endParaRPr lang="fr-GP" sz="120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0000"/>
                        </a:lnSpc>
                        <a:spcAft>
                          <a:spcPts val="0"/>
                        </a:spcAft>
                      </a:pPr>
                      <a:r>
                        <a:rPr lang="fr-FR" sz="1200" dirty="0">
                          <a:effectLst/>
                        </a:rPr>
                        <a:t>Compagnies de libres de couleur</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2 compagnies mixtes</a:t>
                      </a:r>
                      <a:endParaRPr lang="fr-GP" sz="1200" dirty="0">
                        <a:effectLst/>
                        <a:latin typeface="Book Antiqua" panose="02040602050305030304" pitchFamily="18" charset="0"/>
                        <a:ea typeface="Calibri" panose="020F0502020204030204" pitchFamily="34" charset="0"/>
                      </a:endParaRPr>
                    </a:p>
                  </a:txBody>
                  <a:tcPr marL="33054" marR="33054" marT="0" marB="0"/>
                </a:tc>
                <a:extLst>
                  <a:ext uri="{0D108BD9-81ED-4DB2-BD59-A6C34878D82A}">
                    <a16:rowId xmlns:a16="http://schemas.microsoft.com/office/drawing/2014/main" val="736578316"/>
                  </a:ext>
                </a:extLst>
              </a:tr>
              <a:tr h="366082">
                <a:tc>
                  <a:txBody>
                    <a:bodyPr/>
                    <a:lstStyle/>
                    <a:p>
                      <a:pPr algn="ctr">
                        <a:lnSpc>
                          <a:spcPct val="107000"/>
                        </a:lnSpc>
                        <a:spcAft>
                          <a:spcPts val="800"/>
                        </a:spcAft>
                      </a:pPr>
                      <a:r>
                        <a:rPr lang="fr-FR" sz="1200" dirty="0">
                          <a:effectLst/>
                        </a:rPr>
                        <a:t>1782</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Île de France</a:t>
                      </a:r>
                      <a:endParaRPr lang="fr-GP" sz="120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0000"/>
                        </a:lnSpc>
                        <a:spcAft>
                          <a:spcPts val="0"/>
                        </a:spcAft>
                      </a:pPr>
                      <a:r>
                        <a:rPr lang="fr-FR" sz="1200" dirty="0">
                          <a:effectLst/>
                        </a:rPr>
                        <a:t>2 Chasseurs noirs</a:t>
                      </a:r>
                      <a:r>
                        <a:rPr lang="fr-GP" sz="1200" dirty="0">
                          <a:effectLst/>
                        </a:rPr>
                        <a:t> </a:t>
                      </a:r>
                    </a:p>
                    <a:p>
                      <a:pPr>
                        <a:lnSpc>
                          <a:spcPct val="100000"/>
                        </a:lnSpc>
                        <a:spcAft>
                          <a:spcPts val="0"/>
                        </a:spcAft>
                      </a:pPr>
                      <a:r>
                        <a:rPr lang="fr-FR" sz="1200" dirty="0">
                          <a:effectLst/>
                        </a:rPr>
                        <a:t>5 compagnies de libres de couleur</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dirty="0">
                          <a:effectLst/>
                        </a:rPr>
                        <a:t>2 compagnies de cipayes créoles</a:t>
                      </a:r>
                      <a:endParaRPr lang="fr-GP" sz="1200" dirty="0">
                        <a:effectLst/>
                        <a:latin typeface="Book Antiqua" panose="02040602050305030304" pitchFamily="18" charset="0"/>
                        <a:ea typeface="Calibri" panose="020F0502020204030204" pitchFamily="34" charset="0"/>
                      </a:endParaRPr>
                    </a:p>
                  </a:txBody>
                  <a:tcPr marL="33054" marR="33054" marT="0" marB="0"/>
                </a:tc>
                <a:extLst>
                  <a:ext uri="{0D108BD9-81ED-4DB2-BD59-A6C34878D82A}">
                    <a16:rowId xmlns:a16="http://schemas.microsoft.com/office/drawing/2014/main" val="73929192"/>
                  </a:ext>
                </a:extLst>
              </a:tr>
              <a:tr h="349864">
                <a:tc>
                  <a:txBody>
                    <a:bodyPr/>
                    <a:lstStyle/>
                    <a:p>
                      <a:pPr algn="ctr">
                        <a:lnSpc>
                          <a:spcPct val="107000"/>
                        </a:lnSpc>
                        <a:spcAft>
                          <a:spcPts val="800"/>
                        </a:spcAft>
                      </a:pPr>
                      <a:r>
                        <a:rPr lang="fr-FR" sz="1200" dirty="0">
                          <a:effectLst/>
                        </a:rPr>
                        <a:t>1786</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Guyane</a:t>
                      </a:r>
                      <a:endParaRPr lang="fr-GP" sz="1200">
                        <a:effectLst/>
                        <a:latin typeface="Book Antiqua" panose="02040602050305030304" pitchFamily="18" charset="0"/>
                        <a:ea typeface="Calibri" panose="020F0502020204030204" pitchFamily="34" charset="0"/>
                      </a:endParaRPr>
                    </a:p>
                  </a:txBody>
                  <a:tcPr marL="33054" marR="33054" marT="0" marB="0"/>
                </a:tc>
                <a:tc gridSpan="2">
                  <a:txBody>
                    <a:bodyPr/>
                    <a:lstStyle/>
                    <a:p>
                      <a:pPr>
                        <a:lnSpc>
                          <a:spcPct val="100000"/>
                        </a:lnSpc>
                        <a:spcAft>
                          <a:spcPts val="0"/>
                        </a:spcAft>
                      </a:pPr>
                      <a:r>
                        <a:rPr lang="fr-FR" sz="1200" dirty="0">
                          <a:effectLst/>
                        </a:rPr>
                        <a:t>6 compagnies de libres de couleur</a:t>
                      </a:r>
                      <a:endParaRPr lang="fr-GP" sz="1200" dirty="0">
                        <a:effectLst/>
                      </a:endParaRPr>
                    </a:p>
                    <a:p>
                      <a:pPr>
                        <a:lnSpc>
                          <a:spcPct val="100000"/>
                        </a:lnSpc>
                        <a:spcAft>
                          <a:spcPts val="0"/>
                        </a:spcAft>
                      </a:pPr>
                      <a:r>
                        <a:rPr lang="fr-FR" sz="1200" dirty="0">
                          <a:effectLst/>
                        </a:rPr>
                        <a:t>1 compagnie de chasseurs libres</a:t>
                      </a:r>
                      <a:endParaRPr lang="fr-GP" sz="1200" dirty="0">
                        <a:effectLst/>
                        <a:latin typeface="Book Antiqua" panose="02040602050305030304" pitchFamily="18" charset="0"/>
                        <a:ea typeface="Calibri" panose="020F0502020204030204" pitchFamily="34" charset="0"/>
                      </a:endParaRPr>
                    </a:p>
                  </a:txBody>
                  <a:tcPr marL="33054" marR="33054" marT="0" marB="0"/>
                </a:tc>
                <a:tc hMerge="1">
                  <a:txBody>
                    <a:bodyPr/>
                    <a:lstStyle/>
                    <a:p>
                      <a:endParaRPr lang="fr-GP"/>
                    </a:p>
                  </a:txBody>
                  <a:tcPr/>
                </a:tc>
                <a:extLst>
                  <a:ext uri="{0D108BD9-81ED-4DB2-BD59-A6C34878D82A}">
                    <a16:rowId xmlns:a16="http://schemas.microsoft.com/office/drawing/2014/main" val="1126656014"/>
                  </a:ext>
                </a:extLst>
              </a:tr>
              <a:tr h="330056">
                <a:tc>
                  <a:txBody>
                    <a:bodyPr/>
                    <a:lstStyle/>
                    <a:p>
                      <a:pPr algn="ctr">
                        <a:lnSpc>
                          <a:spcPct val="107000"/>
                        </a:lnSpc>
                        <a:spcAft>
                          <a:spcPts val="800"/>
                        </a:spcAft>
                      </a:pPr>
                      <a:r>
                        <a:rPr lang="fr-FR" sz="1200" dirty="0">
                          <a:effectLst/>
                        </a:rPr>
                        <a:t>1787</a:t>
                      </a:r>
                      <a:endParaRPr lang="fr-GP" sz="1200" dirty="0">
                        <a:effectLst/>
                        <a:latin typeface="Book Antiqua" panose="02040602050305030304" pitchFamily="18" charset="0"/>
                        <a:ea typeface="Calibri" panose="020F0502020204030204" pitchFamily="34" charset="0"/>
                      </a:endParaRPr>
                    </a:p>
                  </a:txBody>
                  <a:tcPr marL="33054" marR="33054" marT="0" marB="0"/>
                </a:tc>
                <a:tc>
                  <a:txBody>
                    <a:bodyPr/>
                    <a:lstStyle/>
                    <a:p>
                      <a:pPr>
                        <a:lnSpc>
                          <a:spcPct val="107000"/>
                        </a:lnSpc>
                        <a:spcAft>
                          <a:spcPts val="800"/>
                        </a:spcAft>
                      </a:pPr>
                      <a:r>
                        <a:rPr lang="fr-FR" sz="1200">
                          <a:effectLst/>
                        </a:rPr>
                        <a:t>Île de France</a:t>
                      </a:r>
                      <a:endParaRPr lang="fr-GP" sz="1200">
                        <a:effectLst/>
                        <a:latin typeface="Book Antiqua" panose="02040602050305030304" pitchFamily="18" charset="0"/>
                        <a:ea typeface="Calibri" panose="020F0502020204030204" pitchFamily="34" charset="0"/>
                      </a:endParaRPr>
                    </a:p>
                  </a:txBody>
                  <a:tcPr marL="33054" marR="33054" marT="0" marB="0"/>
                </a:tc>
                <a:tc gridSpan="2">
                  <a:txBody>
                    <a:bodyPr/>
                    <a:lstStyle/>
                    <a:p>
                      <a:pPr>
                        <a:lnSpc>
                          <a:spcPct val="100000"/>
                        </a:lnSpc>
                        <a:spcAft>
                          <a:spcPts val="0"/>
                        </a:spcAft>
                      </a:pPr>
                      <a:r>
                        <a:rPr lang="fr-FR" sz="1200" dirty="0">
                          <a:effectLst/>
                        </a:rPr>
                        <a:t>Compagnies de Noirs libres</a:t>
                      </a:r>
                      <a:endParaRPr lang="fr-GP" sz="1200" dirty="0">
                        <a:effectLst/>
                        <a:latin typeface="Book Antiqua" panose="02040602050305030304" pitchFamily="18" charset="0"/>
                        <a:ea typeface="Calibri" panose="020F0502020204030204" pitchFamily="34" charset="0"/>
                      </a:endParaRPr>
                    </a:p>
                  </a:txBody>
                  <a:tcPr marL="33054" marR="33054" marT="0" marB="0"/>
                </a:tc>
                <a:tc hMerge="1">
                  <a:txBody>
                    <a:bodyPr/>
                    <a:lstStyle/>
                    <a:p>
                      <a:endParaRPr lang="fr-GP"/>
                    </a:p>
                  </a:txBody>
                  <a:tcPr/>
                </a:tc>
                <a:extLst>
                  <a:ext uri="{0D108BD9-81ED-4DB2-BD59-A6C34878D82A}">
                    <a16:rowId xmlns:a16="http://schemas.microsoft.com/office/drawing/2014/main" val="4150729962"/>
                  </a:ext>
                </a:extLst>
              </a:tr>
            </a:tbl>
          </a:graphicData>
        </a:graphic>
      </p:graphicFrame>
      <p:sp>
        <p:nvSpPr>
          <p:cNvPr id="111" name="Google Shape;111;p19"/>
          <p:cNvSpPr txBox="1"/>
          <p:nvPr/>
        </p:nvSpPr>
        <p:spPr>
          <a:xfrm>
            <a:off x="4782207" y="4088000"/>
            <a:ext cx="3636579" cy="1107965"/>
          </a:xfrm>
          <a:prstGeom prst="rect">
            <a:avLst/>
          </a:prstGeom>
          <a:solidFill>
            <a:schemeClr val="bg1">
              <a:lumMod val="85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2"/>
              </a:buClr>
              <a:buSzPts val="1100"/>
              <a:buFont typeface="Arial"/>
              <a:buNone/>
            </a:pPr>
            <a:r>
              <a:rPr lang="fr-FR" sz="1200" dirty="0">
                <a:solidFill>
                  <a:srgbClr val="353535"/>
                </a:solidFill>
                <a:latin typeface="Lato Light"/>
                <a:ea typeface="Lato Light"/>
                <a:cs typeface="Lato Light"/>
                <a:sym typeface="Lato Light"/>
              </a:rPr>
              <a:t>Typologie des compagnies de couleur.</a:t>
            </a:r>
          </a:p>
          <a:p>
            <a:pPr marL="0" lvl="0" indent="0" algn="l" rtl="0">
              <a:spcBef>
                <a:spcPts val="0"/>
              </a:spcBef>
              <a:spcAft>
                <a:spcPts val="0"/>
              </a:spcAft>
              <a:buClr>
                <a:schemeClr val="dk2"/>
              </a:buClr>
              <a:buSzPts val="1100"/>
              <a:buFont typeface="Arial"/>
              <a:buNone/>
            </a:pPr>
            <a:r>
              <a:rPr lang="fr-FR" sz="1200" dirty="0">
                <a:solidFill>
                  <a:srgbClr val="353535"/>
                </a:solidFill>
                <a:latin typeface="Lato Light"/>
                <a:ea typeface="Lato Light"/>
                <a:cs typeface="Lato Light"/>
                <a:sym typeface="Lato Light"/>
              </a:rPr>
              <a:t>ANOM COL D2C 74,  Martinique, Guyane, Sainte-Lucie, Saint-Vincent ;  ANOM COL D2C 115, Saint-Domingue ; ANOM COL D2C149,  Ile de France, Ile Bourbon.</a:t>
            </a:r>
          </a:p>
        </p:txBody>
      </p:sp>
      <p:sp>
        <p:nvSpPr>
          <p:cNvPr id="2" name="Espace réservé du texte 2">
            <a:extLst>
              <a:ext uri="{FF2B5EF4-FFF2-40B4-BE49-F238E27FC236}">
                <a16:creationId xmlns:a16="http://schemas.microsoft.com/office/drawing/2014/main" id="{313D1669-0CF4-7A24-E064-44FF71370E12}"/>
              </a:ext>
            </a:extLst>
          </p:cNvPr>
          <p:cNvSpPr txBox="1">
            <a:spLocks/>
          </p:cNvSpPr>
          <p:nvPr/>
        </p:nvSpPr>
        <p:spPr>
          <a:xfrm>
            <a:off x="241737" y="84165"/>
            <a:ext cx="6831724" cy="3404779"/>
          </a:xfrm>
          <a:prstGeom prst="rect">
            <a:avLst/>
          </a:prstGeom>
        </p:spPr>
        <p:txBody>
          <a:bodyPr spcFirstLastPara="1" vert="horz" wrap="square" lIns="91425" tIns="91425" rIns="91425" bIns="91425" rtlCol="0" anchor="t" anchorCtr="0">
            <a:normAutofit/>
          </a:bodyPr>
          <a:lstStyle>
            <a:lvl1pPr marL="457200" lvl="0"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1pPr>
            <a:lvl2pPr marL="914400" lvl="1"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2pPr>
            <a:lvl3pPr marL="1371600" lvl="2"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3pPr>
            <a:lvl4pPr marL="1828800" lvl="3"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4pPr>
            <a:lvl5pPr marL="2286000" lvl="4"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5pPr>
            <a:lvl6pPr marL="2743200" lvl="5"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6pPr>
            <a:lvl7pPr marL="3200400" lvl="6"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7pPr>
            <a:lvl8pPr marL="3657600" lvl="7"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8pPr>
            <a:lvl9pPr marL="4114800" lvl="8" indent="-304800" algn="l" defTabSz="685800" rtl="0" eaLnBrk="1" latinLnBrk="0" hangingPunct="1">
              <a:lnSpc>
                <a:spcPct val="90000"/>
              </a:lnSpc>
              <a:spcBef>
                <a:spcPts val="0"/>
              </a:spcBef>
              <a:spcAft>
                <a:spcPts val="0"/>
              </a:spcAft>
              <a:buClr>
                <a:schemeClr val="accent1">
                  <a:lumMod val="75000"/>
                </a:schemeClr>
              </a:buClr>
              <a:buSzPts val="1200"/>
              <a:buFont typeface="Wingdings" pitchFamily="2" charset="2"/>
              <a:buChar char="■"/>
              <a:defRPr sz="1200" kern="1200">
                <a:solidFill>
                  <a:schemeClr val="tx1"/>
                </a:solidFill>
                <a:latin typeface="+mn-lt"/>
                <a:ea typeface="+mn-ea"/>
                <a:cs typeface="+mn-cs"/>
              </a:defRPr>
            </a:lvl9pPr>
          </a:lstStyle>
          <a:p>
            <a:pPr lvl="0"/>
            <a:r>
              <a:rPr lang="fr-GP" sz="1600" dirty="0"/>
              <a:t>Un racialisation parmi les libres de couleur ?</a:t>
            </a:r>
          </a:p>
        </p:txBody>
      </p:sp>
    </p:spTree>
    <p:extLst>
      <p:ext uri="{BB962C8B-B14F-4D97-AF65-F5344CB8AC3E}">
        <p14:creationId xmlns:p14="http://schemas.microsoft.com/office/powerpoint/2010/main" val="283525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a:extLst>
            <a:ext uri="{FF2B5EF4-FFF2-40B4-BE49-F238E27FC236}">
              <a16:creationId xmlns:a16="http://schemas.microsoft.com/office/drawing/2014/main" id="{E94953E8-7162-1545-7FB0-5BE4A6BE27C9}"/>
            </a:ext>
          </a:extLst>
        </p:cNvPr>
        <p:cNvGrpSpPr/>
        <p:nvPr/>
      </p:nvGrpSpPr>
      <p:grpSpPr>
        <a:xfrm>
          <a:off x="0" y="0"/>
          <a:ext cx="0" cy="0"/>
          <a:chOff x="0" y="0"/>
          <a:chExt cx="0" cy="0"/>
        </a:xfrm>
      </p:grpSpPr>
      <p:sp>
        <p:nvSpPr>
          <p:cNvPr id="120" name="Google Shape;120;p20">
            <a:extLst>
              <a:ext uri="{FF2B5EF4-FFF2-40B4-BE49-F238E27FC236}">
                <a16:creationId xmlns:a16="http://schemas.microsoft.com/office/drawing/2014/main" id="{64A7EC32-2B7D-169D-C323-822AA9D44A69}"/>
              </a:ext>
            </a:extLst>
          </p:cNvPr>
          <p:cNvSpPr txBox="1"/>
          <p:nvPr/>
        </p:nvSpPr>
        <p:spPr>
          <a:xfrm>
            <a:off x="1909668" y="1012649"/>
            <a:ext cx="5324664" cy="2287775"/>
          </a:xfrm>
          <a:prstGeom prst="rect">
            <a:avLst/>
          </a:prstGeom>
          <a:solidFill>
            <a:schemeClr val="bg1">
              <a:lumMod val="85000"/>
            </a:schemeClr>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2"/>
              </a:buClr>
              <a:buSzPts val="1100"/>
              <a:buFont typeface="Arial"/>
              <a:buNone/>
            </a:pPr>
            <a:r>
              <a:rPr lang="fr-FR" sz="2200" i="1" dirty="0">
                <a:solidFill>
                  <a:srgbClr val="353535"/>
                </a:solidFill>
                <a:latin typeface="Rockwell" panose="02060603020205020403" pitchFamily="18" charset="77"/>
                <a:ea typeface="Lato Light"/>
                <a:cs typeface="Lato Light"/>
                <a:sym typeface="Lato Light"/>
              </a:rPr>
              <a:t>Merci de votre écoute.</a:t>
            </a:r>
          </a:p>
          <a:p>
            <a:pPr marL="0" lvl="0" indent="0" algn="ctr" rtl="0">
              <a:spcBef>
                <a:spcPts val="0"/>
              </a:spcBef>
              <a:spcAft>
                <a:spcPts val="0"/>
              </a:spcAft>
              <a:buClr>
                <a:schemeClr val="dk2"/>
              </a:buClr>
              <a:buSzPts val="1100"/>
              <a:buFont typeface="Arial"/>
              <a:buNone/>
            </a:pPr>
            <a:endParaRPr sz="2200" i="1" dirty="0">
              <a:solidFill>
                <a:srgbClr val="353535"/>
              </a:solidFill>
              <a:latin typeface="Rockwell" panose="02060603020205020403" pitchFamily="18" charset="77"/>
              <a:ea typeface="Lato Light"/>
              <a:cs typeface="Lato Light"/>
              <a:sym typeface="Lato Light"/>
            </a:endParaRPr>
          </a:p>
          <a:p>
            <a:pPr marL="0" lvl="0" indent="0" algn="ctr" rtl="0">
              <a:spcBef>
                <a:spcPts val="800"/>
              </a:spcBef>
              <a:spcAft>
                <a:spcPts val="0"/>
              </a:spcAft>
              <a:buClr>
                <a:schemeClr val="dk2"/>
              </a:buClr>
              <a:buSzPts val="1100"/>
              <a:buFont typeface="Arial"/>
              <a:buNone/>
            </a:pPr>
            <a:r>
              <a:rPr lang="fr" sz="2200" dirty="0">
                <a:solidFill>
                  <a:srgbClr val="353535"/>
                </a:solidFill>
                <a:latin typeface="Rockwell" panose="02060603020205020403" pitchFamily="18" charset="77"/>
                <a:ea typeface="Lato Light"/>
                <a:cs typeface="Lato Light"/>
                <a:sym typeface="Lato Light"/>
              </a:rPr>
              <a:t>Contacts :</a:t>
            </a:r>
            <a:endParaRPr sz="2200" dirty="0">
              <a:solidFill>
                <a:srgbClr val="353535"/>
              </a:solidFill>
              <a:latin typeface="Rockwell" panose="02060603020205020403" pitchFamily="18" charset="77"/>
              <a:ea typeface="Lato Light"/>
              <a:cs typeface="Lato Light"/>
              <a:sym typeface="Lato Light"/>
            </a:endParaRPr>
          </a:p>
          <a:p>
            <a:pPr marL="0" lvl="0" indent="0" algn="ctr" rtl="0">
              <a:spcBef>
                <a:spcPts val="800"/>
              </a:spcBef>
              <a:spcAft>
                <a:spcPts val="0"/>
              </a:spcAft>
              <a:buClr>
                <a:schemeClr val="dk2"/>
              </a:buClr>
              <a:buSzPts val="1100"/>
              <a:buFont typeface="Arial"/>
              <a:buNone/>
            </a:pPr>
            <a:r>
              <a:rPr lang="fr" sz="2200" dirty="0">
                <a:solidFill>
                  <a:srgbClr val="353535"/>
                </a:solidFill>
                <a:latin typeface="Rockwell" panose="02060603020205020403" pitchFamily="18" charset="77"/>
                <a:ea typeface="Lato Light"/>
                <a:cs typeface="Lato Light"/>
                <a:sym typeface="Lato Light"/>
              </a:rPr>
              <a:t>           </a:t>
            </a:r>
            <a:r>
              <a:rPr lang="fr" sz="2200" dirty="0" err="1">
                <a:solidFill>
                  <a:srgbClr val="353535"/>
                </a:solidFill>
                <a:latin typeface="Rockwell" panose="02060603020205020403" pitchFamily="18" charset="77"/>
                <a:ea typeface="Lato Light"/>
                <a:cs typeface="Lato Light"/>
                <a:sym typeface="Lato Light"/>
              </a:rPr>
              <a:t>anna.forestier@ac-guadeloupe.fr</a:t>
            </a:r>
            <a:endParaRPr sz="2200" dirty="0">
              <a:solidFill>
                <a:srgbClr val="353535"/>
              </a:solidFill>
              <a:latin typeface="Rockwell" panose="02060603020205020403" pitchFamily="18" charset="77"/>
              <a:ea typeface="Lato Light"/>
              <a:cs typeface="Lato Light"/>
              <a:sym typeface="Lato Light"/>
            </a:endParaRPr>
          </a:p>
          <a:p>
            <a:pPr marL="0" lvl="0" indent="0" algn="ctr" rtl="0">
              <a:spcBef>
                <a:spcPts val="800"/>
              </a:spcBef>
              <a:spcAft>
                <a:spcPts val="800"/>
              </a:spcAft>
              <a:buClr>
                <a:schemeClr val="dk2"/>
              </a:buClr>
              <a:buSzPts val="1100"/>
              <a:buFont typeface="Arial"/>
              <a:buNone/>
            </a:pPr>
            <a:r>
              <a:rPr lang="fr" sz="2200" dirty="0">
                <a:solidFill>
                  <a:srgbClr val="353535"/>
                </a:solidFill>
                <a:latin typeface="Rockwell" panose="02060603020205020403" pitchFamily="18" charset="77"/>
                <a:ea typeface="Lato Light"/>
                <a:cs typeface="Lato Light"/>
                <a:sym typeface="Lato Light"/>
              </a:rPr>
              <a:t>          @</a:t>
            </a:r>
            <a:r>
              <a:rPr lang="fr" sz="2200" dirty="0" err="1">
                <a:solidFill>
                  <a:srgbClr val="353535"/>
                </a:solidFill>
                <a:latin typeface="Rockwell" panose="02060603020205020403" pitchFamily="18" charset="77"/>
                <a:ea typeface="Lato Light"/>
                <a:cs typeface="Lato Light"/>
                <a:sym typeface="Lato Light"/>
              </a:rPr>
              <a:t>forestier_anna</a:t>
            </a:r>
            <a:endParaRPr sz="2200" dirty="0">
              <a:solidFill>
                <a:srgbClr val="353535"/>
              </a:solidFill>
              <a:latin typeface="Rockwell" panose="02060603020205020403" pitchFamily="18" charset="77"/>
              <a:ea typeface="Lato Light"/>
              <a:cs typeface="Lato Light"/>
              <a:sym typeface="Lato Light"/>
            </a:endParaRPr>
          </a:p>
        </p:txBody>
      </p:sp>
      <p:pic>
        <p:nvPicPr>
          <p:cNvPr id="121" name="Google Shape;121;p20">
            <a:extLst>
              <a:ext uri="{FF2B5EF4-FFF2-40B4-BE49-F238E27FC236}">
                <a16:creationId xmlns:a16="http://schemas.microsoft.com/office/drawing/2014/main" id="{1ACF0C56-2CB9-011E-AA2C-34C4C80FE1E1}"/>
              </a:ext>
            </a:extLst>
          </p:cNvPr>
          <p:cNvPicPr preferRelativeResize="0"/>
          <p:nvPr/>
        </p:nvPicPr>
        <p:blipFill>
          <a:blip r:embed="rId3">
            <a:alphaModFix/>
          </a:blip>
          <a:stretch>
            <a:fillRect/>
          </a:stretch>
        </p:blipFill>
        <p:spPr>
          <a:xfrm>
            <a:off x="2387564" y="2398525"/>
            <a:ext cx="230375" cy="230375"/>
          </a:xfrm>
          <a:prstGeom prst="rect">
            <a:avLst/>
          </a:prstGeom>
          <a:noFill/>
          <a:ln>
            <a:noFill/>
          </a:ln>
        </p:spPr>
      </p:pic>
      <p:pic>
        <p:nvPicPr>
          <p:cNvPr id="122" name="Google Shape;122;p20">
            <a:extLst>
              <a:ext uri="{FF2B5EF4-FFF2-40B4-BE49-F238E27FC236}">
                <a16:creationId xmlns:a16="http://schemas.microsoft.com/office/drawing/2014/main" id="{F43C04CE-1ADF-643A-978E-360441CF72DB}"/>
              </a:ext>
            </a:extLst>
          </p:cNvPr>
          <p:cNvPicPr preferRelativeResize="0"/>
          <p:nvPr/>
        </p:nvPicPr>
        <p:blipFill>
          <a:blip r:embed="rId4">
            <a:alphaModFix/>
          </a:blip>
          <a:stretch>
            <a:fillRect/>
          </a:stretch>
        </p:blipFill>
        <p:spPr>
          <a:xfrm>
            <a:off x="3469967" y="2851502"/>
            <a:ext cx="230375" cy="230375"/>
          </a:xfrm>
          <a:prstGeom prst="rect">
            <a:avLst/>
          </a:prstGeom>
          <a:noFill/>
          <a:ln>
            <a:noFill/>
          </a:ln>
        </p:spPr>
      </p:pic>
      <p:pic>
        <p:nvPicPr>
          <p:cNvPr id="4" name="Image 3">
            <a:extLst>
              <a:ext uri="{FF2B5EF4-FFF2-40B4-BE49-F238E27FC236}">
                <a16:creationId xmlns:a16="http://schemas.microsoft.com/office/drawing/2014/main" id="{FAFF3A3D-AA1F-AB62-4987-A21E49CDEC32}"/>
              </a:ext>
            </a:extLst>
          </p:cNvPr>
          <p:cNvPicPr>
            <a:picLocks noChangeAspect="1"/>
          </p:cNvPicPr>
          <p:nvPr/>
        </p:nvPicPr>
        <p:blipFill>
          <a:blip r:embed="rId5"/>
          <a:stretch>
            <a:fillRect/>
          </a:stretch>
        </p:blipFill>
        <p:spPr>
          <a:xfrm>
            <a:off x="1909668" y="3548309"/>
            <a:ext cx="1491855" cy="1398614"/>
          </a:xfrm>
          <a:prstGeom prst="rect">
            <a:avLst/>
          </a:prstGeom>
        </p:spPr>
      </p:pic>
      <p:pic>
        <p:nvPicPr>
          <p:cNvPr id="2" name="Image 1">
            <a:extLst>
              <a:ext uri="{FF2B5EF4-FFF2-40B4-BE49-F238E27FC236}">
                <a16:creationId xmlns:a16="http://schemas.microsoft.com/office/drawing/2014/main" id="{0D719798-87AA-AC70-EAC0-C453AA2B6A64}"/>
              </a:ext>
            </a:extLst>
          </p:cNvPr>
          <p:cNvPicPr>
            <a:picLocks noChangeAspect="1"/>
          </p:cNvPicPr>
          <p:nvPr/>
        </p:nvPicPr>
        <p:blipFill>
          <a:blip r:embed="rId6">
            <a:duotone>
              <a:prstClr val="black"/>
              <a:srgbClr val="D9C3A5">
                <a:tint val="50000"/>
                <a:satMod val="180000"/>
              </a:srgbClr>
            </a:duotone>
          </a:blip>
          <a:stretch>
            <a:fillRect/>
          </a:stretch>
        </p:blipFill>
        <p:spPr>
          <a:xfrm>
            <a:off x="3654762" y="3882091"/>
            <a:ext cx="2087717" cy="760778"/>
          </a:xfrm>
          <a:prstGeom prst="rect">
            <a:avLst/>
          </a:prstGeom>
          <a:noFill/>
          <a:ln>
            <a:noFill/>
          </a:ln>
        </p:spPr>
      </p:pic>
      <p:pic>
        <p:nvPicPr>
          <p:cNvPr id="3" name="Google Shape;66;p13">
            <a:extLst>
              <a:ext uri="{FF2B5EF4-FFF2-40B4-BE49-F238E27FC236}">
                <a16:creationId xmlns:a16="http://schemas.microsoft.com/office/drawing/2014/main" id="{55912C34-244B-1CAD-7B0B-D1C6A2C74D82}"/>
              </a:ext>
            </a:extLst>
          </p:cNvPr>
          <p:cNvPicPr preferRelativeResize="0"/>
          <p:nvPr/>
        </p:nvPicPr>
        <p:blipFill>
          <a:blip r:embed="rId7">
            <a:alphaModFix/>
          </a:blip>
          <a:stretch>
            <a:fillRect/>
          </a:stretch>
        </p:blipFill>
        <p:spPr>
          <a:xfrm>
            <a:off x="5772232" y="3882091"/>
            <a:ext cx="1462100" cy="731050"/>
          </a:xfrm>
          <a:prstGeom prst="rect">
            <a:avLst/>
          </a:prstGeom>
          <a:noFill/>
          <a:ln>
            <a:noFill/>
          </a:ln>
        </p:spPr>
      </p:pic>
    </p:spTree>
    <p:extLst>
      <p:ext uri="{BB962C8B-B14F-4D97-AF65-F5344CB8AC3E}">
        <p14:creationId xmlns:p14="http://schemas.microsoft.com/office/powerpoint/2010/main" val="4251218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pic>
        <p:nvPicPr>
          <p:cNvPr id="5" name="Image 4">
            <a:extLst>
              <a:ext uri="{FF2B5EF4-FFF2-40B4-BE49-F238E27FC236}">
                <a16:creationId xmlns:a16="http://schemas.microsoft.com/office/drawing/2014/main" id="{8182ACD0-D716-AE92-4D90-D59FF329501B}"/>
              </a:ext>
            </a:extLst>
          </p:cNvPr>
          <p:cNvPicPr>
            <a:picLocks noChangeAspect="1"/>
          </p:cNvPicPr>
          <p:nvPr/>
        </p:nvPicPr>
        <p:blipFill rotWithShape="1">
          <a:blip r:embed="rId3"/>
          <a:srcRect l="11275" t="6729" r="15739" b="14844"/>
          <a:stretch/>
        </p:blipFill>
        <p:spPr>
          <a:xfrm>
            <a:off x="818473" y="488790"/>
            <a:ext cx="1631788" cy="2594661"/>
          </a:xfrm>
          <a:prstGeom prst="ellipse">
            <a:avLst/>
          </a:prstGeom>
        </p:spPr>
      </p:pic>
      <p:sp>
        <p:nvSpPr>
          <p:cNvPr id="6" name="Google Shape;97;p17">
            <a:extLst>
              <a:ext uri="{FF2B5EF4-FFF2-40B4-BE49-F238E27FC236}">
                <a16:creationId xmlns:a16="http://schemas.microsoft.com/office/drawing/2014/main" id="{C99CA36A-9B4B-3DE6-70E2-DAEED9897FC8}"/>
              </a:ext>
            </a:extLst>
          </p:cNvPr>
          <p:cNvSpPr txBox="1"/>
          <p:nvPr/>
        </p:nvSpPr>
        <p:spPr>
          <a:xfrm>
            <a:off x="500826" y="3628312"/>
            <a:ext cx="2490787" cy="1107965"/>
          </a:xfrm>
          <a:prstGeom prst="rect">
            <a:avLst/>
          </a:prstGeom>
          <a:noFill/>
          <a:ln>
            <a:noFill/>
          </a:ln>
        </p:spPr>
        <p:txBody>
          <a:bodyPr spcFirstLastPara="1" wrap="square" lIns="91425" tIns="91425" rIns="91425" bIns="91425" numCol="1" anchor="t" anchorCtr="0">
            <a:spAutoFit/>
          </a:bodyPr>
          <a:lstStyle/>
          <a:p>
            <a:pPr algn="ctr"/>
            <a:r>
              <a:rPr lang="fr-FR" sz="1200" b="1" dirty="0">
                <a:latin typeface="Rockwell" panose="02060603020205020403" pitchFamily="18" charset="77"/>
              </a:rPr>
              <a:t>Jean-Jacques Dessalines </a:t>
            </a:r>
          </a:p>
          <a:p>
            <a:r>
              <a:rPr lang="fr-FR" sz="1200" b="0" i="0" dirty="0" err="1">
                <a:solidFill>
                  <a:srgbClr val="000000"/>
                </a:solidFill>
                <a:effectLst/>
                <a:latin typeface="Rockwell" panose="02060603020205020403" pitchFamily="18" charset="77"/>
              </a:rPr>
              <a:t>Rouzier</a:t>
            </a:r>
            <a:r>
              <a:rPr lang="fr-FR" sz="1200" b="0" i="0" dirty="0">
                <a:solidFill>
                  <a:srgbClr val="000000"/>
                </a:solidFill>
                <a:effectLst/>
                <a:latin typeface="Rockwell" panose="02060603020205020403" pitchFamily="18" charset="77"/>
              </a:rPr>
              <a:t>, </a:t>
            </a:r>
            <a:r>
              <a:rPr lang="fr-FR" sz="1200" b="0" i="0" dirty="0" err="1">
                <a:solidFill>
                  <a:srgbClr val="000000"/>
                </a:solidFill>
                <a:effectLst/>
                <a:latin typeface="Rockwell" panose="02060603020205020403" pitchFamily="18" charset="77"/>
              </a:rPr>
              <a:t>Sémexan</a:t>
            </a:r>
            <a:r>
              <a:rPr lang="fr-FR" sz="1200" b="0" i="0" dirty="0">
                <a:solidFill>
                  <a:srgbClr val="000000"/>
                </a:solidFill>
                <a:effectLst/>
                <a:latin typeface="Rockwell" panose="02060603020205020403" pitchFamily="18" charset="77"/>
              </a:rPr>
              <a:t>, </a:t>
            </a:r>
            <a:r>
              <a:rPr lang="fr-FR" sz="1200" b="0" i="1" dirty="0">
                <a:solidFill>
                  <a:srgbClr val="000000"/>
                </a:solidFill>
                <a:effectLst/>
                <a:latin typeface="Rockwell" panose="02060603020205020403" pitchFamily="18" charset="77"/>
              </a:rPr>
              <a:t>Dictionnaire géographique et administratif universel d'Haïti illustré…,</a:t>
            </a:r>
            <a:r>
              <a:rPr lang="fr-FR" sz="1200" b="0" i="0" dirty="0">
                <a:solidFill>
                  <a:srgbClr val="000000"/>
                </a:solidFill>
                <a:effectLst/>
                <a:latin typeface="Rockwell" panose="02060603020205020403" pitchFamily="18" charset="77"/>
              </a:rPr>
              <a:t> tome 2, Paris, Charles Blot, 1891.</a:t>
            </a:r>
            <a:endParaRPr lang="fr-FR" sz="1200" b="0" i="0" dirty="0">
              <a:solidFill>
                <a:srgbClr val="222222"/>
              </a:solidFill>
              <a:effectLst/>
              <a:latin typeface="Rockwell" panose="02060603020205020403" pitchFamily="18" charset="77"/>
            </a:endParaRPr>
          </a:p>
        </p:txBody>
      </p:sp>
      <p:pic>
        <p:nvPicPr>
          <p:cNvPr id="8" name="Image 7">
            <a:extLst>
              <a:ext uri="{FF2B5EF4-FFF2-40B4-BE49-F238E27FC236}">
                <a16:creationId xmlns:a16="http://schemas.microsoft.com/office/drawing/2014/main" id="{FF6EF179-5412-41D6-C9A0-9A27995E93FD}"/>
              </a:ext>
            </a:extLst>
          </p:cNvPr>
          <p:cNvPicPr>
            <a:picLocks noChangeAspect="1"/>
          </p:cNvPicPr>
          <p:nvPr/>
        </p:nvPicPr>
        <p:blipFill rotWithShape="1">
          <a:blip r:embed="rId4"/>
          <a:srcRect t="2197" b="25513"/>
          <a:stretch/>
        </p:blipFill>
        <p:spPr>
          <a:xfrm>
            <a:off x="6473506" y="488790"/>
            <a:ext cx="1729265" cy="2594660"/>
          </a:xfrm>
          <a:prstGeom prst="ellipse">
            <a:avLst/>
          </a:prstGeom>
        </p:spPr>
      </p:pic>
      <p:sp>
        <p:nvSpPr>
          <p:cNvPr id="9" name="Google Shape;97;p17">
            <a:extLst>
              <a:ext uri="{FF2B5EF4-FFF2-40B4-BE49-F238E27FC236}">
                <a16:creationId xmlns:a16="http://schemas.microsoft.com/office/drawing/2014/main" id="{C3041EAA-B41C-D475-6EDF-1FF2D3ACCA42}"/>
              </a:ext>
            </a:extLst>
          </p:cNvPr>
          <p:cNvSpPr txBox="1"/>
          <p:nvPr/>
        </p:nvSpPr>
        <p:spPr>
          <a:xfrm>
            <a:off x="6152387" y="3628311"/>
            <a:ext cx="2371502" cy="1292631"/>
          </a:xfrm>
          <a:prstGeom prst="rect">
            <a:avLst/>
          </a:prstGeom>
          <a:noFill/>
          <a:ln>
            <a:noFill/>
          </a:ln>
        </p:spPr>
        <p:txBody>
          <a:bodyPr spcFirstLastPara="1" wrap="square" lIns="91425" tIns="91425" rIns="91425" bIns="91425" numCol="1" anchor="t" anchorCtr="0">
            <a:spAutoFit/>
          </a:bodyPr>
          <a:lstStyle/>
          <a:p>
            <a:pPr algn="ctr" rtl="0">
              <a:spcBef>
                <a:spcPts val="0"/>
              </a:spcBef>
              <a:spcAft>
                <a:spcPts val="0"/>
              </a:spcAft>
            </a:pPr>
            <a:r>
              <a:rPr lang="fr-FR" sz="1200" b="1" i="0" dirty="0">
                <a:solidFill>
                  <a:srgbClr val="000000"/>
                </a:solidFill>
                <a:effectLst/>
                <a:latin typeface="Rockwell" panose="02060603020205020403" pitchFamily="18" charset="77"/>
              </a:rPr>
              <a:t>Toussaint Louverture</a:t>
            </a:r>
          </a:p>
          <a:p>
            <a:pPr algn="l" rtl="0">
              <a:spcBef>
                <a:spcPts val="0"/>
              </a:spcBef>
              <a:spcAft>
                <a:spcPts val="0"/>
              </a:spcAft>
            </a:pPr>
            <a:r>
              <a:rPr lang="fr-FR" sz="1200" b="0" i="0" dirty="0">
                <a:solidFill>
                  <a:srgbClr val="000000"/>
                </a:solidFill>
                <a:effectLst/>
                <a:latin typeface="Rockwell" panose="02060603020205020403" pitchFamily="18" charset="77"/>
              </a:rPr>
              <a:t>Louverture, Isaac, </a:t>
            </a:r>
            <a:r>
              <a:rPr lang="fr-FR" sz="1200" b="0" i="1" dirty="0">
                <a:solidFill>
                  <a:srgbClr val="000000"/>
                </a:solidFill>
                <a:effectLst/>
                <a:latin typeface="Rockwell" panose="02060603020205020403" pitchFamily="18" charset="77"/>
              </a:rPr>
              <a:t>Mémoires et Notes d'Isaac Louverture sur la même expédition, et sur la vie de son père</a:t>
            </a:r>
            <a:r>
              <a:rPr lang="fr-FR" sz="1200" b="0" i="0" dirty="0">
                <a:solidFill>
                  <a:srgbClr val="000000"/>
                </a:solidFill>
                <a:effectLst/>
                <a:latin typeface="Rockwell" panose="02060603020205020403" pitchFamily="18" charset="77"/>
              </a:rPr>
              <a:t>, Paris, </a:t>
            </a:r>
            <a:r>
              <a:rPr lang="fr-FR" sz="1200" b="0" i="0" dirty="0" err="1">
                <a:solidFill>
                  <a:srgbClr val="000000"/>
                </a:solidFill>
                <a:effectLst/>
                <a:latin typeface="Rockwell" panose="02060603020205020403" pitchFamily="18" charset="77"/>
              </a:rPr>
              <a:t>Fanjat</a:t>
            </a:r>
            <a:r>
              <a:rPr lang="fr-FR" sz="1200" b="0" i="0" dirty="0">
                <a:solidFill>
                  <a:srgbClr val="000000"/>
                </a:solidFill>
                <a:effectLst/>
                <a:latin typeface="Rockwell" panose="02060603020205020403" pitchFamily="18" charset="77"/>
              </a:rPr>
              <a:t> aîné, 1825.</a:t>
            </a:r>
            <a:endParaRPr lang="fr-FR" sz="1200" b="0" i="0" dirty="0">
              <a:solidFill>
                <a:srgbClr val="222222"/>
              </a:solidFill>
              <a:effectLst/>
              <a:latin typeface="Rockwell" panose="02060603020205020403" pitchFamily="18" charset="77"/>
            </a:endParaRPr>
          </a:p>
        </p:txBody>
      </p:sp>
      <p:pic>
        <p:nvPicPr>
          <p:cNvPr id="2" name="Image 1">
            <a:extLst>
              <a:ext uri="{FF2B5EF4-FFF2-40B4-BE49-F238E27FC236}">
                <a16:creationId xmlns:a16="http://schemas.microsoft.com/office/drawing/2014/main" id="{9E238961-7F4D-BB7B-A89B-0DC55FDCD0C9}"/>
              </a:ext>
            </a:extLst>
          </p:cNvPr>
          <p:cNvPicPr>
            <a:picLocks noChangeAspect="1"/>
          </p:cNvPicPr>
          <p:nvPr/>
        </p:nvPicPr>
        <p:blipFill rotWithShape="1">
          <a:blip r:embed="rId5"/>
          <a:srcRect l="20586" r="20586"/>
          <a:stretch/>
        </p:blipFill>
        <p:spPr>
          <a:xfrm>
            <a:off x="3756106" y="488790"/>
            <a:ext cx="1631788" cy="2594661"/>
          </a:xfrm>
          <a:prstGeom prst="ellipse">
            <a:avLst/>
          </a:prstGeom>
        </p:spPr>
      </p:pic>
      <p:sp>
        <p:nvSpPr>
          <p:cNvPr id="3" name="Google Shape;97;p17">
            <a:extLst>
              <a:ext uri="{FF2B5EF4-FFF2-40B4-BE49-F238E27FC236}">
                <a16:creationId xmlns:a16="http://schemas.microsoft.com/office/drawing/2014/main" id="{599F46A8-6B91-7E86-4FD4-CBF79F5D7698}"/>
              </a:ext>
            </a:extLst>
          </p:cNvPr>
          <p:cNvSpPr txBox="1"/>
          <p:nvPr/>
        </p:nvSpPr>
        <p:spPr>
          <a:xfrm>
            <a:off x="3386249" y="3628312"/>
            <a:ext cx="2371502" cy="738633"/>
          </a:xfrm>
          <a:prstGeom prst="rect">
            <a:avLst/>
          </a:prstGeom>
          <a:noFill/>
          <a:ln>
            <a:noFill/>
          </a:ln>
        </p:spPr>
        <p:txBody>
          <a:bodyPr spcFirstLastPara="1" wrap="square" lIns="91425" tIns="91425" rIns="91425" bIns="91425" numCol="1" anchor="t" anchorCtr="0">
            <a:spAutoFit/>
          </a:bodyPr>
          <a:lstStyle/>
          <a:p>
            <a:pPr algn="ctr" rtl="0">
              <a:spcBef>
                <a:spcPts val="0"/>
              </a:spcBef>
              <a:spcAft>
                <a:spcPts val="0"/>
              </a:spcAft>
            </a:pPr>
            <a:r>
              <a:rPr lang="fr-FR" sz="1200" b="1" i="0" dirty="0">
                <a:solidFill>
                  <a:srgbClr val="000000"/>
                </a:solidFill>
                <a:effectLst/>
                <a:latin typeface="Rockwell" panose="02060603020205020403" pitchFamily="18" charset="77"/>
              </a:rPr>
              <a:t>Louis </a:t>
            </a:r>
            <a:r>
              <a:rPr lang="fr-FR" sz="1200" b="1" i="0" dirty="0" err="1">
                <a:solidFill>
                  <a:srgbClr val="000000"/>
                </a:solidFill>
                <a:effectLst/>
                <a:latin typeface="Rockwell" panose="02060603020205020403" pitchFamily="18" charset="77"/>
              </a:rPr>
              <a:t>Delgrès</a:t>
            </a:r>
            <a:endParaRPr lang="fr-FR" sz="1200" b="1" i="0" dirty="0">
              <a:solidFill>
                <a:srgbClr val="000000"/>
              </a:solidFill>
              <a:effectLst/>
              <a:latin typeface="Rockwell" panose="02060603020205020403" pitchFamily="18" charset="77"/>
            </a:endParaRPr>
          </a:p>
          <a:p>
            <a:pPr algn="l" rtl="0">
              <a:spcBef>
                <a:spcPts val="0"/>
              </a:spcBef>
              <a:spcAft>
                <a:spcPts val="0"/>
              </a:spcAft>
            </a:pPr>
            <a:r>
              <a:rPr lang="fr-FR" sz="1200" b="0" i="0" dirty="0">
                <a:solidFill>
                  <a:srgbClr val="000000"/>
                </a:solidFill>
                <a:effectLst/>
                <a:latin typeface="Rockwell" panose="02060603020205020403" pitchFamily="18" charset="77"/>
              </a:rPr>
              <a:t>Buste de Louis </a:t>
            </a:r>
            <a:r>
              <a:rPr lang="fr-FR" sz="1200" b="0" i="0" dirty="0" err="1">
                <a:solidFill>
                  <a:srgbClr val="000000"/>
                </a:solidFill>
                <a:effectLst/>
                <a:latin typeface="Rockwell" panose="02060603020205020403" pitchFamily="18" charset="77"/>
              </a:rPr>
              <a:t>Delgrès</a:t>
            </a:r>
            <a:r>
              <a:rPr lang="fr-FR" sz="1200" b="0" i="0" dirty="0">
                <a:solidFill>
                  <a:srgbClr val="000000"/>
                </a:solidFill>
                <a:effectLst/>
                <a:latin typeface="Rockwell" panose="02060603020205020403" pitchFamily="18" charset="77"/>
              </a:rPr>
              <a:t> à Petit-Bourg.</a:t>
            </a:r>
            <a:endParaRPr lang="fr-FR" sz="1200" b="0" i="0" dirty="0">
              <a:solidFill>
                <a:srgbClr val="222222"/>
              </a:solidFill>
              <a:effectLst/>
              <a:latin typeface="Rockwell" panose="02060603020205020403" pitchFamily="18"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1BAC62-3537-B985-97D9-1E8B17D8264F}"/>
              </a:ext>
            </a:extLst>
          </p:cNvPr>
          <p:cNvSpPr>
            <a:spLocks noGrp="1"/>
          </p:cNvSpPr>
          <p:nvPr>
            <p:ph type="title"/>
          </p:nvPr>
        </p:nvSpPr>
        <p:spPr>
          <a:xfrm>
            <a:off x="5940562" y="621861"/>
            <a:ext cx="2808000" cy="755700"/>
          </a:xfrm>
        </p:spPr>
        <p:txBody>
          <a:bodyPr>
            <a:normAutofit/>
          </a:bodyPr>
          <a:lstStyle/>
          <a:p>
            <a:r>
              <a:rPr lang="fr-GP" dirty="0"/>
              <a:t>les MILICES</a:t>
            </a:r>
          </a:p>
        </p:txBody>
      </p:sp>
      <p:pic>
        <p:nvPicPr>
          <p:cNvPr id="4" name="Image 3">
            <a:extLst>
              <a:ext uri="{FF2B5EF4-FFF2-40B4-BE49-F238E27FC236}">
                <a16:creationId xmlns:a16="http://schemas.microsoft.com/office/drawing/2014/main" id="{2289A3D9-DB5F-8B9A-A9E8-FB62CA0B2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 y="10655"/>
            <a:ext cx="5752074" cy="5132845"/>
          </a:xfrm>
          <a:prstGeom prst="rect">
            <a:avLst/>
          </a:prstGeom>
          <a:ln>
            <a:solidFill>
              <a:schemeClr val="tx1"/>
            </a:solidFill>
          </a:ln>
        </p:spPr>
      </p:pic>
      <p:sp>
        <p:nvSpPr>
          <p:cNvPr id="5" name="ZoneTexte 4">
            <a:extLst>
              <a:ext uri="{FF2B5EF4-FFF2-40B4-BE49-F238E27FC236}">
                <a16:creationId xmlns:a16="http://schemas.microsoft.com/office/drawing/2014/main" id="{B4EC85A1-8057-113C-B25E-FA60C41C4516}"/>
              </a:ext>
            </a:extLst>
          </p:cNvPr>
          <p:cNvSpPr txBox="1"/>
          <p:nvPr/>
        </p:nvSpPr>
        <p:spPr>
          <a:xfrm>
            <a:off x="5940562" y="1681370"/>
            <a:ext cx="2808000" cy="738664"/>
          </a:xfrm>
          <a:prstGeom prst="rect">
            <a:avLst/>
          </a:prstGeom>
          <a:noFill/>
        </p:spPr>
        <p:txBody>
          <a:bodyPr wrap="square" rtlCol="0">
            <a:spAutoFit/>
          </a:bodyPr>
          <a:lstStyle/>
          <a:p>
            <a:r>
              <a:rPr lang="fr-FR" sz="1400" dirty="0"/>
              <a:t>Premières formes informelles de milice dans l’empire colonial français, les « proto-milices »</a:t>
            </a:r>
            <a:r>
              <a:rPr lang="fr-GP" sz="1400" dirty="0"/>
              <a:t> </a:t>
            </a:r>
          </a:p>
        </p:txBody>
      </p:sp>
    </p:spTree>
    <p:extLst>
      <p:ext uri="{BB962C8B-B14F-4D97-AF65-F5344CB8AC3E}">
        <p14:creationId xmlns:p14="http://schemas.microsoft.com/office/powerpoint/2010/main" val="1648146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3DFB7-6ABE-946B-BC8B-41B3FDE113C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4DBBA8B-E8E8-E908-220E-8B3A5B9FC0D0}"/>
              </a:ext>
            </a:extLst>
          </p:cNvPr>
          <p:cNvSpPr>
            <a:spLocks noGrp="1"/>
          </p:cNvSpPr>
          <p:nvPr>
            <p:ph type="title"/>
          </p:nvPr>
        </p:nvSpPr>
        <p:spPr/>
        <p:txBody>
          <a:bodyPr>
            <a:normAutofit fontScale="90000"/>
          </a:bodyPr>
          <a:lstStyle/>
          <a:p>
            <a:r>
              <a:rPr lang="fr-FR" dirty="0"/>
              <a:t>I</a:t>
            </a:r>
            <a:r>
              <a:rPr lang="fr-GP" dirty="0"/>
              <a:t>nterroger les Notions</a:t>
            </a:r>
          </a:p>
        </p:txBody>
      </p:sp>
      <p:sp>
        <p:nvSpPr>
          <p:cNvPr id="3" name="Espace réservé du texte 2">
            <a:extLst>
              <a:ext uri="{FF2B5EF4-FFF2-40B4-BE49-F238E27FC236}">
                <a16:creationId xmlns:a16="http://schemas.microsoft.com/office/drawing/2014/main" id="{4F886DA4-2CF0-5F95-7044-C430E3F07B3B}"/>
              </a:ext>
            </a:extLst>
          </p:cNvPr>
          <p:cNvSpPr>
            <a:spLocks noGrp="1"/>
          </p:cNvSpPr>
          <p:nvPr>
            <p:ph type="body" idx="1"/>
          </p:nvPr>
        </p:nvSpPr>
        <p:spPr>
          <a:xfrm>
            <a:off x="387899" y="1594025"/>
            <a:ext cx="5032240" cy="2681100"/>
          </a:xfrm>
        </p:spPr>
        <p:txBody>
          <a:bodyPr/>
          <a:lstStyle/>
          <a:p>
            <a:r>
              <a:rPr lang="fr-GP" sz="1600" dirty="0"/>
              <a:t>« couleur » et « préjugé de couleur »</a:t>
            </a:r>
          </a:p>
          <a:p>
            <a:pPr marL="152400" indent="0">
              <a:buNone/>
            </a:pPr>
            <a:endParaRPr lang="fr-GP" sz="1600" dirty="0"/>
          </a:p>
          <a:p>
            <a:r>
              <a:rPr lang="fr-GP" sz="1600" dirty="0"/>
              <a:t>« race », racialisation</a:t>
            </a:r>
          </a:p>
          <a:p>
            <a:endParaRPr lang="fr-GP" dirty="0"/>
          </a:p>
        </p:txBody>
      </p:sp>
      <p:pic>
        <p:nvPicPr>
          <p:cNvPr id="7" name="Image 6">
            <a:extLst>
              <a:ext uri="{FF2B5EF4-FFF2-40B4-BE49-F238E27FC236}">
                <a16:creationId xmlns:a16="http://schemas.microsoft.com/office/drawing/2014/main" id="{C65C37BC-D376-AC52-CC60-EDE96B9702F5}"/>
              </a:ext>
            </a:extLst>
          </p:cNvPr>
          <p:cNvPicPr>
            <a:picLocks noChangeAspect="1"/>
          </p:cNvPicPr>
          <p:nvPr/>
        </p:nvPicPr>
        <p:blipFill>
          <a:blip r:embed="rId3"/>
          <a:stretch>
            <a:fillRect/>
          </a:stretch>
        </p:blipFill>
        <p:spPr>
          <a:xfrm>
            <a:off x="4479763" y="0"/>
            <a:ext cx="9328474" cy="5199993"/>
          </a:xfrm>
          <a:prstGeom prst="rect">
            <a:avLst/>
          </a:prstGeom>
        </p:spPr>
      </p:pic>
    </p:spTree>
    <p:extLst>
      <p:ext uri="{BB962C8B-B14F-4D97-AF65-F5344CB8AC3E}">
        <p14:creationId xmlns:p14="http://schemas.microsoft.com/office/powerpoint/2010/main" val="250666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E514-0AE2-9CF7-7339-21A00389100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68E07F-8A9B-6778-D302-92C30F528B6F}"/>
              </a:ext>
            </a:extLst>
          </p:cNvPr>
          <p:cNvSpPr>
            <a:spLocks noGrp="1"/>
          </p:cNvSpPr>
          <p:nvPr>
            <p:ph type="title"/>
          </p:nvPr>
        </p:nvSpPr>
        <p:spPr/>
        <p:txBody>
          <a:bodyPr>
            <a:normAutofit fontScale="90000"/>
          </a:bodyPr>
          <a:lstStyle/>
          <a:p>
            <a:r>
              <a:rPr lang="fr-FR" dirty="0"/>
              <a:t>I</a:t>
            </a:r>
            <a:r>
              <a:rPr lang="fr-GP" dirty="0"/>
              <a:t>nterroger les Notions</a:t>
            </a:r>
          </a:p>
        </p:txBody>
      </p:sp>
      <p:sp>
        <p:nvSpPr>
          <p:cNvPr id="3" name="Espace réservé du texte 2">
            <a:extLst>
              <a:ext uri="{FF2B5EF4-FFF2-40B4-BE49-F238E27FC236}">
                <a16:creationId xmlns:a16="http://schemas.microsoft.com/office/drawing/2014/main" id="{8866F5D8-D494-1AFC-6B72-925A118DE912}"/>
              </a:ext>
            </a:extLst>
          </p:cNvPr>
          <p:cNvSpPr>
            <a:spLocks noGrp="1"/>
          </p:cNvSpPr>
          <p:nvPr>
            <p:ph type="body" idx="1"/>
          </p:nvPr>
        </p:nvSpPr>
        <p:spPr>
          <a:xfrm>
            <a:off x="387899" y="1594025"/>
            <a:ext cx="5032240" cy="2681100"/>
          </a:xfrm>
        </p:spPr>
        <p:txBody>
          <a:bodyPr/>
          <a:lstStyle/>
          <a:p>
            <a:r>
              <a:rPr lang="fr-GP" sz="1600" dirty="0"/>
              <a:t>« couleur »</a:t>
            </a:r>
          </a:p>
          <a:p>
            <a:endParaRPr lang="fr-GP" sz="1600" dirty="0"/>
          </a:p>
          <a:p>
            <a:r>
              <a:rPr lang="fr-GP" sz="1600" dirty="0"/>
              <a:t>« préjugé de couleur »</a:t>
            </a:r>
          </a:p>
          <a:p>
            <a:pPr marL="152400" indent="0">
              <a:buNone/>
            </a:pPr>
            <a:endParaRPr lang="fr-GP" sz="1600" dirty="0"/>
          </a:p>
          <a:p>
            <a:r>
              <a:rPr lang="fr-GP" sz="1600" dirty="0"/>
              <a:t>« race », racialisation</a:t>
            </a:r>
          </a:p>
          <a:p>
            <a:endParaRPr lang="fr-GP" dirty="0"/>
          </a:p>
        </p:txBody>
      </p:sp>
      <p:pic>
        <p:nvPicPr>
          <p:cNvPr id="5" name="Image 4">
            <a:extLst>
              <a:ext uri="{FF2B5EF4-FFF2-40B4-BE49-F238E27FC236}">
                <a16:creationId xmlns:a16="http://schemas.microsoft.com/office/drawing/2014/main" id="{C32E458C-2D02-75F3-C758-DA0447A80287}"/>
              </a:ext>
            </a:extLst>
          </p:cNvPr>
          <p:cNvPicPr>
            <a:picLocks noChangeAspect="1"/>
          </p:cNvPicPr>
          <p:nvPr/>
        </p:nvPicPr>
        <p:blipFill>
          <a:blip r:embed="rId3"/>
          <a:stretch>
            <a:fillRect/>
          </a:stretch>
        </p:blipFill>
        <p:spPr>
          <a:xfrm>
            <a:off x="3876560" y="0"/>
            <a:ext cx="5267440" cy="5143500"/>
          </a:xfrm>
          <a:prstGeom prst="rect">
            <a:avLst/>
          </a:prstGeom>
        </p:spPr>
      </p:pic>
    </p:spTree>
    <p:extLst>
      <p:ext uri="{BB962C8B-B14F-4D97-AF65-F5344CB8AC3E}">
        <p14:creationId xmlns:p14="http://schemas.microsoft.com/office/powerpoint/2010/main" val="388550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89866-6417-5434-93BF-D22C0BEB57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67F840-8A06-7C57-7AD6-0CD5C72F2A13}"/>
              </a:ext>
            </a:extLst>
          </p:cNvPr>
          <p:cNvSpPr>
            <a:spLocks noGrp="1"/>
          </p:cNvSpPr>
          <p:nvPr>
            <p:ph type="title"/>
          </p:nvPr>
        </p:nvSpPr>
        <p:spPr/>
        <p:txBody>
          <a:bodyPr>
            <a:normAutofit fontScale="90000"/>
          </a:bodyPr>
          <a:lstStyle/>
          <a:p>
            <a:r>
              <a:rPr lang="fr-FR" dirty="0"/>
              <a:t>I</a:t>
            </a:r>
            <a:r>
              <a:rPr lang="fr-GP" dirty="0"/>
              <a:t>nterroger les Notions</a:t>
            </a:r>
          </a:p>
        </p:txBody>
      </p:sp>
      <p:sp>
        <p:nvSpPr>
          <p:cNvPr id="3" name="Espace réservé du texte 2">
            <a:extLst>
              <a:ext uri="{FF2B5EF4-FFF2-40B4-BE49-F238E27FC236}">
                <a16:creationId xmlns:a16="http://schemas.microsoft.com/office/drawing/2014/main" id="{A4721A93-9CE4-F473-A810-810AAB2A55BF}"/>
              </a:ext>
            </a:extLst>
          </p:cNvPr>
          <p:cNvSpPr>
            <a:spLocks noGrp="1"/>
          </p:cNvSpPr>
          <p:nvPr>
            <p:ph type="body" idx="1"/>
          </p:nvPr>
        </p:nvSpPr>
        <p:spPr>
          <a:xfrm>
            <a:off x="387899" y="1594025"/>
            <a:ext cx="5032240" cy="2681100"/>
          </a:xfrm>
        </p:spPr>
        <p:txBody>
          <a:bodyPr/>
          <a:lstStyle/>
          <a:p>
            <a:pPr marL="152400" indent="0">
              <a:buNone/>
            </a:pPr>
            <a:endParaRPr lang="fr-GP" sz="1600" dirty="0"/>
          </a:p>
          <a:p>
            <a:r>
              <a:rPr lang="fr-GP" sz="1600" dirty="0"/>
              <a:t>« race »</a:t>
            </a:r>
          </a:p>
          <a:p>
            <a:endParaRPr lang="fr-GP" sz="1600" dirty="0"/>
          </a:p>
          <a:p>
            <a:r>
              <a:rPr lang="fr-GP" sz="1600" dirty="0"/>
              <a:t>racialisation</a:t>
            </a:r>
          </a:p>
          <a:p>
            <a:endParaRPr lang="fr-GP" dirty="0"/>
          </a:p>
        </p:txBody>
      </p:sp>
      <p:pic>
        <p:nvPicPr>
          <p:cNvPr id="6" name="Image 5">
            <a:extLst>
              <a:ext uri="{FF2B5EF4-FFF2-40B4-BE49-F238E27FC236}">
                <a16:creationId xmlns:a16="http://schemas.microsoft.com/office/drawing/2014/main" id="{D8214754-83E4-7B87-B77C-41FDC007D22C}"/>
              </a:ext>
            </a:extLst>
          </p:cNvPr>
          <p:cNvPicPr>
            <a:picLocks noChangeAspect="1"/>
          </p:cNvPicPr>
          <p:nvPr/>
        </p:nvPicPr>
        <p:blipFill>
          <a:blip r:embed="rId3"/>
          <a:stretch>
            <a:fillRect/>
          </a:stretch>
        </p:blipFill>
        <p:spPr>
          <a:xfrm>
            <a:off x="3596156" y="0"/>
            <a:ext cx="5547844" cy="4793858"/>
          </a:xfrm>
          <a:prstGeom prst="rect">
            <a:avLst/>
          </a:prstGeom>
        </p:spPr>
      </p:pic>
      <p:pic>
        <p:nvPicPr>
          <p:cNvPr id="8" name="Image 7">
            <a:extLst>
              <a:ext uri="{FF2B5EF4-FFF2-40B4-BE49-F238E27FC236}">
                <a16:creationId xmlns:a16="http://schemas.microsoft.com/office/drawing/2014/main" id="{E0E84DDE-192E-1E19-6D39-6F471BC5099F}"/>
              </a:ext>
            </a:extLst>
          </p:cNvPr>
          <p:cNvPicPr>
            <a:picLocks noChangeAspect="1"/>
          </p:cNvPicPr>
          <p:nvPr/>
        </p:nvPicPr>
        <p:blipFill>
          <a:blip r:embed="rId4"/>
          <a:srcRect t="29859"/>
          <a:stretch>
            <a:fillRect/>
          </a:stretch>
        </p:blipFill>
        <p:spPr>
          <a:xfrm>
            <a:off x="3596156" y="2805166"/>
            <a:ext cx="5547844" cy="4496117"/>
          </a:xfrm>
          <a:prstGeom prst="rect">
            <a:avLst/>
          </a:prstGeom>
        </p:spPr>
      </p:pic>
    </p:spTree>
    <p:extLst>
      <p:ext uri="{BB962C8B-B14F-4D97-AF65-F5344CB8AC3E}">
        <p14:creationId xmlns:p14="http://schemas.microsoft.com/office/powerpoint/2010/main" val="266869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87455" y="896198"/>
            <a:ext cx="6382901" cy="1318200"/>
          </a:xfrm>
          <a:prstGeom prst="rect">
            <a:avLst/>
          </a:prstGeom>
        </p:spPr>
        <p:txBody>
          <a:bodyPr spcFirstLastPara="1" wrap="square" lIns="91425" tIns="91425" rIns="91425" bIns="91425" anchor="ctr" anchorCtr="0">
            <a:normAutofit fontScale="90000"/>
          </a:bodyPr>
          <a:lstStyle/>
          <a:p>
            <a:pPr algn="l"/>
            <a:r>
              <a:rPr lang="fr-GP" sz="2400" dirty="0"/>
              <a:t>Premiers recours des hommes de couleur à la défense : entre ascension et ségrégation au début du XVIII</a:t>
            </a:r>
            <a:r>
              <a:rPr lang="fr-GP" sz="2400" baseline="30000" dirty="0"/>
              <a:t>e</a:t>
            </a:r>
            <a:r>
              <a:rPr lang="fr-GP" sz="2400" dirty="0"/>
              <a:t> siècle</a:t>
            </a:r>
            <a:br>
              <a:rPr lang="fr-GP" dirty="0"/>
            </a:br>
            <a:br>
              <a:rPr lang="fr-FR" sz="2540" dirty="0">
                <a:latin typeface="Calibri" panose="020F0502020204030204" pitchFamily="34" charset="0"/>
                <a:cs typeface="Calibri" panose="020F0502020204030204" pitchFamily="34" charset="0"/>
              </a:rPr>
            </a:br>
            <a:endParaRPr lang="fr-GP" sz="1800" dirty="0">
              <a:latin typeface="Calibri" panose="020F0502020204030204" pitchFamily="34" charset="0"/>
              <a:ea typeface="Lato"/>
              <a:cs typeface="Calibri" panose="020F0502020204030204" pitchFamily="34" charset="0"/>
              <a:sym typeface="Lato"/>
            </a:endParaRPr>
          </a:p>
        </p:txBody>
      </p:sp>
      <p:sp>
        <p:nvSpPr>
          <p:cNvPr id="3" name="Google Shape;95;p17">
            <a:extLst>
              <a:ext uri="{FF2B5EF4-FFF2-40B4-BE49-F238E27FC236}">
                <a16:creationId xmlns:a16="http://schemas.microsoft.com/office/drawing/2014/main" id="{8FC48C20-4B38-1DFA-8B5B-E2039BE1C2E4}"/>
              </a:ext>
            </a:extLst>
          </p:cNvPr>
          <p:cNvSpPr txBox="1">
            <a:spLocks/>
          </p:cNvSpPr>
          <p:nvPr/>
        </p:nvSpPr>
        <p:spPr>
          <a:xfrm>
            <a:off x="487454" y="2290083"/>
            <a:ext cx="7680361" cy="1318200"/>
          </a:xfrm>
          <a:prstGeom prst="rect">
            <a:avLst/>
          </a:prstGeom>
        </p:spPr>
        <p:txBody>
          <a:bodyPr spcFirstLastPara="1" vert="horz" wrap="square" lIns="91425" tIns="91425" rIns="91425" bIns="91425" rtlCol="0" anchor="ctr" anchorCtr="0">
            <a:noAutofit/>
          </a:bodyPr>
          <a:lstStyle>
            <a:lvl1pPr lvl="0" algn="ctr" defTabSz="685800" rtl="0" eaLnBrk="1" latinLnBrk="0" hangingPunct="1">
              <a:lnSpc>
                <a:spcPct val="90000"/>
              </a:lnSpc>
              <a:spcBef>
                <a:spcPts val="0"/>
              </a:spcBef>
              <a:spcAft>
                <a:spcPts val="0"/>
              </a:spcAft>
              <a:buSzPts val="3800"/>
              <a:buNone/>
              <a:defRPr sz="38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pPr algn="l"/>
            <a:r>
              <a:rPr lang="fr-GP" sz="2200" dirty="0"/>
              <a:t>Exclusion et racialisation dans la seconde partie du XVIII</a:t>
            </a:r>
            <a:r>
              <a:rPr lang="fr-GP" sz="2200" baseline="30000" dirty="0"/>
              <a:t>e</a:t>
            </a:r>
            <a:r>
              <a:rPr lang="fr-GP" sz="2200" dirty="0"/>
              <a:t> siècle</a:t>
            </a:r>
            <a:br>
              <a:rPr lang="fr-GP" dirty="0"/>
            </a:br>
            <a:endParaRPr lang="fr-FR" sz="2340" dirty="0">
              <a:latin typeface="Bookman Old Style" panose="02050604050505020204" pitchFamily="18" charset="0"/>
              <a:cs typeface="Calibri" panose="020F0502020204030204" pitchFamily="34" charset="0"/>
            </a:endParaRPr>
          </a:p>
          <a:p>
            <a:pPr algn="l"/>
            <a:endParaRPr lang="fr-FR" sz="1800" dirty="0">
              <a:latin typeface="Lato"/>
              <a:ea typeface="Lato"/>
              <a:cs typeface="Lato"/>
              <a:sym typeface="Lato"/>
            </a:endParaRPr>
          </a:p>
        </p:txBody>
      </p:sp>
      <p:sp>
        <p:nvSpPr>
          <p:cNvPr id="4" name="Google Shape;109;p19">
            <a:extLst>
              <a:ext uri="{FF2B5EF4-FFF2-40B4-BE49-F238E27FC236}">
                <a16:creationId xmlns:a16="http://schemas.microsoft.com/office/drawing/2014/main" id="{9C906D80-1E67-35F1-D172-09607C75FF5C}"/>
              </a:ext>
            </a:extLst>
          </p:cNvPr>
          <p:cNvSpPr txBox="1">
            <a:spLocks/>
          </p:cNvSpPr>
          <p:nvPr/>
        </p:nvSpPr>
        <p:spPr>
          <a:xfrm>
            <a:off x="487454" y="3263081"/>
            <a:ext cx="6506470" cy="1318200"/>
          </a:xfrm>
          <a:prstGeom prst="rect">
            <a:avLst/>
          </a:prstGeom>
        </p:spPr>
        <p:txBody>
          <a:bodyPr spcFirstLastPara="1" vert="horz" wrap="square" lIns="91425" tIns="91425" rIns="91425" bIns="91425" rtlCol="0" anchor="ctr" anchorCtr="0">
            <a:noAutofit/>
          </a:bodyPr>
          <a:lstStyle>
            <a:lvl1pPr lvl="0" algn="ctr" defTabSz="685800" rtl="0" eaLnBrk="1" latinLnBrk="0" hangingPunct="1">
              <a:lnSpc>
                <a:spcPct val="90000"/>
              </a:lnSpc>
              <a:spcBef>
                <a:spcPts val="0"/>
              </a:spcBef>
              <a:spcAft>
                <a:spcPts val="0"/>
              </a:spcAft>
              <a:buSzPts val="3800"/>
              <a:buNone/>
              <a:defRPr sz="38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pPr algn="l"/>
            <a:r>
              <a:rPr lang="fr-FR" sz="2200" dirty="0"/>
              <a:t>Assimilation  et racialisation à la fin du XVIII</a:t>
            </a:r>
            <a:r>
              <a:rPr lang="fr-FR" sz="2200" baseline="30000" dirty="0"/>
              <a:t>e</a:t>
            </a:r>
            <a:r>
              <a:rPr lang="fr-FR" sz="2200" dirty="0"/>
              <a:t> siècle ?</a:t>
            </a:r>
            <a:endParaRPr lang="fr-FR" sz="2200" dirty="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AA335A96-1CD2-4399-E6F4-CEE199DE841D}"/>
            </a:ext>
          </a:extLst>
        </p:cNvPr>
        <p:cNvGrpSpPr/>
        <p:nvPr/>
      </p:nvGrpSpPr>
      <p:grpSpPr>
        <a:xfrm>
          <a:off x="0" y="0"/>
          <a:ext cx="0" cy="0"/>
          <a:chOff x="0" y="0"/>
          <a:chExt cx="0" cy="0"/>
        </a:xfrm>
      </p:grpSpPr>
      <p:sp>
        <p:nvSpPr>
          <p:cNvPr id="79" name="Google Shape;79;p15">
            <a:extLst>
              <a:ext uri="{FF2B5EF4-FFF2-40B4-BE49-F238E27FC236}">
                <a16:creationId xmlns:a16="http://schemas.microsoft.com/office/drawing/2014/main" id="{4B048656-5F89-AEDC-7A30-51C64F087436}"/>
              </a:ext>
            </a:extLst>
          </p:cNvPr>
          <p:cNvSpPr txBox="1">
            <a:spLocks noGrp="1"/>
          </p:cNvSpPr>
          <p:nvPr>
            <p:ph type="title"/>
          </p:nvPr>
        </p:nvSpPr>
        <p:spPr>
          <a:xfrm>
            <a:off x="487455" y="896198"/>
            <a:ext cx="6481755" cy="1318200"/>
          </a:xfrm>
          <a:prstGeom prst="rect">
            <a:avLst/>
          </a:prstGeom>
        </p:spPr>
        <p:txBody>
          <a:bodyPr spcFirstLastPara="1" wrap="square" lIns="91425" tIns="91425" rIns="91425" bIns="91425" anchor="ctr" anchorCtr="0">
            <a:normAutofit fontScale="90000"/>
          </a:bodyPr>
          <a:lstStyle/>
          <a:p>
            <a:pPr algn="l"/>
            <a:r>
              <a:rPr lang="fr-GP" sz="2400" dirty="0"/>
              <a:t>Premiers recours des hommes de couleur à la défense : entre ascension et ségrégation au début du XVIII</a:t>
            </a:r>
            <a:r>
              <a:rPr lang="fr-GP" sz="2400" baseline="30000" dirty="0"/>
              <a:t>e</a:t>
            </a:r>
            <a:r>
              <a:rPr lang="fr-GP" sz="2400" dirty="0"/>
              <a:t> siècle</a:t>
            </a:r>
            <a:br>
              <a:rPr lang="fr-GP" dirty="0"/>
            </a:br>
            <a:br>
              <a:rPr lang="fr-FR" sz="2540" dirty="0">
                <a:latin typeface="Calibri" panose="020F0502020204030204" pitchFamily="34" charset="0"/>
                <a:cs typeface="Calibri" panose="020F0502020204030204" pitchFamily="34" charset="0"/>
              </a:rPr>
            </a:br>
            <a:endParaRPr lang="fr-GP" sz="1800" dirty="0">
              <a:latin typeface="Calibri" panose="020F0502020204030204" pitchFamily="34" charset="0"/>
              <a:ea typeface="Lato"/>
              <a:cs typeface="Calibri" panose="020F0502020204030204" pitchFamily="34" charset="0"/>
              <a:sym typeface="Lato"/>
            </a:endParaRPr>
          </a:p>
        </p:txBody>
      </p:sp>
      <p:sp>
        <p:nvSpPr>
          <p:cNvPr id="2" name="Espace réservé du texte 2">
            <a:extLst>
              <a:ext uri="{FF2B5EF4-FFF2-40B4-BE49-F238E27FC236}">
                <a16:creationId xmlns:a16="http://schemas.microsoft.com/office/drawing/2014/main" id="{596C7913-034C-7D7B-59D5-51FB015EA4AD}"/>
              </a:ext>
            </a:extLst>
          </p:cNvPr>
          <p:cNvSpPr txBox="1">
            <a:spLocks/>
          </p:cNvSpPr>
          <p:nvPr/>
        </p:nvSpPr>
        <p:spPr>
          <a:xfrm>
            <a:off x="487456" y="2462400"/>
            <a:ext cx="4381106" cy="2681100"/>
          </a:xfrm>
          <a:prstGeom prst="rect">
            <a:avLst/>
          </a:prstGeom>
        </p:spPr>
        <p:txBody>
          <a:bodyPr spcFirstLastPara="1" vert="horz" wrap="square" lIns="91425" tIns="91425" rIns="91425" bIns="91425" rtlCol="0" anchor="t" anchorCtr="0">
            <a:normAutofit/>
          </a:bodyPr>
          <a:lstStyle>
            <a:lvl1pPr marL="137160" lvl="0"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1pPr>
            <a:lvl2pPr marL="342900" lvl="1"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2pPr>
            <a:lvl3pPr marL="548640" lvl="2"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3pPr>
            <a:lvl4pPr marL="754380" lvl="3"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4pPr>
            <a:lvl5pPr marL="960120" lvl="4"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5pPr>
            <a:lvl6pPr marL="1200000" lvl="5"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6pPr>
            <a:lvl7pPr marL="1425000" lvl="6"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7pPr>
            <a:lvl8pPr marL="1650000" lvl="7"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8pPr>
            <a:lvl9pPr marL="1875000" lvl="8"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9pPr>
          </a:lstStyle>
          <a:p>
            <a:pPr marL="285750" lvl="0" indent="-285750" algn="l">
              <a:buFont typeface="Arial" panose="020B0604020202020204" pitchFamily="34" charset="0"/>
              <a:buChar char="•"/>
            </a:pPr>
            <a:r>
              <a:rPr lang="fr-GP" sz="1600" dirty="0">
                <a:solidFill>
                  <a:schemeClr val="tx1"/>
                </a:solidFill>
              </a:rPr>
              <a:t>Premiers recours aux hommes de couleur</a:t>
            </a:r>
          </a:p>
          <a:p>
            <a:pPr marL="285750" lvl="0" indent="-285750" algn="l">
              <a:buFont typeface="Arial" panose="020B0604020202020204" pitchFamily="34" charset="0"/>
              <a:buChar char="•"/>
            </a:pPr>
            <a:endParaRPr lang="fr-GP" sz="1600" dirty="0">
              <a:solidFill>
                <a:schemeClr val="tx1"/>
              </a:solidFill>
            </a:endParaRPr>
          </a:p>
          <a:p>
            <a:pPr marL="697230" lvl="2" indent="-285750" algn="l">
              <a:buFont typeface="Courier New" panose="02070309020205020404" pitchFamily="49" charset="0"/>
              <a:buChar char="o"/>
            </a:pPr>
            <a:r>
              <a:rPr lang="fr-GP" sz="1600" dirty="0">
                <a:solidFill>
                  <a:schemeClr val="tx1"/>
                </a:solidFill>
              </a:rPr>
              <a:t>Libres de couleur</a:t>
            </a:r>
          </a:p>
          <a:p>
            <a:pPr marL="285750" lvl="0" indent="-285750" algn="l">
              <a:buFont typeface="Arial" panose="020B0604020202020204" pitchFamily="34" charset="0"/>
              <a:buChar char="•"/>
            </a:pPr>
            <a:endParaRPr lang="fr-GP" sz="1600" dirty="0">
              <a:solidFill>
                <a:schemeClr val="tx1"/>
              </a:solidFill>
            </a:endParaRPr>
          </a:p>
          <a:p>
            <a:pPr marL="697230" lvl="2" indent="-285750" algn="l">
              <a:buFont typeface="Courier New" panose="02070309020205020404" pitchFamily="49" charset="0"/>
              <a:buChar char="o"/>
            </a:pPr>
            <a:r>
              <a:rPr lang="fr-GP" sz="1600" dirty="0">
                <a:solidFill>
                  <a:schemeClr val="tx1"/>
                </a:solidFill>
              </a:rPr>
              <a:t>Esclaves</a:t>
            </a:r>
          </a:p>
          <a:p>
            <a:endParaRPr lang="fr-GP" dirty="0"/>
          </a:p>
        </p:txBody>
      </p:sp>
    </p:spTree>
    <p:extLst>
      <p:ext uri="{BB962C8B-B14F-4D97-AF65-F5344CB8AC3E}">
        <p14:creationId xmlns:p14="http://schemas.microsoft.com/office/powerpoint/2010/main" val="3737514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C469CBE3-8107-CB68-D4B7-93C724E9D3CF}"/>
            </a:ext>
          </a:extLst>
        </p:cNvPr>
        <p:cNvGrpSpPr/>
        <p:nvPr/>
      </p:nvGrpSpPr>
      <p:grpSpPr>
        <a:xfrm>
          <a:off x="0" y="0"/>
          <a:ext cx="0" cy="0"/>
          <a:chOff x="0" y="0"/>
          <a:chExt cx="0" cy="0"/>
        </a:xfrm>
      </p:grpSpPr>
      <p:sp>
        <p:nvSpPr>
          <p:cNvPr id="79" name="Google Shape;79;p15">
            <a:extLst>
              <a:ext uri="{FF2B5EF4-FFF2-40B4-BE49-F238E27FC236}">
                <a16:creationId xmlns:a16="http://schemas.microsoft.com/office/drawing/2014/main" id="{8D2EBF90-2632-97B7-25AE-607D89109601}"/>
              </a:ext>
            </a:extLst>
          </p:cNvPr>
          <p:cNvSpPr txBox="1">
            <a:spLocks noGrp="1"/>
          </p:cNvSpPr>
          <p:nvPr>
            <p:ph type="title"/>
          </p:nvPr>
        </p:nvSpPr>
        <p:spPr>
          <a:xfrm>
            <a:off x="487456" y="896198"/>
            <a:ext cx="3777300" cy="1318200"/>
          </a:xfrm>
          <a:prstGeom prst="rect">
            <a:avLst/>
          </a:prstGeom>
        </p:spPr>
        <p:txBody>
          <a:bodyPr spcFirstLastPara="1" wrap="square" lIns="91425" tIns="91425" rIns="91425" bIns="91425" anchor="ctr" anchorCtr="0">
            <a:normAutofit fontScale="90000"/>
          </a:bodyPr>
          <a:lstStyle/>
          <a:p>
            <a:pPr algn="l"/>
            <a:r>
              <a:rPr lang="fr-GP" sz="2400" dirty="0"/>
              <a:t>Premiers recours des hommes de couleur à la défense : entre ascension et ségrégation au début du XVIII</a:t>
            </a:r>
            <a:r>
              <a:rPr lang="fr-GP" sz="2400" baseline="30000" dirty="0"/>
              <a:t>e</a:t>
            </a:r>
            <a:r>
              <a:rPr lang="fr-GP" sz="2400" dirty="0"/>
              <a:t> siècle</a:t>
            </a:r>
            <a:br>
              <a:rPr lang="fr-GP" dirty="0"/>
            </a:br>
            <a:br>
              <a:rPr lang="fr-FR" sz="2540" dirty="0">
                <a:latin typeface="Calibri" panose="020F0502020204030204" pitchFamily="34" charset="0"/>
                <a:cs typeface="Calibri" panose="020F0502020204030204" pitchFamily="34" charset="0"/>
              </a:rPr>
            </a:br>
            <a:endParaRPr lang="fr-GP" sz="1800" dirty="0">
              <a:latin typeface="Calibri" panose="020F0502020204030204" pitchFamily="34" charset="0"/>
              <a:ea typeface="Lato"/>
              <a:cs typeface="Calibri" panose="020F0502020204030204" pitchFamily="34" charset="0"/>
              <a:sym typeface="Lato"/>
            </a:endParaRPr>
          </a:p>
        </p:txBody>
      </p:sp>
      <p:pic>
        <p:nvPicPr>
          <p:cNvPr id="80" name="Google Shape;80;p15">
            <a:extLst>
              <a:ext uri="{FF2B5EF4-FFF2-40B4-BE49-F238E27FC236}">
                <a16:creationId xmlns:a16="http://schemas.microsoft.com/office/drawing/2014/main" id="{A49DE96B-4F4D-7C7F-3DF1-7A2273486526}"/>
              </a:ext>
            </a:extLst>
          </p:cNvPr>
          <p:cNvPicPr preferRelativeResize="0"/>
          <p:nvPr/>
        </p:nvPicPr>
        <p:blipFill rotWithShape="1">
          <a:blip r:embed="rId3">
            <a:alphaModFix amt="46000"/>
          </a:blip>
          <a:srcRect l="11750" r="37338"/>
          <a:stretch/>
        </p:blipFill>
        <p:spPr>
          <a:xfrm>
            <a:off x="4488725" y="0"/>
            <a:ext cx="4655274" cy="5143502"/>
          </a:xfrm>
          <a:prstGeom prst="rect">
            <a:avLst/>
          </a:prstGeom>
          <a:noFill/>
          <a:ln>
            <a:noFill/>
          </a:ln>
        </p:spPr>
        <p:style>
          <a:lnRef idx="0">
            <a:scrgbClr r="0" g="0" b="0"/>
          </a:lnRef>
          <a:fillRef idx="0">
            <a:scrgbClr r="0" g="0" b="0"/>
          </a:fillRef>
          <a:effectRef idx="0">
            <a:scrgbClr r="0" g="0" b="0"/>
          </a:effectRef>
          <a:fontRef idx="minor">
            <a:schemeClr val="accent3"/>
          </a:fontRef>
        </p:style>
      </p:pic>
      <p:pic>
        <p:nvPicPr>
          <p:cNvPr id="81" name="Google Shape;81;p15">
            <a:extLst>
              <a:ext uri="{FF2B5EF4-FFF2-40B4-BE49-F238E27FC236}">
                <a16:creationId xmlns:a16="http://schemas.microsoft.com/office/drawing/2014/main" id="{E595BCBB-079E-01DA-EF03-C47EBCEBBE5C}"/>
              </a:ext>
            </a:extLst>
          </p:cNvPr>
          <p:cNvPicPr preferRelativeResize="0"/>
          <p:nvPr/>
        </p:nvPicPr>
        <p:blipFill rotWithShape="1">
          <a:blip r:embed="rId4">
            <a:alphaModFix/>
          </a:blip>
          <a:srcRect l="12621" t="15098" r="38683" b="58896"/>
          <a:stretch/>
        </p:blipFill>
        <p:spPr>
          <a:xfrm>
            <a:off x="4622350" y="779800"/>
            <a:ext cx="4388000" cy="1318199"/>
          </a:xfrm>
          <a:prstGeom prst="rect">
            <a:avLst/>
          </a:prstGeom>
          <a:noFill/>
          <a:ln>
            <a:noFill/>
          </a:ln>
        </p:spPr>
      </p:pic>
      <p:sp>
        <p:nvSpPr>
          <p:cNvPr id="82" name="Google Shape;82;p15">
            <a:extLst>
              <a:ext uri="{FF2B5EF4-FFF2-40B4-BE49-F238E27FC236}">
                <a16:creationId xmlns:a16="http://schemas.microsoft.com/office/drawing/2014/main" id="{B232016D-916B-3FAC-1761-AAFDCCFB7D75}"/>
              </a:ext>
            </a:extLst>
          </p:cNvPr>
          <p:cNvSpPr txBox="1"/>
          <p:nvPr/>
        </p:nvSpPr>
        <p:spPr>
          <a:xfrm>
            <a:off x="4622350" y="4019125"/>
            <a:ext cx="2099100" cy="738900"/>
          </a:xfrm>
          <a:prstGeom prst="rect">
            <a:avLst/>
          </a:prstGeom>
          <a:solidFill>
            <a:schemeClr val="tx2">
              <a:lumMod val="20000"/>
              <a:lumOff val="80000"/>
            </a:schemeClr>
          </a:solidFill>
          <a:ln>
            <a:noFill/>
          </a:ln>
        </p:spPr>
        <p:txBody>
          <a:bodyPr spcFirstLastPara="1" wrap="square" lIns="91425" tIns="91425" rIns="91425" bIns="91425" anchor="t" anchorCtr="0">
            <a:spAutoFit/>
          </a:bodyPr>
          <a:lstStyle/>
          <a:p>
            <a:pPr marL="0" lvl="0" indent="0" algn="l" rtl="0">
              <a:spcBef>
                <a:spcPts val="0"/>
              </a:spcBef>
              <a:spcAft>
                <a:spcPts val="800"/>
              </a:spcAft>
              <a:buClr>
                <a:schemeClr val="dk2"/>
              </a:buClr>
              <a:buSzPts val="1100"/>
              <a:buFont typeface="Arial"/>
              <a:buNone/>
            </a:pPr>
            <a:r>
              <a:rPr lang="fr" sz="1200" dirty="0">
                <a:solidFill>
                  <a:srgbClr val="353535"/>
                </a:solidFill>
                <a:latin typeface="Lato Light"/>
                <a:ea typeface="Lato Light"/>
                <a:cs typeface="Lato Light"/>
                <a:sym typeface="Lato Light"/>
              </a:rPr>
              <a:t> J.-B. Labat, </a:t>
            </a:r>
            <a:r>
              <a:rPr lang="fr" sz="1200" i="1" dirty="0">
                <a:solidFill>
                  <a:srgbClr val="353535"/>
                </a:solidFill>
                <a:latin typeface="Lato Light"/>
                <a:ea typeface="Lato Light"/>
                <a:cs typeface="Lato Light"/>
                <a:sym typeface="Lato Light"/>
              </a:rPr>
              <a:t>Nouveau Voyage aux </a:t>
            </a:r>
            <a:r>
              <a:rPr lang="fr" sz="1200" i="1" dirty="0" err="1">
                <a:solidFill>
                  <a:srgbClr val="353535"/>
                </a:solidFill>
                <a:latin typeface="Lato Light"/>
                <a:ea typeface="Lato Light"/>
                <a:cs typeface="Lato Light"/>
                <a:sym typeface="Lato Light"/>
              </a:rPr>
              <a:t>isles</a:t>
            </a:r>
            <a:r>
              <a:rPr lang="fr" sz="1200" i="1" dirty="0">
                <a:solidFill>
                  <a:srgbClr val="353535"/>
                </a:solidFill>
                <a:latin typeface="Lato Light"/>
                <a:ea typeface="Lato Light"/>
                <a:cs typeface="Lato Light"/>
                <a:sym typeface="Lato Light"/>
              </a:rPr>
              <a:t> d’Amérique</a:t>
            </a:r>
            <a:r>
              <a:rPr lang="fr" sz="1200" dirty="0">
                <a:solidFill>
                  <a:srgbClr val="353535"/>
                </a:solidFill>
                <a:latin typeface="Lato Light"/>
                <a:ea typeface="Lato Light"/>
                <a:cs typeface="Lato Light"/>
                <a:sym typeface="Lato Light"/>
              </a:rPr>
              <a:t>, La Haye, P. Husson, 1724, p. 392</a:t>
            </a:r>
            <a:endParaRPr dirty="0">
              <a:latin typeface="Roboto"/>
              <a:ea typeface="Roboto"/>
              <a:cs typeface="Roboto"/>
              <a:sym typeface="Roboto"/>
            </a:endParaRPr>
          </a:p>
        </p:txBody>
      </p:sp>
      <p:sp>
        <p:nvSpPr>
          <p:cNvPr id="2" name="Espace réservé du texte 2">
            <a:extLst>
              <a:ext uri="{FF2B5EF4-FFF2-40B4-BE49-F238E27FC236}">
                <a16:creationId xmlns:a16="http://schemas.microsoft.com/office/drawing/2014/main" id="{D652CACB-B4B0-5EDE-4901-E6EA02F78D36}"/>
              </a:ext>
            </a:extLst>
          </p:cNvPr>
          <p:cNvSpPr txBox="1">
            <a:spLocks/>
          </p:cNvSpPr>
          <p:nvPr/>
        </p:nvSpPr>
        <p:spPr>
          <a:xfrm>
            <a:off x="487456" y="2462400"/>
            <a:ext cx="3721645" cy="2681100"/>
          </a:xfrm>
          <a:prstGeom prst="rect">
            <a:avLst/>
          </a:prstGeom>
        </p:spPr>
        <p:txBody>
          <a:bodyPr spcFirstLastPara="1" vert="horz" wrap="square" lIns="91425" tIns="91425" rIns="91425" bIns="91425" rtlCol="0" anchor="t" anchorCtr="0">
            <a:normAutofit/>
          </a:bodyPr>
          <a:lstStyle>
            <a:lvl1pPr marL="137160" lvl="0"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1pPr>
            <a:lvl2pPr marL="342900" lvl="1"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2pPr>
            <a:lvl3pPr marL="548640" lvl="2"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3pPr>
            <a:lvl4pPr marL="754380" lvl="3"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4pPr>
            <a:lvl5pPr marL="960120" lvl="4" indent="-13716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5pPr>
            <a:lvl6pPr marL="1200000" lvl="5"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6pPr>
            <a:lvl7pPr marL="1425000" lvl="6"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7pPr>
            <a:lvl8pPr marL="1650000" lvl="7"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8pPr>
            <a:lvl9pPr marL="1875000" lvl="8" indent="-171450" algn="ctr" defTabSz="685800" rtl="0" eaLnBrk="1" latinLnBrk="0" hangingPunct="1">
              <a:lnSpc>
                <a:spcPct val="100000"/>
              </a:lnSpc>
              <a:spcBef>
                <a:spcPts val="0"/>
              </a:spcBef>
              <a:spcAft>
                <a:spcPts val="0"/>
              </a:spcAft>
              <a:buClr>
                <a:schemeClr val="accent5"/>
              </a:buClr>
              <a:buSzPts val="2100"/>
              <a:buFont typeface="Wingdings" pitchFamily="2" charset="2"/>
              <a:buNone/>
              <a:defRPr sz="2100" kern="1200">
                <a:solidFill>
                  <a:schemeClr val="accent5"/>
                </a:solidFill>
                <a:latin typeface="+mn-lt"/>
                <a:ea typeface="+mn-ea"/>
                <a:cs typeface="+mn-cs"/>
              </a:defRPr>
            </a:lvl9pPr>
          </a:lstStyle>
          <a:p>
            <a:pPr marL="491490" lvl="1" indent="-285750" algn="l">
              <a:buFont typeface="Courier New" panose="02070309020205020404" pitchFamily="49" charset="0"/>
              <a:buChar char="o"/>
            </a:pPr>
            <a:r>
              <a:rPr lang="fr-GP" sz="1600" dirty="0">
                <a:solidFill>
                  <a:schemeClr val="tx1"/>
                </a:solidFill>
              </a:rPr>
              <a:t>Les premiers officiers noirs</a:t>
            </a:r>
          </a:p>
          <a:p>
            <a:pPr marL="285750" lvl="0" indent="-285750" algn="l">
              <a:buFont typeface="Arial" panose="020B0604020202020204" pitchFamily="34" charset="0"/>
              <a:buChar char="•"/>
            </a:pPr>
            <a:endParaRPr lang="fr-GP" sz="1600" dirty="0">
              <a:solidFill>
                <a:schemeClr val="tx1"/>
              </a:solidFill>
            </a:endParaRPr>
          </a:p>
        </p:txBody>
      </p:sp>
    </p:spTree>
    <p:extLst>
      <p:ext uri="{BB962C8B-B14F-4D97-AF65-F5344CB8AC3E}">
        <p14:creationId xmlns:p14="http://schemas.microsoft.com/office/powerpoint/2010/main" val="33221635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Type de boi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ype de bois">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ype de bois">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{1AB55485-A28D-C643-81EE-C3277E168A7E}TF09111146-77b2-4f36-846e-7cab5afe596cbcbd5e87-6b59aebae756</Template>
  <TotalTime>371</TotalTime>
  <Words>8312</Words>
  <Application>Microsoft Macintosh PowerPoint</Application>
  <PresentationFormat>Affichage à l'écran (16:9)</PresentationFormat>
  <Paragraphs>285</Paragraphs>
  <Slides>17</Slides>
  <Notes>17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Bookman Old Style</vt:lpstr>
      <vt:lpstr>Book Antiqua</vt:lpstr>
      <vt:lpstr>Lato</vt:lpstr>
      <vt:lpstr>Rockwell Condensed</vt:lpstr>
      <vt:lpstr>Rockwell</vt:lpstr>
      <vt:lpstr>Calibri</vt:lpstr>
      <vt:lpstr>Wingdings</vt:lpstr>
      <vt:lpstr>Courier New</vt:lpstr>
      <vt:lpstr>Roboto</vt:lpstr>
      <vt:lpstr>Lato Light</vt:lpstr>
      <vt:lpstr>Arial</vt:lpstr>
      <vt:lpstr>Rockwell Extra Bold</vt:lpstr>
      <vt:lpstr>Type de bois</vt:lpstr>
      <vt:lpstr>Ségrégation, racialisation et assimilation : les milices dans l’empire colonial</vt:lpstr>
      <vt:lpstr>Présentation PowerPoint</vt:lpstr>
      <vt:lpstr>les MILICES</vt:lpstr>
      <vt:lpstr>Interroger les Notions</vt:lpstr>
      <vt:lpstr>Interroger les Notions</vt:lpstr>
      <vt:lpstr>Interroger les Notions</vt:lpstr>
      <vt:lpstr>Premiers recours des hommes de couleur à la défense : entre ascension et ségrégation au début du XVIIIe siècle  </vt:lpstr>
      <vt:lpstr>Premiers recours des hommes de couleur à la défense : entre ascension et ségrégation au début du XVIIIe siècle  </vt:lpstr>
      <vt:lpstr>Premiers recours des hommes de couleur à la défense : entre ascension et ségrégation au début du XVIIIe siècle  </vt:lpstr>
      <vt:lpstr>Présentation PowerPoint</vt:lpstr>
      <vt:lpstr>Présentation PowerPoint</vt:lpstr>
      <vt:lpstr>Exclusion et racialisation dans la seconde partie du XVIIIe siècle  </vt:lpstr>
      <vt:lpstr>Présentation PowerPoint</vt:lpstr>
      <vt:lpstr>Assimilation  et racialisation à la fin du XVIIIe siècle ?</vt:lpstr>
      <vt:lpstr>Assimilation  et racialisation à la fin du XVIIIe siècle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D’esclave à officier ? Ascension, exclusion et racialisation des hommes de couleur dans l’empire colonial français au XVIIIe siècle</dc:title>
  <cp:lastModifiedBy> </cp:lastModifiedBy>
  <cp:revision>49</cp:revision>
  <dcterms:modified xsi:type="dcterms:W3CDTF">2026-03-30T17:13:41Z</dcterms:modified>
</cp:coreProperties>
</file>