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448" r:id="rId6"/>
    <p:sldId id="308" r:id="rId7"/>
    <p:sldId id="260" r:id="rId8"/>
    <p:sldId id="382" r:id="rId9"/>
    <p:sldId id="350" r:id="rId10"/>
    <p:sldId id="465" r:id="rId11"/>
    <p:sldId id="460" r:id="rId12"/>
    <p:sldId id="449" r:id="rId13"/>
    <p:sldId id="456" r:id="rId14"/>
    <p:sldId id="262" r:id="rId15"/>
    <p:sldId id="423" r:id="rId16"/>
    <p:sldId id="259" r:id="rId17"/>
    <p:sldId id="400" r:id="rId18"/>
    <p:sldId id="375" r:id="rId19"/>
    <p:sldId id="424" r:id="rId20"/>
    <p:sldId id="442" r:id="rId21"/>
    <p:sldId id="425" r:id="rId22"/>
    <p:sldId id="444" r:id="rId23"/>
    <p:sldId id="462" r:id="rId24"/>
    <p:sldId id="463" r:id="rId25"/>
    <p:sldId id="464" r:id="rId26"/>
    <p:sldId id="258" r:id="rId27"/>
    <p:sldId id="367" r:id="rId28"/>
    <p:sldId id="45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5CBF0-B37A-6AA2-6087-C175BF8D22DB}" v="159" dt="2026-05-20T12:19:01.266"/>
    <p1510:client id="{D374AC99-DA42-A599-99F1-8A3B05DB9809}" v="43" dt="2026-05-21T08:22:02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94619"/>
  </p:normalViewPr>
  <p:slideViewPr>
    <p:cSldViewPr snapToGrid="0">
      <p:cViewPr varScale="1">
        <p:scale>
          <a:sx n="109" d="100"/>
          <a:sy n="109" d="100"/>
        </p:scale>
        <p:origin x="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D0314-9AAB-471A-AA42-F2D2AAB4477B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E1DA4-87F1-4BBD-AAC2-D11E8C21B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11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1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7628E-ABB6-ABD3-B9F3-9856B738A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042470-FA5A-B580-B7D3-9FAD9897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CB1CEC-67C9-5056-457F-86B591F71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0E6D3F-E522-B2D1-A304-3F73FE72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D8403E-9020-687E-5122-78351003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24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63205-6EAC-B184-8191-C9CE81D6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44F201-649E-4481-A0BF-9C0982010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5C2887-3686-2FD5-4E96-A77DC37B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505AFC-FE26-AD95-9DCC-35DF49AE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8B7D2F-C0FD-C0A3-B271-A17E9CEA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78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23824C-0D32-45C1-03B3-43F98C4DD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5AECC5-4580-DF05-3F13-FFEAD7AB5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CF72E6-5CE7-F108-D22B-2767F6BC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4FD97D-9B60-B61A-F1E3-B629EE1C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46044B-9663-5618-2084-23D05A2B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5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01A49-E7F2-E0DD-0BF1-B77FDD27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38343-43CB-4478-77B8-80BCF008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0F036B-2B21-A1B5-603B-8365C1D2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0604CD-3DCB-3AF2-D213-9D8E89C3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777286-5422-2182-A0FE-1BAB5635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51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D0F28-2997-18E0-7730-B78EF097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02CA75-F50E-EDC3-15C7-42DD55C8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AC792A-1451-A697-A07C-CCEFF5FD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CCAF29-4D50-E6E2-6C92-00D7B40D8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A1FE9F-AFDA-8F96-CC6C-3B3FC171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85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E28A0-3C0D-6CC6-F373-9FC819D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3B60F-B813-D6E2-8E77-F81986ED4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005C84-EEDE-2515-5205-A85DDAEBA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384459-874B-A329-8753-95FD0583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B7A946-B8A0-3F7F-D797-E5750CBD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A859C2-0034-EDDA-2E8C-EF2F238A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C43A2-4B9F-4A17-BA6C-2F6FE25C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DD8A68-4CA7-0C73-F444-62417A51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17F8F6-4377-0A0B-E494-19164D66A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2C355C-A409-6841-E03D-8C54427A1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BBEF58-9F32-7F41-BE54-D9FF2AE07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8673BE-3ECD-E19B-0051-8FA351BB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9FCA7F-DC39-B0C2-3AED-47EF4F05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1FF64AB-C384-E260-E9D4-A4BE6A63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41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E3C1B-FCBD-C6B0-EA5D-37D797C4D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18572D-ED34-C91A-63E1-1966F6E07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92F9A8-9DDB-7DC6-415D-510A3A18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221E3D-BE5B-99E7-1A92-A5D814F7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84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91C1CE-DB78-2A60-E680-95BD8FF6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AF46DD-7D06-AD3A-A22A-BA75DD03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B33D6C-A732-5696-19E4-4C13EF47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33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0C75A-0F89-2730-DD8F-041D4F52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7EC856-F007-8B13-2441-32B02764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CF0EA1-0861-B74D-2560-890DB7706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D9C74D-4050-F8E4-BC87-4421D56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B8C6D5-2A1D-2225-6804-8239D1E1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96A1E8-8D01-F8CE-1D10-A12B684E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96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71E09-44FB-9B1B-8CF8-E6D8F658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8F1A4C-31FB-0FAF-C115-449FCA497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0E2CA4-617F-4641-C167-D509AA2E0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8C6F80-B5E3-FACD-7F4B-7D4FEADC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1ED70-4812-F986-B662-00889D59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8DDA3F-FC39-F46B-170A-A25E5A15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2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AA49A6-F6EF-CB80-08DF-E204588A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238BD-711D-5A63-9618-E882B3716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01ED6C-6DF6-E18C-4745-29541A421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6AAA59-37DA-47C7-B2C7-060D3B2E2482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EE3E71-8737-52EF-D331-D380DB928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C97A32-4613-74A8-A3B5-02025DB1A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urplan.com/orga/17311/survey/1128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sclavesenamerique.org/ressources/" TargetMode="External"/><Relationship Id="rId3" Type="http://schemas.openxmlformats.org/officeDocument/2006/relationships/image" Target="../media/image63.png"/><Relationship Id="rId7" Type="http://schemas.openxmlformats.org/officeDocument/2006/relationships/hyperlink" Target="http://www.marronnage.info/fr/corpus.ph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avevoyages.org/voyage/database#timelapse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moire-esclavage.org/podcast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03D10264-C6B0-FE16-4CD9-678D9C77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11"/>
            <a:ext cx="12338183" cy="70566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0238D7-08F0-6728-B9BD-676494258885}"/>
              </a:ext>
            </a:extLst>
          </p:cNvPr>
          <p:cNvSpPr txBox="1"/>
          <p:nvPr/>
        </p:nvSpPr>
        <p:spPr>
          <a:xfrm>
            <a:off x="44530" y="3844838"/>
            <a:ext cx="41523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Rim </a:t>
            </a:r>
            <a:r>
              <a:rPr lang="fr-FR" sz="3200" dirty="0" err="1">
                <a:solidFill>
                  <a:schemeClr val="bg1"/>
                </a:solidFill>
              </a:rPr>
              <a:t>Rejichi</a:t>
            </a:r>
            <a:endParaRPr lang="fr-FR" sz="32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Responsable du programme </a:t>
            </a:r>
          </a:p>
          <a:p>
            <a:r>
              <a:rPr lang="fr-FR" sz="2800" dirty="0">
                <a:solidFill>
                  <a:schemeClr val="bg1"/>
                </a:solidFill>
              </a:rPr>
              <a:t>Jeunesse, </a:t>
            </a: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800" dirty="0">
                <a:solidFill>
                  <a:schemeClr val="bg1"/>
                </a:solidFill>
              </a:rPr>
              <a:t>ducation, Formations - FME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12F41A-4C46-8E8C-B69C-B286783C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5" y="-28919"/>
            <a:ext cx="5273871" cy="70266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698B3F-063D-E9AF-5881-A7E2CC0A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22" y="1739741"/>
            <a:ext cx="2294078" cy="10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A8C8-2F19-D22E-8450-054A18CD5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20235D-C50F-B84C-26A7-3CE90EDD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F09CA1-D025-6203-3470-138B32F75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65" y="1913756"/>
            <a:ext cx="11925835" cy="538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296686A4-164E-9414-ACC0-5106F321D8D0}"/>
              </a:ext>
            </a:extLst>
          </p:cNvPr>
          <p:cNvSpPr/>
          <p:nvPr/>
        </p:nvSpPr>
        <p:spPr>
          <a:xfrm>
            <a:off x="0" y="-40942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50EBA8DE-C26E-5B3F-9A89-343E23A89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519" y="210082"/>
            <a:ext cx="1187984" cy="10810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34DAC1-B6DF-8EA5-F5E0-5AEFF555862B}"/>
              </a:ext>
            </a:extLst>
          </p:cNvPr>
          <p:cNvSpPr txBox="1"/>
          <p:nvPr/>
        </p:nvSpPr>
        <p:spPr>
          <a:xfrm>
            <a:off x="2768368" y="365125"/>
            <a:ext cx="704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Ressources sur la Loi Taubira</a:t>
            </a:r>
          </a:p>
        </p:txBody>
      </p:sp>
      <p:pic>
        <p:nvPicPr>
          <p:cNvPr id="9" name="Image 8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8F22E20C-EC8C-EB8F-E027-6295A435E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8" y="858436"/>
            <a:ext cx="1748005" cy="8831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943BB0-A8A9-94AD-1292-1AC62FD69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4680"/>
            <a:ext cx="3487362" cy="49182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2AE628-F687-6EB1-53C0-B95819711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382" y="1784680"/>
            <a:ext cx="3371260" cy="49965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DDE274-FB9A-4C18-3BE5-F7916C99D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24" y="1491863"/>
            <a:ext cx="2859865" cy="25603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51CCAF-6AFC-F672-B642-246FFC967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622" y="3429000"/>
            <a:ext cx="4020111" cy="323895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BADE691-E7F1-5FB8-6F36-0099C45F9E00}"/>
              </a:ext>
            </a:extLst>
          </p:cNvPr>
          <p:cNvSpPr txBox="1"/>
          <p:nvPr/>
        </p:nvSpPr>
        <p:spPr>
          <a:xfrm>
            <a:off x="9834589" y="1690688"/>
            <a:ext cx="2262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Corpus de textes et de documents de 1794 à aujourd’hui avec des questions et des activités pour comprendre l’évolution et la constitution de la notion de crime contre l’humanité</a:t>
            </a:r>
          </a:p>
        </p:txBody>
      </p:sp>
    </p:spTree>
    <p:extLst>
      <p:ext uri="{BB962C8B-B14F-4D97-AF65-F5344CB8AC3E}">
        <p14:creationId xmlns:p14="http://schemas.microsoft.com/office/powerpoint/2010/main" val="13665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18A5E-1B4D-6510-5602-ADEF2C31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7CD16919-4B52-F25E-8DD5-4D4E2D425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8CDB8F29-047E-51E7-13A5-917DCA579662}"/>
              </a:ext>
            </a:extLst>
          </p:cNvPr>
          <p:cNvSpPr txBox="1">
            <a:spLocks/>
          </p:cNvSpPr>
          <p:nvPr/>
        </p:nvSpPr>
        <p:spPr>
          <a:xfrm>
            <a:off x="5921920" y="1506959"/>
            <a:ext cx="6096000" cy="177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fr-FR" sz="2400" dirty="0">
                <a:solidFill>
                  <a:schemeClr val="bg1"/>
                </a:solidFill>
              </a:rPr>
              <a:t>RACONTER</a:t>
            </a:r>
            <a:r>
              <a:rPr lang="fr-FR" sz="2400" spc="110" dirty="0">
                <a:solidFill>
                  <a:schemeClr val="bg1"/>
                </a:solidFill>
              </a:rPr>
              <a:t>  </a:t>
            </a:r>
            <a:r>
              <a:rPr lang="fr-FR" sz="2400" dirty="0">
                <a:solidFill>
                  <a:schemeClr val="bg1"/>
                </a:solidFill>
              </a:rPr>
              <a:t>L’ESCLAVAGE</a:t>
            </a:r>
            <a:r>
              <a:rPr lang="fr-FR" sz="2400" spc="165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ET</a:t>
            </a:r>
            <a:r>
              <a:rPr lang="fr-FR" sz="2400" spc="11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SES</a:t>
            </a:r>
            <a:r>
              <a:rPr lang="fr-FR" sz="2400" spc="140" dirty="0">
                <a:solidFill>
                  <a:schemeClr val="bg1"/>
                </a:solidFill>
              </a:rPr>
              <a:t> </a:t>
            </a:r>
            <a:r>
              <a:rPr lang="fr-FR" sz="2400" spc="-10" dirty="0">
                <a:solidFill>
                  <a:schemeClr val="bg1"/>
                </a:solidFill>
              </a:rPr>
              <a:t>H</a:t>
            </a:r>
            <a:r>
              <a:rPr lang="fr-FR" sz="24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400" spc="-10" dirty="0">
                <a:solidFill>
                  <a:schemeClr val="bg1"/>
                </a:solidFill>
              </a:rPr>
              <a:t>RITAGES</a:t>
            </a:r>
          </a:p>
          <a:p>
            <a:pPr marL="0" marR="311150" indent="0">
              <a:lnSpc>
                <a:spcPct val="104900"/>
              </a:lnSpc>
              <a:buNone/>
            </a:pP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La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Fondation</a:t>
            </a:r>
            <a:r>
              <a:rPr lang="fr-FR" sz="1400" spc="4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met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à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5" dirty="0">
                <a:solidFill>
                  <a:schemeClr val="bg1"/>
                </a:solidFill>
                <a:latin typeface="Tahoma"/>
                <a:cs typeface="Tahoma"/>
              </a:rPr>
              <a:t>disposition</a:t>
            </a:r>
            <a:r>
              <a:rPr lang="fr-FR" sz="1400" spc="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son</a:t>
            </a:r>
            <a:r>
              <a:rPr lang="fr-FR" sz="1400" spc="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5" dirty="0">
                <a:solidFill>
                  <a:schemeClr val="bg1"/>
                </a:solidFill>
                <a:latin typeface="Tahoma"/>
                <a:cs typeface="Tahoma"/>
              </a:rPr>
              <a:t>exposition</a:t>
            </a:r>
            <a:r>
              <a:rPr lang="fr-FR" sz="1400" spc="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25" dirty="0">
                <a:solidFill>
                  <a:schemeClr val="bg1"/>
                </a:solidFill>
                <a:latin typeface="Tahoma"/>
                <a:cs typeface="Tahoma"/>
              </a:rPr>
              <a:t>sur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l’esclavage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en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18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panneaux</a:t>
            </a:r>
            <a:r>
              <a:rPr lang="fr-FR" sz="1400" spc="6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#</a:t>
            </a:r>
            <a:r>
              <a:rPr lang="fr-FR" sz="1400" spc="-10" dirty="0" err="1">
                <a:solidFill>
                  <a:schemeClr val="bg1"/>
                </a:solidFill>
                <a:latin typeface="Tahoma"/>
                <a:cs typeface="Tahoma"/>
              </a:rPr>
              <a:t>Cestnotrehistoire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,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retraçant</a:t>
            </a:r>
            <a:r>
              <a:rPr lang="fr-FR" sz="1400" spc="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quatre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siècles</a:t>
            </a:r>
            <a:r>
              <a:rPr lang="fr-FR" sz="1400" spc="114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d’histoire</a:t>
            </a:r>
            <a:r>
              <a:rPr lang="fr-FR" sz="1400" spc="9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110" dirty="0">
                <a:solidFill>
                  <a:schemeClr val="bg1"/>
                </a:solidFill>
                <a:latin typeface="Tahoma"/>
                <a:cs typeface="Tahoma"/>
              </a:rPr>
              <a:t>de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40" dirty="0">
                <a:solidFill>
                  <a:schemeClr val="bg1"/>
                </a:solidFill>
                <a:latin typeface="Tahoma"/>
                <a:cs typeface="Tahoma"/>
              </a:rPr>
              <a:t>France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.</a:t>
            </a: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lang="fr-FR" sz="1400" spc="-1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0" marR="5080" indent="0">
              <a:lnSpc>
                <a:spcPct val="103000"/>
              </a:lnSpc>
              <a:buNone/>
            </a:pPr>
            <a:endParaRPr lang="fr-FR" sz="1400" u="sng" spc="-45" dirty="0">
              <a:uFill>
                <a:solidFill>
                  <a:srgbClr val="001F5F"/>
                </a:solidFill>
              </a:uFill>
              <a:latin typeface="Tahoma"/>
              <a:cs typeface="Tahoma"/>
              <a:hlinkClick r:id="rId3"/>
            </a:endParaRPr>
          </a:p>
        </p:txBody>
      </p:sp>
      <p:pic>
        <p:nvPicPr>
          <p:cNvPr id="4" name="Image 3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35FBB3BB-FB15-A036-53EB-963F02F6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02" y="1660849"/>
            <a:ext cx="5481516" cy="47813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7AB26D-3439-6462-6285-3724D7BAB958}"/>
              </a:ext>
            </a:extLst>
          </p:cNvPr>
          <p:cNvSpPr txBox="1"/>
          <p:nvPr/>
        </p:nvSpPr>
        <p:spPr>
          <a:xfrm>
            <a:off x="4058817" y="226592"/>
            <a:ext cx="4581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PROPOSER DES RESSOURCES</a:t>
            </a:r>
            <a:br>
              <a:rPr lang="es-ES" sz="1800" dirty="0">
                <a:solidFill>
                  <a:schemeClr val="bg1"/>
                </a:solidFill>
              </a:rPr>
            </a:br>
            <a:r>
              <a:rPr lang="es-ES" sz="1800" dirty="0">
                <a:solidFill>
                  <a:schemeClr val="bg1"/>
                </a:solidFill>
              </a:rPr>
              <a:t>EXPOSITION #CESTNOTREHISTOIRE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B2A419-3C6F-D5BE-3BB5-FED83F58DFF5}"/>
              </a:ext>
            </a:extLst>
          </p:cNvPr>
          <p:cNvSpPr txBox="1"/>
          <p:nvPr/>
        </p:nvSpPr>
        <p:spPr>
          <a:xfrm>
            <a:off x="6025334" y="2902803"/>
            <a:ext cx="58891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fr-FR" sz="1400" b="1" dirty="0">
                <a:solidFill>
                  <a:schemeClr val="bg1"/>
                </a:solidFill>
              </a:rPr>
              <a:t>Une histoire longue</a:t>
            </a:r>
            <a:r>
              <a:rPr lang="fr-FR" sz="1400" dirty="0">
                <a:solidFill>
                  <a:schemeClr val="bg1"/>
                </a:solidFill>
              </a:rPr>
              <a:t> : 4 siècles d’histoire coloniale qui forment un continuum jusqu’à aujourd’hui</a:t>
            </a:r>
          </a:p>
          <a:p>
            <a:pPr lvl="0" fontAlgn="base"/>
            <a:endParaRPr lang="fr-FR" sz="1400" dirty="0">
              <a:solidFill>
                <a:schemeClr val="bg1"/>
              </a:solidFill>
            </a:endParaRPr>
          </a:p>
          <a:p>
            <a:pPr fontAlgn="base"/>
            <a:r>
              <a:rPr lang="fr-FR" sz="1400" b="1" dirty="0">
                <a:solidFill>
                  <a:schemeClr val="bg1"/>
                </a:solidFill>
              </a:rPr>
              <a:t>Une ligne du temps </a:t>
            </a:r>
            <a:r>
              <a:rPr lang="fr-FR" sz="1400" dirty="0">
                <a:solidFill>
                  <a:schemeClr val="bg1"/>
                </a:solidFill>
              </a:rPr>
              <a:t>pour se repérer avec des jalons chronologiques </a:t>
            </a:r>
            <a:r>
              <a:rPr lang="fr-FR" sz="1400" b="1" dirty="0">
                <a:solidFill>
                  <a:schemeClr val="bg1"/>
                </a:solidFill>
              </a:rPr>
              <a:t>peu nombreux mais forts </a:t>
            </a:r>
            <a:r>
              <a:rPr lang="fr-FR" sz="1400" dirty="0">
                <a:solidFill>
                  <a:schemeClr val="bg1"/>
                </a:solidFill>
              </a:rPr>
              <a:t>comme 1685 ou 1802</a:t>
            </a:r>
          </a:p>
          <a:p>
            <a:pPr fontAlgn="base"/>
            <a:r>
              <a:rPr lang="fr-FR" sz="1400" dirty="0">
                <a:solidFill>
                  <a:schemeClr val="bg1"/>
                </a:solidFill>
              </a:rPr>
              <a:t> </a:t>
            </a:r>
          </a:p>
          <a:p>
            <a:pPr lvl="0" fontAlgn="base"/>
            <a:r>
              <a:rPr lang="fr-FR" sz="1400" b="1" dirty="0">
                <a:solidFill>
                  <a:schemeClr val="bg1"/>
                </a:solidFill>
              </a:rPr>
              <a:t>Une histoire de l’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1400" b="1" dirty="0">
                <a:solidFill>
                  <a:schemeClr val="bg1"/>
                </a:solidFill>
              </a:rPr>
              <a:t>tat français</a:t>
            </a:r>
            <a:r>
              <a:rPr lang="fr-FR" sz="1400" dirty="0">
                <a:solidFill>
                  <a:schemeClr val="bg1"/>
                </a:solidFill>
              </a:rPr>
              <a:t>  </a:t>
            </a:r>
          </a:p>
          <a:p>
            <a:pPr fontAlgn="base"/>
            <a:r>
              <a:rPr lang="fr-FR" sz="1400" dirty="0">
                <a:solidFill>
                  <a:schemeClr val="bg1"/>
                </a:solidFill>
              </a:rPr>
              <a:t> </a:t>
            </a:r>
          </a:p>
          <a:p>
            <a:pPr lvl="0" fontAlgn="base"/>
            <a:r>
              <a:rPr lang="fr-FR" sz="1400" b="1" dirty="0">
                <a:solidFill>
                  <a:schemeClr val="bg1"/>
                </a:solidFill>
              </a:rPr>
              <a:t>Une histoire de la République française</a:t>
            </a:r>
            <a:endParaRPr lang="fr-FR" sz="1400" dirty="0">
              <a:solidFill>
                <a:schemeClr val="bg1"/>
              </a:solidFill>
            </a:endParaRPr>
          </a:p>
          <a:p>
            <a:pPr fontAlgn="base"/>
            <a:r>
              <a:rPr lang="fr-FR" sz="1400" dirty="0">
                <a:solidFill>
                  <a:schemeClr val="bg1"/>
                </a:solidFill>
              </a:rPr>
              <a:t>Les valeurs républicaines se sont forgées dans le combat contre la traite et l’esclavage.</a:t>
            </a:r>
          </a:p>
          <a:p>
            <a:pPr fontAlgn="base"/>
            <a:r>
              <a:rPr lang="fr-FR" sz="1400" dirty="0">
                <a:solidFill>
                  <a:schemeClr val="bg1"/>
                </a:solidFill>
              </a:rPr>
              <a:t> </a:t>
            </a:r>
          </a:p>
          <a:p>
            <a:pPr lvl="0" fontAlgn="base"/>
            <a:r>
              <a:rPr lang="fr-FR" sz="1400" b="1" dirty="0">
                <a:solidFill>
                  <a:schemeClr val="bg1"/>
                </a:solidFill>
              </a:rPr>
              <a:t>Des histoires d’hommes et de femmes, célèbres ou anonymes : résistants, combattants, qui ont dénoncé l’esclavage et la traite</a:t>
            </a:r>
            <a:r>
              <a:rPr lang="fr-FR" sz="1400" dirty="0">
                <a:solidFill>
                  <a:schemeClr val="bg1"/>
                </a:solidFill>
              </a:rPr>
              <a:t> </a:t>
            </a:r>
          </a:p>
          <a:p>
            <a:pPr lvl="0" fontAlgn="base"/>
            <a:endParaRPr lang="fr-FR" sz="1400" dirty="0">
              <a:solidFill>
                <a:schemeClr val="bg1"/>
              </a:solidFill>
            </a:endParaRPr>
          </a:p>
          <a:p>
            <a:pPr lvl="0" fontAlgn="base"/>
            <a:r>
              <a:rPr lang="fr-FR" sz="1400" dirty="0">
                <a:solidFill>
                  <a:schemeClr val="bg1"/>
                </a:solidFill>
              </a:rPr>
              <a:t>Des définitions, des chiffres, des cartes, des ressources numériques, etc.</a:t>
            </a:r>
          </a:p>
        </p:txBody>
      </p:sp>
    </p:spTree>
    <p:extLst>
      <p:ext uri="{BB962C8B-B14F-4D97-AF65-F5344CB8AC3E}">
        <p14:creationId xmlns:p14="http://schemas.microsoft.com/office/powerpoint/2010/main" val="366620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PROPOSER DES RESSOURCES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L’EXPOSITION 20 figures résistantes à l’esclavage</a:t>
            </a:r>
            <a:endParaRPr lang="es-ES" sz="3600" b="1" i="1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FE309D-9461-7BFB-E5FE-0CF49E93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640" y="123102"/>
            <a:ext cx="929609" cy="8459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108785"/>
            <a:ext cx="665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85B17-8380-C705-39DD-D7674517EE99}"/>
              </a:ext>
            </a:extLst>
          </p:cNvPr>
          <p:cNvSpPr txBox="1"/>
          <p:nvPr/>
        </p:nvSpPr>
        <p:spPr>
          <a:xfrm>
            <a:off x="4651004" y="1785904"/>
            <a:ext cx="6497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/>
              <a:t>20 Portraits d’hommes et de femmes                        </a:t>
            </a:r>
            <a:r>
              <a:rPr lang="fr-FR" sz="2200" dirty="0"/>
              <a:t>,</a:t>
            </a:r>
          </a:p>
          <a:p>
            <a:r>
              <a:rPr lang="fr-FR" sz="2200" dirty="0"/>
              <a:t>de Toussaint Louverture à Christiane Taubira, </a:t>
            </a:r>
          </a:p>
          <a:p>
            <a:r>
              <a:rPr lang="fr-FR" sz="2200" dirty="0"/>
              <a:t>du Chevalier de Saint-Georges à Euzhan Palcy</a:t>
            </a:r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6" name="Image 5" descr="Une image contenant Visage humain, personne, homme, graphisme&#10;&#10;Le contenu généré par l’IA peut être incorrect.">
            <a:extLst>
              <a:ext uri="{FF2B5EF4-FFF2-40B4-BE49-F238E27FC236}">
                <a16:creationId xmlns:a16="http://schemas.microsoft.com/office/drawing/2014/main" id="{244207F2-8476-34E4-9924-8586AB47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6" y="1759914"/>
            <a:ext cx="3898399" cy="504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D085B9-2B1F-3729-D260-2454AB75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1" y="3080516"/>
            <a:ext cx="6659552" cy="3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53ED8633-C973-661C-26CF-1CA5AAE1C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" y="-57847"/>
            <a:ext cx="1674429" cy="8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7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DEB3-45CC-0B47-2CA3-0538CD6F6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0B09B256-5625-C3BB-6A84-BCEBBAB8D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CC0749B2-B661-EFD9-5EDE-7FE94C6EB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99" y="1983114"/>
            <a:ext cx="6278368" cy="4221743"/>
          </a:xfrm>
          <a:prstGeom prst="rect">
            <a:avLst/>
          </a:prstGeom>
        </p:spPr>
      </p:pic>
      <p:pic>
        <p:nvPicPr>
          <p:cNvPr id="6" name="Image 5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63082077-C77C-F706-1571-B3F9947FA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09" y="0"/>
            <a:ext cx="3337707" cy="6858000"/>
          </a:xfrm>
          <a:prstGeom prst="rect">
            <a:avLst/>
          </a:prstGeom>
        </p:spPr>
      </p:pic>
      <p:pic>
        <p:nvPicPr>
          <p:cNvPr id="8" name="Image 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7144957F-FCAD-706B-272B-6650A31B1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6479" y="2164701"/>
            <a:ext cx="1143160" cy="11336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438E48-0A13-0D69-11D6-38385A0646BE}"/>
              </a:ext>
            </a:extLst>
          </p:cNvPr>
          <p:cNvSpPr txBox="1"/>
          <p:nvPr/>
        </p:nvSpPr>
        <p:spPr>
          <a:xfrm>
            <a:off x="3175060" y="653143"/>
            <a:ext cx="3337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 carte des lieux de mémoire pour accompagner le plan DILCRAH</a:t>
            </a:r>
          </a:p>
        </p:txBody>
      </p:sp>
    </p:spTree>
    <p:extLst>
      <p:ext uri="{BB962C8B-B14F-4D97-AF65-F5344CB8AC3E}">
        <p14:creationId xmlns:p14="http://schemas.microsoft.com/office/powerpoint/2010/main" val="245129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PROPOSER DES RESSOURCES POUR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fr-FR" sz="3600" dirty="0"/>
              <a:t>Accompagner</a:t>
            </a:r>
            <a:r>
              <a:rPr lang="es-ES" sz="3600" dirty="0"/>
              <a:t> le concours de la Flamme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1FDB21-3EC9-01BD-1D2D-F7BEAFA0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56" y="1624217"/>
            <a:ext cx="3572346" cy="51399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E0C876-8F3E-0C77-513F-EAC1FD61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586" y="1443841"/>
            <a:ext cx="2787822" cy="3970318"/>
          </a:xfrm>
          <a:prstGeom prst="rect">
            <a:avLst/>
          </a:prstGeom>
        </p:spPr>
      </p:pic>
      <p:pic>
        <p:nvPicPr>
          <p:cNvPr id="7" name="Image 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5F3249D6-A5E8-1B40-E697-4B5D1C5AE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85"/>
            <a:ext cx="2139819" cy="10810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F4096D-6AE2-9E9F-D605-CC03FCFC2FD2}"/>
              </a:ext>
            </a:extLst>
          </p:cNvPr>
          <p:cNvSpPr txBox="1">
            <a:spLocks/>
          </p:cNvSpPr>
          <p:nvPr/>
        </p:nvSpPr>
        <p:spPr>
          <a:xfrm>
            <a:off x="3895191" y="1963889"/>
            <a:ext cx="3009701" cy="692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Apports scientifiques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B5A4F0-693E-A666-505D-D9757C42F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023" y="2794815"/>
            <a:ext cx="2699817" cy="39703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2DE10F1-5DF5-68C0-A85C-227F60F0C21B}"/>
              </a:ext>
            </a:extLst>
          </p:cNvPr>
          <p:cNvSpPr txBox="1"/>
          <p:nvPr/>
        </p:nvSpPr>
        <p:spPr>
          <a:xfrm>
            <a:off x="3619358" y="2794815"/>
            <a:ext cx="39537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Relecture par Cécile Vidal</a:t>
            </a:r>
          </a:p>
          <a:p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Femmes actrices de l’histoire : travailleuses, guérisseuse, résistantes, abolitionnistes, etc.</a:t>
            </a:r>
          </a:p>
          <a:p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Déconstruction des stéréotypes : hypersexualisation, invisibilisation</a:t>
            </a:r>
          </a:p>
          <a:p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Transmission des savoirs et mémoires collectives</a:t>
            </a:r>
          </a:p>
          <a:p>
            <a:endParaRPr lang="fr-FR" sz="1600" b="1" dirty="0"/>
          </a:p>
          <a:p>
            <a:r>
              <a:rPr lang="fr-FR" sz="1600" b="1" dirty="0"/>
              <a:t>DP construit autour du socle de la FME : Histoire, culture et citoyenneté</a:t>
            </a:r>
          </a:p>
        </p:txBody>
      </p:sp>
    </p:spTree>
    <p:extLst>
      <p:ext uri="{BB962C8B-B14F-4D97-AF65-F5344CB8AC3E}">
        <p14:creationId xmlns:p14="http://schemas.microsoft.com/office/powerpoint/2010/main" val="88261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TRAVAILLER EN INTERDISCIPLINARIT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3D6C2D-EE59-B6CE-9290-AE33B8D2A264}"/>
              </a:ext>
            </a:extLst>
          </p:cNvPr>
          <p:cNvSpPr txBox="1"/>
          <p:nvPr/>
        </p:nvSpPr>
        <p:spPr>
          <a:xfrm>
            <a:off x="5088871" y="2095533"/>
            <a:ext cx="66893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Approche pluridisciplinaire : histoire, littérature, arts, EMC, etc.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Activités prêtes à l’emploi : récits, contes, analyses d’images fixes ou mobiles, oralité, écriture, débats autour des enjeux contemporains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Adaptables selon profils de classe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Genre : clé de lecture de l’esclavage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Faire le lien Passé ↔ Présent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Dignité, mémoire, justice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715259-2ED2-D776-714F-6DAA90A85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7" y="1779561"/>
            <a:ext cx="3588683" cy="5078439"/>
          </a:xfrm>
          <a:prstGeom prst="rect">
            <a:avLst/>
          </a:prstGeom>
        </p:spPr>
      </p:pic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C5B262C0-BB84-410E-8F38-93B9FCD5C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269909"/>
            <a:ext cx="2139819" cy="1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3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TRAVAILLER EN INTERDISCIPLINARITE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E1BF08-0DD9-E8D6-CA56-57955FBEA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1350974"/>
            <a:ext cx="4339998" cy="53539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874530-D6DA-5EF8-7916-E771AE2E2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593" y="1350974"/>
            <a:ext cx="4637496" cy="55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7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TRAVAILLER EN INTERDISCIPLINARIT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FCCAD8-6CDE-AA40-EBB0-A7BDF7A3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1350974"/>
            <a:ext cx="6624637" cy="55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6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748CA7-0812-F142-F75F-8AF1ED09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608013"/>
            <a:ext cx="6477000" cy="584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64E258-66BD-70DA-2CDF-0BC29A5B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0" y="508000"/>
            <a:ext cx="4659586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3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74A5F3-A173-770D-1A58-7C7AC66B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52" y="1"/>
            <a:ext cx="53839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6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87548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b="1" dirty="0"/>
              <a:t>UNE FONDATION NATIONALE 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06FFB9D-B18E-7981-BCFA-57CBF6ED1B66}"/>
              </a:ext>
            </a:extLst>
          </p:cNvPr>
          <p:cNvSpPr txBox="1">
            <a:spLocks/>
          </p:cNvSpPr>
          <p:nvPr/>
        </p:nvSpPr>
        <p:spPr>
          <a:xfrm>
            <a:off x="7027007" y="2190749"/>
            <a:ext cx="3385757" cy="581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/>
              <a:t>Trois missions</a:t>
            </a:r>
          </a:p>
        </p:txBody>
      </p:sp>
      <p:pic>
        <p:nvPicPr>
          <p:cNvPr id="7" name="Image 6" descr="Une image contenant Visage humain, personne, habits, femme&#10;&#10;Description générée automatiquement">
            <a:extLst>
              <a:ext uri="{FF2B5EF4-FFF2-40B4-BE49-F238E27FC236}">
                <a16:creationId xmlns:a16="http://schemas.microsoft.com/office/drawing/2014/main" id="{C18E3119-262E-148F-C5B4-5AD6812B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9124" r="26140" b="31867"/>
          <a:stretch/>
        </p:blipFill>
        <p:spPr>
          <a:xfrm>
            <a:off x="3442728" y="4072719"/>
            <a:ext cx="1530767" cy="191678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DAFDF2C-312E-D9BC-698D-CD4B887DD572}"/>
              </a:ext>
            </a:extLst>
          </p:cNvPr>
          <p:cNvSpPr txBox="1">
            <a:spLocks/>
          </p:cNvSpPr>
          <p:nvPr/>
        </p:nvSpPr>
        <p:spPr>
          <a:xfrm>
            <a:off x="6644081" y="3105449"/>
            <a:ext cx="5436021" cy="1167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Transmettre </a:t>
            </a:r>
            <a:r>
              <a:rPr lang="fr-FR" sz="2400" dirty="0"/>
              <a:t>l’histoire française de l’esclavage et des luttes pour l’égalité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Valoriser </a:t>
            </a:r>
            <a:r>
              <a:rPr lang="fr-FR" sz="2400" dirty="0"/>
              <a:t>les héritages culturels, artistiques et humains de cette histoire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Promouvoir </a:t>
            </a:r>
            <a:r>
              <a:rPr lang="fr-FR" sz="2400" dirty="0"/>
              <a:t>les valeurs républicaines contre le racisme, les discriminations et l’esclavage moderne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8992A2F-C382-058D-2E7A-4561DB53EFF1}"/>
              </a:ext>
            </a:extLst>
          </p:cNvPr>
          <p:cNvSpPr txBox="1">
            <a:spLocks/>
          </p:cNvSpPr>
          <p:nvPr/>
        </p:nvSpPr>
        <p:spPr>
          <a:xfrm>
            <a:off x="215285" y="2156236"/>
            <a:ext cx="6229504" cy="1498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L’origine </a:t>
            </a:r>
            <a:r>
              <a:rPr lang="fr-FR" sz="2400" dirty="0"/>
              <a:t>: la loi Taubira en 2001 </a:t>
            </a:r>
          </a:p>
          <a:p>
            <a:pPr marL="0" indent="0">
              <a:buNone/>
            </a:pPr>
            <a:r>
              <a:rPr lang="fr-FR" sz="2400" dirty="0"/>
              <a:t>                        (25 ans en 2026)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Création</a:t>
            </a:r>
            <a:r>
              <a:rPr lang="fr-FR" sz="2400" dirty="0"/>
              <a:t> en novembre 2019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Installation </a:t>
            </a:r>
            <a:r>
              <a:rPr lang="fr-FR" sz="2400" dirty="0"/>
              <a:t>à l’hôtel de la marine en 2021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68502E-9C7F-30BB-9C07-6BC0295D42BF}"/>
              </a:ext>
            </a:extLst>
          </p:cNvPr>
          <p:cNvSpPr txBox="1"/>
          <p:nvPr/>
        </p:nvSpPr>
        <p:spPr>
          <a:xfrm>
            <a:off x="553396" y="6073046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Jean-Marc AYRAULT</a:t>
            </a: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0FE193-7126-2860-6C66-98CA929FE250}"/>
              </a:ext>
            </a:extLst>
          </p:cNvPr>
          <p:cNvSpPr txBox="1"/>
          <p:nvPr/>
        </p:nvSpPr>
        <p:spPr>
          <a:xfrm>
            <a:off x="3463286" y="6087934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Aïssata SECK</a:t>
            </a:r>
            <a:endParaRPr lang="en-US" dirty="0"/>
          </a:p>
        </p:txBody>
      </p:sp>
      <p:pic>
        <p:nvPicPr>
          <p:cNvPr id="14" name="Image 13" descr="Une image contenant Visage humain, habits, personne, Blazer&#10;&#10;Description générée automatiquement">
            <a:extLst>
              <a:ext uri="{FF2B5EF4-FFF2-40B4-BE49-F238E27FC236}">
                <a16:creationId xmlns:a16="http://schemas.microsoft.com/office/drawing/2014/main" id="{9C599A77-9DDF-80F6-583B-2F7ABAF9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6217" r="2250" b="19694"/>
          <a:stretch/>
        </p:blipFill>
        <p:spPr>
          <a:xfrm>
            <a:off x="591734" y="4072719"/>
            <a:ext cx="1530768" cy="1885769"/>
          </a:xfrm>
          <a:prstGeom prst="rect">
            <a:avLst/>
          </a:prstGeom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F3FF648-BDA1-AB93-F16E-534A43EF8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5" y="138623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5146479E-FCC2-DC16-A69E-A5A7B3CE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81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personne, Site web&#10;&#10;Le contenu généré par l’IA peut être incorrect.">
            <a:extLst>
              <a:ext uri="{FF2B5EF4-FFF2-40B4-BE49-F238E27FC236}">
                <a16:creationId xmlns:a16="http://schemas.microsoft.com/office/drawing/2014/main" id="{43CA479D-429B-FCCB-B13F-E3631C4E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3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Brochure, Site web&#10;&#10;Le contenu généré par l’IA peut être incorrect.">
            <a:extLst>
              <a:ext uri="{FF2B5EF4-FFF2-40B4-BE49-F238E27FC236}">
                <a16:creationId xmlns:a16="http://schemas.microsoft.com/office/drawing/2014/main" id="{94A98AAD-424A-7556-AA8A-BFF43371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9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59C8-E45A-F1A6-83AE-546A9275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1B0C2079-238F-990F-4571-5DF2EB4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AADE97-287B-0745-3F76-602E94E3FD1C}"/>
              </a:ext>
            </a:extLst>
          </p:cNvPr>
          <p:cNvSpPr txBox="1"/>
          <p:nvPr/>
        </p:nvSpPr>
        <p:spPr>
          <a:xfrm>
            <a:off x="3212063" y="519376"/>
            <a:ext cx="6162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200" dirty="0"/>
              <a:t>RENOUVELER LES APPROCHES</a:t>
            </a:r>
          </a:p>
        </p:txBody>
      </p:sp>
      <p:pic>
        <p:nvPicPr>
          <p:cNvPr id="6" name="Image 5" descr="Une image contenant texte, capture d’écran, Police, Marque&#10;&#10;Le contenu généré par l’IA peut être incorrect.">
            <a:extLst>
              <a:ext uri="{FF2B5EF4-FFF2-40B4-BE49-F238E27FC236}">
                <a16:creationId xmlns:a16="http://schemas.microsoft.com/office/drawing/2014/main" id="{627E4283-E8C7-3F3A-4E67-CA0F1481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8171"/>
            <a:ext cx="12244968" cy="51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62247BEA-4F5A-4CC4-8EE2-EF356893A7AE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RENOUVELER LES APPROCHES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UTILISER DES BASES DE DONNEES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8B27FB68-4DA2-47A6-A325-D2BBEE490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AA54C5-5D77-442E-A3E5-88C8288E0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8" r="5631" b="18413"/>
          <a:stretch/>
        </p:blipFill>
        <p:spPr>
          <a:xfrm>
            <a:off x="293832" y="1966584"/>
            <a:ext cx="3307914" cy="9594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80BF4-91C8-47A4-816B-C78E54B7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" y="5140522"/>
            <a:ext cx="7141199" cy="8233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3B9C57-9F11-4949-A1B9-74D0166DB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3" y="3343878"/>
            <a:ext cx="6772083" cy="75973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F0C8CE6-F4C2-44DF-AF1C-9AE916ED1906}"/>
              </a:ext>
            </a:extLst>
          </p:cNvPr>
          <p:cNvSpPr txBox="1"/>
          <p:nvPr/>
        </p:nvSpPr>
        <p:spPr>
          <a:xfrm>
            <a:off x="6096000" y="2926080"/>
            <a:ext cx="4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9863CA-DA26-45AF-A967-B00756529349}"/>
              </a:ext>
            </a:extLst>
          </p:cNvPr>
          <p:cNvSpPr txBox="1"/>
          <p:nvPr/>
        </p:nvSpPr>
        <p:spPr>
          <a:xfrm>
            <a:off x="3822364" y="1859832"/>
            <a:ext cx="417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linkClick r:id="rId6"/>
              </a:rPr>
              <a:t>slavevoyages.org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0DB122-AD7E-4070-AB33-406519A25A5A}"/>
              </a:ext>
            </a:extLst>
          </p:cNvPr>
          <p:cNvSpPr txBox="1"/>
          <p:nvPr/>
        </p:nvSpPr>
        <p:spPr>
          <a:xfrm>
            <a:off x="7269443" y="3452862"/>
            <a:ext cx="22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hlinkClick r:id="rId7"/>
              </a:rPr>
              <a:t>marronnage.info</a:t>
            </a: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B37E8A-EEA4-439B-93A9-2BB1F365ED73}"/>
              </a:ext>
            </a:extLst>
          </p:cNvPr>
          <p:cNvSpPr txBox="1"/>
          <p:nvPr/>
        </p:nvSpPr>
        <p:spPr>
          <a:xfrm>
            <a:off x="7393772" y="5227915"/>
            <a:ext cx="334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hlinkClick r:id="rId8"/>
              </a:rPr>
              <a:t>esclavesenamerique.org/</a:t>
            </a:r>
            <a:endParaRPr lang="fr-FR" sz="2400" dirty="0"/>
          </a:p>
        </p:txBody>
      </p:sp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0E98E6A-6177-8932-DCD2-A189C4162E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3" y="269909"/>
            <a:ext cx="1863910" cy="9416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7D1247-C121-D5B4-C35E-2DF1AFBCBCAC}"/>
              </a:ext>
            </a:extLst>
          </p:cNvPr>
          <p:cNvSpPr txBox="1"/>
          <p:nvPr/>
        </p:nvSpPr>
        <p:spPr>
          <a:xfrm>
            <a:off x="3601746" y="2249497"/>
            <a:ext cx="8475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Recense et analyse les trajets des navires impliqués dans la traite, ce qui permet d’exploiter de manière précise et documentée l’histoire de la déportation des populations africaines : par </a:t>
            </a:r>
            <a:r>
              <a:rPr lang="fr-FR" sz="1600" dirty="0" err="1"/>
              <a:t>exple</a:t>
            </a:r>
            <a:r>
              <a:rPr lang="fr-FR" sz="1600" dirty="0"/>
              <a:t> dates d’expéditions, itinéraires, nombre de captifs… </a:t>
            </a:r>
          </a:p>
          <a:p>
            <a:r>
              <a:rPr lang="fr-FR" sz="1600" dirty="0"/>
              <a:t>Carte interactive qui permet de croiser des données pour donner une vision fine de la traite.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D96F99-A190-464D-3ED6-19337B4D48A8}"/>
              </a:ext>
            </a:extLst>
          </p:cNvPr>
          <p:cNvSpPr txBox="1"/>
          <p:nvPr/>
        </p:nvSpPr>
        <p:spPr>
          <a:xfrm>
            <a:off x="114803" y="4152075"/>
            <a:ext cx="1181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Documents : annonces de fuite d’esclaves dans le monde atlantique qui permettent de retracer leur trajectoire et les formes de résistance. On retrouve : nom quand mentionné, origine, âge, sexe, description physique (vêtements, marques particulières, langue parlée…), compétences ou métiers, des lieux.</a:t>
            </a:r>
          </a:p>
          <a:p>
            <a:r>
              <a:rPr lang="fr-FR" sz="1400" dirty="0"/>
              <a:t>Possibilité de chercher par mot clé, par territoire ou de croiser des critères. Source centrée sur les individus, leurs stratégies de fuite.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931C40-DBD0-B1EC-C87F-8BD58EB29D03}"/>
              </a:ext>
            </a:extLst>
          </p:cNvPr>
          <p:cNvSpPr txBox="1"/>
          <p:nvPr/>
        </p:nvSpPr>
        <p:spPr>
          <a:xfrm>
            <a:off x="114803" y="5998180"/>
            <a:ext cx="11445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Rassemble récits autobiographiques d’anciens esclaves pour permettre d’accéder à leur expérience de vie, publiés entre 1760 et 1865.</a:t>
            </a:r>
          </a:p>
          <a:p>
            <a:r>
              <a:rPr lang="fr-FR" sz="1400" dirty="0"/>
              <a:t>Traduit en français.</a:t>
            </a:r>
          </a:p>
          <a:p>
            <a:r>
              <a:rPr lang="fr-FR" sz="1400" dirty="0"/>
              <a:t>Données incarnées, centrées sur les voix et les expériences individuelles.</a:t>
            </a:r>
          </a:p>
        </p:txBody>
      </p:sp>
    </p:spTree>
    <p:extLst>
      <p:ext uri="{BB962C8B-B14F-4D97-AF65-F5344CB8AC3E}">
        <p14:creationId xmlns:p14="http://schemas.microsoft.com/office/powerpoint/2010/main" val="85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-10561" y="0"/>
            <a:ext cx="12202561" cy="6858000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t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Site internet  : memoire-esclavage.org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FBF960-6D60-7181-2712-980F66F8E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30"/>
          <a:stretch/>
        </p:blipFill>
        <p:spPr>
          <a:xfrm>
            <a:off x="7894045" y="3518076"/>
            <a:ext cx="3836988" cy="29582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4380159-7AE0-AF81-66D3-DEAD08F7BF7A}"/>
              </a:ext>
            </a:extLst>
          </p:cNvPr>
          <p:cNvSpPr txBox="1"/>
          <p:nvPr/>
        </p:nvSpPr>
        <p:spPr>
          <a:xfrm>
            <a:off x="5880687" y="1690688"/>
            <a:ext cx="201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Merci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1A5449-DF80-2616-5707-0695DD52A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13" y="1179163"/>
            <a:ext cx="3988974" cy="53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4BC4F4C-B4FD-4FB8-8BD1-DFBF4FCC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151480"/>
            <a:ext cx="10214344" cy="983389"/>
          </a:xfrm>
        </p:spPr>
        <p:txBody>
          <a:bodyPr>
            <a:noAutofit/>
          </a:bodyPr>
          <a:lstStyle/>
          <a:p>
            <a:r>
              <a:rPr lang="fr-FR" sz="3600" cap="all">
                <a:latin typeface="Avenir Next LT Pro" panose="020B0504020202020204" pitchFamily="34" charset="0"/>
              </a:rPr>
              <a:t>Une action déclinée en 5 programmes</a:t>
            </a:r>
            <a:endParaRPr lang="fr-FR" sz="3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8A43CD-4B20-467C-B7B0-86A463B1BBA8}"/>
              </a:ext>
            </a:extLst>
          </p:cNvPr>
          <p:cNvSpPr txBox="1"/>
          <p:nvPr/>
        </p:nvSpPr>
        <p:spPr>
          <a:xfrm>
            <a:off x="521934" y="1530963"/>
            <a:ext cx="3862869" cy="48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CITOYENNETE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89961A-EEC4-4021-984B-FEB5D3103335}"/>
              </a:ext>
            </a:extLst>
          </p:cNvPr>
          <p:cNvSpPr txBox="1"/>
          <p:nvPr/>
        </p:nvSpPr>
        <p:spPr>
          <a:xfrm>
            <a:off x="1977655" y="4108568"/>
            <a:ext cx="401981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8376CE-6985-41F5-968D-629869F3B8EF}"/>
              </a:ext>
            </a:extLst>
          </p:cNvPr>
          <p:cNvSpPr txBox="1"/>
          <p:nvPr/>
        </p:nvSpPr>
        <p:spPr>
          <a:xfrm>
            <a:off x="4598413" y="1521726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latin typeface="Avenir Next Demi Bold" panose="020B0703020202020204" pitchFamily="34" charset="0"/>
                <a:cs typeface="Times New Roman" panose="02020603050405020304" pitchFamily="18" charset="0"/>
              </a:rPr>
              <a:t>CULTURE 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2A8E69-D917-4D2A-B78C-AD9D81B0FE49}"/>
              </a:ext>
            </a:extLst>
          </p:cNvPr>
          <p:cNvSpPr txBox="1"/>
          <p:nvPr/>
        </p:nvSpPr>
        <p:spPr>
          <a:xfrm>
            <a:off x="8461282" y="1521726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RECHERCHE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AB0AE2-F4C4-40F7-A96E-FB55DF358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" t="26776" r="33619" b="6069"/>
          <a:stretch/>
        </p:blipFill>
        <p:spPr>
          <a:xfrm>
            <a:off x="4983125" y="2122627"/>
            <a:ext cx="3043276" cy="17891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5EC664-6602-48DE-B7A6-3B699026A0F2}"/>
              </a:ext>
            </a:extLst>
          </p:cNvPr>
          <p:cNvSpPr txBox="1"/>
          <p:nvPr/>
        </p:nvSpPr>
        <p:spPr>
          <a:xfrm>
            <a:off x="6581430" y="4011972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CCD318-7B5D-4E13-9A53-D2E9EFC42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58" y="4634549"/>
            <a:ext cx="2483892" cy="18629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E87ED2-A341-4D55-86EC-0437C855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64" t="17049" r="31989" b="6133"/>
          <a:stretch/>
        </p:blipFill>
        <p:spPr bwMode="auto">
          <a:xfrm>
            <a:off x="7653913" y="4576153"/>
            <a:ext cx="1809104" cy="2130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30D0DE-3C8C-4B19-B152-D6AA029FE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556" r="6504" b="9333"/>
          <a:stretch/>
        </p:blipFill>
        <p:spPr>
          <a:xfrm>
            <a:off x="9184060" y="2122627"/>
            <a:ext cx="2417311" cy="17228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B86B478-A543-4D1E-B2A6-BF37AD49A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3" y="2149424"/>
            <a:ext cx="2658783" cy="17725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C3A5B4-2710-0B27-C316-38F40D08C42A}"/>
              </a:ext>
            </a:extLst>
          </p:cNvPr>
          <p:cNvSpPr txBox="1"/>
          <p:nvPr/>
        </p:nvSpPr>
        <p:spPr>
          <a:xfrm>
            <a:off x="1977655" y="190318"/>
            <a:ext cx="995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Futura Condensed"/>
              </a:rPr>
              <a:t>Une action déclinée en 5 programmes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E66D3B54-7B98-460A-4507-ACE2D2CB04FC}"/>
              </a:ext>
            </a:extLst>
          </p:cNvPr>
          <p:cNvSpPr/>
          <p:nvPr/>
        </p:nvSpPr>
        <p:spPr>
          <a:xfrm>
            <a:off x="-1" y="-14314"/>
            <a:ext cx="12192000" cy="1453897"/>
          </a:xfrm>
          <a:prstGeom prst="rect">
            <a:avLst/>
          </a:prstGeom>
          <a:solidFill>
            <a:srgbClr val="0026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4000" b="1" dirty="0">
                <a:solidFill>
                  <a:srgbClr val="F9610A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                              </a:t>
            </a:r>
            <a:r>
              <a:rPr lang="fr-FR" sz="400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rPr>
              <a:t>5 PROGRAMMES</a:t>
            </a:r>
          </a:p>
        </p:txBody>
      </p:sp>
      <p:pic>
        <p:nvPicPr>
          <p:cNvPr id="2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CE9380E8-59D4-42D4-6766-B751F859E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7" y="164418"/>
            <a:ext cx="1135426" cy="1033237"/>
          </a:xfrm>
          <a:prstGeom prst="rect">
            <a:avLst/>
          </a:prstGeom>
        </p:spPr>
      </p:pic>
      <p:pic>
        <p:nvPicPr>
          <p:cNvPr id="5" name="Image 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7200EB5E-D2D2-898D-06FD-11C2C846D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3" y="42950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7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8B3F-A201-5EEC-AD11-27295403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B1F76A66-3630-88F8-4FC0-6884A639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Visage humain, habits, personne, sourire&#10;&#10;Le contenu généré par l’IA peut être incorrect.">
            <a:extLst>
              <a:ext uri="{FF2B5EF4-FFF2-40B4-BE49-F238E27FC236}">
                <a16:creationId xmlns:a16="http://schemas.microsoft.com/office/drawing/2014/main" id="{16B72F42-D49E-9A34-78B5-84E0B8757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7459"/>
            <a:ext cx="7437886" cy="3012733"/>
          </a:xfrm>
          <a:prstGeom prst="rect">
            <a:avLst/>
          </a:prstGeom>
        </p:spPr>
      </p:pic>
      <p:pic>
        <p:nvPicPr>
          <p:cNvPr id="8" name="Image 7" descr="Une image contenant texte, Police, capture d’écran, Bleu électrique&#10;&#10;Le contenu généré par l’IA peut être incorrect.">
            <a:extLst>
              <a:ext uri="{FF2B5EF4-FFF2-40B4-BE49-F238E27FC236}">
                <a16:creationId xmlns:a16="http://schemas.microsoft.com/office/drawing/2014/main" id="{39EAC0FD-5D29-CBA6-6756-1A9349972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5" y="2066866"/>
            <a:ext cx="2250253" cy="1154997"/>
          </a:xfrm>
          <a:prstGeom prst="rect">
            <a:avLst/>
          </a:prstGeom>
        </p:spPr>
      </p:pic>
      <p:pic>
        <p:nvPicPr>
          <p:cNvPr id="12" name="Image 11" descr="Une image contenant texte, document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FAB8EF4-BD25-4D77-5DD8-5079B1638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678" y="2273279"/>
            <a:ext cx="4673322" cy="45033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F95E31-097F-0FFD-4D6A-48E0DF5E6B3C}"/>
              </a:ext>
            </a:extLst>
          </p:cNvPr>
          <p:cNvSpPr txBox="1"/>
          <p:nvPr/>
        </p:nvSpPr>
        <p:spPr>
          <a:xfrm>
            <a:off x="3409337" y="490308"/>
            <a:ext cx="6164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solidFill>
                  <a:schemeClr val="bg1"/>
                </a:solidFill>
              </a:rPr>
              <a:t>LE CONSEIL SCIENTIFIQUE,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solidFill>
                  <a:schemeClr val="bg1"/>
                </a:solidFill>
              </a:rPr>
              <a:t>SOCLE DE LA FME </a:t>
            </a:r>
          </a:p>
        </p:txBody>
      </p:sp>
    </p:spTree>
    <p:extLst>
      <p:ext uri="{BB962C8B-B14F-4D97-AF65-F5344CB8AC3E}">
        <p14:creationId xmlns:p14="http://schemas.microsoft.com/office/powerpoint/2010/main" val="191019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8EA12CF-D6D6-91A1-D211-0FC5BC7976E0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CDAD044C-DB03-21B2-FAEB-BC7E1FFE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79DAD28-02EA-13CE-60D7-C313B1C2EFD1}"/>
              </a:ext>
            </a:extLst>
          </p:cNvPr>
          <p:cNvSpPr txBox="1"/>
          <p:nvPr/>
        </p:nvSpPr>
        <p:spPr>
          <a:xfrm>
            <a:off x="2399834" y="583076"/>
            <a:ext cx="846349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ES" sz="4000" dirty="0">
                <a:solidFill>
                  <a:schemeClr val="bg1"/>
                </a:solidFill>
              </a:rPr>
              <a:t>CLAIRER LE D</a:t>
            </a:r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ES" sz="4000" dirty="0">
                <a:solidFill>
                  <a:schemeClr val="bg1"/>
                </a:solidFill>
              </a:rPr>
              <a:t>BAT PUBLIC </a:t>
            </a:r>
          </a:p>
        </p:txBody>
      </p:sp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C6F0D68-EF2E-E3B1-EF58-953C6BA39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5" y="138623"/>
            <a:ext cx="2623769" cy="13255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F738D9-FDC8-E1AA-54E9-F4466AE7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07" y="2766646"/>
            <a:ext cx="2581913" cy="30594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2E83B7-897E-3782-0A77-70A371CC1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437" y="1350974"/>
            <a:ext cx="4345750" cy="54777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5D29FB-0B9E-BC25-346E-51B8D059E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50" y="2677872"/>
            <a:ext cx="2657849" cy="329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8BE36-0804-48A5-9D1D-2C3C8D12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-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0B4124-CBB1-4AFE-BEBE-AAFD02034353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200" dirty="0">
                <a:solidFill>
                  <a:schemeClr val="bg1"/>
                </a:solidFill>
              </a:rPr>
              <a:t>                  UNE ACTION </a:t>
            </a:r>
            <a:r>
              <a:rPr lang="es-E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ES" sz="3200" dirty="0">
                <a:solidFill>
                  <a:schemeClr val="bg1"/>
                </a:solidFill>
              </a:rPr>
              <a:t>DUCATIVE MULTIFORME</a:t>
            </a:r>
          </a:p>
        </p:txBody>
      </p:sp>
      <p:pic>
        <p:nvPicPr>
          <p:cNvPr id="11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A2BFFD13-D3D5-41ED-B3BF-F41A47975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B3F3A45-799E-46EA-9E6A-027E6061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669"/>
            <a:ext cx="10515600" cy="5325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sz="2600" b="1" dirty="0"/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Formation des enseignants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Mise à disposition et création de ressources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Soutien des projets scolaires 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D831D-C067-4AB2-830B-246B0B3C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48" y="4000205"/>
            <a:ext cx="8608541" cy="2587885"/>
          </a:xfrm>
          <a:prstGeom prst="rect">
            <a:avLst/>
          </a:prstGeom>
        </p:spPr>
      </p:pic>
      <p:pic>
        <p:nvPicPr>
          <p:cNvPr id="6" name="Image 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13AACC65-08FC-FF83-82E0-274D9237E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6" y="230189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31EBE-EE3C-4D63-B3F4-8DC360B9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8E6700FD-675C-44D9-A7FC-BA260255750D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PROPOSER DES RESSOURCES</a:t>
            </a:r>
            <a:r>
              <a:rPr lang="es-ES" sz="4000" dirty="0">
                <a:solidFill>
                  <a:srgbClr val="F9610A"/>
                </a:solidFill>
              </a:rPr>
              <a:t>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</a:t>
            </a:r>
          </a:p>
        </p:txBody>
      </p:sp>
      <p:pic>
        <p:nvPicPr>
          <p:cNvPr id="1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1904ECA0-96A0-4917-88F9-9018B9C8A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87" y="121410"/>
            <a:ext cx="1187984" cy="1081065"/>
          </a:xfrm>
          <a:prstGeom prst="rect">
            <a:avLst/>
          </a:prstGeom>
        </p:spPr>
      </p:pic>
      <p:pic>
        <p:nvPicPr>
          <p:cNvPr id="4" name="Image 3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7118862B-9BB4-FF96-B730-B1AC3443B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" y="154268"/>
            <a:ext cx="2356682" cy="11906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062B50-64D3-926E-16E5-EDF80D25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" y="2286964"/>
            <a:ext cx="3206081" cy="45056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A37C63-5674-6444-5296-42E470733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640" y="4028495"/>
            <a:ext cx="1909571" cy="2764082"/>
          </a:xfrm>
          <a:prstGeom prst="rect">
            <a:avLst/>
          </a:prstGeom>
        </p:spPr>
      </p:pic>
      <p:pic>
        <p:nvPicPr>
          <p:cNvPr id="7" name="object 7">
            <a:hlinkClick r:id="rId6"/>
            <a:extLst>
              <a:ext uri="{FF2B5EF4-FFF2-40B4-BE49-F238E27FC236}">
                <a16:creationId xmlns:a16="http://schemas.microsoft.com/office/drawing/2014/main" id="{62DBB6CE-4D47-88E3-FDCA-FEFC4F75DFB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125" y="2408013"/>
            <a:ext cx="1761907" cy="1825624"/>
          </a:xfrm>
          <a:prstGeom prst="rect">
            <a:avLst/>
          </a:prstGeom>
        </p:spPr>
      </p:pic>
      <p:pic>
        <p:nvPicPr>
          <p:cNvPr id="8" name="Image 7" descr="Une image contenant texte, Visage humain, affiche, homme&#10;&#10;Description générée automatiquement">
            <a:extLst>
              <a:ext uri="{FF2B5EF4-FFF2-40B4-BE49-F238E27FC236}">
                <a16:creationId xmlns:a16="http://schemas.microsoft.com/office/drawing/2014/main" id="{02FBA8D0-A920-85D9-2583-E38D1AE87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05" y="2281102"/>
            <a:ext cx="1974574" cy="26752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25058A-F0FA-D808-77ED-FC6AF5785D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4186"/>
          <a:stretch/>
        </p:blipFill>
        <p:spPr>
          <a:xfrm>
            <a:off x="5385884" y="4966952"/>
            <a:ext cx="3712504" cy="18256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AC2A73-F6DB-75DF-7934-D21D7654E4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305"/>
          <a:stretch/>
        </p:blipFill>
        <p:spPr>
          <a:xfrm>
            <a:off x="7290340" y="2084289"/>
            <a:ext cx="2340300" cy="28826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CA2F8F-6C82-8154-9111-C40B992D8A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1920"/>
          <a:stretch/>
        </p:blipFill>
        <p:spPr>
          <a:xfrm>
            <a:off x="9408347" y="2910091"/>
            <a:ext cx="2626280" cy="3771126"/>
          </a:xfrm>
          <a:prstGeom prst="rect">
            <a:avLst/>
          </a:prstGeom>
        </p:spPr>
      </p:pic>
      <p:pic>
        <p:nvPicPr>
          <p:cNvPr id="13" name="Image 12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EDBF67B8-CB43-9D3E-89E7-A97C625F7F4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5218"/>
          <a:stretch/>
        </p:blipFill>
        <p:spPr>
          <a:xfrm>
            <a:off x="29532" y="1461140"/>
            <a:ext cx="12077810" cy="7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97A82-13FF-2D3B-AB7D-320222721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973A0-EA6F-AA1E-1A0A-7F691EF3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0C0648B-1072-AA44-E872-9EBA0C2580F9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PROPOSER DES RESSOURCES</a:t>
            </a:r>
            <a:r>
              <a:rPr lang="es-ES" sz="4000" dirty="0">
                <a:solidFill>
                  <a:srgbClr val="F9610A"/>
                </a:solidFill>
              </a:rPr>
              <a:t>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</a:t>
            </a:r>
          </a:p>
        </p:txBody>
      </p:sp>
      <p:pic>
        <p:nvPicPr>
          <p:cNvPr id="1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4C64D722-74FE-339A-B684-3E42B91E2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4" name="Image 3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2C135F6-43EE-D167-2E80-5E615D00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" y="365125"/>
            <a:ext cx="2356682" cy="11906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BE782B-B2D6-2F80-9E58-7AA78D3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9" y="1555715"/>
            <a:ext cx="4521399" cy="49371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719F86-CD1A-E407-0D69-FB187B0B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772" y="1593850"/>
            <a:ext cx="5727700" cy="3670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F1EFBB-63F9-5493-8B89-4F2D485A5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769" y="1446190"/>
            <a:ext cx="1947602" cy="34351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AB4991-0533-CCC5-A1CB-CDB3FB315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674" y="4364416"/>
            <a:ext cx="1324613" cy="22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C533-CDB7-C5BB-3D42-88D5CB613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C6CDB-3938-39F0-6FF0-D314A67D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D0A61F-440C-B5F9-6DDB-7135CBCD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65" y="1913756"/>
            <a:ext cx="11925835" cy="538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6D289E9-F948-4AFE-154A-2132A954D84B}"/>
              </a:ext>
            </a:extLst>
          </p:cNvPr>
          <p:cNvSpPr/>
          <p:nvPr/>
        </p:nvSpPr>
        <p:spPr>
          <a:xfrm>
            <a:off x="0" y="-40942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404C60B0-E95E-EFCE-5C14-66E04FFB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519" y="210082"/>
            <a:ext cx="1187984" cy="10810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E93A3F-CF96-382E-7560-475EC1748742}"/>
              </a:ext>
            </a:extLst>
          </p:cNvPr>
          <p:cNvSpPr txBox="1"/>
          <p:nvPr/>
        </p:nvSpPr>
        <p:spPr>
          <a:xfrm>
            <a:off x="2768368" y="365125"/>
            <a:ext cx="704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Ressources sur la Loi Taubira</a:t>
            </a:r>
          </a:p>
        </p:txBody>
      </p:sp>
      <p:pic>
        <p:nvPicPr>
          <p:cNvPr id="8" name="Image 7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26C35F2C-6261-1157-FA7E-74B21E2B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5" y="-40942"/>
            <a:ext cx="2541652" cy="6858000"/>
          </a:xfrm>
          <a:prstGeom prst="rect">
            <a:avLst/>
          </a:prstGeom>
        </p:spPr>
      </p:pic>
      <p:pic>
        <p:nvPicPr>
          <p:cNvPr id="10" name="Image 9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0FB4F41D-11A8-2579-DFF9-9FD94FE5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39" y="-40942"/>
            <a:ext cx="2628900" cy="6858000"/>
          </a:xfrm>
          <a:prstGeom prst="rect">
            <a:avLst/>
          </a:prstGeom>
        </p:spPr>
      </p:pic>
      <p:pic>
        <p:nvPicPr>
          <p:cNvPr id="12" name="Image 11" descr="Une image contenant texte, Visage humain, capture d’écran, magazine&#10;&#10;Le contenu généré par l’IA peut être incorrect.">
            <a:extLst>
              <a:ext uri="{FF2B5EF4-FFF2-40B4-BE49-F238E27FC236}">
                <a16:creationId xmlns:a16="http://schemas.microsoft.com/office/drawing/2014/main" id="{255902AE-F476-B90A-D196-4DA7B9CE2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61" y="1784682"/>
            <a:ext cx="5798086" cy="3712690"/>
          </a:xfrm>
          <a:prstGeom prst="rect">
            <a:avLst/>
          </a:prstGeom>
        </p:spPr>
      </p:pic>
      <p:pic>
        <p:nvPicPr>
          <p:cNvPr id="9" name="Image 8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E399CCC-4306-E298-6DDD-C130CD7CB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8" y="858436"/>
            <a:ext cx="1748005" cy="8831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4D74A0-F459-2D5B-E59A-11B53F70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57" y="3678326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6B8DDF-941D-62FE-1B91-F47951E71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2940" y="5219078"/>
            <a:ext cx="1945871" cy="14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9" ma:contentTypeDescription="Crée un document." ma:contentTypeScope="" ma:versionID="582144563a50f9a4f633321ef0535a85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c92c7de6b072f644544a7ea8855c3843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5d0f1-e66b-4c65-b148-406dcbbb467e">
      <Terms xmlns="http://schemas.microsoft.com/office/infopath/2007/PartnerControls"/>
    </lcf76f155ced4ddcb4097134ff3c332f>
    <TaxCatchAll xmlns="1c3b70fb-7200-4e4f-aad2-8cb32fd90317" xsi:nil="true"/>
  </documentManagement>
</p:properties>
</file>

<file path=customXml/itemProps1.xml><?xml version="1.0" encoding="utf-8"?>
<ds:datastoreItem xmlns:ds="http://schemas.openxmlformats.org/officeDocument/2006/customXml" ds:itemID="{9163BA19-6641-4250-8DEC-C3337492FC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B94355-C5A6-4EF7-B1FC-FBE9E9EAAF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5d0f1-e66b-4c65-b148-406dcbbb467e"/>
    <ds:schemaRef ds:uri="1c3b70fb-7200-4e4f-aad2-8cb32fd90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C9778D-D539-439F-AB25-4632B88BC26C}">
  <ds:schemaRefs>
    <ds:schemaRef ds:uri="http://schemas.microsoft.com/office/2006/metadata/properties"/>
    <ds:schemaRef ds:uri="http://schemas.microsoft.com/office/infopath/2007/PartnerControls"/>
    <ds:schemaRef ds:uri="e9a5d0f1-e66b-4c65-b148-406dcbbb467e"/>
    <ds:schemaRef ds:uri="1c3b70fb-7200-4e4f-aad2-8cb32fd903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691</Words>
  <Application>Microsoft Macintosh PowerPoint</Application>
  <PresentationFormat>Grand écran</PresentationFormat>
  <Paragraphs>131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7" baseType="lpstr">
      <vt:lpstr>Arial Unicode MS</vt:lpstr>
      <vt:lpstr>Aptos</vt:lpstr>
      <vt:lpstr>Aptos Display</vt:lpstr>
      <vt:lpstr>Arial</vt:lpstr>
      <vt:lpstr>Avenir Next Demi Bold</vt:lpstr>
      <vt:lpstr>Avenir Next LT Pro</vt:lpstr>
      <vt:lpstr>Avenir Next LT Pro Demi</vt:lpstr>
      <vt:lpstr>Calibri</vt:lpstr>
      <vt:lpstr>Futura Condensed</vt:lpstr>
      <vt:lpstr>Gotham</vt:lpstr>
      <vt:lpstr>Tahoma</vt:lpstr>
      <vt:lpstr>Thème Office</vt:lpstr>
      <vt:lpstr>Présentation PowerPoint</vt:lpstr>
      <vt:lpstr>Présentation PowerPoint</vt:lpstr>
      <vt:lpstr>Une action déclinée en 5 programmes</vt:lpstr>
      <vt:lpstr>Présentation PowerPoint</vt:lpstr>
      <vt:lpstr>Présentation PowerPoint</vt:lpstr>
      <vt:lpstr>-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Rim  Rejichi</dc:creator>
  <cp:lastModifiedBy>Rim Rejichi</cp:lastModifiedBy>
  <cp:revision>117</cp:revision>
  <dcterms:created xsi:type="dcterms:W3CDTF">2026-01-26T11:20:04Z</dcterms:created>
  <dcterms:modified xsi:type="dcterms:W3CDTF">2026-06-09T18:32:28Z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0x0101001D470B82C4BD484A837E7F5C7573B075</vt:lpwstr>
  </property>
  <property fmtid="{D5CDD505-2E9C-101B-9397-08002B2CF9AE}" pid="3" name="MediaServiceImageTags">
    <vt:lpwstr/>
  </property>
</Properties>
</file>