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9" r:id="rId5"/>
    <p:sldId id="265" r:id="rId6"/>
    <p:sldId id="262" r:id="rId7"/>
    <p:sldId id="266" r:id="rId8"/>
    <p:sldId id="261" r:id="rId9"/>
    <p:sldId id="267" r:id="rId10"/>
    <p:sldId id="263" r:id="rId11"/>
    <p:sldId id="270" r:id="rId12"/>
    <p:sldId id="271" r:id="rId13"/>
    <p:sldId id="273" r:id="rId14"/>
    <p:sldId id="274" r:id="rId15"/>
    <p:sldId id="275" r:id="rId16"/>
    <p:sldId id="268" r:id="rId17"/>
    <p:sldId id="260" r:id="rId18"/>
    <p:sldId id="269" r:id="rId19"/>
    <p:sldId id="277" r:id="rId20"/>
    <p:sldId id="2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65"/>
    <a:srgbClr val="F25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6"/>
    <p:restoredTop sz="86887"/>
  </p:normalViewPr>
  <p:slideViewPr>
    <p:cSldViewPr snapToGrid="0">
      <p:cViewPr>
        <p:scale>
          <a:sx n="108" d="100"/>
          <a:sy n="108" d="100"/>
        </p:scale>
        <p:origin x="54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E53B2-F27B-784D-9D10-5EDF0A8B466F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C8288-0714-0D46-AFA0-09E584C4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98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Contact: Charles</a:t>
            </a:r>
            <a:r>
              <a:rPr lang="fr-FR" dirty="0" err="1"/>
              <a:t>.autheman@gmail.com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321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www.ilo.org</a:t>
            </a:r>
            <a:r>
              <a:rPr lang="fr-FR" dirty="0"/>
              <a:t>/</a:t>
            </a:r>
            <a:r>
              <a:rPr lang="fr-FR" dirty="0" err="1"/>
              <a:t>declaration</a:t>
            </a:r>
            <a:r>
              <a:rPr lang="fr-FR" dirty="0"/>
              <a:t>/</a:t>
            </a:r>
            <a:r>
              <a:rPr lang="fr-FR" dirty="0" err="1"/>
              <a:t>principles</a:t>
            </a:r>
            <a:r>
              <a:rPr lang="fr-FR" dirty="0"/>
              <a:t>/</a:t>
            </a:r>
            <a:r>
              <a:rPr lang="fr-FR" dirty="0" err="1"/>
              <a:t>eliminationofchildlabour</a:t>
            </a:r>
            <a:r>
              <a:rPr lang="fr-FR" dirty="0"/>
              <a:t>/WCMS_826744/</a:t>
            </a:r>
            <a:r>
              <a:rPr lang="fr-FR" dirty="0" err="1"/>
              <a:t>lang</a:t>
            </a:r>
            <a:r>
              <a:rPr lang="fr-FR" dirty="0"/>
              <a:t>--</a:t>
            </a:r>
            <a:r>
              <a:rPr lang="fr-FR" dirty="0" err="1"/>
              <a:t>fr</a:t>
            </a:r>
            <a:r>
              <a:rPr lang="fr-FR" dirty="0"/>
              <a:t>/</a:t>
            </a:r>
            <a:r>
              <a:rPr lang="fr-FR" dirty="0" err="1"/>
              <a:t>index.htm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2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www.worldpressphoto.org</a:t>
            </a:r>
            <a:r>
              <a:rPr lang="fr-FR" dirty="0"/>
              <a:t>/collection/photo-</a:t>
            </a:r>
            <a:r>
              <a:rPr lang="fr-FR" dirty="0" err="1"/>
              <a:t>contest</a:t>
            </a:r>
            <a:r>
              <a:rPr lang="fr-FR" dirty="0"/>
              <a:t>/2014/</a:t>
            </a:r>
            <a:r>
              <a:rPr lang="fr-FR" dirty="0" err="1"/>
              <a:t>john-stanmeyer</a:t>
            </a:r>
            <a:r>
              <a:rPr lang="fr-FR" dirty="0"/>
              <a:t>/1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27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apnews.com</a:t>
            </a:r>
            <a:r>
              <a:rPr lang="fr-FR" dirty="0"/>
              <a:t>/hub/fruits-of-</a:t>
            </a:r>
            <a:r>
              <a:rPr lang="fr-FR" dirty="0" err="1"/>
              <a:t>labor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3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www.ap.org</a:t>
            </a:r>
            <a:r>
              <a:rPr lang="fr-FR" dirty="0"/>
              <a:t>/explore/</a:t>
            </a:r>
            <a:r>
              <a:rPr lang="fr-FR" dirty="0" err="1"/>
              <a:t>seafood</a:t>
            </a:r>
            <a:r>
              <a:rPr lang="fr-FR" dirty="0"/>
              <a:t>-</a:t>
            </a:r>
            <a:r>
              <a:rPr lang="fr-FR" dirty="0" err="1"/>
              <a:t>from</a:t>
            </a:r>
            <a:r>
              <a:rPr lang="fr-FR" dirty="0"/>
              <a:t>-slaves/</a:t>
            </a:r>
            <a:r>
              <a:rPr lang="fr-FR" dirty="0" err="1"/>
              <a:t>index.html#main-section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517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www.rappler.com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newsbreak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/185211-migrant-life-qatar-ofw-debt-trap/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18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www.bloomberg.com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/news/articles/2019-05-29/the-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-world-s-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dumped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-in-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ghana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888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www.nationalgeographic.com</a:t>
            </a:r>
            <a:r>
              <a:rPr lang="fr-FR" dirty="0"/>
              <a:t>/</a:t>
            </a:r>
            <a:r>
              <a:rPr lang="fr-FR" dirty="0" err="1"/>
              <a:t>history</a:t>
            </a:r>
            <a:r>
              <a:rPr lang="fr-FR" dirty="0"/>
              <a:t>/article/how-do-</a:t>
            </a:r>
            <a:r>
              <a:rPr lang="fr-FR" dirty="0" err="1"/>
              <a:t>you</a:t>
            </a:r>
            <a:r>
              <a:rPr lang="fr-FR" dirty="0"/>
              <a:t>-</a:t>
            </a:r>
            <a:r>
              <a:rPr lang="fr-FR" dirty="0" err="1"/>
              <a:t>explain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-to-kids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194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www.huffingtonpost.fr</a:t>
            </a:r>
            <a:r>
              <a:rPr lang="fr-FR" dirty="0"/>
              <a:t>/politique/article/la-france-s-engage-pour-acceder-au-statut-de-pays-pionnier-dans-la-lutte-contre-le-travail-des-enfants_182314.html</a:t>
            </a:r>
          </a:p>
          <a:p>
            <a:r>
              <a:rPr lang="fr-FR" dirty="0"/>
              <a:t>Et https://travail-</a:t>
            </a:r>
            <a:r>
              <a:rPr lang="fr-FR" dirty="0" err="1"/>
              <a:t>emploi.gouv.fr</a:t>
            </a:r>
            <a:r>
              <a:rPr lang="fr-FR" dirty="0"/>
              <a:t>/IMG/</a:t>
            </a:r>
            <a:r>
              <a:rPr lang="fr-FR" dirty="0" err="1"/>
              <a:t>pdf</a:t>
            </a:r>
            <a:r>
              <a:rPr lang="fr-FR" dirty="0"/>
              <a:t>/strategie_nationale_d_acceleration_pour_eliminer_le_travail_des_enfants_le_travail_force_la_traite_des_etres_humains_et_l_esclavage_contemporain_a_l_horizon_2030.pdf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45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www.nationalgeographic.com</a:t>
            </a:r>
            <a:r>
              <a:rPr lang="fr-FR" dirty="0"/>
              <a:t>/</a:t>
            </a:r>
            <a:r>
              <a:rPr lang="fr-FR" dirty="0" err="1"/>
              <a:t>history</a:t>
            </a:r>
            <a:r>
              <a:rPr lang="fr-FR" dirty="0"/>
              <a:t>/article/how-do-</a:t>
            </a:r>
            <a:r>
              <a:rPr lang="fr-FR" dirty="0" err="1"/>
              <a:t>you</a:t>
            </a:r>
            <a:r>
              <a:rPr lang="fr-FR" dirty="0"/>
              <a:t>-</a:t>
            </a:r>
            <a:r>
              <a:rPr lang="fr-FR" dirty="0" err="1"/>
              <a:t>explain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-to-kids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116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www.calmann-levy.fr</a:t>
            </a:r>
            <a:r>
              <a:rPr lang="fr-FR" dirty="0"/>
              <a:t>/livre/lhistoire-du-monde-en-six-verres-9782366584103/</a:t>
            </a:r>
          </a:p>
          <a:p>
            <a:r>
              <a:rPr lang="fr-FR" dirty="0"/>
              <a:t>https://</a:t>
            </a:r>
            <a:r>
              <a:rPr lang="fr-FR" dirty="0" err="1"/>
              <a:t>www.courrierinternational.com</a:t>
            </a:r>
            <a:r>
              <a:rPr lang="fr-FR" dirty="0"/>
              <a:t>/article/droits-humains-dans-les-vignobles-bresiliens-des-travailleurs-reduits-en-esclavage</a:t>
            </a:r>
          </a:p>
          <a:p>
            <a:r>
              <a:rPr lang="fr-FR" dirty="0"/>
              <a:t>https://france3-regions.francetvinfo.fr/nouvelle-aquitaine/gironde/bordeaux/bordeaux-une-maison-des-livreurs-ouvre-ses-portes-aux-coursiers-a-velo-2719278.html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62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www.nationalgeographic.com</a:t>
            </a:r>
            <a:r>
              <a:rPr lang="fr-FR" dirty="0"/>
              <a:t>/</a:t>
            </a:r>
            <a:r>
              <a:rPr lang="fr-FR" dirty="0" err="1"/>
              <a:t>history</a:t>
            </a:r>
            <a:r>
              <a:rPr lang="fr-FR" dirty="0"/>
              <a:t>/article/how-do-</a:t>
            </a:r>
            <a:r>
              <a:rPr lang="fr-FR" dirty="0" err="1"/>
              <a:t>you</a:t>
            </a:r>
            <a:r>
              <a:rPr lang="fr-FR" dirty="0"/>
              <a:t>-</a:t>
            </a:r>
            <a:r>
              <a:rPr lang="fr-FR" dirty="0" err="1"/>
              <a:t>explain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-to-kids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75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0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www.nationalgeographic.com</a:t>
            </a:r>
            <a:r>
              <a:rPr lang="fr-FR" dirty="0"/>
              <a:t>/</a:t>
            </a:r>
            <a:r>
              <a:rPr lang="fr-FR" dirty="0" err="1"/>
              <a:t>history</a:t>
            </a:r>
            <a:r>
              <a:rPr lang="fr-FR" dirty="0"/>
              <a:t>/article/how-do-</a:t>
            </a:r>
            <a:r>
              <a:rPr lang="fr-FR" dirty="0" err="1"/>
              <a:t>you</a:t>
            </a:r>
            <a:r>
              <a:rPr lang="fr-FR" dirty="0"/>
              <a:t>-</a:t>
            </a:r>
            <a:r>
              <a:rPr lang="fr-FR" dirty="0" err="1"/>
              <a:t>explain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-to-kids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31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theconversation.com</a:t>
            </a:r>
            <a:r>
              <a:rPr lang="fr-FR" dirty="0"/>
              <a:t>/pourquoi-l-esclavage-par-ascendance-subsiste-encore-au-mali-155226</a:t>
            </a:r>
          </a:p>
          <a:p>
            <a:r>
              <a:rPr lang="fr-FR" dirty="0"/>
              <a:t>Et https://</a:t>
            </a:r>
            <a:r>
              <a:rPr lang="fr-FR" dirty="0" err="1"/>
              <a:t>jiwe.studio</a:t>
            </a:r>
            <a:r>
              <a:rPr lang="fr-FR" dirty="0"/>
              <a:t>/stories/</a:t>
            </a:r>
            <a:r>
              <a:rPr lang="fr-FR" dirty="0" err="1"/>
              <a:t>game</a:t>
            </a:r>
            <a:r>
              <a:rPr lang="fr-FR" dirty="0"/>
              <a:t>-jam-</a:t>
            </a:r>
            <a:r>
              <a:rPr lang="fr-FR" dirty="0" err="1"/>
              <a:t>against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www.nationalgeographic.com</a:t>
            </a:r>
            <a:r>
              <a:rPr lang="fr-FR" dirty="0"/>
              <a:t>/</a:t>
            </a:r>
            <a:r>
              <a:rPr lang="fr-FR" dirty="0" err="1"/>
              <a:t>history</a:t>
            </a:r>
            <a:r>
              <a:rPr lang="fr-FR" dirty="0"/>
              <a:t>/article/how-do-</a:t>
            </a:r>
            <a:r>
              <a:rPr lang="fr-FR" dirty="0" err="1"/>
              <a:t>you</a:t>
            </a:r>
            <a:r>
              <a:rPr lang="fr-FR" dirty="0"/>
              <a:t>-</a:t>
            </a:r>
            <a:r>
              <a:rPr lang="fr-FR" dirty="0" err="1"/>
              <a:t>explain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-to-kids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1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www.ohchr.org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</a:t>
            </a:r>
            <a:r>
              <a:rPr lang="fr-FR" dirty="0" err="1"/>
              <a:t>special-procedures</a:t>
            </a:r>
            <a:r>
              <a:rPr lang="fr-FR" dirty="0"/>
              <a:t>/sr-</a:t>
            </a:r>
            <a:r>
              <a:rPr lang="fr-FR" dirty="0" err="1"/>
              <a:t>slavery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09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www.nationalgeographic.com</a:t>
            </a:r>
            <a:r>
              <a:rPr lang="fr-FR" dirty="0"/>
              <a:t>/</a:t>
            </a:r>
            <a:r>
              <a:rPr lang="fr-FR" dirty="0" err="1"/>
              <a:t>history</a:t>
            </a:r>
            <a:r>
              <a:rPr lang="fr-FR" dirty="0"/>
              <a:t>/article/how-do-</a:t>
            </a:r>
            <a:r>
              <a:rPr lang="fr-FR" dirty="0" err="1"/>
              <a:t>you</a:t>
            </a:r>
            <a:r>
              <a:rPr lang="fr-FR" dirty="0"/>
              <a:t>-</a:t>
            </a:r>
            <a:r>
              <a:rPr lang="fr-FR" dirty="0" err="1"/>
              <a:t>explain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-to-kids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3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www.ilo.org</a:t>
            </a:r>
            <a:r>
              <a:rPr lang="fr-FR" dirty="0"/>
              <a:t>/global/topics/</a:t>
            </a:r>
            <a:r>
              <a:rPr lang="fr-FR" dirty="0" err="1"/>
              <a:t>forced</a:t>
            </a:r>
            <a:r>
              <a:rPr lang="fr-FR" dirty="0"/>
              <a:t>-labour/</a:t>
            </a:r>
            <a:r>
              <a:rPr lang="fr-FR" dirty="0" err="1"/>
              <a:t>statistics</a:t>
            </a:r>
            <a:r>
              <a:rPr lang="fr-FR" dirty="0"/>
              <a:t>/</a:t>
            </a:r>
            <a:r>
              <a:rPr lang="fr-FR" dirty="0" err="1"/>
              <a:t>lang</a:t>
            </a:r>
            <a:r>
              <a:rPr lang="fr-FR" dirty="0"/>
              <a:t>--</a:t>
            </a:r>
            <a:r>
              <a:rPr lang="fr-FR" dirty="0" err="1"/>
              <a:t>fr</a:t>
            </a:r>
            <a:r>
              <a:rPr lang="fr-FR" dirty="0"/>
              <a:t>/</a:t>
            </a:r>
            <a:r>
              <a:rPr lang="fr-FR" dirty="0" err="1"/>
              <a:t>index.htm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7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www.nationalgeographic.com</a:t>
            </a:r>
            <a:r>
              <a:rPr lang="fr-FR" dirty="0"/>
              <a:t>/</a:t>
            </a:r>
            <a:r>
              <a:rPr lang="fr-FR" dirty="0" err="1"/>
              <a:t>history</a:t>
            </a:r>
            <a:r>
              <a:rPr lang="fr-FR" dirty="0"/>
              <a:t>/article/how-do-</a:t>
            </a:r>
            <a:r>
              <a:rPr lang="fr-FR" dirty="0" err="1"/>
              <a:t>you</a:t>
            </a:r>
            <a:r>
              <a:rPr lang="fr-FR" dirty="0"/>
              <a:t>-</a:t>
            </a:r>
            <a:r>
              <a:rPr lang="fr-FR" dirty="0" err="1"/>
              <a:t>explain</a:t>
            </a:r>
            <a:r>
              <a:rPr lang="fr-FR" dirty="0"/>
              <a:t>-</a:t>
            </a:r>
            <a:r>
              <a:rPr lang="fr-FR" dirty="0" err="1"/>
              <a:t>slavery</a:t>
            </a:r>
            <a:r>
              <a:rPr lang="fr-FR" dirty="0"/>
              <a:t>-to-kids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8288-0714-0D46-AFA0-09E584C44F9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3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36B2D-69ED-0A58-CA0E-6C8EB09BF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706BED-BCD8-AC1B-EDA8-5D5DAE1B5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28314D-1D24-AA84-5FA1-A57A105B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98CD87-DAFD-4502-6985-327A5A09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D31ED9-4BBF-AF20-8AEB-E9021E0F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7A27B-C5DA-792F-5778-E33D9415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83A5FA-308A-872B-E4DA-3525A5FBD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09EA92-DD69-259E-5088-72CA328A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170D54-4401-9D63-58DA-580B6F9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6F5DA0-5345-BFE2-C5B3-F5600862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02C674-D69D-2F97-C6BD-293D51A5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CDE6F7-2DF7-8087-A229-B7A05F5E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CF9AB-2C77-97CE-2A5F-27F9D5F3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DBAC72-2D6A-B73E-ACFA-2B4C0B11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26249-C509-2F8D-D181-AAAD6D31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5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8A649-6233-6791-46A6-C742280D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0E81E5-DB6F-BE20-B1C2-B04C44661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0B27EF-5823-5311-5D82-D3066584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E25AE5-FE33-7B15-813C-72B3DFE2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FE91B-AD78-226F-6C34-9C15E468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81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4A533-D16E-1197-92D9-41574324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32118C-DA9F-ED00-95B7-D03CADB6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BBEE5-485E-7A90-E627-BCB16538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3AED8A-DD37-6289-76B8-96330FA0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294829-F32C-F4C8-305A-C33716E9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13654-74D9-1F85-F805-44596710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681B6-0722-ED3D-B96C-D29171226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FF84C-7E3C-7A5D-017A-6E34BDA58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BBD1DA-2CDB-E270-4F14-D0C24EB2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12F4A4-B1AE-5EC9-00FD-8580E0EE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0DBB64-DA60-3009-F7FC-3A0244DB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8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2CD94-258B-692B-F388-6000216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18960-B29B-14E1-987C-53C38CA8F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172BD0-7322-594A-9AA6-DCF9FB8D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74366E-C0D3-DA70-5BC2-E645EBA6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CD6EE5-046D-2B69-EE66-E1A3C1169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55FB8D-BD66-B762-DDFC-3B3DB3D5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3D1BF2-DD59-4B02-AC63-BDFFA007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DDB5BB-C99D-E3D7-7A61-6E0C5867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1D9CC-C3D1-89AF-661D-22F597A3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0D6F92-145E-7D27-7595-C781BD2F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DDBFC4-BB21-C1E2-8AC2-19EF168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DA8E58-A8BD-5FC9-ABE6-543BF4BB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6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7DBFB-B337-2128-291F-18BFFA0F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58FBE4-62E6-8F97-256F-68674789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6B3E3A-2501-A5EB-89C7-4499F195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8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CAE94-44F1-D556-4F77-BD2D3F9A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068EB-9525-CF61-7C9E-56C40B07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5D851A-DC7B-D486-3618-203DF5E76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38A850-5623-7125-89DF-D80D483D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7ED5C5-B0C7-5512-CC43-97EBBACB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EA12C0-7B36-91D3-7566-429FCA1B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85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33DFA-325A-7BE0-F3A7-BCE9D5FC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3106FE-D9AA-6989-E580-AC4D8921D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8FD028-470A-7E01-3613-0E2E140D0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2B3FE1-9808-237E-396A-18A28FA8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3CE3AB-35F7-CBEA-2F86-2A1275EB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425904-E57D-3C43-59AD-D604CA9B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6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18B0FF-FBB2-B619-4D87-0ADAB350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6F5A8B-0A18-5FA7-E7D6-BF449C45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E0BFA6-F32A-B064-85FA-527FC8D8E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DA131-F498-9149-B722-22846684B80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0F755B-DA04-FC24-D07D-A5E22920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91EDD-64B4-3E24-615A-457427ABD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9734-CD56-2345-8FE6-8C51244ED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7B41D-1E66-76BE-82A7-9B1E3E569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1289106"/>
            <a:ext cx="10323870" cy="3002675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Enseigner les formes contemporaines d’esclavage et les pratiques analogues </a:t>
            </a:r>
            <a:b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</a:br>
            <a:r>
              <a:rPr lang="fr-FR" sz="4400" dirty="0">
                <a:solidFill>
                  <a:schemeClr val="bg1"/>
                </a:solidFill>
                <a:latin typeface="Helvetica Light" panose="020B0403020202020204" pitchFamily="34" charset="0"/>
              </a:rPr>
              <a:t>*</a:t>
            </a:r>
            <a:br>
              <a:rPr lang="fr-FR" sz="44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Collège Jean Racine – Château-Thierry</a:t>
            </a:r>
            <a:br>
              <a:rPr lang="fr-FR" sz="28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18 novembre 2025</a:t>
            </a:r>
            <a:endParaRPr lang="fr-FR" sz="44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700" y="471487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06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3ADBEF-602E-2A51-AFA8-DE7D7D3A06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4" y="350839"/>
            <a:ext cx="3242747" cy="3169939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04DCFE-E1F0-F32D-9736-AD0DAFF700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55" y="348742"/>
            <a:ext cx="4082261" cy="3169938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0428A46-D834-2CFB-0272-E1154DDBF2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20" y="348742"/>
            <a:ext cx="2997181" cy="3171963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1DD7D29-C215-69CF-8CE2-A480555DEBE9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8657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Image 3.png">
            <a:extLst>
              <a:ext uri="{FF2B5EF4-FFF2-40B4-BE49-F238E27FC236}">
                <a16:creationId xmlns:a16="http://schemas.microsoft.com/office/drawing/2014/main" id="{94029D76-2CA8-D104-0944-42EEC0B76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341" y="350838"/>
            <a:ext cx="7850301" cy="5094343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23C00CA-ACCE-C3CA-3C66-7F0852EB3BAD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4631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he Associated Press wins 2020 Worth Bingham Prize for “Fruits of Labor”  investigation - Nieman Foundation">
            <a:extLst>
              <a:ext uri="{FF2B5EF4-FFF2-40B4-BE49-F238E27FC236}">
                <a16:creationId xmlns:a16="http://schemas.microsoft.com/office/drawing/2014/main" id="{FCAAC0EF-E2CD-C56A-F225-D6604B8B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41" y="350838"/>
            <a:ext cx="7531324" cy="5030976"/>
          </a:xfrm>
          <a:prstGeom prst="rect">
            <a:avLst/>
          </a:prstGeom>
          <a:noFill/>
          <a:ln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5D4411-9B9A-1896-C6A0-8AB5707A0FA1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4075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1571C6DE-5E02-1AA3-440A-CEC8712A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41" y="350838"/>
            <a:ext cx="7797138" cy="5042460"/>
          </a:xfrm>
          <a:prstGeom prst="rect">
            <a:avLst/>
          </a:prstGeom>
          <a:noFill/>
          <a:ln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011A4E-B9BE-2369-F194-8FA493F3A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786" y="1323902"/>
            <a:ext cx="3823902" cy="3093132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BBF7B9-52F3-51D1-6369-B12E0D284BC2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9510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45826E0B-62ED-F98C-3EBE-7C52A7EA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274" y="511354"/>
            <a:ext cx="6269452" cy="4703722"/>
          </a:xfrm>
          <a:prstGeom prst="rect">
            <a:avLst/>
          </a:prstGeom>
          <a:noFill/>
          <a:ln w="12700"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060F3F-1750-127A-8FC5-F570E2F328BE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8902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CCB1E651-D6F7-EA2E-C062-F6441CC5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062" y="499774"/>
            <a:ext cx="8397875" cy="4726882"/>
          </a:xfrm>
          <a:prstGeom prst="rect">
            <a:avLst/>
          </a:prstGeom>
          <a:noFill/>
          <a:ln w="12700"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74A95B-B0E7-2EBC-7B7D-E93BBE9A9301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4611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A995ABCA-4E4E-3AA3-A731-37ECB27F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Quels enjeux en France?</a:t>
            </a:r>
            <a:endParaRPr lang="fr-FR" sz="44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13C2F6-9B4C-50AD-9113-06B17A5B833E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3142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1489ECDF-6972-3613-CCAB-AC39CB562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810" y="257806"/>
            <a:ext cx="5827958" cy="2765810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F0A3A0-4FA2-E67D-53CC-ABA9CA04DB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288" y="3153799"/>
            <a:ext cx="4298128" cy="1531420"/>
          </a:xfrm>
          <a:prstGeom prst="rect">
            <a:avLst/>
          </a:prstGeom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673A0E9C-1773-9C9E-0091-8772D682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04" y="356954"/>
            <a:ext cx="4752706" cy="3169939"/>
          </a:xfrm>
          <a:prstGeom prst="rect">
            <a:avLst/>
          </a:prstGeom>
          <a:noFill/>
          <a:ln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3315D0-5972-6CD9-6C1A-4CE76B3140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232" y="2682240"/>
            <a:ext cx="2322056" cy="2852928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1BBFA1-D3C3-3EA4-FF7D-23F3AEDED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7024" y="4487122"/>
            <a:ext cx="5765800" cy="1117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E66DCE-C33F-FB1D-D3C6-E7E1CD0CE5AF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3151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A995ABCA-4E4E-3AA3-A731-37ECB27F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Passerelles</a:t>
            </a:r>
            <a:endParaRPr lang="fr-FR" sz="44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0E8983-9DE7-FAD5-1358-627A68746C67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375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Amazon.fr - L'histoire du monde en six verres - Standage, Tom - Livres">
            <a:extLst>
              <a:ext uri="{FF2B5EF4-FFF2-40B4-BE49-F238E27FC236}">
                <a16:creationId xmlns:a16="http://schemas.microsoft.com/office/drawing/2014/main" id="{DE94B951-7635-106B-8CCC-665485FB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6" y="356954"/>
            <a:ext cx="2403844" cy="3827721"/>
          </a:xfrm>
          <a:prstGeom prst="rect">
            <a:avLst/>
          </a:prstGeom>
          <a:noFill/>
          <a:ln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84717C-735A-134C-D0EE-74A383746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558" y="1798562"/>
            <a:ext cx="3841062" cy="1446633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84D02F-F4A4-4BDD-9E65-76E451BA2C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559" y="356954"/>
            <a:ext cx="3681648" cy="1311425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1FDB25A-45A9-AAF7-F974-95A1A8A485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258" y="3375378"/>
            <a:ext cx="5239362" cy="2069459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D5781F-B59F-F7C4-D3B5-D7FC5E2F77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3" y="356954"/>
            <a:ext cx="5239362" cy="3827720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A9962A-AB89-E818-23A4-46709317CF3C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4863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27B41D-1E66-76BE-82A7-9B1E3E569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5535" y="1289106"/>
            <a:ext cx="7772400" cy="405099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1600" u="none" strike="noStrike" dirty="0">
                <a:solidFill>
                  <a:srgbClr val="002565"/>
                </a:solidFill>
                <a:effectLst/>
                <a:latin typeface="Helvetica Light" panose="020B0403020202020204" pitchFamily="34" charset="0"/>
              </a:rPr>
              <a:t>Talk about slavery in age-appropriate ways</a:t>
            </a:r>
            <a:br>
              <a:rPr lang="en-AU" sz="1600" u="none" strike="noStrike" dirty="0">
                <a:solidFill>
                  <a:srgbClr val="002565"/>
                </a:solidFill>
                <a:effectLst/>
                <a:latin typeface="Helvetica Light" panose="020B0403020202020204" pitchFamily="34" charset="0"/>
              </a:rPr>
            </a:br>
            <a:r>
              <a:rPr lang="en-AU" sz="1600" u="none" strike="noStrike" dirty="0">
                <a:solidFill>
                  <a:srgbClr val="002565"/>
                </a:solidFill>
                <a:effectLst/>
                <a:latin typeface="Helvetica Light" panose="020B0403020202020204" pitchFamily="34" charset="0"/>
              </a:rPr>
              <a:t>Be mindful of language</a:t>
            </a:r>
            <a:br>
              <a:rPr lang="en-AU" sz="1600" dirty="0">
                <a:solidFill>
                  <a:srgbClr val="002565"/>
                </a:solidFill>
                <a:latin typeface="Helvetica Light" panose="020B0403020202020204" pitchFamily="34" charset="0"/>
              </a:rPr>
            </a:br>
            <a:r>
              <a:rPr lang="en-AU" sz="1600" dirty="0">
                <a:solidFill>
                  <a:srgbClr val="002565"/>
                </a:solidFill>
                <a:latin typeface="Helvetica Light" panose="020B0403020202020204" pitchFamily="34" charset="0"/>
              </a:rPr>
              <a:t>Talk about race—not just slavery</a:t>
            </a:r>
            <a:br>
              <a:rPr lang="en-AU" sz="1600" dirty="0">
                <a:solidFill>
                  <a:srgbClr val="002565"/>
                </a:solidFill>
                <a:latin typeface="Helvetica Light" panose="020B0403020202020204" pitchFamily="34" charset="0"/>
              </a:rPr>
            </a:br>
            <a:r>
              <a:rPr lang="en-AU" sz="1600" dirty="0">
                <a:solidFill>
                  <a:srgbClr val="002565"/>
                </a:solidFill>
                <a:latin typeface="Helvetica Light" panose="020B0403020202020204" pitchFamily="34" charset="0"/>
              </a:rPr>
              <a:t>Emphasize life before slavery</a:t>
            </a:r>
            <a:br>
              <a:rPr lang="en-AU" sz="1600" dirty="0">
                <a:solidFill>
                  <a:srgbClr val="002565"/>
                </a:solidFill>
                <a:latin typeface="Helvetica Light" panose="020B0403020202020204" pitchFamily="34" charset="0"/>
              </a:rPr>
            </a:br>
            <a:r>
              <a:rPr lang="en-AU" sz="1600" dirty="0">
                <a:solidFill>
                  <a:srgbClr val="002565"/>
                </a:solidFill>
                <a:latin typeface="Helvetica Light" panose="020B0403020202020204" pitchFamily="34" charset="0"/>
              </a:rPr>
              <a:t>Give children a fuller picture</a:t>
            </a:r>
            <a:br>
              <a:rPr lang="en-AU" sz="1600" dirty="0">
                <a:solidFill>
                  <a:srgbClr val="002565"/>
                </a:solidFill>
                <a:latin typeface="Helvetica Light" panose="020B0403020202020204" pitchFamily="34" charset="0"/>
              </a:rPr>
            </a:br>
            <a:r>
              <a:rPr lang="en-AU" sz="1600" dirty="0">
                <a:solidFill>
                  <a:srgbClr val="002565"/>
                </a:solidFill>
                <a:highlight>
                  <a:srgbClr val="FFFF00"/>
                </a:highlight>
                <a:latin typeface="Helvetica Light" panose="020B0403020202020204" pitchFamily="34" charset="0"/>
              </a:rPr>
              <a:t>Connect the past to the present</a:t>
            </a:r>
            <a:br>
              <a:rPr lang="en-AU" sz="1600" dirty="0">
                <a:solidFill>
                  <a:srgbClr val="002565"/>
                </a:solidFill>
                <a:highlight>
                  <a:srgbClr val="FFFF00"/>
                </a:highlight>
                <a:latin typeface="Helvetica Light" panose="020B0403020202020204" pitchFamily="34" charset="0"/>
              </a:rPr>
            </a:br>
            <a:endParaRPr lang="en-AU" sz="1600" u="none" strike="noStrike" dirty="0">
              <a:solidFill>
                <a:srgbClr val="002565"/>
              </a:solidFill>
              <a:effectLst/>
              <a:highlight>
                <a:srgbClr val="FFFF00"/>
              </a:highlight>
              <a:latin typeface="Helvetica Light" panose="020B0403020202020204" pitchFamily="34" charset="0"/>
            </a:endParaRPr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FA6CC9-352F-F1AD-208A-790D0984AC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224" y="365760"/>
            <a:ext cx="7772400" cy="2184674"/>
          </a:xfrm>
          <a:prstGeom prst="rect">
            <a:avLst/>
          </a:prstGeom>
        </p:spPr>
      </p:pic>
      <p:pic>
        <p:nvPicPr>
          <p:cNvPr id="6" name="Image 5" descr="Une image contenant texte, personne, homme, vert&#10;&#10;Description générée automatiquement">
            <a:extLst>
              <a:ext uri="{FF2B5EF4-FFF2-40B4-BE49-F238E27FC236}">
                <a16:creationId xmlns:a16="http://schemas.microsoft.com/office/drawing/2014/main" id="{4D7A2EBE-19CF-D587-1E3C-D4CABADCA8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4" y="365760"/>
            <a:ext cx="3111517" cy="3157728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2D8E81E-38F9-4F51-B96D-1F5E013944DB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5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ow Qatar built 2022 World Cup venues with forced labor under the kafala  system - Vox">
            <a:extLst>
              <a:ext uri="{FF2B5EF4-FFF2-40B4-BE49-F238E27FC236}">
                <a16:creationId xmlns:a16="http://schemas.microsoft.com/office/drawing/2014/main" id="{F4949980-AFA4-1408-1A3D-6023BFC1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6" y="356954"/>
            <a:ext cx="7314480" cy="3827721"/>
          </a:xfrm>
          <a:prstGeom prst="rect">
            <a:avLst/>
          </a:prstGeom>
          <a:noFill/>
          <a:ln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FED297-2D95-31B7-3A6B-33B9E2780A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960" y="2582779"/>
            <a:ext cx="5327114" cy="2915482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9F95177-B7C8-C6B5-F629-2287740417F7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3402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A995ABCA-4E4E-3AA3-A731-37ECB27F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L’esclavage ayant été aboli, </a:t>
            </a:r>
            <a:b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</a:br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existe-t-il encore?</a:t>
            </a:r>
            <a:endParaRPr lang="fr-FR" sz="44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3D87A7-07B0-8568-AA22-41EE100BAB63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1197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0" name="Picture 4" descr="Game Jam Against Slavery">
            <a:extLst>
              <a:ext uri="{FF2B5EF4-FFF2-40B4-BE49-F238E27FC236}">
                <a16:creationId xmlns:a16="http://schemas.microsoft.com/office/drawing/2014/main" id="{650054BE-EB4C-BECC-C1CC-47BCD4CB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944" y="2797472"/>
            <a:ext cx="9009888" cy="278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es personnes portant des chaînes aux poignets.">
            <a:extLst>
              <a:ext uri="{FF2B5EF4-FFF2-40B4-BE49-F238E27FC236}">
                <a16:creationId xmlns:a16="http://schemas.microsoft.com/office/drawing/2014/main" id="{CADFD059-3115-9569-B908-DD4530D3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04" y="365760"/>
            <a:ext cx="4754865" cy="3157728"/>
          </a:xfrm>
          <a:prstGeom prst="rect">
            <a:avLst/>
          </a:prstGeom>
          <a:noFill/>
          <a:ln>
            <a:solidFill>
              <a:srgbClr val="0025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0AB09C-A154-04B9-8034-EC744D4FBD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910" y="1259162"/>
            <a:ext cx="5855970" cy="15766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8819783-3369-FA09-C72F-9538BE42C951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9542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A995ABCA-4E4E-3AA3-A731-37ECB27F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Quelles sont les formes contemporaines d’esclavage?</a:t>
            </a:r>
            <a:endParaRPr lang="fr-FR" sz="44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97212C-24DB-4A17-6B7B-B84B8CD68606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2756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0FAAAB3-43F4-F629-2712-41BD1439B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3" y="365760"/>
            <a:ext cx="8571903" cy="3157728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5266D1-2573-B33D-38D7-D3D13014DC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354" y="2064649"/>
            <a:ext cx="7772400" cy="3491093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47252F-3C45-596E-ED28-714D1188E073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3049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A995ABCA-4E4E-3AA3-A731-37ECB27F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Combien y a-t-il de personnes en situation dite d’ « esclavage moderne »</a:t>
            </a:r>
            <a:endParaRPr lang="fr-FR" sz="44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845461-247E-E509-6CBC-9076B20AF431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1859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74B4AF83-C651-30FB-01B0-DD08F16A8D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81146"/>
            <a:ext cx="4111256" cy="2092242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633984" y="5726430"/>
            <a:ext cx="11558016" cy="113157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4FBD8FB0-D159-B547-2185-24D3E30C6E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185" y="3471532"/>
            <a:ext cx="4023785" cy="2101855"/>
          </a:xfrm>
          <a:prstGeom prst="rect">
            <a:avLst/>
          </a:prstGeom>
          <a:ln>
            <a:solidFill>
              <a:srgbClr val="002565"/>
            </a:solidFill>
          </a:ln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ciel, plein air&#10;&#10;Description générée automatiquement">
            <a:extLst>
              <a:ext uri="{FF2B5EF4-FFF2-40B4-BE49-F238E27FC236}">
                <a16:creationId xmlns:a16="http://schemas.microsoft.com/office/drawing/2014/main" id="{2E17FFC7-2117-CF03-BB00-5A6CF7DD0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4" y="356954"/>
            <a:ext cx="2639329" cy="3169939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9" name="Image 8" descr="Une image contenant diagramme, texte&#10;&#10;Description générée automatiquement">
            <a:extLst>
              <a:ext uri="{FF2B5EF4-FFF2-40B4-BE49-F238E27FC236}">
                <a16:creationId xmlns:a16="http://schemas.microsoft.com/office/drawing/2014/main" id="{FE4060F0-3016-827D-99D8-E38690385C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37" y="356954"/>
            <a:ext cx="3433686" cy="3169939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15" name="Image 1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3BD654F-C32D-CA31-B9AB-3DB2BAC0D2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920" y="356954"/>
            <a:ext cx="1990274" cy="3169939"/>
          </a:xfrm>
          <a:prstGeom prst="rect">
            <a:avLst/>
          </a:prstGeom>
          <a:ln>
            <a:solidFill>
              <a:srgbClr val="002565"/>
            </a:solidFill>
          </a:ln>
        </p:spPr>
      </p:pic>
      <p:pic>
        <p:nvPicPr>
          <p:cNvPr id="17" name="Image 16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6840163F-07E7-C223-360C-D9DA6ABAFC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691" y="356954"/>
            <a:ext cx="2726332" cy="3169939"/>
          </a:xfrm>
          <a:prstGeom prst="rect">
            <a:avLst/>
          </a:prstGeom>
          <a:ln>
            <a:solidFill>
              <a:srgbClr val="002565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CE9718D-014A-A7F0-B1B4-E5800E158F08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520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D99B71-B71F-8B5C-2856-B1849EE80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2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age d'accueil | Fondation pour la memoire de l'esclavage">
            <a:extLst>
              <a:ext uri="{FF2B5EF4-FFF2-40B4-BE49-F238E27FC236}">
                <a16:creationId xmlns:a16="http://schemas.microsoft.com/office/drawing/2014/main" id="{578B6B4A-4C40-55C6-069C-B64C298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910" y="5756910"/>
            <a:ext cx="220218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1359B18-E55A-B024-23EE-5527F1DA78C1}"/>
              </a:ext>
            </a:extLst>
          </p:cNvPr>
          <p:cNvSpPr/>
          <p:nvPr/>
        </p:nvSpPr>
        <p:spPr>
          <a:xfrm>
            <a:off x="0" y="0"/>
            <a:ext cx="1450848" cy="6858000"/>
          </a:xfrm>
          <a:prstGeom prst="rtTriangle">
            <a:avLst/>
          </a:prstGeom>
          <a:solidFill>
            <a:srgbClr val="F2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75D084-437D-344C-589F-AE0FDFA0599D}"/>
              </a:ext>
            </a:extLst>
          </p:cNvPr>
          <p:cNvCxnSpPr/>
          <p:nvPr/>
        </p:nvCxnSpPr>
        <p:spPr>
          <a:xfrm>
            <a:off x="7022592" y="5888736"/>
            <a:ext cx="0" cy="768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A995ABCA-4E4E-3AA3-A731-37ECB27F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Comment (se) représenter les formes contemporaines d’esclavage </a:t>
            </a:r>
            <a:endParaRPr lang="fr-FR" sz="4400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AD64B1-B5C6-AA8B-3000-D213B24AA1FC}"/>
              </a:ext>
            </a:extLst>
          </p:cNvPr>
          <p:cNvSpPr txBox="1"/>
          <p:nvPr/>
        </p:nvSpPr>
        <p:spPr>
          <a:xfrm>
            <a:off x="7197090" y="5856613"/>
            <a:ext cx="555345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Enseigner les formes contemporaines d’esclavage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et les pratiques analogues </a:t>
            </a: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Château-Thierry – 18 novembre 2025 – Charles Autheman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57993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878</Words>
  <Application>Microsoft Macintosh PowerPoint</Application>
  <PresentationFormat>Grand écran</PresentationFormat>
  <Paragraphs>70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Light</vt:lpstr>
      <vt:lpstr>Helvetica Neue Thin</vt:lpstr>
      <vt:lpstr>Helvetica Neue UltraLight</vt:lpstr>
      <vt:lpstr>Thème Office</vt:lpstr>
      <vt:lpstr>Enseigner les formes contemporaines d’esclavage et les pratiques analogues  * Collège Jean Racine – Château-Thierry 18 novembre 2025</vt:lpstr>
      <vt:lpstr>Talk about slavery in age-appropriate ways Be mindful of language Talk about race—not just slavery Emphasize life before slavery Give children a fuller picture Connect the past to the present </vt:lpstr>
      <vt:lpstr>L’esclavage ayant été aboli,  existe-t-il encore?</vt:lpstr>
      <vt:lpstr>Présentation PowerPoint</vt:lpstr>
      <vt:lpstr>Quelles sont les formes contemporaines d’esclavage?</vt:lpstr>
      <vt:lpstr>Présentation PowerPoint</vt:lpstr>
      <vt:lpstr>Combien y a-t-il de personnes en situation dite d’ « esclavage moderne »</vt:lpstr>
      <vt:lpstr>Présentation PowerPoint</vt:lpstr>
      <vt:lpstr>Comment (se) représenter les formes contemporaines d’esclavage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Quels enjeux en France?</vt:lpstr>
      <vt:lpstr>Présentation PowerPoint</vt:lpstr>
      <vt:lpstr>Passerelles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 les formes contemporaines d’esclavage  et les pratiques analogues  * Bordeaux – 30 mars 2023</dc:title>
  <dc:creator>Charles Autheman</dc:creator>
  <cp:lastModifiedBy>Charles AUTHEMAN</cp:lastModifiedBy>
  <cp:revision>13</cp:revision>
  <dcterms:created xsi:type="dcterms:W3CDTF">2023-03-29T19:53:43Z</dcterms:created>
  <dcterms:modified xsi:type="dcterms:W3CDTF">2025-11-18T16:03:44Z</dcterms:modified>
</cp:coreProperties>
</file>