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F9137-4C5D-4553-B224-F4A003B2D8E8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99FEB-23BD-4A96-94EF-9ADD89C9C2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F9137-4C5D-4553-B224-F4A003B2D8E8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99FEB-23BD-4A96-94EF-9ADD89C9C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F9137-4C5D-4553-B224-F4A003B2D8E8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99FEB-23BD-4A96-94EF-9ADD89C9C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F9137-4C5D-4553-B224-F4A003B2D8E8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99FEB-23BD-4A96-94EF-9ADD89C9C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F9137-4C5D-4553-B224-F4A003B2D8E8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99FEB-23BD-4A96-94EF-9ADD89C9C2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F9137-4C5D-4553-B224-F4A003B2D8E8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99FEB-23BD-4A96-94EF-9ADD89C9C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F9137-4C5D-4553-B224-F4A003B2D8E8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99FEB-23BD-4A96-94EF-9ADD89C9C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F9137-4C5D-4553-B224-F4A003B2D8E8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99FEB-23BD-4A96-94EF-9ADD89C9C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F9137-4C5D-4553-B224-F4A003B2D8E8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99FEB-23BD-4A96-94EF-9ADD89C9C2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F9137-4C5D-4553-B224-F4A003B2D8E8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99FEB-23BD-4A96-94EF-9ADD89C9C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F9137-4C5D-4553-B224-F4A003B2D8E8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99FEB-23BD-4A96-94EF-9ADD89C9C2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F9137-4C5D-4553-B224-F4A003B2D8E8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B899FEB-23BD-4A96-94EF-9ADD89C9C2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dirty="0" smtClean="0"/>
              <a:t>МДОАУ «Детский сад № 98 г. Орска»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Профессионально </a:t>
            </a:r>
            <a:r>
              <a:rPr lang="ru-RU" b="1" dirty="0" smtClean="0"/>
              <a:t>важные качества воспитателя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388" y="4071942"/>
            <a:ext cx="9144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500694" y="4453274"/>
            <a:ext cx="35004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старший воспитатель ВКК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Пушкарева Татьяна Васильевна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286248" y="6215082"/>
            <a:ext cx="17859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Орск, 2023г.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3" descr="D:\августовка\картинки\1673567457_gas-kvas-com-p-risunok-vospitatel-s-detmi-v-detskom-sadu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928934"/>
            <a:ext cx="4518029" cy="3251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596267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3. Родители (законные представители) несовершеннолетних обучающихся имеют право:</a:t>
            </a:r>
          </a:p>
          <a:p>
            <a:pPr>
              <a:buNone/>
            </a:pPr>
            <a:r>
              <a:rPr lang="ru-RU" dirty="0" smtClean="0"/>
              <a:t> 1) дать ребенку дошкольное, начальное общее, основное общее, среднее общее образование в семье. Ребенок, получающий образование в семье, по решению его родителей (законных представителей) с учетом его мнения на любом этапе обучения вправе продолжить образование в образовательной организации; </a:t>
            </a:r>
          </a:p>
          <a:p>
            <a:pPr>
              <a:buNone/>
            </a:pPr>
            <a:r>
              <a:rPr lang="ru-RU" dirty="0" smtClean="0"/>
              <a:t>2) знакомиться с содержанием образования, используемыми методами обучения и воспитания, образовательными технологиями, а также с оценками успеваемости своих детей; </a:t>
            </a:r>
          </a:p>
          <a:p>
            <a:pPr>
              <a:buNone/>
            </a:pPr>
            <a:r>
              <a:rPr lang="ru-RU" dirty="0" smtClean="0"/>
              <a:t>3) получать информацию о всех видах планируемых обследований (психологических, психолого-педагогических) обучающихся, давать согласие на проведение таких обследований или участие в таких обследованиях, отказаться от их проведения или участия в них, получать информацию о результатах проведенных обследований обучающихся;</a:t>
            </a:r>
          </a:p>
          <a:p>
            <a:pPr>
              <a:buNone/>
            </a:pPr>
            <a:r>
              <a:rPr lang="ru-RU" dirty="0" smtClean="0"/>
              <a:t>4) принимать участие в управлении организацией, осуществляющей образовательную деятельность, в форме, определяемой уставом этой организации».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Современные исследования профессионально важных качеств педагога ДОО </a:t>
            </a:r>
            <a:r>
              <a:rPr lang="ru-RU" sz="2000" dirty="0" smtClean="0"/>
              <a:t> </a:t>
            </a:r>
            <a:r>
              <a:rPr lang="ru-RU" sz="2000" dirty="0" smtClean="0"/>
              <a:t>позволили выделить следующие качества: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профессионализм и готовность постоянному профессиональному саморазвитию,</a:t>
            </a:r>
          </a:p>
          <a:p>
            <a:pPr lvl="0"/>
            <a:r>
              <a:rPr lang="ru-RU" dirty="0" smtClean="0"/>
              <a:t>общительность, </a:t>
            </a:r>
          </a:p>
          <a:p>
            <a:pPr lvl="0"/>
            <a:r>
              <a:rPr lang="ru-RU" dirty="0" smtClean="0"/>
              <a:t>активность, мобильность, </a:t>
            </a:r>
          </a:p>
          <a:p>
            <a:pPr lvl="0"/>
            <a:r>
              <a:rPr lang="ru-RU" dirty="0" smtClean="0"/>
              <a:t>работоспособность, </a:t>
            </a:r>
          </a:p>
          <a:p>
            <a:r>
              <a:rPr lang="ru-RU" dirty="0" smtClean="0"/>
              <a:t>любовь и уважение к личности ребенка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целеустремленность, </a:t>
            </a:r>
          </a:p>
          <a:p>
            <a:pPr lvl="0"/>
            <a:r>
              <a:rPr lang="ru-RU" dirty="0" err="1" smtClean="0"/>
              <a:t>эмпатия</a:t>
            </a:r>
            <a:r>
              <a:rPr lang="ru-RU" dirty="0" smtClean="0"/>
              <a:t>, </a:t>
            </a:r>
          </a:p>
          <a:p>
            <a:pPr lvl="0"/>
            <a:r>
              <a:rPr lang="ru-RU" dirty="0" smtClean="0"/>
              <a:t>ответственность, </a:t>
            </a:r>
          </a:p>
          <a:p>
            <a:pPr lvl="0"/>
            <a:r>
              <a:rPr lang="ru-RU" dirty="0" smtClean="0"/>
              <a:t>общая эрудированность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креативность</a:t>
            </a:r>
            <a:r>
              <a:rPr lang="ru-RU" dirty="0" smtClean="0"/>
              <a:t>.</a:t>
            </a:r>
          </a:p>
          <a:p>
            <a:pPr lvl="0"/>
            <a:r>
              <a:rPr lang="ru-RU" dirty="0" err="1" smtClean="0"/>
              <a:t>стрессоустойчивость</a:t>
            </a:r>
            <a:r>
              <a:rPr lang="ru-RU" dirty="0" smtClean="0"/>
              <a:t>, </a:t>
            </a:r>
          </a:p>
          <a:p>
            <a:pPr lvl="0"/>
            <a:r>
              <a:rPr lang="ru-RU" dirty="0" smtClean="0"/>
              <a:t>толерантность, </a:t>
            </a:r>
          </a:p>
          <a:p>
            <a:pPr lvl="0"/>
            <a:r>
              <a:rPr lang="ru-RU" dirty="0" smtClean="0"/>
              <a:t>добросовестность, </a:t>
            </a:r>
          </a:p>
          <a:p>
            <a:pPr lvl="0"/>
            <a:r>
              <a:rPr lang="ru-RU" dirty="0" smtClean="0"/>
              <a:t>уверенность и оптимизм.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Приоритетные качества: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19564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профессиональная компетентность, </a:t>
            </a:r>
          </a:p>
          <a:p>
            <a:pPr lvl="0"/>
            <a:r>
              <a:rPr lang="ru-RU" dirty="0" smtClean="0"/>
              <a:t>непрерывность профессионального развития, </a:t>
            </a:r>
          </a:p>
          <a:p>
            <a:pPr lvl="0"/>
            <a:r>
              <a:rPr lang="ru-RU" dirty="0" smtClean="0"/>
              <a:t>активность, </a:t>
            </a:r>
          </a:p>
          <a:p>
            <a:pPr lvl="0"/>
            <a:r>
              <a:rPr lang="ru-RU" dirty="0" smtClean="0"/>
              <a:t>направленность на ребенка, </a:t>
            </a:r>
          </a:p>
          <a:p>
            <a:pPr lvl="0"/>
            <a:r>
              <a:rPr lang="ru-RU" dirty="0" smtClean="0"/>
              <a:t>осознание ценности и уникальности Детства</a:t>
            </a:r>
            <a:r>
              <a:rPr lang="ru-RU" dirty="0" smtClean="0"/>
              <a:t>.</a:t>
            </a:r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4143380"/>
            <a:ext cx="3800428" cy="247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6541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наряду </a:t>
            </a:r>
            <a:r>
              <a:rPr lang="ru-RU" sz="3100" dirty="0" smtClean="0"/>
              <a:t>с общепедагогическими способностями профессия воспитателя требует и специальных профессиональных способностей.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000240"/>
            <a:ext cx="7498080" cy="4248160"/>
          </a:xfrm>
        </p:spPr>
        <p:txBody>
          <a:bodyPr/>
          <a:lstStyle/>
          <a:p>
            <a:pPr lvl="0"/>
            <a:r>
              <a:rPr lang="ru-RU" dirty="0" smtClean="0"/>
              <a:t>адекватность самооценки и уровня притязаний; </a:t>
            </a:r>
          </a:p>
          <a:p>
            <a:pPr lvl="0"/>
            <a:r>
              <a:rPr lang="ru-RU" dirty="0" smtClean="0"/>
              <a:t>определенный оптимум тревожности; </a:t>
            </a:r>
          </a:p>
          <a:p>
            <a:pPr lvl="0"/>
            <a:r>
              <a:rPr lang="ru-RU" dirty="0" smtClean="0"/>
              <a:t>целенаправленность; </a:t>
            </a:r>
          </a:p>
          <a:p>
            <a:pPr lvl="0"/>
            <a:r>
              <a:rPr lang="ru-RU" dirty="0" err="1" smtClean="0"/>
              <a:t>эмпатийность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225800"/>
          </a:xfrm>
        </p:spPr>
        <p:txBody>
          <a:bodyPr>
            <a:noAutofit/>
          </a:bodyPr>
          <a:lstStyle/>
          <a:p>
            <a:r>
              <a:rPr lang="ru-RU" sz="3600" b="1" i="1" u="sng" dirty="0" err="1" smtClean="0"/>
              <a:t>эмпатия</a:t>
            </a:r>
            <a:r>
              <a:rPr lang="ru-RU" sz="3200" dirty="0" smtClean="0"/>
              <a:t> </a:t>
            </a:r>
            <a:r>
              <a:rPr lang="ru-RU" sz="3200" dirty="0" smtClean="0"/>
              <a:t>- способность </a:t>
            </a:r>
            <a:r>
              <a:rPr lang="ru-RU" sz="3200" dirty="0" smtClean="0"/>
              <a:t>не только осознавать характер эмоционального состояния другого, но и откликнуться на его переживания, сочувствовать и подстраиваться под него, </a:t>
            </a:r>
            <a:r>
              <a:rPr lang="ru-RU" sz="3200" dirty="0" smtClean="0"/>
              <a:t>содействовать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3857628"/>
            <a:ext cx="3575870" cy="1071570"/>
          </a:xfrm>
        </p:spPr>
        <p:txBody>
          <a:bodyPr>
            <a:noAutofit/>
          </a:bodyPr>
          <a:lstStyle/>
          <a:p>
            <a:pPr lvl="5" algn="ctr">
              <a:buNone/>
            </a:pPr>
            <a:r>
              <a:rPr lang="ru-RU" dirty="0" smtClean="0"/>
              <a:t>Это качество не может быть компенсировано никакими знаниями. 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571876"/>
            <a:ext cx="2652676" cy="246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142976" y="500042"/>
            <a:ext cx="3286148" cy="150019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Преобразующая деятельность воспитателя требует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143504" y="500042"/>
            <a:ext cx="3657600" cy="466344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i="1" dirty="0" smtClean="0"/>
              <a:t>склонности к практическому влиянию на окружающую среду, интерес к процессу и результату данного влияния, достаточно развитого практического </a:t>
            </a:r>
            <a:r>
              <a:rPr lang="ru-RU" i="1" dirty="0" smtClean="0"/>
              <a:t>ума</a:t>
            </a:r>
            <a:r>
              <a:rPr lang="ru-RU" dirty="0" smtClean="0"/>
              <a:t>, </a:t>
            </a:r>
          </a:p>
          <a:p>
            <a:pPr algn="ctr">
              <a:buNone/>
            </a:pPr>
            <a:r>
              <a:rPr lang="ru-RU" i="1" dirty="0" smtClean="0"/>
              <a:t>самостоятельности, находчивости, способности к творчеству.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286248" y="5714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7" y="3143248"/>
            <a:ext cx="393148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01193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u="sng" dirty="0" smtClean="0"/>
              <a:t>Педагогический </a:t>
            </a:r>
            <a:r>
              <a:rPr lang="ru-RU" sz="3600" b="1" u="sng" dirty="0" smtClean="0"/>
              <a:t>такт</a:t>
            </a:r>
            <a:r>
              <a:rPr lang="ru-RU" sz="3600" dirty="0" smtClean="0"/>
              <a:t> — это такое прикосновение педагога к внутреннему миру воспитываемого, который основан на адекватном его восприятии и внутренней близости с ним, на умении предвидеть ответную реакцию и предпринять необходимые шаги, соблюдая чувство меры.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4357694"/>
            <a:ext cx="3071802" cy="230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154548"/>
          </a:xfrm>
        </p:spPr>
        <p:txBody>
          <a:bodyPr>
            <a:normAutofit/>
          </a:bodyPr>
          <a:lstStyle/>
          <a:p>
            <a:r>
              <a:rPr lang="ru-RU" i="1" dirty="0" smtClean="0"/>
              <a:t>Способность </a:t>
            </a:r>
            <a:r>
              <a:rPr lang="ru-RU" i="1" dirty="0" smtClean="0"/>
              <a:t>к совместной деятельности с коллегами и родителями </a:t>
            </a:r>
            <a:r>
              <a:rPr lang="ru-RU" i="1" dirty="0" smtClean="0"/>
              <a:t>воспитанников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357430"/>
            <a:ext cx="4333847" cy="433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ребёнок сближает позиции </a:t>
            </a:r>
            <a:r>
              <a:rPr lang="ru-RU" b="1" dirty="0" smtClean="0"/>
              <a:t>педагога и родителей</a:t>
            </a:r>
            <a:endParaRPr lang="ru-RU" b="1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285992"/>
            <a:ext cx="4595810" cy="344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Оптимизируем взаимодействие с родителями при помощи: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436456"/>
          </a:xfrm>
        </p:spPr>
        <p:txBody>
          <a:bodyPr>
            <a:no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выделение работы с родителями в качестве одного из приоритетных направлений работы педагогического коллектива; 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изучение запросов родителей и их степени готовности к сотрудничеству;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постоянная консультативная поддержка, методическая помощь педагогам в организации намеченных мероприятий;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психолого-педагогическое просвещение родителей и др.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51142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Планируя такую работу, важно не забывать о законодательно определенных правах, обязанностях и ответственности в сфере образования родителей (законных представителей) несовершеннолетних обучающихся (статья 44 Закона «Об образовании в Российской Федерации»).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643182"/>
            <a:ext cx="7498080" cy="360521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1. Родители (законные представители) несовершеннолетних обучающихся имеют преимущественное право на обучение и воспитание детей перед всеми другими лицами. Они обязаны заложить основы физического, нравственного и интеллектуального развития личности ребенка. </a:t>
            </a:r>
          </a:p>
          <a:p>
            <a:r>
              <a:rPr lang="ru-RU" dirty="0" smtClean="0"/>
              <a:t>2. Органы государственной власти и органы местного самоуправления, образовательные организации оказывают помощь родителям (законным представителям) несовершеннолетних обучающихся в воспитании детей, охране и укреплении их физического и психического здоровья, развитии индивидуальных способностей и необходимой коррекции нарушений их развития.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</TotalTime>
  <Words>511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МДОАУ «Детский сад № 98 г. Орска» </vt:lpstr>
      <vt:lpstr> наряду с общепедагогическими способностями профессия воспитателя требует и специальных профессиональных способностей.  </vt:lpstr>
      <vt:lpstr>эмпатия - способность не только осознавать характер эмоционального состояния другого, но и откликнуться на его переживания, сочувствовать и подстраиваться под него, содействовать</vt:lpstr>
      <vt:lpstr>Слайд 4</vt:lpstr>
      <vt:lpstr> Педагогический такт — это такое прикосновение педагога к внутреннему миру воспитываемого, который основан на адекватном его восприятии и внутренней близости с ним, на умении предвидеть ответную реакцию и предпринять необходимые шаги, соблюдая чувство меры.  </vt:lpstr>
      <vt:lpstr>Способность к совместной деятельности с коллегами и родителями воспитанников </vt:lpstr>
      <vt:lpstr>ребёнок сближает позиции педагога и родителей</vt:lpstr>
      <vt:lpstr>Оптимизируем взаимодействие с родителями при помощи:</vt:lpstr>
      <vt:lpstr>Планируя такую работу, важно не забывать о законодательно определенных правах, обязанностях и ответственности в сфере образования родителей (законных представителей) несовершеннолетних обучающихся (статья 44 Закона «Об образовании в Российской Федерации»).</vt:lpstr>
      <vt:lpstr>Слайд 10</vt:lpstr>
      <vt:lpstr>Современные исследования профессионально важных качеств педагога ДОО  позволили выделить следующие качества:</vt:lpstr>
      <vt:lpstr>Приоритетные качества: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2023-09-03T04:08:32Z</dcterms:created>
  <dcterms:modified xsi:type="dcterms:W3CDTF">2023-09-03T05:40:28Z</dcterms:modified>
</cp:coreProperties>
</file>